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44"/>
  </p:notesMasterIdLst>
  <p:handoutMasterIdLst>
    <p:handoutMasterId r:id="rId45"/>
  </p:handoutMasterIdLst>
  <p:sldIdLst>
    <p:sldId id="256" r:id="rId2"/>
    <p:sldId id="522" r:id="rId3"/>
    <p:sldId id="302" r:id="rId4"/>
    <p:sldId id="404" r:id="rId5"/>
    <p:sldId id="628" r:id="rId6"/>
    <p:sldId id="303" r:id="rId7"/>
    <p:sldId id="620" r:id="rId8"/>
    <p:sldId id="310" r:id="rId9"/>
    <p:sldId id="610" r:id="rId10"/>
    <p:sldId id="609" r:id="rId11"/>
    <p:sldId id="611" r:id="rId12"/>
    <p:sldId id="612" r:id="rId13"/>
    <p:sldId id="613" r:id="rId14"/>
    <p:sldId id="614" r:id="rId15"/>
    <p:sldId id="615" r:id="rId16"/>
    <p:sldId id="616" r:id="rId17"/>
    <p:sldId id="447" r:id="rId18"/>
    <p:sldId id="449" r:id="rId19"/>
    <p:sldId id="389" r:id="rId20"/>
    <p:sldId id="524" r:id="rId21"/>
    <p:sldId id="618" r:id="rId22"/>
    <p:sldId id="617" r:id="rId23"/>
    <p:sldId id="630" r:id="rId24"/>
    <p:sldId id="531" r:id="rId25"/>
    <p:sldId id="550" r:id="rId26"/>
    <p:sldId id="621" r:id="rId27"/>
    <p:sldId id="622" r:id="rId28"/>
    <p:sldId id="623" r:id="rId29"/>
    <p:sldId id="629" r:id="rId30"/>
    <p:sldId id="624" r:id="rId31"/>
    <p:sldId id="625" r:id="rId32"/>
    <p:sldId id="503" r:id="rId33"/>
    <p:sldId id="626" r:id="rId34"/>
    <p:sldId id="512" r:id="rId35"/>
    <p:sldId id="605" r:id="rId36"/>
    <p:sldId id="606" r:id="rId37"/>
    <p:sldId id="506" r:id="rId38"/>
    <p:sldId id="507" r:id="rId39"/>
    <p:sldId id="508" r:id="rId40"/>
    <p:sldId id="627" r:id="rId41"/>
    <p:sldId id="510" r:id="rId42"/>
    <p:sldId id="371" r:id="rId4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171" autoAdjust="0"/>
  </p:normalViewPr>
  <p:slideViewPr>
    <p:cSldViewPr>
      <p:cViewPr varScale="1">
        <p:scale>
          <a:sx n="111" d="100"/>
          <a:sy n="111" d="100"/>
        </p:scale>
        <p:origin x="6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Plan pierwotny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Arkusz1!$A$13:$A$15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Arkusz1!$B$13:$B$15</c:f>
              <c:numCache>
                <c:formatCode>#,##0.00</c:formatCode>
                <c:ptCount val="3"/>
                <c:pt idx="0">
                  <c:v>-4858285</c:v>
                </c:pt>
                <c:pt idx="1">
                  <c:v>-2950326.33</c:v>
                </c:pt>
                <c:pt idx="2">
                  <c:v>-1038027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2-44E1-A392-14EF6D0A1EC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Plan po zmianach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numRef>
              <c:f>Arkusz1!$A$13:$A$15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Arkusz1!$C$13:$C$15</c:f>
              <c:numCache>
                <c:formatCode>#,##0.00</c:formatCode>
                <c:ptCount val="3"/>
                <c:pt idx="0">
                  <c:v>-4791105.6500000004</c:v>
                </c:pt>
                <c:pt idx="1">
                  <c:v>-3389834.76</c:v>
                </c:pt>
                <c:pt idx="2">
                  <c:v>1081204.3999999999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62-44E1-A392-14EF6D0A1EC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Wykonanie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numRef>
              <c:f>Arkusz1!$A$13:$A$15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Arkusz1!$D$13:$D$15</c:f>
              <c:numCache>
                <c:formatCode>#,##0.00</c:formatCode>
                <c:ptCount val="3"/>
                <c:pt idx="0">
                  <c:v>-988089.33</c:v>
                </c:pt>
                <c:pt idx="1">
                  <c:v>178446.42</c:v>
                </c:pt>
                <c:pt idx="2">
                  <c:v>5478051.4400000004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62-44E1-A392-14EF6D0A1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78832024"/>
        <c:axId val="278830064"/>
        <c:axId val="0"/>
      </c:bar3DChart>
      <c:catAx>
        <c:axId val="27883202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78830064"/>
        <c:crosses val="autoZero"/>
        <c:auto val="1"/>
        <c:lblAlgn val="ctr"/>
        <c:lblOffset val="100"/>
        <c:noMultiLvlLbl val="0"/>
      </c:catAx>
      <c:valAx>
        <c:axId val="27883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278832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71295108624296"/>
          <c:y val="7.7989390067770253E-2"/>
          <c:w val="0.73637154071394917"/>
          <c:h val="0.57721218602984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dofinansowanie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52304263825652"/>
                      <c:h val="0.1370587073853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68E-4FB0-BFE6-DF8196958F1D}"/>
                </c:ext>
              </c:extLst>
            </c:dLbl>
            <c:numFmt formatCode="#,##0.00" sourceLinked="0"/>
            <c:spPr>
              <a:noFill/>
              <a:ln w="1243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2024-2025</c:v>
                </c:pt>
              </c:strCache>
            </c:strRef>
          </c:cat>
          <c:val>
            <c:numRef>
              <c:f>Arkusz1!$B$2</c:f>
              <c:numCache>
                <c:formatCode>0</c:formatCode>
                <c:ptCount val="1"/>
                <c:pt idx="0">
                  <c:v>271271.81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1-487C-9541-1201CF4F4AA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 niefinansowy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7397171619550364E-2"/>
                  <c:y val="-6.0927558319894173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C1-487C-9541-1201CF4F4AA1}"/>
                </c:ext>
              </c:extLst>
            </c:dLbl>
            <c:numFmt formatCode="#,##0" sourceLinked="0"/>
            <c:spPr>
              <a:noFill/>
              <a:ln w="1243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2024-2025</c:v>
                </c:pt>
              </c:strCache>
            </c:strRef>
          </c:cat>
          <c:val>
            <c:numRef>
              <c:f>Arkusz1!$C$2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C1-487C-9541-1201CF4F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6913024"/>
        <c:axId val="436911456"/>
      </c:barChart>
      <c:catAx>
        <c:axId val="43691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436911456"/>
        <c:crosses val="autoZero"/>
        <c:auto val="1"/>
        <c:lblAlgn val="ctr"/>
        <c:lblOffset val="100"/>
        <c:noMultiLvlLbl val="0"/>
      </c:catAx>
      <c:valAx>
        <c:axId val="43691145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4655">
            <a:noFill/>
          </a:ln>
        </c:spPr>
        <c:crossAx val="436913024"/>
        <c:crosses val="autoZero"/>
        <c:crossBetween val="between"/>
      </c:valAx>
      <c:spPr>
        <a:noFill/>
        <a:ln w="23089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03939704454755"/>
          <c:y val="7.4462004255693021E-2"/>
          <c:w val="0.76189246946417721"/>
          <c:h val="0.68293028773355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dofinansowanie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792531120331954E-2"/>
                  <c:y val="1.362768988137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68464730290456"/>
                      <c:h val="0.15652727377525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FF4-4E41-9BCA-02A93E300737}"/>
                </c:ext>
              </c:extLst>
            </c:dLbl>
            <c:numFmt formatCode="#,##0.00" sourceLinked="0"/>
            <c:spPr>
              <a:noFill/>
              <a:ln w="12633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2025-2026</c:v>
                </c:pt>
              </c:strCache>
            </c:strRef>
          </c:cat>
          <c:val>
            <c:numRef>
              <c:f>Arkusz1!$B$2</c:f>
              <c:numCache>
                <c:formatCode>0</c:formatCode>
                <c:ptCount val="1"/>
                <c:pt idx="0">
                  <c:v>403386.48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F4-4E41-9BCA-02A93E30073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7397171619550364E-2"/>
                  <c:y val="-6.0927558319894173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F4-4E41-9BCA-02A93E300737}"/>
                </c:ext>
              </c:extLst>
            </c:dLbl>
            <c:numFmt formatCode="#,##0" sourceLinked="0"/>
            <c:spPr>
              <a:noFill/>
              <a:ln w="12633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2025-2026</c:v>
                </c:pt>
              </c:strCache>
            </c:strRef>
          </c:cat>
          <c:val>
            <c:numRef>
              <c:f>Arkusz1!$C$2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F4-4E41-9BCA-02A93E300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6914200"/>
        <c:axId val="436907928"/>
      </c:barChart>
      <c:catAx>
        <c:axId val="43691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436907928"/>
        <c:crosses val="autoZero"/>
        <c:auto val="1"/>
        <c:lblAlgn val="ctr"/>
        <c:lblOffset val="100"/>
        <c:noMultiLvlLbl val="0"/>
      </c:catAx>
      <c:valAx>
        <c:axId val="43690792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4728">
            <a:noFill/>
          </a:ln>
        </c:spPr>
        <c:txPr>
          <a:bodyPr/>
          <a:lstStyle/>
          <a:p>
            <a:pPr>
              <a:defRPr sz="1600" b="0"/>
            </a:pPr>
            <a:endParaRPr lang="pl-PL"/>
          </a:p>
        </c:txPr>
        <c:crossAx val="436914200"/>
        <c:crosses val="autoZero"/>
        <c:crossBetween val="between"/>
      </c:valAx>
      <c:spPr>
        <a:noFill/>
        <a:ln w="23437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71295108624296"/>
          <c:y val="7.7989390067770253E-2"/>
          <c:w val="0.73637154071394917"/>
          <c:h val="0.57721218602984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dofinansowanie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52304263825652"/>
                      <c:h val="0.1370587073853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68E-4FB0-BFE6-DF8196958F1D}"/>
                </c:ext>
              </c:extLst>
            </c:dLbl>
            <c:numFmt formatCode="#,##0.00" sourceLinked="0"/>
            <c:spPr>
              <a:noFill/>
              <a:ln w="1243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2025-2026</c:v>
                </c:pt>
              </c:strCache>
            </c:strRef>
          </c:cat>
          <c:val>
            <c:numRef>
              <c:f>Arkusz1!$B$2</c:f>
              <c:numCache>
                <c:formatCode>0</c:formatCode>
                <c:ptCount val="1"/>
                <c:pt idx="0">
                  <c:v>721695.29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1-487C-9541-1201CF4F4AA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 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39228197869242"/>
                      <c:h val="8.99447767216037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9B3-4D78-911F-2CB1B17C0923}"/>
                </c:ext>
              </c:extLst>
            </c:dLbl>
            <c:dLbl>
              <c:idx val="2"/>
              <c:layout>
                <c:manualLayout>
                  <c:x val="2.7397171619550364E-2"/>
                  <c:y val="-6.0927558319894173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C1-487C-9541-1201CF4F4AA1}"/>
                </c:ext>
              </c:extLst>
            </c:dLbl>
            <c:numFmt formatCode="#,##0" sourceLinked="0"/>
            <c:spPr>
              <a:noFill/>
              <a:ln w="1243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2025-2026</c:v>
                </c:pt>
              </c:strCache>
            </c:strRef>
          </c:cat>
          <c:val>
            <c:numRef>
              <c:f>Arkusz1!$C$2</c:f>
              <c:numCache>
                <c:formatCode>0.00</c:formatCode>
                <c:ptCount val="1"/>
                <c:pt idx="0">
                  <c:v>84905.33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C1-487C-9541-1201CF4F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6913024"/>
        <c:axId val="436911456"/>
      </c:barChart>
      <c:catAx>
        <c:axId val="43691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436911456"/>
        <c:crosses val="autoZero"/>
        <c:auto val="1"/>
        <c:lblAlgn val="ctr"/>
        <c:lblOffset val="100"/>
        <c:noMultiLvlLbl val="0"/>
      </c:catAx>
      <c:valAx>
        <c:axId val="43691145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4655">
            <a:noFill/>
          </a:ln>
        </c:spPr>
        <c:crossAx val="436913024"/>
        <c:crosses val="autoZero"/>
        <c:crossBetween val="between"/>
      </c:valAx>
      <c:spPr>
        <a:noFill/>
        <a:ln w="23089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13883140585959"/>
          <c:y val="4.46251556816116E-2"/>
          <c:w val="0.62853786869877648"/>
          <c:h val="0.53510045174591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dofinansowanie</c:v>
                </c:pt>
              </c:strCache>
            </c:strRef>
          </c:tx>
          <c:invertIfNegative val="0"/>
          <c:dLbls>
            <c:dLbl>
              <c:idx val="0"/>
              <c:numFmt formatCode="#,##0" sourceLinked="0"/>
              <c:spPr>
                <a:noFill/>
                <a:ln w="13694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97D-4219-A0BC-2A7D91B8A57F}"/>
                </c:ext>
              </c:extLst>
            </c:dLbl>
            <c:numFmt formatCode="#,##0\ \z\ł" sourceLinked="0"/>
            <c:spPr>
              <a:noFill/>
              <a:ln w="13694">
                <a:noFill/>
              </a:ln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2023-2026</c:v>
                </c:pt>
              </c:strCache>
            </c:strRef>
          </c:cat>
          <c:val>
            <c:numRef>
              <c:f>Arkusz1!$B$2</c:f>
              <c:numCache>
                <c:formatCode>0</c:formatCode>
                <c:ptCount val="1"/>
                <c:pt idx="0">
                  <c:v>850000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7D-4219-A0BC-2A7D91B8A57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 finansowy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7397171619550364E-2"/>
                  <c:y val="-6.0927558319894173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7D-4219-A0BC-2A7D91B8A57F}"/>
                </c:ext>
              </c:extLst>
            </c:dLbl>
            <c:numFmt formatCode="#,##0" sourceLinked="0"/>
            <c:spPr>
              <a:noFill/>
              <a:ln w="136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2023-2026</c:v>
                </c:pt>
              </c:strCache>
            </c:strRef>
          </c:cat>
          <c:val>
            <c:numRef>
              <c:f>Arkusz1!$C$2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7D-4219-A0BC-2A7D91B8A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6911848"/>
        <c:axId val="436913416"/>
      </c:barChart>
      <c:catAx>
        <c:axId val="43691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436913416"/>
        <c:crosses val="autoZero"/>
        <c:auto val="1"/>
        <c:lblAlgn val="ctr"/>
        <c:lblOffset val="100"/>
        <c:noMultiLvlLbl val="0"/>
      </c:catAx>
      <c:valAx>
        <c:axId val="43691341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5125">
            <a:noFill/>
          </a:ln>
        </c:spPr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436911848"/>
        <c:crosses val="autoZero"/>
        <c:crossBetween val="between"/>
      </c:valAx>
      <c:spPr>
        <a:noFill/>
        <a:ln w="25409">
          <a:noFill/>
        </a:ln>
      </c:spPr>
    </c:plotArea>
    <c:legend>
      <c:legendPos val="b"/>
      <c:overlay val="0"/>
      <c:txPr>
        <a:bodyPr/>
        <a:lstStyle/>
        <a:p>
          <a:pPr>
            <a:defRPr sz="180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968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13883140585959"/>
          <c:y val="4.46251556816116E-2"/>
          <c:w val="0.62853786869877648"/>
          <c:h val="0.53510045174591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dofinansowanie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321443114260058E-2"/>
                  <c:y val="3.819120349877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66084371691508"/>
                      <c:h val="0.13442774388483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1B4-4C97-8275-48CB206D79CB}"/>
                </c:ext>
              </c:extLst>
            </c:dLbl>
            <c:numFmt formatCode="#,##0.00" sourceLinked="0"/>
            <c:spPr>
              <a:noFill/>
              <a:ln w="13694">
                <a:noFill/>
              </a:ln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2023-2026</c:v>
                </c:pt>
              </c:strCache>
            </c:strRef>
          </c:cat>
          <c:val>
            <c:numRef>
              <c:f>Arkusz1!$B$2</c:f>
              <c:numCache>
                <c:formatCode>#,##0.00</c:formatCode>
                <c:ptCount val="1"/>
                <c:pt idx="0">
                  <c:v>2366172.46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4-4C97-8275-48CB206D79C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 finansowy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26180375540472"/>
                      <c:h val="0.126170286987729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E94-409F-A7AD-A58DAA9AF243}"/>
                </c:ext>
              </c:extLst>
            </c:dLbl>
            <c:dLbl>
              <c:idx val="2"/>
              <c:layout>
                <c:manualLayout>
                  <c:x val="2.7397171619550364E-2"/>
                  <c:y val="-6.0927558319894173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B4-4C97-8275-48CB206D79CB}"/>
                </c:ext>
              </c:extLst>
            </c:dLbl>
            <c:numFmt formatCode="#,##0.00" sourceLinked="0"/>
            <c:spPr>
              <a:noFill/>
              <a:ln w="136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2023-2026</c:v>
                </c:pt>
              </c:strCache>
            </c:strRef>
          </c:cat>
          <c:val>
            <c:numRef>
              <c:f>Arkusz1!$C$2</c:f>
              <c:numCache>
                <c:formatCode>0</c:formatCode>
                <c:ptCount val="1"/>
                <c:pt idx="0">
                  <c:v>418559.84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B4-4C97-8275-48CB206D7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6909104"/>
        <c:axId val="436914592"/>
      </c:barChart>
      <c:catAx>
        <c:axId val="4369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436914592"/>
        <c:crosses val="autoZero"/>
        <c:auto val="1"/>
        <c:lblAlgn val="ctr"/>
        <c:lblOffset val="100"/>
        <c:noMultiLvlLbl val="0"/>
      </c:catAx>
      <c:valAx>
        <c:axId val="43691459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5125">
            <a:noFill/>
          </a:ln>
        </c:spPr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436909104"/>
        <c:crosses val="autoZero"/>
        <c:crossBetween val="between"/>
      </c:valAx>
      <c:spPr>
        <a:noFill/>
        <a:ln w="25409">
          <a:noFill/>
        </a:ln>
      </c:spPr>
    </c:plotArea>
    <c:legend>
      <c:legendPos val="b"/>
      <c:overlay val="0"/>
      <c:txPr>
        <a:bodyPr/>
        <a:lstStyle/>
        <a:p>
          <a:pPr>
            <a:defRPr sz="180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968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61678700950764"/>
          <c:y val="9.3930467478602966E-2"/>
          <c:w val="0.76189246946417721"/>
          <c:h val="0.68293028773355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dofinansowanie</c:v>
                </c:pt>
              </c:strCache>
            </c:strRef>
          </c:tx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6597510373444"/>
                      <c:h val="0.1370587073853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FF4-4E41-9BCA-02A93E3007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</c:f>
              <c:strCache>
                <c:ptCount val="1"/>
                <c:pt idx="0">
                  <c:v>2024-2027</c:v>
                </c:pt>
              </c:strCache>
            </c:strRef>
          </c:cat>
          <c:val>
            <c:numRef>
              <c:f>Arkusz1!$B$2</c:f>
              <c:numCache>
                <c:formatCode>0.00</c:formatCode>
                <c:ptCount val="1"/>
                <c:pt idx="0">
                  <c:v>2421982.44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F4-4E41-9BCA-02A93E30073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</c:v>
                </c:pt>
              </c:strCache>
            </c:strRef>
          </c:tx>
          <c:invertIfNegative val="0"/>
          <c:dLbls>
            <c:dLbl>
              <c:idx val="0"/>
              <c:numFmt formatCode="#,##0.00" sourceLinked="0"/>
              <c:spPr>
                <a:noFill/>
                <a:ln w="12633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92116182572611"/>
                      <c:h val="0.1370587073853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C85-4295-8C6F-FB16D0C5053C}"/>
                </c:ext>
              </c:extLst>
            </c:dLbl>
            <c:dLbl>
              <c:idx val="2"/>
              <c:layout>
                <c:manualLayout>
                  <c:x val="2.7397171619550364E-2"/>
                  <c:y val="-6.0927558319894173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F4-4E41-9BCA-02A93E300737}"/>
                </c:ext>
              </c:extLst>
            </c:dLbl>
            <c:numFmt formatCode="#,##0" sourceLinked="0"/>
            <c:spPr>
              <a:noFill/>
              <a:ln w="12633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2024-2027</c:v>
                </c:pt>
              </c:strCache>
            </c:strRef>
          </c:cat>
          <c:val>
            <c:numRef>
              <c:f>Arkusz1!$C$2</c:f>
              <c:numCache>
                <c:formatCode>0.00</c:formatCode>
                <c:ptCount val="1"/>
                <c:pt idx="0">
                  <c:v>134999.94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F4-4E41-9BCA-02A93E300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6914200"/>
        <c:axId val="436907928"/>
      </c:barChart>
      <c:catAx>
        <c:axId val="43691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436907928"/>
        <c:crosses val="autoZero"/>
        <c:auto val="1"/>
        <c:lblAlgn val="ctr"/>
        <c:lblOffset val="100"/>
        <c:noMultiLvlLbl val="0"/>
      </c:catAx>
      <c:valAx>
        <c:axId val="43690792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4728">
            <a:noFill/>
          </a:ln>
        </c:spPr>
        <c:txPr>
          <a:bodyPr/>
          <a:lstStyle/>
          <a:p>
            <a:pPr>
              <a:defRPr sz="1600" b="0"/>
            </a:pPr>
            <a:endParaRPr lang="pl-PL"/>
          </a:p>
        </c:txPr>
        <c:crossAx val="436914200"/>
        <c:crosses val="autoZero"/>
        <c:crossBetween val="between"/>
      </c:valAx>
      <c:spPr>
        <a:noFill/>
        <a:ln w="23437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71295108624296"/>
          <c:y val="7.7989390067770253E-2"/>
          <c:w val="0.73637154071394917"/>
          <c:h val="0.57721218602984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dofinansowanie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52304263825652"/>
                      <c:h val="0.1370587073853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68E-4FB0-BFE6-DF8196958F1D}"/>
                </c:ext>
              </c:extLst>
            </c:dLbl>
            <c:numFmt formatCode="#,##0.00" sourceLinked="0"/>
            <c:spPr>
              <a:noFill/>
              <a:ln w="1243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2024-2028</c:v>
                </c:pt>
              </c:strCache>
            </c:strRef>
          </c:cat>
          <c:val>
            <c:numRef>
              <c:f>Arkusz1!$B$2</c:f>
              <c:numCache>
                <c:formatCode>0</c:formatCode>
                <c:ptCount val="1"/>
                <c:pt idx="0">
                  <c:v>3165054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1-487C-9541-1201CF4F4AA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 niefinansowy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69517972296575"/>
                      <c:h val="0.13705870738530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71-422D-A15F-DE55F2007F9C}"/>
                </c:ext>
              </c:extLst>
            </c:dLbl>
            <c:dLbl>
              <c:idx val="2"/>
              <c:layout>
                <c:manualLayout>
                  <c:x val="2.7397171619550364E-2"/>
                  <c:y val="-6.0927558319894173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C1-487C-9541-1201CF4F4AA1}"/>
                </c:ext>
              </c:extLst>
            </c:dLbl>
            <c:numFmt formatCode="#,##0.00" sourceLinked="0"/>
            <c:spPr>
              <a:noFill/>
              <a:ln w="12437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2024-2028</c:v>
                </c:pt>
              </c:strCache>
            </c:strRef>
          </c:cat>
          <c:val>
            <c:numRef>
              <c:f>Arkusz1!$C$2</c:f>
              <c:numCache>
                <c:formatCode>#,##0.00</c:formatCode>
                <c:ptCount val="1"/>
                <c:pt idx="0">
                  <c:v>351673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C1-487C-9541-1201CF4F4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6913024"/>
        <c:axId val="436911456"/>
      </c:barChart>
      <c:catAx>
        <c:axId val="43691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436911456"/>
        <c:crosses val="autoZero"/>
        <c:auto val="1"/>
        <c:lblAlgn val="ctr"/>
        <c:lblOffset val="100"/>
        <c:noMultiLvlLbl val="0"/>
      </c:catAx>
      <c:valAx>
        <c:axId val="43691145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4655">
            <a:noFill/>
          </a:ln>
        </c:spPr>
        <c:crossAx val="436913024"/>
        <c:crosses val="autoZero"/>
        <c:crossBetween val="between"/>
      </c:valAx>
      <c:spPr>
        <a:noFill/>
        <a:ln w="23089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03939704454755"/>
          <c:y val="7.4462004255693021E-2"/>
          <c:w val="0.62853786869877648"/>
          <c:h val="0.53510045174591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dofinansowanie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433553090781229E-2"/>
                  <c:y val="-3.1701636356534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22397993599973"/>
                      <c:h val="0.102191157196359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F0B-4B58-9E9B-C2D1726D13F8}"/>
                </c:ext>
              </c:extLst>
            </c:dLbl>
            <c:numFmt formatCode="#,##0.00" sourceLinked="0"/>
            <c:spPr>
              <a:noFill/>
              <a:ln w="13694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2024-2025</c:v>
                </c:pt>
              </c:strCache>
            </c:strRef>
          </c:cat>
          <c:val>
            <c:numRef>
              <c:f>Arkusz1!$B$2</c:f>
              <c:numCache>
                <c:formatCode>0.00</c:formatCode>
                <c:ptCount val="1"/>
                <c:pt idx="0">
                  <c:v>1947052.39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B-4B58-9E9B-C2D1726D13F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 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5783159989769"/>
                      <c:h val="0.146865815620146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0C2-4F36-840F-3DAB201C92E0}"/>
                </c:ext>
              </c:extLst>
            </c:dLbl>
            <c:dLbl>
              <c:idx val="2"/>
              <c:layout>
                <c:manualLayout>
                  <c:x val="2.7397171619550364E-2"/>
                  <c:y val="-6.0927558319894173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6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0B-4B58-9E9B-C2D1726D13F8}"/>
                </c:ext>
              </c:extLst>
            </c:dLbl>
            <c:numFmt formatCode="#,##0.00" sourceLinked="0"/>
            <c:spPr>
              <a:noFill/>
              <a:ln w="1369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2024-2025</c:v>
                </c:pt>
              </c:strCache>
            </c:strRef>
          </c:cat>
          <c:val>
            <c:numRef>
              <c:f>Arkusz1!$C$2</c:f>
              <c:numCache>
                <c:formatCode>0.00</c:formatCode>
                <c:ptCount val="1"/>
                <c:pt idx="0">
                  <c:v>39735.760000000002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0B-4B58-9E9B-C2D1726D1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7601784"/>
        <c:axId val="437600216"/>
      </c:barChart>
      <c:catAx>
        <c:axId val="43760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437600216"/>
        <c:crosses val="autoZero"/>
        <c:auto val="1"/>
        <c:lblAlgn val="ctr"/>
        <c:lblOffset val="100"/>
        <c:noMultiLvlLbl val="0"/>
      </c:catAx>
      <c:valAx>
        <c:axId val="43760021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5125">
            <a:noFill/>
          </a:ln>
        </c:spPr>
        <c:txPr>
          <a:bodyPr/>
          <a:lstStyle/>
          <a:p>
            <a:pPr>
              <a:defRPr sz="180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  <c:crossAx val="437601784"/>
        <c:crosses val="autoZero"/>
        <c:crossBetween val="between"/>
      </c:valAx>
      <c:spPr>
        <a:noFill/>
        <a:ln w="25409">
          <a:noFill/>
        </a:ln>
      </c:spPr>
    </c:plotArea>
    <c:legend>
      <c:legendPos val="b"/>
      <c:overlay val="0"/>
      <c:txPr>
        <a:bodyPr/>
        <a:lstStyle/>
        <a:p>
          <a:pPr>
            <a:defRPr sz="180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968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36668450132357"/>
          <c:y val="3.390575066822641E-2"/>
          <c:w val="0.6498201522274264"/>
          <c:h val="0.58496686642660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Plan pierwotny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Arkusz1!$A$18:$A$20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Arkusz1!$B$18:$B$20</c:f>
              <c:numCache>
                <c:formatCode>#,##0.00</c:formatCode>
                <c:ptCount val="3"/>
                <c:pt idx="0">
                  <c:v>63455874</c:v>
                </c:pt>
                <c:pt idx="1">
                  <c:v>73682115.079999998</c:v>
                </c:pt>
                <c:pt idx="2">
                  <c:v>60454981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3-4377-BFD0-7A09F39285B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Plan po zmianach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numRef>
              <c:f>Arkusz1!$A$18:$A$20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Arkusz1!$C$18:$C$20</c:f>
              <c:numCache>
                <c:formatCode>#,##0.00</c:formatCode>
                <c:ptCount val="3"/>
                <c:pt idx="0">
                  <c:v>60863692.030000001</c:v>
                </c:pt>
                <c:pt idx="1">
                  <c:v>84031963.640000001</c:v>
                </c:pt>
                <c:pt idx="2">
                  <c:v>69795182.859999999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E3-4377-BFD0-7A09F39285B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Wykonanie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numRef>
              <c:f>Arkusz1!$A$18:$A$20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Arkusz1!$D$18:$D$20</c:f>
              <c:numCache>
                <c:formatCode>#,##0.00</c:formatCode>
                <c:ptCount val="3"/>
                <c:pt idx="0">
                  <c:v>62851094.770000003</c:v>
                </c:pt>
                <c:pt idx="1">
                  <c:v>81506709.969999999</c:v>
                </c:pt>
                <c:pt idx="2">
                  <c:v>70003160.060000002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3-4377-BFD0-7A09F3928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78124984"/>
        <c:axId val="278125376"/>
      </c:barChart>
      <c:catAx>
        <c:axId val="2781249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78125376"/>
        <c:crosses val="autoZero"/>
        <c:auto val="1"/>
        <c:lblAlgn val="ctr"/>
        <c:lblOffset val="100"/>
        <c:noMultiLvlLbl val="0"/>
      </c:catAx>
      <c:valAx>
        <c:axId val="27812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pl-PL"/>
          </a:p>
        </c:txPr>
        <c:crossAx val="278124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</c:dTable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Subwencje</c:v>
                </c:pt>
                <c:pt idx="1">
                  <c:v>Dotacje celowe</c:v>
                </c:pt>
                <c:pt idx="2">
                  <c:v>Dotacje rozwojowe</c:v>
                </c:pt>
                <c:pt idx="3">
                  <c:v>Udziały w PIT i CIT</c:v>
                </c:pt>
                <c:pt idx="4">
                  <c:v>Dochody własne bez udziałów PIT i CIT</c:v>
                </c:pt>
              </c:strCache>
            </c:strRef>
          </c:cat>
          <c:val>
            <c:numRef>
              <c:f>Arkusz1!$B$2:$B$6</c:f>
              <c:numCache>
                <c:formatCode>#,##0.00</c:formatCode>
                <c:ptCount val="5"/>
                <c:pt idx="0">
                  <c:v>34563459</c:v>
                </c:pt>
                <c:pt idx="1">
                  <c:v>37431594.969999999</c:v>
                </c:pt>
                <c:pt idx="2">
                  <c:v>1774534.28</c:v>
                </c:pt>
                <c:pt idx="3">
                  <c:v>5550793</c:v>
                </c:pt>
                <c:pt idx="4">
                  <c:v>2186328.7199999997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5-4AED-ACC9-27F03519BAB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Subwencje</c:v>
                </c:pt>
                <c:pt idx="1">
                  <c:v>Dotacje celowe</c:v>
                </c:pt>
                <c:pt idx="2">
                  <c:v>Dotacje rozwojowe</c:v>
                </c:pt>
                <c:pt idx="3">
                  <c:v>Udziały w PIT i CIT</c:v>
                </c:pt>
                <c:pt idx="4">
                  <c:v>Dochody własne bez udziałów PIT i CIT</c:v>
                </c:pt>
              </c:strCache>
            </c:strRef>
          </c:cat>
          <c:val>
            <c:numRef>
              <c:f>Arkusz1!$C$2:$C$6</c:f>
              <c:numCache>
                <c:formatCode>#,##0.00</c:formatCode>
                <c:ptCount val="5"/>
                <c:pt idx="0">
                  <c:v>27835817.98</c:v>
                </c:pt>
                <c:pt idx="1">
                  <c:v>17832043.359999999</c:v>
                </c:pt>
                <c:pt idx="2">
                  <c:v>3768146.56</c:v>
                </c:pt>
                <c:pt idx="3">
                  <c:v>17880597.02</c:v>
                </c:pt>
                <c:pt idx="4">
                  <c:v>2686555.1400000006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C5-4AED-ACC9-27F03519B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033535"/>
        <c:axId val="448036895"/>
      </c:barChart>
      <c:catAx>
        <c:axId val="448033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8036895"/>
        <c:crosses val="autoZero"/>
        <c:auto val="1"/>
        <c:lblAlgn val="ctr"/>
        <c:lblOffset val="100"/>
        <c:noMultiLvlLbl val="0"/>
      </c:catAx>
      <c:valAx>
        <c:axId val="448036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4803353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dk1"/>
      </a:solidFill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1-B135-47BD-B428-924638049F3D}"/>
              </c:ext>
            </c:extLst>
          </c:dPt>
          <c:dPt>
            <c:idx val="2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3-B135-47BD-B428-924638049F3D}"/>
              </c:ext>
            </c:extLst>
          </c:dPt>
          <c:dPt>
            <c:idx val="3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5-B135-47BD-B428-924638049F3D}"/>
              </c:ext>
            </c:extLst>
          </c:dPt>
          <c:dPt>
            <c:idx val="4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7-B135-47BD-B428-924638049F3D}"/>
              </c:ext>
            </c:extLst>
          </c:dPt>
          <c:dPt>
            <c:idx val="5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9-B135-47BD-B428-924638049F3D}"/>
              </c:ext>
            </c:extLst>
          </c:dPt>
          <c:dPt>
            <c:idx val="6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B-B135-47BD-B428-924638049F3D}"/>
              </c:ext>
            </c:extLst>
          </c:dPt>
          <c:dPt>
            <c:idx val="7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D-B135-47BD-B428-924638049F3D}"/>
              </c:ext>
            </c:extLst>
          </c:dPt>
          <c:dPt>
            <c:idx val="10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F-B135-47BD-B428-924638049F3D}"/>
              </c:ext>
            </c:extLst>
          </c:dPt>
          <c:dPt>
            <c:idx val="12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11-B135-47BD-B428-924638049F3D}"/>
              </c:ext>
            </c:extLst>
          </c:dPt>
          <c:dPt>
            <c:idx val="13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13-B135-47BD-B428-924638049F3D}"/>
              </c:ext>
            </c:extLst>
          </c:dPt>
          <c:dPt>
            <c:idx val="16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15-B135-47BD-B428-924638049F3D}"/>
              </c:ext>
            </c:extLst>
          </c:dPt>
          <c:dLbls>
            <c:dLbl>
              <c:idx val="10"/>
              <c:layout>
                <c:manualLayout>
                  <c:x val="7.0061355416194951E-3"/>
                  <c:y val="1.120327873454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135-47BD-B428-924638049F3D}"/>
                </c:ext>
              </c:extLst>
            </c:dLbl>
            <c:dLbl>
              <c:idx val="11"/>
              <c:layout>
                <c:manualLayout>
                  <c:x val="-2.9712163416898928E-2"/>
                  <c:y val="-5.8608058608058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135-47BD-B428-924638049F3D}"/>
                </c:ext>
              </c:extLst>
            </c:dLbl>
            <c:dLbl>
              <c:idx val="12"/>
              <c:layout>
                <c:manualLayout>
                  <c:x val="1.2553621880067539E-2"/>
                  <c:y val="3.2299021895685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135-47BD-B428-924638049F3D}"/>
                </c:ext>
              </c:extLst>
            </c:dLbl>
            <c:dLbl>
              <c:idx val="13"/>
              <c:layout>
                <c:manualLayout>
                  <c:x val="1.4057713537896831E-2"/>
                  <c:y val="-5.267803063078384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135-47BD-B428-924638049F3D}"/>
                </c:ext>
              </c:extLst>
            </c:dLbl>
            <c:dLbl>
              <c:idx val="14"/>
              <c:layout>
                <c:manualLayout>
                  <c:x val="1.8570102135561678E-2"/>
                  <c:y val="2.9304029304029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135-47BD-B428-924638049F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'dochody (3)'!$B$3:$B$19</c:f>
              <c:strCache>
                <c:ptCount val="17"/>
                <c:pt idx="0">
                  <c:v>Rolnictwo i łowiectwo</c:v>
                </c:pt>
                <c:pt idx="1">
                  <c:v>Leśnictwo</c:v>
                </c:pt>
                <c:pt idx="2">
                  <c:v>Górnictwo i kopalnictwo</c:v>
                </c:pt>
                <c:pt idx="3">
                  <c:v>Transport i łączność</c:v>
                </c:pt>
                <c:pt idx="4">
                  <c:v>Gospodarka mieszkaniowa</c:v>
                </c:pt>
                <c:pt idx="5">
                  <c:v>Działalność usługowa</c:v>
                </c:pt>
                <c:pt idx="6">
                  <c:v>Administracja publiczna</c:v>
                </c:pt>
                <c:pt idx="7">
                  <c:v>Obrona narodowa</c:v>
                </c:pt>
                <c:pt idx="8">
                  <c:v>Bezpieczeństwo publiczne i ochrona przeciwpożarowa</c:v>
                </c:pt>
                <c:pt idx="9">
                  <c:v>Wymiar sprawiedliwości</c:v>
                </c:pt>
                <c:pt idx="10">
                  <c:v>Dochody od osób prawnych, fizycznych …</c:v>
                </c:pt>
                <c:pt idx="11">
                  <c:v>Różne rozliczenia</c:v>
                </c:pt>
                <c:pt idx="12">
                  <c:v>Oświata i wychowanie, edukacyjna opieka wychowawcza</c:v>
                </c:pt>
                <c:pt idx="13">
                  <c:v>Pomoc społeczna</c:v>
                </c:pt>
                <c:pt idx="14">
                  <c:v>Pozostałe zadania w zakresie polityki społecznej</c:v>
                </c:pt>
                <c:pt idx="15">
                  <c:v>Rodzina</c:v>
                </c:pt>
                <c:pt idx="16">
                  <c:v>Gospodarka komunalna i ochrona środowiska</c:v>
                </c:pt>
              </c:strCache>
            </c:strRef>
          </c:cat>
          <c:val>
            <c:numRef>
              <c:f>'dochody (3)'!$D$3:$D$19</c:f>
              <c:numCache>
                <c:formatCode>#,##0.00</c:formatCode>
                <c:ptCount val="17"/>
                <c:pt idx="0">
                  <c:v>30055</c:v>
                </c:pt>
                <c:pt idx="1">
                  <c:v>4080</c:v>
                </c:pt>
                <c:pt idx="2">
                  <c:v>778</c:v>
                </c:pt>
                <c:pt idx="3">
                  <c:v>2859771.38</c:v>
                </c:pt>
                <c:pt idx="4">
                  <c:v>204705.58</c:v>
                </c:pt>
                <c:pt idx="5">
                  <c:v>455430.7</c:v>
                </c:pt>
                <c:pt idx="6">
                  <c:v>1746706.77</c:v>
                </c:pt>
                <c:pt idx="7">
                  <c:v>1258246.96</c:v>
                </c:pt>
                <c:pt idx="8">
                  <c:v>8061836.8499999996</c:v>
                </c:pt>
                <c:pt idx="9">
                  <c:v>135686.29999999999</c:v>
                </c:pt>
                <c:pt idx="10">
                  <c:v>18430805.82</c:v>
                </c:pt>
                <c:pt idx="11">
                  <c:v>28116748.02</c:v>
                </c:pt>
                <c:pt idx="12">
                  <c:v>2593707.58</c:v>
                </c:pt>
                <c:pt idx="13">
                  <c:v>191685.61</c:v>
                </c:pt>
                <c:pt idx="14">
                  <c:v>1307805.19</c:v>
                </c:pt>
                <c:pt idx="15">
                  <c:v>2640859.3199999998</c:v>
                </c:pt>
                <c:pt idx="16">
                  <c:v>17198.59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135-47BD-B428-924638049F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2417520"/>
        <c:axId val="352417904"/>
      </c:barChart>
      <c:catAx>
        <c:axId val="352417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52417904"/>
        <c:crosses val="autoZero"/>
        <c:auto val="1"/>
        <c:lblAlgn val="ctr"/>
        <c:lblOffset val="100"/>
        <c:noMultiLvlLbl val="0"/>
      </c:catAx>
      <c:valAx>
        <c:axId val="352417904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crossAx val="35241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68064181368244"/>
          <c:y val="5.3384415129885669E-2"/>
          <c:w val="0.75747629919374149"/>
          <c:h val="0.6145260901972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Plan pierwotny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invertIfNegative val="0"/>
          <c:cat>
            <c:numRef>
              <c:f>Arkusz1!$A$13:$A$15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Arkusz1!$B$13:$B$15</c:f>
              <c:numCache>
                <c:formatCode>#,##0.00</c:formatCode>
                <c:ptCount val="3"/>
                <c:pt idx="0">
                  <c:v>68314159</c:v>
                </c:pt>
                <c:pt idx="1">
                  <c:v>76632441.409999996</c:v>
                </c:pt>
                <c:pt idx="2">
                  <c:v>61493008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5-4E6B-ADE8-2C3FA39EE8E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Plan po zmianach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invertIfNegative val="0"/>
          <c:cat>
            <c:numRef>
              <c:f>Arkusz1!$A$13:$A$15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Arkusz1!$C$13:$C$15</c:f>
              <c:numCache>
                <c:formatCode>#,##0.00</c:formatCode>
                <c:ptCount val="3"/>
                <c:pt idx="0">
                  <c:v>65654797.68</c:v>
                </c:pt>
                <c:pt idx="1">
                  <c:v>87421798.400000006</c:v>
                </c:pt>
                <c:pt idx="2">
                  <c:v>68713978.459999993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5-4E6B-ADE8-2C3FA39EE8E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Wykonanie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invertIfNegative val="0"/>
          <c:cat>
            <c:numRef>
              <c:f>Arkusz1!$A$13:$A$15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Arkusz1!$D$13:$D$15</c:f>
              <c:numCache>
                <c:formatCode>#,##0.00</c:formatCode>
                <c:ptCount val="3"/>
                <c:pt idx="0">
                  <c:v>63839184.100000001</c:v>
                </c:pt>
                <c:pt idx="1">
                  <c:v>81328263.549999997</c:v>
                </c:pt>
                <c:pt idx="2">
                  <c:v>64525108.619999997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5-4E6B-ADE8-2C3FA39EE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78829280"/>
        <c:axId val="278831240"/>
      </c:barChart>
      <c:catAx>
        <c:axId val="2788292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78831240"/>
        <c:crosses val="autoZero"/>
        <c:auto val="1"/>
        <c:lblAlgn val="ctr"/>
        <c:lblOffset val="100"/>
        <c:noMultiLvlLbl val="0"/>
      </c:catAx>
      <c:valAx>
        <c:axId val="27883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278829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algn="ctr" rtl="0"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Arkusz1!$A$2:$A$3</c:f>
              <c:strCache>
                <c:ptCount val="2"/>
                <c:pt idx="0">
                  <c:v>Wydatki bieżące</c:v>
                </c:pt>
                <c:pt idx="1">
                  <c:v>Wydatki majątkowe</c:v>
                </c:pt>
              </c:strCache>
            </c:strRef>
          </c:cat>
          <c:val>
            <c:numRef>
              <c:f>Arkusz1!$B$2:$B$3</c:f>
              <c:numCache>
                <c:formatCode>#,##0.00</c:formatCode>
                <c:ptCount val="2"/>
                <c:pt idx="0">
                  <c:v>56664281.539999999</c:v>
                </c:pt>
                <c:pt idx="1">
                  <c:v>24663982.010000002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0-4FB7-A1F7-62D8A8B88EE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Arkusz1!$A$2:$A$3</c:f>
              <c:strCache>
                <c:ptCount val="2"/>
                <c:pt idx="0">
                  <c:v>Wydatki bieżące</c:v>
                </c:pt>
                <c:pt idx="1">
                  <c:v>Wydatki majątkowe</c:v>
                </c:pt>
              </c:strCache>
            </c:strRef>
          </c:cat>
          <c:val>
            <c:numRef>
              <c:f>Arkusz1!$C$2:$C$3</c:f>
              <c:numCache>
                <c:formatCode>#,##0.00</c:formatCode>
                <c:ptCount val="2"/>
                <c:pt idx="0">
                  <c:v>58641585.619999997</c:v>
                </c:pt>
                <c:pt idx="1">
                  <c:v>5883523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0-4FB7-A1F7-62D8A8B88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2773312"/>
        <c:axId val="2142773792"/>
      </c:barChart>
      <c:catAx>
        <c:axId val="21427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2142773792"/>
        <c:crosses val="autoZero"/>
        <c:auto val="1"/>
        <c:lblAlgn val="ctr"/>
        <c:lblOffset val="100"/>
        <c:noMultiLvlLbl val="0"/>
      </c:catAx>
      <c:valAx>
        <c:axId val="214277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2142773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</c:dTable>
      <c:spPr>
        <a:noFill/>
        <a:ln>
          <a:solidFill>
            <a:schemeClr val="dk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solidFill>
        <a:schemeClr val="dk1"/>
      </a:solidFill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0892958796124"/>
          <c:y val="3.1039647555500368E-2"/>
          <c:w val="0.87542632922792252"/>
          <c:h val="0.57307112935164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wydatki statutowe</c:v>
                </c:pt>
                <c:pt idx="1">
                  <c:v>wynagrodzenia i składki od nich naliczane</c:v>
                </c:pt>
                <c:pt idx="2">
                  <c:v>dotacje na zadania bieżące</c:v>
                </c:pt>
                <c:pt idx="3">
                  <c:v>świadczenia na rzecz osób fizycznych</c:v>
                </c:pt>
                <c:pt idx="4">
                  <c:v>wydatki na programy finansowane z udziałem środków UE</c:v>
                </c:pt>
                <c:pt idx="5">
                  <c:v>obsługa długu</c:v>
                </c:pt>
                <c:pt idx="6">
                  <c:v>wydatki majątkowe</c:v>
                </c:pt>
              </c:strCache>
            </c:strRef>
          </c:cat>
          <c:val>
            <c:numRef>
              <c:f>Arkusz1!$B$2:$B$8</c:f>
              <c:numCache>
                <c:formatCode>#,##0.00</c:formatCode>
                <c:ptCount val="7"/>
                <c:pt idx="0">
                  <c:v>13148481.66</c:v>
                </c:pt>
                <c:pt idx="1">
                  <c:v>37151234.549999997</c:v>
                </c:pt>
                <c:pt idx="2">
                  <c:v>3212099.67</c:v>
                </c:pt>
                <c:pt idx="3">
                  <c:v>1914041.38</c:v>
                </c:pt>
                <c:pt idx="4">
                  <c:v>357170.68</c:v>
                </c:pt>
                <c:pt idx="5">
                  <c:v>881253.7</c:v>
                </c:pt>
                <c:pt idx="6">
                  <c:v>24663982.010000002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F-4D89-9BC0-156AA397358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wydatki statutowe</c:v>
                </c:pt>
                <c:pt idx="1">
                  <c:v>wynagrodzenia i składki od nich naliczane</c:v>
                </c:pt>
                <c:pt idx="2">
                  <c:v>dotacje na zadania bieżące</c:v>
                </c:pt>
                <c:pt idx="3">
                  <c:v>świadczenia na rzecz osób fizycznych</c:v>
                </c:pt>
                <c:pt idx="4">
                  <c:v>wydatki na programy finansowane z udziałem środków UE</c:v>
                </c:pt>
                <c:pt idx="5">
                  <c:v>obsługa długu</c:v>
                </c:pt>
                <c:pt idx="6">
                  <c:v>wydatki majątkowe</c:v>
                </c:pt>
              </c:strCache>
            </c:strRef>
          </c:cat>
          <c:val>
            <c:numRef>
              <c:f>Arkusz1!$C$2:$C$8</c:f>
              <c:numCache>
                <c:formatCode>#,##0.00</c:formatCode>
                <c:ptCount val="7"/>
                <c:pt idx="0">
                  <c:v>9606632.1799999997</c:v>
                </c:pt>
                <c:pt idx="1">
                  <c:v>39920878.259999998</c:v>
                </c:pt>
                <c:pt idx="2">
                  <c:v>3848882.78</c:v>
                </c:pt>
                <c:pt idx="3">
                  <c:v>2166952.41</c:v>
                </c:pt>
                <c:pt idx="4">
                  <c:v>2185954.59</c:v>
                </c:pt>
                <c:pt idx="5">
                  <c:v>912285.4</c:v>
                </c:pt>
                <c:pt idx="6">
                  <c:v>5883523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F-4D89-9BC0-156AA3973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550591"/>
        <c:axId val="328552511"/>
      </c:barChart>
      <c:catAx>
        <c:axId val="32855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8552511"/>
        <c:crosses val="autoZero"/>
        <c:auto val="1"/>
        <c:lblAlgn val="ctr"/>
        <c:lblOffset val="100"/>
        <c:noMultiLvlLbl val="0"/>
      </c:catAx>
      <c:valAx>
        <c:axId val="32855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855059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</c:dTable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solidFill>
        <a:schemeClr val="tx1"/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Arkusz1!$A$2:$A$23</c:f>
              <c:strCache>
                <c:ptCount val="22"/>
                <c:pt idx="0">
                  <c:v>Rolnictwo i łowiectwo</c:v>
                </c:pt>
                <c:pt idx="1">
                  <c:v>Leśnictwo</c:v>
                </c:pt>
                <c:pt idx="2">
                  <c:v>Górnictwo i kopalnictwo</c:v>
                </c:pt>
                <c:pt idx="3">
                  <c:v>Transport i łączność </c:v>
                </c:pt>
                <c:pt idx="4">
                  <c:v>Turystyka</c:v>
                </c:pt>
                <c:pt idx="5">
                  <c:v>Gospodarka mieszkaniowa</c:v>
                </c:pt>
                <c:pt idx="6">
                  <c:v>Działalność usługowa</c:v>
                </c:pt>
                <c:pt idx="7">
                  <c:v>Administracja publiczna</c:v>
                </c:pt>
                <c:pt idx="8">
                  <c:v>Urzędy naczelnych organów władzy państwowej, kontroli i sądownictwa</c:v>
                </c:pt>
                <c:pt idx="9">
                  <c:v>Obrona narodowa </c:v>
                </c:pt>
                <c:pt idx="10">
                  <c:v>Bezpieczeństwo publiczne i ochrona przeciwpożarowa</c:v>
                </c:pt>
                <c:pt idx="11">
                  <c:v>Wymiar sprawiedliwości</c:v>
                </c:pt>
                <c:pt idx="12">
                  <c:v>Obsługa długu publicznego</c:v>
                </c:pt>
                <c:pt idx="13">
                  <c:v>Różne rozliczenia</c:v>
                </c:pt>
                <c:pt idx="14">
                  <c:v>Oświata i wychowanie oraz edukacyjna opieka wychowawcza</c:v>
                </c:pt>
                <c:pt idx="15">
                  <c:v>Ochrona zdrowia</c:v>
                </c:pt>
                <c:pt idx="16">
                  <c:v>Pomoc społeczna</c:v>
                </c:pt>
                <c:pt idx="17">
                  <c:v>Pozostałe zadania w zakresie polityki społecznej</c:v>
                </c:pt>
                <c:pt idx="18">
                  <c:v>Rodzina</c:v>
                </c:pt>
                <c:pt idx="19">
                  <c:v>Gospodarka komunalna i ochrona dziedzictwa narodowego</c:v>
                </c:pt>
                <c:pt idx="20">
                  <c:v>Kultura i ochrona dziedzictwa narodowego</c:v>
                </c:pt>
                <c:pt idx="21">
                  <c:v>Kultura fizyczna</c:v>
                </c:pt>
              </c:strCache>
            </c:strRef>
          </c:cat>
          <c:val>
            <c:numRef>
              <c:f>Arkusz1!$C$2:$C$23</c:f>
              <c:numCache>
                <c:formatCode>#,##0.00</c:formatCode>
                <c:ptCount val="22"/>
                <c:pt idx="0">
                  <c:v>29345</c:v>
                </c:pt>
                <c:pt idx="1">
                  <c:v>102369.26</c:v>
                </c:pt>
                <c:pt idx="2">
                  <c:v>778</c:v>
                </c:pt>
                <c:pt idx="3">
                  <c:v>3617677.73</c:v>
                </c:pt>
                <c:pt idx="4">
                  <c:v>121665.77</c:v>
                </c:pt>
                <c:pt idx="5">
                  <c:v>165718.38</c:v>
                </c:pt>
                <c:pt idx="6">
                  <c:v>414040.05</c:v>
                </c:pt>
                <c:pt idx="7">
                  <c:v>10731773.98</c:v>
                </c:pt>
                <c:pt idx="8">
                  <c:v>0</c:v>
                </c:pt>
                <c:pt idx="9">
                  <c:v>1369694.48</c:v>
                </c:pt>
                <c:pt idx="10">
                  <c:v>8137569.9199999999</c:v>
                </c:pt>
                <c:pt idx="11">
                  <c:v>142715.24</c:v>
                </c:pt>
                <c:pt idx="12">
                  <c:v>912285.4</c:v>
                </c:pt>
                <c:pt idx="13">
                  <c:v>0</c:v>
                </c:pt>
                <c:pt idx="14">
                  <c:v>27151149.66</c:v>
                </c:pt>
                <c:pt idx="15">
                  <c:v>1378</c:v>
                </c:pt>
                <c:pt idx="16">
                  <c:v>1072331.33</c:v>
                </c:pt>
                <c:pt idx="17">
                  <c:v>3886197.25</c:v>
                </c:pt>
                <c:pt idx="18">
                  <c:v>4589653.87</c:v>
                </c:pt>
                <c:pt idx="19">
                  <c:v>13425.5</c:v>
                </c:pt>
                <c:pt idx="20">
                  <c:v>2038425.8</c:v>
                </c:pt>
                <c:pt idx="21">
                  <c:v>26914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8F-45C3-A823-AC075351F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4016207"/>
        <c:axId val="504017647"/>
      </c:barChart>
      <c:catAx>
        <c:axId val="504016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4017647"/>
        <c:crosses val="autoZero"/>
        <c:auto val="1"/>
        <c:lblAlgn val="ctr"/>
        <c:lblOffset val="100"/>
        <c:noMultiLvlLbl val="0"/>
      </c:catAx>
      <c:valAx>
        <c:axId val="504017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0401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03939704454755"/>
          <c:y val="7.4462004255693021E-2"/>
          <c:w val="0.76189246946417721"/>
          <c:h val="0.68293028773355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dofinansowanie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792531120331954E-2"/>
                  <c:y val="1.362768988137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68464730290456"/>
                      <c:h val="0.15652727377525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FF4-4E41-9BCA-02A93E300737}"/>
                </c:ext>
              </c:extLst>
            </c:dLbl>
            <c:numFmt formatCode="#,##0.00" sourceLinked="0"/>
            <c:spPr>
              <a:noFill/>
              <a:ln w="12633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2023-2025</c:v>
                </c:pt>
              </c:strCache>
            </c:strRef>
          </c:cat>
          <c:val>
            <c:numRef>
              <c:f>Arkusz1!$B$2</c:f>
              <c:numCache>
                <c:formatCode>0</c:formatCode>
                <c:ptCount val="1"/>
                <c:pt idx="0">
                  <c:v>283825.78000000003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F4-4E41-9BCA-02A93E30073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wkład własny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7397171619550364E-2"/>
                  <c:y val="-6.0927558319894173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F4-4E41-9BCA-02A93E300737}"/>
                </c:ext>
              </c:extLst>
            </c:dLbl>
            <c:numFmt formatCode="#,##0" sourceLinked="0"/>
            <c:spPr>
              <a:noFill/>
              <a:ln w="12633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2023-2025</c:v>
                </c:pt>
              </c:strCache>
            </c:strRef>
          </c:cat>
          <c:val>
            <c:numRef>
              <c:f>Arkusz1!$C$2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F4-4E41-9BCA-02A93E300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6914200"/>
        <c:axId val="436907928"/>
      </c:barChart>
      <c:catAx>
        <c:axId val="43691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436907928"/>
        <c:crosses val="autoZero"/>
        <c:auto val="1"/>
        <c:lblAlgn val="ctr"/>
        <c:lblOffset val="100"/>
        <c:noMultiLvlLbl val="0"/>
      </c:catAx>
      <c:valAx>
        <c:axId val="43690792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4728">
            <a:noFill/>
          </a:ln>
        </c:spPr>
        <c:txPr>
          <a:bodyPr/>
          <a:lstStyle/>
          <a:p>
            <a:pPr>
              <a:defRPr sz="1600" b="0"/>
            </a:pPr>
            <a:endParaRPr lang="pl-PL"/>
          </a:p>
        </c:txPr>
        <c:crossAx val="436914200"/>
        <c:crosses val="autoZero"/>
        <c:crossBetween val="between"/>
      </c:valAx>
      <c:spPr>
        <a:noFill/>
        <a:ln w="23437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9A35E-799B-4876-BE2A-FFF36F1A4095}" type="datetimeyyyy">
              <a:rPr lang="pl-PL" smtClean="0"/>
              <a:t>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25719-D191-4F03-8428-6B19600E9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2041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817AA-F829-4E4A-B3F8-A954FDF52CF3}" type="datetimeyyyy">
              <a:rPr lang="pl-PL" smtClean="0"/>
              <a:t>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1363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E8772-4400-4648-9104-C302B3D53F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795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31888" y="750976"/>
            <a:ext cx="4502150" cy="373240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67406"/>
            <a:ext cx="5403850" cy="4578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6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0794D4-B0D4-E246-F7B8-39A6FF82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">
            <a:extLst>
              <a:ext uri="{FF2B5EF4-FFF2-40B4-BE49-F238E27FC236}">
                <a16:creationId xmlns:a16="http://schemas.microsoft.com/office/drawing/2014/main" id="{48274143-307F-5D2A-DBB3-C41E8FCB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750976"/>
            <a:ext cx="4502150" cy="373240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8BECE3AB-2FE7-B80B-D94A-8C889B20BE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67406"/>
            <a:ext cx="5403850" cy="4578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1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31888" y="750976"/>
            <a:ext cx="4502150" cy="373240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67406"/>
            <a:ext cx="5403850" cy="4578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5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0EF0C1-E50E-575B-5896-F1B0AC3BE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">
            <a:extLst>
              <a:ext uri="{FF2B5EF4-FFF2-40B4-BE49-F238E27FC236}">
                <a16:creationId xmlns:a16="http://schemas.microsoft.com/office/drawing/2014/main" id="{8F55BE20-8836-DF69-A9AD-9FCA331D2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750976"/>
            <a:ext cx="4502150" cy="373240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6D2BD8D-C46B-EB64-3320-0693348C974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67406"/>
            <a:ext cx="5403850" cy="4578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6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EC0FBA-7217-FD02-6BC6-2CC19EC82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1">
            <a:extLst>
              <a:ext uri="{FF2B5EF4-FFF2-40B4-BE49-F238E27FC236}">
                <a16:creationId xmlns:a16="http://schemas.microsoft.com/office/drawing/2014/main" id="{68880742-8FAE-1149-78FE-78326385F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750976"/>
            <a:ext cx="4502150" cy="373240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45B0B5C8-2431-799D-9F25-125A5CD1064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67406"/>
            <a:ext cx="5403850" cy="4578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5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3ADB-2C72-4528-A8DF-942E50303DCA}" type="datetimeyyyy">
              <a:rPr lang="pl-PL" smtClean="0"/>
              <a:t>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9092-8E6D-42AB-84A2-5B33C53BA6ED}" type="datetimeyyyy">
              <a:rPr lang="pl-PL" smtClean="0"/>
              <a:t>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D422-166D-4602-BCDC-17245FC4DEAC}" type="datetimeyyyy">
              <a:rPr lang="pl-PL" smtClean="0"/>
              <a:t>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1FFD-12F1-4E8A-96EA-9BF264A5BF04}" type="datetimeyyyy">
              <a:rPr lang="pl-PL" smtClean="0"/>
              <a:t>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C03-C55B-4519-A861-8473C50ECA5D}" type="datetimeyyyy">
              <a:rPr lang="pl-PL" smtClean="0"/>
              <a:t>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78EE-745F-4D6F-A672-8CA1E01CD6BD}" type="datetimeyyyy">
              <a:rPr lang="pl-PL" smtClean="0"/>
              <a:t>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6044-FC37-4EC6-8043-3CF8BAF902F8}" type="datetimeyyyy">
              <a:rPr lang="pl-PL" smtClean="0"/>
              <a:t>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11CF-B42D-405B-87FD-6142F501CEBA}" type="datetimeyyyy">
              <a:rPr lang="pl-PL" smtClean="0"/>
              <a:t>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01A5-59BB-4868-A252-30AFF658867A}" type="datetimeyyyy">
              <a:rPr lang="pl-PL" smtClean="0"/>
              <a:t>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C6CB-F155-4C5E-88D7-41551CFB58CB}" type="datetimeyyyy">
              <a:rPr lang="pl-PL" smtClean="0"/>
              <a:t>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2A9E-F031-4BB2-8FEA-EB1EED164C39}" type="datetimeyyyy">
              <a:rPr lang="pl-PL" smtClean="0"/>
              <a:t>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13FD93-4130-4ECA-825C-C25F7715368B}" type="datetimeyyyy">
              <a:rPr lang="pl-PL" smtClean="0"/>
              <a:t>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92919" y="836712"/>
            <a:ext cx="8229600" cy="18288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pl-PL" sz="3600" i="1" dirty="0">
                <a:ln w="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SPRAWOZDANIE Z WYKONANIA BUDŻETU POWIATU GOŁDAPSKIEGO</a:t>
            </a:r>
            <a:br>
              <a:rPr lang="pl-PL" sz="3600" i="1" dirty="0">
                <a:ln w="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600" i="1" dirty="0">
                <a:ln w="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ZA 2025 ROK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 w Gołdapi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5A0A29-2E1E-2A1D-85F3-85C7A66E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664581"/>
            <a:ext cx="4536504" cy="293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2EF975A-F02C-2353-5288-FE45241B46E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5361246"/>
              </p:ext>
            </p:extLst>
          </p:nvPr>
        </p:nvGraphicFramePr>
        <p:xfrm>
          <a:off x="571472" y="1196752"/>
          <a:ext cx="8021816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2776">
                  <a:extLst>
                    <a:ext uri="{9D8B030D-6E8A-4147-A177-3AD203B41FA5}">
                      <a16:colId xmlns:a16="http://schemas.microsoft.com/office/drawing/2014/main" val="3071882900"/>
                    </a:ext>
                  </a:extLst>
                </a:gridCol>
                <a:gridCol w="1789040">
                  <a:extLst>
                    <a:ext uri="{9D8B030D-6E8A-4147-A177-3AD203B41FA5}">
                      <a16:colId xmlns:a16="http://schemas.microsoft.com/office/drawing/2014/main" val="3942230171"/>
                    </a:ext>
                  </a:extLst>
                </a:gridCol>
              </a:tblGrid>
              <a:tr h="37253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z Rządowego programu ograniczania przestępczości i aspołecznych </a:t>
                      </a:r>
                      <a:r>
                        <a:rPr lang="pl-PL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zachowań</a:t>
                      </a: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Razem bezpieczniej im. Władysława Stasiaka na lata 2025-2028 cel szczegółowy nr 1: „Wzrost wiedzy oraz umiejętności w zakresie identyfikacji zagrożeń dla bezpieczeństwa i sposobów ograniczania i zapobiegania im w rożnych sferach życia społecznego”. Obszar nr 1 – Propagowanie aktywnego i bezpiecznego stylu życia 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99 040,66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575031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na dofinansowanie zadań własnych JST z zakresu ochrony ludności i obrony cywilnej, a także wsparcia Powiatowej Państwowej Straży Pożarnej 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1 178 143,30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884553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na realizację projektu „Kompleksowe wsparcie dla rodzin- za życiem” 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585 080,90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941387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Środki finansowe na realizację zadań związanych z rozwojem sieci domów dla matek z małoletnimi dziećmi i kobiet w ciąży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31 744,00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547547"/>
                  </a:ext>
                </a:extLst>
              </a:tr>
            </a:tbl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CCFBD027-D127-F587-90E4-39A33470BAFA}"/>
              </a:ext>
            </a:extLst>
          </p:cNvPr>
          <p:cNvSpPr/>
          <p:nvPr/>
        </p:nvSpPr>
        <p:spPr>
          <a:xfrm>
            <a:off x="571472" y="251356"/>
            <a:ext cx="8021817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algn="ctr"/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NA ZADANIA WŁASNE W RAMACH UMÓW I POROZUMIEŃ Z ADMINISTRACJĄ RZĄDOWĄ </a:t>
            </a:r>
          </a:p>
        </p:txBody>
      </p:sp>
    </p:spTree>
    <p:extLst>
      <p:ext uri="{BB962C8B-B14F-4D97-AF65-F5344CB8AC3E}">
        <p14:creationId xmlns:p14="http://schemas.microsoft.com/office/powerpoint/2010/main" val="25834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26373B2-7366-D884-E461-47C2B7F63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B13CE3D-8D04-CF6A-E341-04E9CB0D95E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1204669"/>
              </p:ext>
            </p:extLst>
          </p:nvPr>
        </p:nvGraphicFramePr>
        <p:xfrm>
          <a:off x="571472" y="1196752"/>
          <a:ext cx="802181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0768">
                  <a:extLst>
                    <a:ext uri="{9D8B030D-6E8A-4147-A177-3AD203B41FA5}">
                      <a16:colId xmlns:a16="http://schemas.microsoft.com/office/drawing/2014/main" val="3071882900"/>
                    </a:ext>
                  </a:extLst>
                </a:gridCol>
                <a:gridCol w="1861048">
                  <a:extLst>
                    <a:ext uri="{9D8B030D-6E8A-4147-A177-3AD203B41FA5}">
                      <a16:colId xmlns:a16="http://schemas.microsoft.com/office/drawing/2014/main" val="3942230171"/>
                    </a:ext>
                  </a:extLst>
                </a:gridCol>
              </a:tblGrid>
              <a:tr h="37253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9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na ”Dofinansowanie wynagrodzeń pracowników jednostek wspierania rodziny i systemu pieczy zastępczej na lata 2024 – 2027”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232 178,96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575031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na ”Dofinansowanie wynagrodzeń pracowników jednostek organizacyjnych pomocy społecznej w postaci dodatku motywacyjnego na lata 2024 – 2027” 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85 337,27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884553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3 767 298,46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941387"/>
                  </a:ext>
                </a:extLst>
              </a:tr>
            </a:tbl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24E06A76-1D74-916F-58D5-54BB2DC3C1BF}"/>
              </a:ext>
            </a:extLst>
          </p:cNvPr>
          <p:cNvSpPr/>
          <p:nvPr/>
        </p:nvSpPr>
        <p:spPr>
          <a:xfrm>
            <a:off x="571472" y="251356"/>
            <a:ext cx="8021817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algn="ctr"/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NA ZADANIA WŁASNE W RAMACH UMÓW I POROZUMIEŃ Z ADMINISTRACJĄ RZĄDOWĄ </a:t>
            </a:r>
          </a:p>
        </p:txBody>
      </p:sp>
    </p:spTree>
    <p:extLst>
      <p:ext uri="{BB962C8B-B14F-4D97-AF65-F5344CB8AC3E}">
        <p14:creationId xmlns:p14="http://schemas.microsoft.com/office/powerpoint/2010/main" val="59134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9893ADE-0EE7-22AE-F5CB-131DB822C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63FFBCD-9237-0DE9-E1BD-820ADACE74F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6574027"/>
              </p:ext>
            </p:extLst>
          </p:nvPr>
        </p:nvGraphicFramePr>
        <p:xfrm>
          <a:off x="611560" y="1052736"/>
          <a:ext cx="798172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3071882900"/>
                    </a:ext>
                  </a:extLst>
                </a:gridCol>
                <a:gridCol w="1789040">
                  <a:extLst>
                    <a:ext uri="{9D8B030D-6E8A-4147-A177-3AD203B41FA5}">
                      <a16:colId xmlns:a16="http://schemas.microsoft.com/office/drawing/2014/main" val="3942230171"/>
                    </a:ext>
                  </a:extLst>
                </a:gridCol>
              </a:tblGrid>
              <a:tr h="37253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9286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od Gminy Dubeninki na realizację zadania pn.:</a:t>
                      </a:r>
                      <a:b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Przebudowa drogi powiatowej nr 1898N o przebiegu dr.woj.nr 651 (Pluszkiejmy) – Budwiecie- Boczki 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208 064,01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575031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celowa od Gminy Dubeninki w celu realizacji powiatowych przewozów pasażerskich na linii komunikacyjnej Gołdap – Gołdap przez Żytkiejmy, </a:t>
                      </a:r>
                      <a:r>
                        <a:rPr lang="pl-PL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Skajzgiry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10 734,36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941387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celowa od Gminy Gołdap w celu realizacji powiatowych przewozów pasażerskich na linii komunikacyjnej Gołdap – Banie Mazurskie przez Wilkasy, Grabowo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11 360,33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547547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celowa od Gminy Banie Mazurskie w celu realizacji powiatowych przewozów pasażerskich na liniach komunikacyjnych Gołdap – Banie Mazurskie przez Skocze, Żabin; Gołdap –Kierzki przez Grabowo, Banie Mazurskie; Gołdap – Banie Mazurskie przez Mażucie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879298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37465DF4-51F1-3B65-9F32-CFC4F877FF92}"/>
              </a:ext>
            </a:extLst>
          </p:cNvPr>
          <p:cNvSpPr/>
          <p:nvPr/>
        </p:nvSpPr>
        <p:spPr>
          <a:xfrm>
            <a:off x="571472" y="255981"/>
            <a:ext cx="8021816" cy="7026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400" b="1" dirty="0">
                <a:ln w="0"/>
                <a:latin typeface="Times New Roman" pitchFamily="18" charset="0"/>
                <a:cs typeface="Times New Roman" pitchFamily="18" charset="0"/>
              </a:rPr>
              <a:t>Dotacje celowe otrzymane od jednostek samorządu terytorialnego w ramach umów i porozumień</a:t>
            </a:r>
            <a:endParaRPr lang="pl-PL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7712662-52F2-5588-FD16-C0196045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7C863A5-2897-8B3E-3C27-8057F2CB288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9621901"/>
              </p:ext>
            </p:extLst>
          </p:nvPr>
        </p:nvGraphicFramePr>
        <p:xfrm>
          <a:off x="611560" y="1196752"/>
          <a:ext cx="7981728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3071882900"/>
                    </a:ext>
                  </a:extLst>
                </a:gridCol>
                <a:gridCol w="1789040">
                  <a:extLst>
                    <a:ext uri="{9D8B030D-6E8A-4147-A177-3AD203B41FA5}">
                      <a16:colId xmlns:a16="http://schemas.microsoft.com/office/drawing/2014/main" val="3942230171"/>
                    </a:ext>
                  </a:extLst>
                </a:gridCol>
              </a:tblGrid>
              <a:tr h="37253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9286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celowa na realizację zadań z zakresu opieki nad dzieckiem i rodziną, od powiatów i gmin z których dzieci pochodzą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2 408 680,36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884553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celowa od Samorządu Województwa Warmińsko – Mazurskiego na prowadzenie Powiatowej Biblioteki Pedagogicznej w Gołdapi 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105 000,00</a:t>
                      </a:r>
                    </a:p>
                    <a:p>
                      <a:pPr algn="r"/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941387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celowa od Samorządu Województwa Warmińsko- Mazurskiego tytułem rekompensaty w części stanowiącej zwrot utraconych przychodów z tytułu stosowania ustawowych uprawnień do ulgowych przejazdów w publicznym transporcie zbiorowym do wysokości poniesionej z tego tytułu straty przez Operatora publicznego transportu zbiorowego za 2025 r. 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11 630,61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547547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2 828 871,12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879298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714464EE-E148-5D33-6216-FB4BBD626CD7}"/>
              </a:ext>
            </a:extLst>
          </p:cNvPr>
          <p:cNvSpPr/>
          <p:nvPr/>
        </p:nvSpPr>
        <p:spPr>
          <a:xfrm>
            <a:off x="571472" y="255981"/>
            <a:ext cx="8021816" cy="702625"/>
          </a:xfrm>
          <a:prstGeom prst="rect">
            <a:avLst/>
          </a:prstGeom>
          <a:gradFill>
            <a:gsLst>
              <a:gs pos="28000">
                <a:schemeClr val="accent1">
                  <a:lumMod val="40000"/>
                  <a:lumOff val="60000"/>
                </a:schemeClr>
              </a:gs>
              <a:gs pos="100000">
                <a:schemeClr val="dk1">
                  <a:tint val="40000"/>
                  <a:satMod val="100000"/>
                  <a:lumMod val="78000"/>
                </a:schemeClr>
              </a:gs>
            </a:gsLst>
          </a:gradFill>
          <a:scene3d>
            <a:camera prst="orthographicFront"/>
            <a:lightRig rig="fla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400" b="1" dirty="0">
                <a:ln w="0"/>
                <a:latin typeface="Times New Roman" pitchFamily="18" charset="0"/>
                <a:cs typeface="Times New Roman" pitchFamily="18" charset="0"/>
              </a:rPr>
              <a:t>Dotacje celowe otrzymane od jednostek samorządu terytorialnego w ramach umów i porozumień</a:t>
            </a:r>
            <a:endParaRPr lang="pl-PL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151424D-7EE7-298C-006F-B20DF816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3313117-435D-8B68-0FEE-1045372289C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097698"/>
              </p:ext>
            </p:extLst>
          </p:nvPr>
        </p:nvGraphicFramePr>
        <p:xfrm>
          <a:off x="642128" y="1196752"/>
          <a:ext cx="795115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8971">
                  <a:extLst>
                    <a:ext uri="{9D8B030D-6E8A-4147-A177-3AD203B41FA5}">
                      <a16:colId xmlns:a16="http://schemas.microsoft.com/office/drawing/2014/main" val="3071882900"/>
                    </a:ext>
                  </a:extLst>
                </a:gridCol>
                <a:gridCol w="1782188">
                  <a:extLst>
                    <a:ext uri="{9D8B030D-6E8A-4147-A177-3AD203B41FA5}">
                      <a16:colId xmlns:a16="http://schemas.microsoft.com/office/drawing/2014/main" val="3942230171"/>
                    </a:ext>
                  </a:extLst>
                </a:gridCol>
              </a:tblGrid>
              <a:tr h="37253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9286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Środki z Funduszu Pracy na dofinansowanie wynagrodzeń dla pracowników Powiatowego Urzędu Pracy w Gołdapi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884553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Dofinansowanie zadań własnych organizatorów w zakresie przewozów autobusowych o charakterze użyteczności publicznej - od Wojewody Warmińsko- Mazurskiego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560 063,35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941387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Środki z Funduszu Pomocy na edukację dzieci z Ukrainy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69 772,00 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8879298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z Rządowego Funduszu Polski Ład: Rządowy Program Odbudowy Zabytków na zadanie pn. „Roboty remontowo-konserwacyjne elewacji budynków wraz z poprawą efektywności cieplnej części budynków Zespołu Szkół Zawodowych w Gołdapi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1 947 052,39 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834103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DA95C86D-39C0-41F6-2982-B952ECBB36AF}"/>
              </a:ext>
            </a:extLst>
          </p:cNvPr>
          <p:cNvSpPr/>
          <p:nvPr/>
        </p:nvSpPr>
        <p:spPr>
          <a:xfrm>
            <a:off x="642129" y="188640"/>
            <a:ext cx="7951159" cy="84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b="1" dirty="0">
                <a:ln w="0"/>
                <a:latin typeface="Times New Roman" pitchFamily="18" charset="0"/>
                <a:cs typeface="Times New Roman" pitchFamily="18" charset="0"/>
              </a:rPr>
              <a:t>Dotacje z funduszy celowych                                                i innych źródeł</a:t>
            </a:r>
            <a:endParaRPr lang="pl-PL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ACA44C9-1BDB-E1CF-815C-87CCEF81A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70C0D7A-8847-CE25-E5CB-1067D36C6FF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4199900"/>
              </p:ext>
            </p:extLst>
          </p:nvPr>
        </p:nvGraphicFramePr>
        <p:xfrm>
          <a:off x="676640" y="1196752"/>
          <a:ext cx="795115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8971">
                  <a:extLst>
                    <a:ext uri="{9D8B030D-6E8A-4147-A177-3AD203B41FA5}">
                      <a16:colId xmlns:a16="http://schemas.microsoft.com/office/drawing/2014/main" val="3071882900"/>
                    </a:ext>
                  </a:extLst>
                </a:gridCol>
                <a:gridCol w="1782188">
                  <a:extLst>
                    <a:ext uri="{9D8B030D-6E8A-4147-A177-3AD203B41FA5}">
                      <a16:colId xmlns:a16="http://schemas.microsoft.com/office/drawing/2014/main" val="3942230171"/>
                    </a:ext>
                  </a:extLst>
                </a:gridCol>
              </a:tblGrid>
              <a:tr h="37253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9286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z Wojewódzkiego Funduszu Wsparcia Państwowej Straży Pożarnej na realizację zadania inwestycyjnego pn. „Adaptacja pomieszczeń Komendy Powiatowej PSP w Gołdapi do wymogów przepisów bezpieczeństwa i higieny służby w zakresie stref czystych i brudnych”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55 000,00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834103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Wsparcie finansowe na realizację zadania pn.” Rządowy program wsparcia powiatu w organizacji i tworzeniu rodzinnych form pieczy zastępczej w 2025 roku”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85 174,53</a:t>
                      </a:r>
                    </a:p>
                    <a:p>
                      <a:pPr algn="r"/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080648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2 853 062,27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745288"/>
                  </a:ext>
                </a:extLst>
              </a:tr>
            </a:tbl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CEBD3E81-4B5B-C37F-788F-AB7F3F54F1F0}"/>
              </a:ext>
            </a:extLst>
          </p:cNvPr>
          <p:cNvSpPr/>
          <p:nvPr/>
        </p:nvSpPr>
        <p:spPr>
          <a:xfrm>
            <a:off x="642129" y="188640"/>
            <a:ext cx="7951159" cy="8490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800" b="1" dirty="0">
                <a:ln w="0"/>
                <a:latin typeface="Times New Roman" pitchFamily="18" charset="0"/>
                <a:cs typeface="Times New Roman" pitchFamily="18" charset="0"/>
              </a:rPr>
              <a:t>Dotacje z funduszy celowych                                                i innych źródeł</a:t>
            </a:r>
            <a:endParaRPr lang="pl-PL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0F6BE96-E9F4-2130-590A-54919458A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0222032-DF07-A054-5D3C-A13272F5109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1101867"/>
              </p:ext>
            </p:extLst>
          </p:nvPr>
        </p:nvGraphicFramePr>
        <p:xfrm>
          <a:off x="719288" y="1196752"/>
          <a:ext cx="7908512" cy="3780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5883">
                  <a:extLst>
                    <a:ext uri="{9D8B030D-6E8A-4147-A177-3AD203B41FA5}">
                      <a16:colId xmlns:a16="http://schemas.microsoft.com/office/drawing/2014/main" val="3071882900"/>
                    </a:ext>
                  </a:extLst>
                </a:gridCol>
                <a:gridCol w="1772629">
                  <a:extLst>
                    <a:ext uri="{9D8B030D-6E8A-4147-A177-3AD203B41FA5}">
                      <a16:colId xmlns:a16="http://schemas.microsoft.com/office/drawing/2014/main" val="394223017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928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Rozwój e-usług publicznych w Powiecie Gołdapskim 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1 670 269,89 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8341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Akredytacja Erasmus 2024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54 254,36 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169988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Akredytacja Erasmus 2023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56 765,16 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6177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Akredytacja Erasmus 2025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322 709,19 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82581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Nowoczesne warsztaty w ZSZ w Gołdapi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764 147,96 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105497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Wsparcie pieczy zastępczej w powiecie gołdapskim 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900 000,00 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963529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3 768 146,56 </a:t>
                      </a:r>
                      <a:endParaRPr lang="pl-P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745288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B7A916ED-A4C7-1477-34B8-AC7FC436629D}"/>
              </a:ext>
            </a:extLst>
          </p:cNvPr>
          <p:cNvSpPr/>
          <p:nvPr/>
        </p:nvSpPr>
        <p:spPr>
          <a:xfrm>
            <a:off x="719287" y="345629"/>
            <a:ext cx="790851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n w="0"/>
                <a:latin typeface="Times New Roman" pitchFamily="18" charset="0"/>
                <a:cs typeface="Times New Roman" pitchFamily="18" charset="0"/>
              </a:rPr>
              <a:t>Środki  pozyskane z budżetu Unii Europejskiej </a:t>
            </a:r>
            <a:br>
              <a:rPr lang="pl-PL" sz="2400" b="1" dirty="0">
                <a:ln w="0"/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>
                <a:ln w="0"/>
                <a:latin typeface="Times New Roman" pitchFamily="18" charset="0"/>
                <a:cs typeface="Times New Roman" pitchFamily="18" charset="0"/>
              </a:rPr>
              <a:t>i z Budżetu Państwa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9" name="Prostokąt 8"/>
          <p:cNvSpPr/>
          <p:nvPr/>
        </p:nvSpPr>
        <p:spPr>
          <a:xfrm>
            <a:off x="467544" y="506829"/>
            <a:ext cx="842493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DOCHODY WŁASNE POWIATU GOŁDAPSKIEGO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6251957"/>
              </p:ext>
            </p:extLst>
          </p:nvPr>
        </p:nvGraphicFramePr>
        <p:xfrm>
          <a:off x="546011" y="1203017"/>
          <a:ext cx="7998838" cy="5379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1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62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Dział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Dochody planowane        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Dochody wykonane                          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tego: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bieżące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majątkowe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2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Rolnictwo i łowiectwo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2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i Łączność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743 500,82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698 119,55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692 632,04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5 487,51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18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Gospodarka mieszkaniowa oraz niematerialne usługi komunalne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86 202,97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69 117,10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51 321,10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17 796,00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2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Działalność usługowa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200 018,00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303 230,70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303 230,70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2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Administracja publiczna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22 652,50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76 436,88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75 217,36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1 219,52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12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Obrona narodowa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3 904,53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3 904,53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12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Bezpieczeństwo publiczne i ochrona przeciwpożarowa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28 659,46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32 415,39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32 415,39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12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Dochody od osób prawnych, fizycznych  i inne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18 327 455,52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18 430 805,82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18 430 805,82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106449"/>
      </p:ext>
    </p:extLst>
  </p:cSld>
  <p:clrMapOvr>
    <a:masterClrMapping/>
  </p:clrMapOvr>
  <p:transition spd="med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9" name="Prostokąt 8"/>
          <p:cNvSpPr/>
          <p:nvPr/>
        </p:nvSpPr>
        <p:spPr>
          <a:xfrm>
            <a:off x="633046" y="332656"/>
            <a:ext cx="789939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DOCHODY WŁASNE POWIATU GOŁDAPSKIEGO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5628525"/>
              </p:ext>
            </p:extLst>
          </p:nvPr>
        </p:nvGraphicFramePr>
        <p:xfrm>
          <a:off x="602361" y="1111978"/>
          <a:ext cx="7930078" cy="3964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31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28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Dział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Dochody planowane        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Dochody wykonane                          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tego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bieżące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majątkowe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3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Różne rozliczenia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211 158,04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211 158,04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315,16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2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Oświata i wychowanie,</a:t>
                      </a:r>
                      <a:r>
                        <a:rPr lang="pl-PL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Edukacyjna opieka wychowawcza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535 430,92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536 038,08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536 038,08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31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Pomoc społeczna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886,82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886,82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63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zadania w zakresie polityki społecznej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191 996,78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186 630,66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171 982,66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14 648,00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63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Gospodarka komunalna i ochrona środowiska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17 198,59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17 198,59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63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Ogółem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20 224 816,97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20 567 152,16</a:t>
                      </a:r>
                    </a:p>
                    <a:p>
                      <a:pPr algn="r" fontAlgn="b"/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20 528 001,13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39 151,03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101,69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444299"/>
      </p:ext>
    </p:extLst>
  </p:cSld>
  <p:clrMapOvr>
    <a:masterClrMapping/>
  </p:clrMapOvr>
  <p:transition spd="med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568923" y="6381328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2" name="Prostokąt 1"/>
          <p:cNvSpPr/>
          <p:nvPr/>
        </p:nvSpPr>
        <p:spPr>
          <a:xfrm>
            <a:off x="783843" y="412411"/>
            <a:ext cx="782893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400" b="1" dirty="0">
                <a:ln w="0"/>
                <a:latin typeface="Times New Roman" pitchFamily="18" charset="0"/>
                <a:cs typeface="Times New Roman" pitchFamily="18" charset="0"/>
              </a:rPr>
              <a:t>Wykonanie dochodów Powiatu Gołdapskiego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2D7015C-8D82-43FC-9758-ECAE6F5221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925865"/>
              </p:ext>
            </p:extLst>
          </p:nvPr>
        </p:nvGraphicFramePr>
        <p:xfrm>
          <a:off x="812480" y="1196752"/>
          <a:ext cx="7828937" cy="496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562015"/>
      </p:ext>
    </p:extLst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00034" y="836712"/>
            <a:ext cx="8229600" cy="525658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l-P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BUDŻET POWIATU GOŁDAPSKIEGO </a:t>
            </a:r>
          </a:p>
          <a:p>
            <a:pPr marL="45720" indent="0" algn="ctr">
              <a:buNone/>
            </a:pPr>
            <a:r>
              <a:rPr lang="pl-P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2025 ROK  UCHWALIŁA </a:t>
            </a:r>
          </a:p>
          <a:p>
            <a:pPr marL="45720" indent="0" algn="ctr">
              <a:buNone/>
            </a:pPr>
            <a:r>
              <a:rPr lang="pl-P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RADA POWIATU W GOŁDAPI </a:t>
            </a:r>
          </a:p>
          <a:p>
            <a:pPr marL="45720" indent="0" algn="ctr">
              <a:buNone/>
            </a:pPr>
            <a:r>
              <a:rPr lang="pl-P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GRUDNIA 2024 ROKU </a:t>
            </a:r>
          </a:p>
          <a:p>
            <a:pPr marL="45720" indent="0" algn="ctr">
              <a:buNone/>
            </a:pPr>
            <a:r>
              <a:rPr lang="pl-P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UCHWAŁĄ NR XI/48/2024 W SPRAWIE UCHWALENIA BUDŻETU NA 2025 ROK.</a:t>
            </a:r>
          </a:p>
          <a:p>
            <a:pPr marL="45720" indent="0" algn="ctr">
              <a:buNone/>
            </a:pPr>
            <a:r>
              <a:rPr lang="pl-PL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ZARZĄD POWIATU  ZGODNIE Z PODJĘTĄ UCHWAŁĄ ORAZ ZMIANAMI DOKONYWANYMI W CIĄGU ROKU REALIZOWAŁ BUDŻET 2025 R.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42910" y="6021288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 w Gołdapi</a:t>
            </a:r>
          </a:p>
        </p:txBody>
      </p:sp>
    </p:spTree>
    <p:extLst>
      <p:ext uri="{BB962C8B-B14F-4D97-AF65-F5344CB8AC3E}">
        <p14:creationId xmlns:p14="http://schemas.microsoft.com/office/powerpoint/2010/main" val="636989961"/>
      </p:ext>
    </p:extLst>
  </p:cSld>
  <p:clrMapOvr>
    <a:masterClrMapping/>
  </p:clrMapOvr>
  <p:transition spd="med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642910" y="6021288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 w Gołdapi</a:t>
            </a:r>
          </a:p>
        </p:txBody>
      </p:sp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457727"/>
              </p:ext>
            </p:extLst>
          </p:nvPr>
        </p:nvGraphicFramePr>
        <p:xfrm>
          <a:off x="642909" y="1196752"/>
          <a:ext cx="7829375" cy="453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9"/>
          <p:cNvSpPr/>
          <p:nvPr/>
        </p:nvSpPr>
        <p:spPr>
          <a:xfrm>
            <a:off x="642909" y="356628"/>
            <a:ext cx="782937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algn="ctr">
              <a:buClrTx/>
              <a:buSzPct val="100000"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WYDATKI BUDŻETU POWIATU GOŁDAPSKIEGO </a:t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59153"/>
      </p:ext>
    </p:extLst>
  </p:cSld>
  <p:clrMapOvr>
    <a:masterClrMapping/>
  </p:clrMapOvr>
  <p:transition spd="med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1B4F63B-8002-84F2-2C66-A30BB5DFD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9E189BCF-9CD6-A600-3E29-771D5BBD6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119433"/>
              </p:ext>
            </p:extLst>
          </p:nvPr>
        </p:nvGraphicFramePr>
        <p:xfrm>
          <a:off x="642909" y="1196752"/>
          <a:ext cx="7695107" cy="494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F1434EB3-2AB2-0FFB-3803-04A253E548D3}"/>
              </a:ext>
            </a:extLst>
          </p:cNvPr>
          <p:cNvSpPr/>
          <p:nvPr/>
        </p:nvSpPr>
        <p:spPr>
          <a:xfrm>
            <a:off x="642909" y="356628"/>
            <a:ext cx="782937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marL="45720" algn="ctr">
              <a:buClrTx/>
              <a:buSzPct val="100000"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WYDATKI BIEŻĄCE I MAJĄTKOWE POWIATU GOŁDAPSKIEGO </a:t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38C7F3BF-1B21-EFB1-BC3F-21B5FAB0D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934820"/>
              </p:ext>
            </p:extLst>
          </p:nvPr>
        </p:nvGraphicFramePr>
        <p:xfrm>
          <a:off x="683568" y="1340768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7483CCF5-54ED-AAED-EE15-C34F3322DF8D}"/>
              </a:ext>
            </a:extLst>
          </p:cNvPr>
          <p:cNvSpPr/>
          <p:nvPr/>
        </p:nvSpPr>
        <p:spPr>
          <a:xfrm>
            <a:off x="640436" y="691390"/>
            <a:ext cx="813690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" algn="ctr">
              <a:buSzPct val="100000"/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KATEGORIE WYDATKÓW POWIATU GOŁDAPSKIEGO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AE4DC-0561-BEE7-DD5F-892EA74D8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AF27CD0-3464-8AB3-7A2A-D1442926A27C}"/>
              </a:ext>
            </a:extLst>
          </p:cNvPr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505DB97-A704-A21F-0C7E-1FF9AD6F0695}"/>
              </a:ext>
            </a:extLst>
          </p:cNvPr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94407D1-1342-5CBC-394D-F9C23BD2476B}"/>
              </a:ext>
            </a:extLst>
          </p:cNvPr>
          <p:cNvSpPr/>
          <p:nvPr/>
        </p:nvSpPr>
        <p:spPr>
          <a:xfrm>
            <a:off x="654482" y="251481"/>
            <a:ext cx="8165990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2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Wykonanie ogółem wydatków Powiatu Gołdapskiego</a:t>
            </a:r>
            <a:endParaRPr lang="pl-PL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CB89EC94-8EE4-05BA-BB9B-503BFF35C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702554"/>
              </p:ext>
            </p:extLst>
          </p:nvPr>
        </p:nvGraphicFramePr>
        <p:xfrm>
          <a:off x="654482" y="714355"/>
          <a:ext cx="816599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219261"/>
      </p:ext>
    </p:extLst>
  </p:cSld>
  <p:clrMapOvr>
    <a:masterClrMapping/>
  </p:clrMapOvr>
  <p:transition spd="med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827585" y="258355"/>
            <a:ext cx="764470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 Powiatu Gołdapskiego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3568" y="980728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Plan – 6 931 889,08 zł </a:t>
            </a:r>
          </a:p>
          <a:p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Wykonanie – 5 883 523,00 zł</a:t>
            </a:r>
          </a:p>
          <a:p>
            <a:r>
              <a:rPr lang="pl-PL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Realizacja – 84,88 %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013721" cy="3909623"/>
          </a:xfrm>
        </p:spPr>
        <p:txBody>
          <a:bodyPr/>
          <a:lstStyle/>
          <a:p>
            <a:pPr marL="0" indent="0" algn="ctr">
              <a:buNone/>
            </a:pPr>
            <a:b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30C736D-F67B-F98B-6117-086AE0C4FD97}"/>
              </a:ext>
            </a:extLst>
          </p:cNvPr>
          <p:cNvSpPr txBox="1"/>
          <p:nvPr/>
        </p:nvSpPr>
        <p:spPr>
          <a:xfrm>
            <a:off x="686928" y="2149683"/>
            <a:ext cx="8010361" cy="4730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Regulacja stanów prawnych 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wykup gruntów pod drogi powiatowe – </a:t>
            </a:r>
            <a:r>
              <a:rPr lang="pl-P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29 884,32 zł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b="1" dirty="0">
                <a:latin typeface="Times New Roman" panose="02020603050405020304" pitchFamily="18" charset="0"/>
              </a:rPr>
              <a:t>Przygotowanie dokumentacji technicznej </a:t>
            </a:r>
            <a:r>
              <a:rPr lang="pl-PL" sz="2400" dirty="0">
                <a:latin typeface="Times New Roman" panose="02020603050405020304" pitchFamily="18" charset="0"/>
              </a:rPr>
              <a:t>dla zadania pn.: „Przebudowa drogi powiatowej nr 1898N o przebiegu dr.woj.nr 651 (Pluszkiejmy) – Budwiecie - Boczki”- </a:t>
            </a:r>
            <a:r>
              <a:rPr lang="pl-PL" sz="2400" b="1" dirty="0">
                <a:latin typeface="Times New Roman" panose="02020603050405020304" pitchFamily="18" charset="0"/>
              </a:rPr>
              <a:t>90 000,33 zł,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b="1" dirty="0">
                <a:latin typeface="Times New Roman" panose="02020603050405020304" pitchFamily="18" charset="0"/>
              </a:rPr>
              <a:t>Nadzór inwestorski </a:t>
            </a:r>
            <a:r>
              <a:rPr lang="pl-PL" sz="2400" dirty="0">
                <a:latin typeface="Times New Roman" panose="02020603050405020304" pitchFamily="18" charset="0"/>
              </a:rPr>
              <a:t>nad zadaniem pn.: „Przebudowa drogi powiatowej nr 1898N o przebiegu dr.woj.nr 651 (Pluszkiejmy) – Budwiecie-Boczki”– </a:t>
            </a:r>
            <a:r>
              <a:rPr lang="pl-PL" sz="2400" b="1" dirty="0">
                <a:latin typeface="Times New Roman" panose="02020603050405020304" pitchFamily="18" charset="0"/>
              </a:rPr>
              <a:t>11 000,00 zł,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b="1" dirty="0">
              <a:latin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18713"/>
      </p:ext>
    </p:extLst>
  </p:cSld>
  <p:clrMapOvr>
    <a:masterClrMapping/>
  </p:clrMapOvr>
  <p:transition spd="med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44368" y="624534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 REALIZACJĄ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174584" y="626593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REALIZACJI </a:t>
            </a:r>
          </a:p>
        </p:txBody>
      </p:sp>
      <p:sp>
        <p:nvSpPr>
          <p:cNvPr id="9" name="pole tekstowe 2"/>
          <p:cNvSpPr txBox="1"/>
          <p:nvPr/>
        </p:nvSpPr>
        <p:spPr>
          <a:xfrm>
            <a:off x="836212" y="1052736"/>
            <a:ext cx="748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Przebudowa drogi powiatowej nr 1898N o przebiegu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dr.woj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nr 651 ( Pluszkiejmy) – Budwiecie-Boczki -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47664" y="31337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Obraz 4" descr="data-station_1052">
            <a:extLst>
              <a:ext uri="{FF2B5EF4-FFF2-40B4-BE49-F238E27FC236}">
                <a16:creationId xmlns:a16="http://schemas.microsoft.com/office/drawing/2014/main" id="{787DEE85-283A-CBD9-0F07-32141CE6F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16" y="4096112"/>
            <a:ext cx="3711519" cy="213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AA8759C-000E-4C35-3A38-D63D83265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46" y="4108572"/>
            <a:ext cx="3711519" cy="213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199728-E13F-7FD3-5032-F47B7DFEC903}"/>
              </a:ext>
            </a:extLst>
          </p:cNvPr>
          <p:cNvSpPr txBox="1"/>
          <p:nvPr/>
        </p:nvSpPr>
        <p:spPr>
          <a:xfrm>
            <a:off x="836213" y="1794941"/>
            <a:ext cx="75330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Wartość inwestycji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1 765 927,20 zł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tym: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Środki z Rządowego 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Programu Rozwoju Północno-Wschodnich Obszarów Przygranicznych 2024-2030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–1 349 799,17 zł,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Dotacja z Gminy Dubeninki – 208 064,01 zł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Wkład własny Powiatu – 208 064,02 zł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8D9A2CC-E7E0-06C3-D32C-BD162FBC4186}"/>
              </a:ext>
            </a:extLst>
          </p:cNvPr>
          <p:cNvSpPr/>
          <p:nvPr/>
        </p:nvSpPr>
        <p:spPr>
          <a:xfrm>
            <a:off x="827585" y="258355"/>
            <a:ext cx="764470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 Powiatu Gołdapskiego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61572"/>
      </p:ext>
    </p:extLst>
  </p:cSld>
  <p:clrMapOvr>
    <a:masterClrMapping/>
  </p:clrMapOvr>
  <p:transition spd="med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9D6EFE-E870-A98E-BC3A-B79086338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08B73189-6807-1742-BE45-B7D334FF3BC2}"/>
              </a:ext>
            </a:extLst>
          </p:cNvPr>
          <p:cNvSpPr/>
          <p:nvPr/>
        </p:nvSpPr>
        <p:spPr>
          <a:xfrm>
            <a:off x="827585" y="258355"/>
            <a:ext cx="764470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 Powiatu Gołdapskiego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DCE53537-2EF2-DBA4-2E3C-0E9909BF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276872"/>
            <a:ext cx="8013721" cy="3909623"/>
          </a:xfrm>
        </p:spPr>
        <p:txBody>
          <a:bodyPr/>
          <a:lstStyle/>
          <a:p>
            <a:pPr marL="0" indent="0" algn="ctr">
              <a:buNone/>
            </a:pPr>
            <a:b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B3D515-628F-4E8C-027C-314790CB1677}"/>
              </a:ext>
            </a:extLst>
          </p:cNvPr>
          <p:cNvSpPr txBox="1"/>
          <p:nvPr/>
        </p:nvSpPr>
        <p:spPr>
          <a:xfrm>
            <a:off x="795161" y="908720"/>
            <a:ext cx="7737279" cy="6853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b="1" dirty="0">
                <a:latin typeface="Times New Roman" panose="02020603050405020304" pitchFamily="18" charset="0"/>
              </a:rPr>
              <a:t>Dokumentacja na przebudowę drogi powiatowej </a:t>
            </a:r>
            <a:br>
              <a:rPr lang="pl-PL" sz="2400" b="1" dirty="0">
                <a:latin typeface="Times New Roman" panose="02020603050405020304" pitchFamily="18" charset="0"/>
              </a:rPr>
            </a:br>
            <a:r>
              <a:rPr lang="pl-PL" sz="2400" b="1" dirty="0">
                <a:latin typeface="Times New Roman" panose="02020603050405020304" pitchFamily="18" charset="0"/>
              </a:rPr>
              <a:t>nr 1764N </a:t>
            </a:r>
            <a:r>
              <a:rPr lang="pl-PL" sz="2400" dirty="0">
                <a:latin typeface="Times New Roman" panose="02020603050405020304" pitchFamily="18" charset="0"/>
              </a:rPr>
              <a:t>(Banie Mazurskie - Rogale):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  <a:tabLst>
                <a:tab pos="180340" algn="l"/>
              </a:tabLst>
            </a:pPr>
            <a:r>
              <a:rPr lang="pl-PL" sz="2400" dirty="0">
                <a:latin typeface="Times New Roman" panose="02020603050405020304" pitchFamily="18" charset="0"/>
              </a:rPr>
              <a:t>na odcinku od km 6+614 do km   7+604 </a:t>
            </a:r>
            <a:r>
              <a:rPr lang="pl-PL" sz="2400" b="1" dirty="0">
                <a:latin typeface="Times New Roman" panose="02020603050405020304" pitchFamily="18" charset="0"/>
              </a:rPr>
              <a:t>– 20 000,00 zł,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  <a:tabLst>
                <a:tab pos="180340" algn="l"/>
              </a:tabLst>
            </a:pPr>
            <a:r>
              <a:rPr lang="pl-PL" sz="2400" dirty="0">
                <a:latin typeface="Times New Roman" panose="02020603050405020304" pitchFamily="18" charset="0"/>
              </a:rPr>
              <a:t>na odcinku od km 3+340 do km 4+330 – </a:t>
            </a:r>
            <a:r>
              <a:rPr lang="pl-PL" sz="2400" b="1" dirty="0">
                <a:latin typeface="Times New Roman" panose="02020603050405020304" pitchFamily="18" charset="0"/>
              </a:rPr>
              <a:t>20 000,00 zł,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b="1" dirty="0">
                <a:latin typeface="Times New Roman" panose="02020603050405020304" pitchFamily="18" charset="0"/>
              </a:rPr>
              <a:t>Dokumentacja na przebudowę drogi nr 1815N</a:t>
            </a:r>
            <a:br>
              <a:rPr lang="pl-PL" sz="2400" b="1" dirty="0">
                <a:latin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</a:rPr>
              <a:t>(ul. Żeromskiego w Gołdapi) polegająca na przebudowie </a:t>
            </a:r>
            <a:br>
              <a:rPr lang="pl-PL" sz="2400" dirty="0">
                <a:latin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</a:rPr>
              <a:t>i budowie chodnika od km 0+350 do km 1+197- dokumentacja – 15 000,00 zł,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b="1" dirty="0">
                <a:latin typeface="Times New Roman" panose="02020603050405020304" pitchFamily="18" charset="0"/>
              </a:rPr>
              <a:t>Z bocianem przez Ego!- </a:t>
            </a:r>
            <a:r>
              <a:rPr lang="pl-PL" sz="2400" dirty="0">
                <a:latin typeface="Times New Roman" panose="02020603050405020304" pitchFamily="18" charset="0"/>
              </a:rPr>
              <a:t>utworzenie </a:t>
            </a:r>
            <a:r>
              <a:rPr lang="pl-PL" sz="2400" dirty="0" err="1">
                <a:latin typeface="Times New Roman" panose="02020603050405020304" pitchFamily="18" charset="0"/>
              </a:rPr>
              <a:t>subregionalnego</a:t>
            </a:r>
            <a:r>
              <a:rPr lang="pl-PL" sz="2400" dirty="0">
                <a:latin typeface="Times New Roman" panose="02020603050405020304" pitchFamily="18" charset="0"/>
              </a:rPr>
              <a:t> szlaku rowerowego w granicach dróg Powiatu Gołdapskiego – </a:t>
            </a:r>
            <a:r>
              <a:rPr lang="pl-PL" sz="2400" b="1" dirty="0">
                <a:latin typeface="Times New Roman" panose="02020603050405020304" pitchFamily="18" charset="0"/>
              </a:rPr>
              <a:t>111 400,10 zł,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dirty="0">
                <a:latin typeface="Times New Roman" panose="02020603050405020304" pitchFamily="18" charset="0"/>
              </a:rPr>
              <a:t>zakup szafy wraz z montażem na dokumenty do pomieszczenia biurowego – 13 600,00 zł,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b="1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b="1" dirty="0">
              <a:latin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88797"/>
      </p:ext>
    </p:extLst>
  </p:cSld>
  <p:clrMapOvr>
    <a:masterClrMapping/>
  </p:clrMapOvr>
  <p:transition spd="med"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6A37DD0-862C-E5E3-9D4D-8444F72A9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4A43A1FD-48E2-DE6A-2EF8-6201EFE973B3}"/>
              </a:ext>
            </a:extLst>
          </p:cNvPr>
          <p:cNvSpPr/>
          <p:nvPr/>
        </p:nvSpPr>
        <p:spPr>
          <a:xfrm>
            <a:off x="827585" y="258355"/>
            <a:ext cx="764470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 Powiatu Gołdapskiego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27A27112-B19B-BC29-D547-F4D9401C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276872"/>
            <a:ext cx="8013721" cy="3909623"/>
          </a:xfrm>
        </p:spPr>
        <p:txBody>
          <a:bodyPr/>
          <a:lstStyle/>
          <a:p>
            <a:pPr marL="0" indent="0" algn="ctr">
              <a:buNone/>
            </a:pPr>
            <a:b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53DE148-2CBB-CF94-A355-2F315749C3D6}"/>
              </a:ext>
            </a:extLst>
          </p:cNvPr>
          <p:cNvSpPr txBox="1"/>
          <p:nvPr/>
        </p:nvSpPr>
        <p:spPr>
          <a:xfrm>
            <a:off x="899592" y="908721"/>
            <a:ext cx="7797697" cy="589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b="1" dirty="0">
                <a:latin typeface="Times New Roman" panose="02020603050405020304" pitchFamily="18" charset="0"/>
              </a:rPr>
              <a:t>nabycie nieruchomości gruntowych:</a:t>
            </a:r>
          </a:p>
          <a:p>
            <a:pPr marL="457200" lvl="0" indent="-457200">
              <a:buFont typeface="+mj-lt"/>
              <a:buAutoNum type="alphaLcParenR"/>
            </a:pPr>
            <a:r>
              <a:rPr lang="pl-PL" sz="2400" dirty="0">
                <a:latin typeface="Times New Roman" panose="02020603050405020304" pitchFamily="18" charset="0"/>
              </a:rPr>
              <a:t>działka nr 1309/1- 1 375,00 zł,</a:t>
            </a:r>
          </a:p>
          <a:p>
            <a:pPr marL="457200" indent="-457200" algn="just">
              <a:lnSpc>
                <a:spcPct val="115000"/>
              </a:lnSpc>
              <a:buFont typeface="+mj-lt"/>
              <a:buAutoNum type="alphaLcParenR"/>
              <a:tabLst>
                <a:tab pos="180340" algn="l"/>
              </a:tabLst>
            </a:pPr>
            <a:r>
              <a:rPr lang="pl-PL" sz="2400" dirty="0">
                <a:latin typeface="Times New Roman" panose="02020603050405020304" pitchFamily="18" charset="0"/>
              </a:rPr>
              <a:t>działka nr 1310/1 – 1 250,00 zł.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b="1" dirty="0">
                <a:latin typeface="Times New Roman" panose="02020603050405020304" pitchFamily="18" charset="0"/>
              </a:rPr>
              <a:t>Rozbudowa i modernizacja sieci elektrycznej w budynku Starostwa Powiatowego w Gołdapi wraz z dostosowaniem do zasilania awaryjnego z agregatu prądotwórczego </a:t>
            </a:r>
            <a:r>
              <a:rPr lang="pl-PL" sz="2400" dirty="0">
                <a:latin typeface="Times New Roman" panose="02020603050405020304" pitchFamily="18" charset="0"/>
              </a:rPr>
              <a:t>dostarczonego w ramach projektu pn. "Podniesienie poziomu </a:t>
            </a:r>
            <a:r>
              <a:rPr lang="pl-PL" sz="2400" dirty="0" err="1">
                <a:latin typeface="Times New Roman" panose="02020603050405020304" pitchFamily="18" charset="0"/>
              </a:rPr>
              <a:t>cyberbezpieczeństwa</a:t>
            </a:r>
            <a:r>
              <a:rPr lang="pl-PL" sz="2400" dirty="0">
                <a:latin typeface="Times New Roman" panose="02020603050405020304" pitchFamily="18" charset="0"/>
              </a:rPr>
              <a:t> jednostek organizacyjnych Powiatu Gołdapskiego” </a:t>
            </a:r>
            <a:r>
              <a:rPr lang="pl-PL" sz="2400" b="1" dirty="0">
                <a:latin typeface="Times New Roman" panose="02020603050405020304" pitchFamily="18" charset="0"/>
              </a:rPr>
              <a:t>- 49 446,00 zł</a:t>
            </a:r>
            <a:r>
              <a:rPr lang="pl-PL" sz="2400" dirty="0">
                <a:latin typeface="Times New Roman" panose="02020603050405020304" pitchFamily="18" charset="0"/>
              </a:rPr>
              <a:t>,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b="1" dirty="0">
                <a:latin typeface="Times New Roman" panose="02020603050405020304" pitchFamily="18" charset="0"/>
              </a:rPr>
              <a:t>Rozwój e-usług publicznych w Powiecie Gołdapskim </a:t>
            </a:r>
            <a:r>
              <a:rPr lang="pl-PL" sz="2400" dirty="0">
                <a:latin typeface="Times New Roman" panose="02020603050405020304" pitchFamily="18" charset="0"/>
              </a:rPr>
              <a:t>- </a:t>
            </a:r>
            <a:r>
              <a:rPr lang="pl-PL" sz="2400" b="1" dirty="0">
                <a:latin typeface="Times New Roman" panose="02020603050405020304" pitchFamily="18" charset="0"/>
              </a:rPr>
              <a:t>707 717,40 zł,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lphaLcParenR"/>
              <a:tabLst>
                <a:tab pos="180340" algn="l"/>
              </a:tabLst>
            </a:pPr>
            <a:endParaRPr lang="pl-PL" sz="2400" b="1" dirty="0">
              <a:latin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+mj-lt"/>
              <a:buAutoNum type="alphaLcParenR"/>
              <a:tabLst>
                <a:tab pos="180340" algn="l"/>
              </a:tabLst>
            </a:pP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69842"/>
      </p:ext>
    </p:extLst>
  </p:cSld>
  <p:clrMapOvr>
    <a:masterClrMapping/>
  </p:clrMapOvr>
  <p:transition spd="med"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B99642-3347-3CE3-94B7-1DE737904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811F7CBD-B73F-AEC6-DDC2-BFBFCAB5E0C3}"/>
              </a:ext>
            </a:extLst>
          </p:cNvPr>
          <p:cNvSpPr/>
          <p:nvPr/>
        </p:nvSpPr>
        <p:spPr>
          <a:xfrm>
            <a:off x="971600" y="566354"/>
            <a:ext cx="764470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 Powiatu Gołdapskiego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EE385FDF-3DB2-9F52-3770-F16C8CFC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276872"/>
            <a:ext cx="8013721" cy="3909623"/>
          </a:xfrm>
        </p:spPr>
        <p:txBody>
          <a:bodyPr/>
          <a:lstStyle/>
          <a:p>
            <a:pPr marL="0" indent="0" algn="ctr">
              <a:buNone/>
            </a:pPr>
            <a:b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2F133A1-3233-856D-36DD-B4CF43AC9D4A}"/>
              </a:ext>
            </a:extLst>
          </p:cNvPr>
          <p:cNvSpPr txBox="1"/>
          <p:nvPr/>
        </p:nvSpPr>
        <p:spPr>
          <a:xfrm>
            <a:off x="981405" y="1124744"/>
            <a:ext cx="7725689" cy="5358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b="1" dirty="0">
                <a:latin typeface="Times New Roman" panose="02020603050405020304" pitchFamily="18" charset="0"/>
              </a:rPr>
              <a:t>Zakup przyczepy transportowej do agregatu prądotwórczego</a:t>
            </a:r>
            <a:r>
              <a:rPr lang="pl-PL" sz="2400" dirty="0">
                <a:latin typeface="Times New Roman" panose="02020603050405020304" pitchFamily="18" charset="0"/>
              </a:rPr>
              <a:t> dostarczonego w ramach projektu pn. "Podniesienie poziomu </a:t>
            </a:r>
            <a:r>
              <a:rPr lang="pl-PL" sz="2400" dirty="0" err="1">
                <a:latin typeface="Times New Roman" panose="02020603050405020304" pitchFamily="18" charset="0"/>
              </a:rPr>
              <a:t>cyberbezpieczeństwa</a:t>
            </a:r>
            <a:r>
              <a:rPr lang="pl-PL" sz="2400" dirty="0">
                <a:latin typeface="Times New Roman" panose="02020603050405020304" pitchFamily="18" charset="0"/>
              </a:rPr>
              <a:t> jednostek organizacyjnych Powiatu Gołdapskiego„ - </a:t>
            </a:r>
            <a:r>
              <a:rPr lang="pl-PL" dirty="0"/>
              <a:t>19 434,00 zł </a:t>
            </a:r>
            <a:endParaRPr lang="pl-PL" sz="2400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b="1" dirty="0">
                <a:latin typeface="Times New Roman" panose="02020603050405020304" pitchFamily="18" charset="0"/>
              </a:rPr>
              <a:t>Podniesienie poziomu </a:t>
            </a:r>
            <a:r>
              <a:rPr lang="pl-PL" sz="2400" b="1" dirty="0" err="1">
                <a:latin typeface="Times New Roman" panose="02020603050405020304" pitchFamily="18" charset="0"/>
              </a:rPr>
              <a:t>cyberbezpieczeństwa</a:t>
            </a:r>
            <a:r>
              <a:rPr lang="pl-PL" sz="2400" b="1" dirty="0">
                <a:latin typeface="Times New Roman" panose="02020603050405020304" pitchFamily="18" charset="0"/>
              </a:rPr>
              <a:t> jednostek organizacyjnych Powiatu Gołdapskiego</a:t>
            </a:r>
            <a:r>
              <a:rPr lang="pl-PL" sz="2400" dirty="0">
                <a:latin typeface="Times New Roman" panose="02020603050405020304" pitchFamily="18" charset="0"/>
              </a:rPr>
              <a:t> </a:t>
            </a:r>
            <a:r>
              <a:rPr lang="pl-PL" sz="2400" b="1" dirty="0">
                <a:latin typeface="Times New Roman" panose="02020603050405020304" pitchFamily="18" charset="0"/>
              </a:rPr>
              <a:t>– 65 436,00 zł,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b="1" dirty="0">
                <a:latin typeface="Times New Roman" panose="02020603050405020304" pitchFamily="18" charset="0"/>
              </a:rPr>
              <a:t>Zakup frezarki do pni - 47 970,00 zł,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b="1" dirty="0">
                <a:latin typeface="Times New Roman" panose="02020603050405020304" pitchFamily="18" charset="0"/>
              </a:rPr>
              <a:t>Zakup rębaka - 109 470,00 zł,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dirty="0"/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b="1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+mj-lt"/>
              <a:buAutoNum type="alphaLcParenR"/>
              <a:tabLst>
                <a:tab pos="180340" algn="l"/>
              </a:tabLst>
            </a:pPr>
            <a:endParaRPr lang="pl-PL" sz="2400" b="1" dirty="0">
              <a:latin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+mj-lt"/>
              <a:buAutoNum type="alphaLcParenR"/>
              <a:tabLst>
                <a:tab pos="180340" algn="l"/>
              </a:tabLst>
            </a:pP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Obraz 4" descr="Obraz zawierający koło, opona, ziemia, pojazd&#10;&#10;Zawartość wygenerowana przez AI może być niepoprawna.">
            <a:extLst>
              <a:ext uri="{FF2B5EF4-FFF2-40B4-BE49-F238E27FC236}">
                <a16:creationId xmlns:a16="http://schemas.microsoft.com/office/drawing/2014/main" id="{364513B1-FBA1-5C32-673D-FB6B72EFD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77" y="3882239"/>
            <a:ext cx="374441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002785"/>
      </p:ext>
    </p:extLst>
  </p:cSld>
  <p:clrMapOvr>
    <a:masterClrMapping/>
  </p:clrMapOvr>
  <p:transition spd="med"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koło, na wolnym powietrzu, tekst, opona&#10;&#10;Zawartość wygenerowana przez AI może być niepoprawna.">
            <a:extLst>
              <a:ext uri="{FF2B5EF4-FFF2-40B4-BE49-F238E27FC236}">
                <a16:creationId xmlns:a16="http://schemas.microsoft.com/office/drawing/2014/main" id="{E9289C15-78F7-65E5-707F-E501B73D5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" y="3645024"/>
            <a:ext cx="3900285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Obraz zawierający na wolnym powietrzu, niebo, zima, drzewo">
            <a:extLst>
              <a:ext uri="{FF2B5EF4-FFF2-40B4-BE49-F238E27FC236}">
                <a16:creationId xmlns:a16="http://schemas.microsoft.com/office/drawing/2014/main" id="{AA398EB9-EBC2-5851-3EB3-8D4927DF7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24" y="1252223"/>
            <a:ext cx="3915185" cy="33705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6C5CB2F-134B-2E15-2748-A4D5FE955C8C}"/>
              </a:ext>
            </a:extLst>
          </p:cNvPr>
          <p:cNvSpPr/>
          <p:nvPr/>
        </p:nvSpPr>
        <p:spPr>
          <a:xfrm>
            <a:off x="827584" y="570608"/>
            <a:ext cx="764470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 Powiatu Gołdapskiego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31905C2-8D95-C2C3-8D2E-FB6DF6B7EB14}"/>
              </a:ext>
            </a:extLst>
          </p:cNvPr>
          <p:cNvSpPr txBox="1"/>
          <p:nvPr/>
        </p:nvSpPr>
        <p:spPr>
          <a:xfrm>
            <a:off x="4716016" y="4845908"/>
            <a:ext cx="3672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b="1" dirty="0">
                <a:latin typeface="Times New Roman" panose="02020603050405020304" pitchFamily="18" charset="0"/>
              </a:rPr>
              <a:t>Zakup beczkowozu - 44 034,00 zł.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F84BDC1-FA06-3E94-E5E6-C9C248D12272}"/>
              </a:ext>
            </a:extLst>
          </p:cNvPr>
          <p:cNvSpPr txBox="1"/>
          <p:nvPr/>
        </p:nvSpPr>
        <p:spPr>
          <a:xfrm>
            <a:off x="899592" y="1772816"/>
            <a:ext cx="4572000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pl-PL" sz="1800" b="1" dirty="0">
                <a:latin typeface="Times New Roman" panose="02020603050405020304" pitchFamily="18" charset="0"/>
              </a:rPr>
              <a:t>Budowa hali magazynowej 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pl-PL" sz="1800" b="1" dirty="0">
                <a:latin typeface="Times New Roman" panose="02020603050405020304" pitchFamily="18" charset="0"/>
              </a:rPr>
              <a:t>– 550 000,00 zł.</a:t>
            </a:r>
          </a:p>
        </p:txBody>
      </p:sp>
    </p:spTree>
    <p:extLst>
      <p:ext uri="{BB962C8B-B14F-4D97-AF65-F5344CB8AC3E}">
        <p14:creationId xmlns:p14="http://schemas.microsoft.com/office/powerpoint/2010/main" val="31917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642910" y="6021288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 w Gołdapi</a:t>
            </a:r>
          </a:p>
        </p:txBody>
      </p:sp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020228"/>
              </p:ext>
            </p:extLst>
          </p:nvPr>
        </p:nvGraphicFramePr>
        <p:xfrm>
          <a:off x="642910" y="935232"/>
          <a:ext cx="7829374" cy="5329410"/>
        </p:xfrm>
        <a:graphic>
          <a:graphicData uri="http://schemas.openxmlformats.org/drawingml/2006/table">
            <a:tbl>
              <a:tblPr firstRow="1" firstCol="1" lastRow="1" lastCol="1" bandRow="1" bandCol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{69CF1AB2-1976-4502-BF36-3FF5EA218861}</a:tableStyleId>
              </a:tblPr>
              <a:tblGrid>
                <a:gridCol w="60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8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L.p.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Wyszczególnienie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po zmianach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Wykonanie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wykonania do planu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dochodów</a:t>
                      </a:r>
                      <a:endParaRPr lang="pl-PL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69 795 182,86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70 003 160,06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100,30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bieżące 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64 072 245,11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64 321 217,87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majątkowe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5 722 937,75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5 568 942,19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wydatków</a:t>
                      </a:r>
                      <a:endParaRPr lang="pl-PL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68 713 978,46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64 525 108,62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93,90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bieżące 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61 782 089,38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58 641 585,62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majątkowe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6 931 889,08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5 883 523,00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Wynik budżetu deficyt/nadwyżka</a:t>
                      </a:r>
                      <a:endParaRPr lang="pl-PL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7855" algn="ctr"/>
                          <a:tab pos="1236345" algn="r"/>
                          <a:tab pos="1980565" algn="l"/>
                        </a:tabLs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1 081 204,40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5 478 051,44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506,66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8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Przychody-niewykorzystane środki pieniężne, o których mowa w art. 217 ust. 2 pkt 8 ustawy o finansach publicznych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7855" algn="ctr"/>
                          <a:tab pos="1236345" algn="r"/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789 900,48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7855" algn="ctr"/>
                          <a:tab pos="1236345" algn="r"/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857 767,68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108,59 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pl-PL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Przychody – emisja obligacji 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7855" algn="ctr"/>
                          <a:tab pos="1236345" algn="r"/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 zł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pl-PL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Przychody-wolne środki, o których mowa w art. 217 ust. 2 pkt 6 ustawy o finansach publicznych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7855" algn="ctr"/>
                          <a:tab pos="1236345" algn="r"/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88 895,12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6 076 012,52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855" algn="ctr"/>
                          <a:tab pos="1236345" algn="r"/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6 835,03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Rozchody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617855" algn="ctr"/>
                          <a:tab pos="1236345" algn="r"/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1 960 000,00 zł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1 960 000,00 zł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17855" algn="ctr"/>
                          <a:tab pos="1236345" algn="r"/>
                          <a:tab pos="1980565" algn="l"/>
                        </a:tabLs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642910" y="548680"/>
            <a:ext cx="7829375" cy="382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cap="all" dirty="0">
                <a:ln w="0"/>
                <a:latin typeface="Times New Roman" pitchFamily="18" charset="0"/>
                <a:cs typeface="Times New Roman" pitchFamily="18" charset="0"/>
              </a:rPr>
              <a:t>REALIZACJA</a:t>
            </a:r>
            <a:r>
              <a:rPr lang="pl-PL" b="1" cap="all" dirty="0">
                <a:ln w="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cap="all" dirty="0">
                <a:ln w="0"/>
                <a:latin typeface="Times New Roman" pitchFamily="18" charset="0"/>
                <a:cs typeface="Times New Roman" pitchFamily="18" charset="0"/>
              </a:rPr>
              <a:t>BUDŻETU W 2025 ROKU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35506267"/>
      </p:ext>
    </p:extLst>
  </p:cSld>
  <p:clrMapOvr>
    <a:masterClrMapping/>
  </p:clrMapOvr>
  <p:transition spd="med"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03D3A8A-0586-4A95-CA6B-B6B4A6A7B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8BEB54A7-AC7A-03BF-3A65-06F158F762CE}"/>
              </a:ext>
            </a:extLst>
          </p:cNvPr>
          <p:cNvSpPr/>
          <p:nvPr/>
        </p:nvSpPr>
        <p:spPr>
          <a:xfrm>
            <a:off x="827585" y="258355"/>
            <a:ext cx="764470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Wydatki majątkowe Powiatu Gołdapskiego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C15994AB-F9C9-BA17-79BE-0E60238E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276872"/>
            <a:ext cx="8013721" cy="3909623"/>
          </a:xfrm>
        </p:spPr>
        <p:txBody>
          <a:bodyPr/>
          <a:lstStyle/>
          <a:p>
            <a:pPr marL="0" indent="0" algn="ctr">
              <a:buNone/>
            </a:pPr>
            <a:b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98F9C8-C85B-D1D6-1307-C41D960941E3}"/>
              </a:ext>
            </a:extLst>
          </p:cNvPr>
          <p:cNvSpPr txBox="1"/>
          <p:nvPr/>
        </p:nvSpPr>
        <p:spPr>
          <a:xfrm>
            <a:off x="611560" y="1268759"/>
            <a:ext cx="8352928" cy="5838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b="1" dirty="0">
                <a:latin typeface="Times New Roman" panose="02020603050405020304" pitchFamily="18" charset="0"/>
              </a:rPr>
              <a:t>Zakup samochodu osobowego </a:t>
            </a:r>
            <a:r>
              <a:rPr lang="pl-PL" sz="2400" dirty="0">
                <a:latin typeface="Times New Roman" panose="02020603050405020304" pitchFamily="18" charset="0"/>
              </a:rPr>
              <a:t>do PCPR w ramach projektu „Wsparcie pieczy w Powiecie Gołdapskim - </a:t>
            </a:r>
            <a:r>
              <a:rPr lang="pl-PL" sz="2400" b="1" dirty="0">
                <a:latin typeface="Times New Roman" panose="02020603050405020304" pitchFamily="18" charset="0"/>
              </a:rPr>
              <a:t>89 000,00 zł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pl-PL" sz="2400" b="1" dirty="0">
                <a:latin typeface="Times New Roman" panose="02020603050405020304" pitchFamily="18" charset="0"/>
              </a:rPr>
              <a:t>Montaż włącznika </a:t>
            </a:r>
            <a:r>
              <a:rPr lang="pl-PL" sz="2400" b="1" dirty="0" err="1">
                <a:latin typeface="Times New Roman" panose="02020603050405020304" pitchFamily="18" charset="0"/>
              </a:rPr>
              <a:t>ppoż</a:t>
            </a:r>
            <a:r>
              <a:rPr lang="pl-PL" sz="2400" b="1" dirty="0">
                <a:latin typeface="Times New Roman" panose="02020603050405020304" pitchFamily="18" charset="0"/>
              </a:rPr>
              <a:t> i przebudowa instalacji WLZ oraz zasilania UPS w PUP w Gołdapi – 19 434,00  zł,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latin typeface="Times New Roman" panose="02020603050405020304" pitchFamily="18" charset="0"/>
              </a:rPr>
              <a:t>Adaptacja pomieszczeń Komendy Powiatowej PSP w Gołdapi do wymogów przepisów bezpieczeństwa i higieny służby w zakresie stref czystych i brudnych„- 55 000,00 zł,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latin typeface="Times New Roman" panose="02020603050405020304" pitchFamily="18" charset="0"/>
              </a:rPr>
              <a:t>Roboty remontowo - konserwacyjne elewacji budynków wraz z poprawą efektywności cieplnej w części budynków Zespołu Szkół Zawodowych w Gołdapi – 1 986 788,15 zł</a:t>
            </a:r>
          </a:p>
          <a:p>
            <a:r>
              <a:rPr lang="pl-PL" dirty="0"/>
              <a:t>  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b="1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b="1" dirty="0">
              <a:latin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88212"/>
      </p:ext>
    </p:extLst>
  </p:cSld>
  <p:clrMapOvr>
    <a:masterClrMapping/>
  </p:clrMapOvr>
  <p:transition spd="med"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020C19-E530-24E5-6A26-1A651F6DC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36E598B9-8227-CBB8-4B79-E930C2C5DDB4}"/>
              </a:ext>
            </a:extLst>
          </p:cNvPr>
          <p:cNvSpPr/>
          <p:nvPr/>
        </p:nvSpPr>
        <p:spPr>
          <a:xfrm>
            <a:off x="827585" y="258355"/>
            <a:ext cx="764470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Pozostałe wydatki majątkowe Powiatu Gołdapskiego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72F0255B-A55C-2463-7204-CD24084E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276872"/>
            <a:ext cx="8013721" cy="3909623"/>
          </a:xfrm>
        </p:spPr>
        <p:txBody>
          <a:bodyPr/>
          <a:lstStyle/>
          <a:p>
            <a:pPr marL="0" indent="0" algn="ctr">
              <a:buNone/>
            </a:pPr>
            <a:b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8713DFE-7DA3-8584-DB8C-65B090CC6015}"/>
              </a:ext>
            </a:extLst>
          </p:cNvPr>
          <p:cNvSpPr txBox="1"/>
          <p:nvPr/>
        </p:nvSpPr>
        <p:spPr>
          <a:xfrm>
            <a:off x="549968" y="720020"/>
            <a:ext cx="8280920" cy="822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b="1" dirty="0">
                <a:latin typeface="Times New Roman" panose="02020603050405020304" pitchFamily="18" charset="0"/>
              </a:rPr>
              <a:t>Dotacja dla Komendy Wojewódzkiej Policji w Olsztynie </a:t>
            </a:r>
            <a:r>
              <a:rPr lang="pl-PL" sz="2400" dirty="0">
                <a:latin typeface="Times New Roman" panose="02020603050405020304" pitchFamily="18" charset="0"/>
              </a:rPr>
              <a:t>jako wpłaty jednostek na państwowy Fundusz Celowy na finansowanie lub dofinansowanie zadań inwestycyjnych </a:t>
            </a:r>
            <a:r>
              <a:rPr lang="pl-PL" sz="2400" b="1" dirty="0">
                <a:latin typeface="Times New Roman" panose="02020603050405020304" pitchFamily="18" charset="0"/>
              </a:rPr>
              <a:t>- "Zakup samochodu osobowego, segment C w wersji nieoznakowanej” - 30 000,00 zł,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latin typeface="Times New Roman" panose="02020603050405020304" pitchFamily="18" charset="0"/>
              </a:rPr>
              <a:t>Dotacja dla Warmińsko - Mazurskiego Oddziału Straży Granicznej w </a:t>
            </a:r>
            <a:r>
              <a:rPr lang="pl-PL" sz="2400" dirty="0">
                <a:latin typeface="Times New Roman" panose="02020603050405020304" pitchFamily="18" charset="0"/>
              </a:rPr>
              <a:t>Kętrzynie jako wpłaty jednostek na państwowy Fundusz Celowy na finansowanie lub dofinansowanie zadań inwestycyjnych </a:t>
            </a:r>
            <a:r>
              <a:rPr lang="pl-PL" sz="2400" b="1" dirty="0">
                <a:latin typeface="Times New Roman" panose="02020603050405020304" pitchFamily="18" charset="0"/>
              </a:rPr>
              <a:t>- "Budowa pomostu do cumowania łodzi na potrzeby PSG w Gołdapi„ – 20 356,50 zł,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latin typeface="Times New Roman" panose="02020603050405020304" pitchFamily="18" charset="0"/>
              </a:rPr>
              <a:t>Dotacja dla Komendy Powiatowej PSP w Gołdapi </a:t>
            </a:r>
            <a:r>
              <a:rPr lang="pl-PL" sz="2400" dirty="0">
                <a:latin typeface="Times New Roman" panose="02020603050405020304" pitchFamily="18" charset="0"/>
              </a:rPr>
              <a:t>na Fundusz Wsparcia Państwowej Straży Pożarnej </a:t>
            </a:r>
            <a:r>
              <a:rPr lang="pl-PL" sz="2400" b="1" dirty="0">
                <a:latin typeface="Times New Roman" panose="02020603050405020304" pitchFamily="18" charset="0"/>
              </a:rPr>
              <a:t>"Adaptacja pomieszczeń Komendy Powiatowej PSP w Gołdapi do wymogów przepisów bezpieczeństwa i higieny służby w zakresie stref czystych i brudnych„ – 10 000,00 zł.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b="1" dirty="0">
              <a:latin typeface="Times New Roman" panose="02020603050405020304" pitchFamily="18" charset="0"/>
            </a:endParaRPr>
          </a:p>
          <a:p>
            <a:r>
              <a:rPr lang="pl-PL" dirty="0"/>
              <a:t>  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b="1" dirty="0"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dirty="0">
              <a:latin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b="1" dirty="0">
              <a:latin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17788"/>
      </p:ext>
    </p:extLst>
  </p:cSld>
  <p:clrMapOvr>
    <a:masterClrMapping/>
  </p:clrMapOvr>
  <p:transition spd="med"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ymbol zastępczy tekstu 2"/>
          <p:cNvSpPr>
            <a:spLocks noGrp="1"/>
          </p:cNvSpPr>
          <p:nvPr>
            <p:ph type="body" idx="1"/>
          </p:nvPr>
        </p:nvSpPr>
        <p:spPr>
          <a:xfrm>
            <a:off x="527378" y="1006655"/>
            <a:ext cx="3866331" cy="1512168"/>
          </a:xfrm>
          <a:ln>
            <a:headEnd/>
            <a:tailEnd/>
          </a:ln>
        </p:spPr>
        <p:txBody>
          <a:bodyPr/>
          <a:lstStyle/>
          <a:p>
            <a:pPr algn="just"/>
            <a:r>
              <a:rPr lang="pl-PL" altLang="pl-PL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Akredytacja Erasmus 2023 – Mobilność osób uczących się i kadry w dziedzinie kształcenia i szkolenia zawodowego</a:t>
            </a:r>
          </a:p>
          <a:p>
            <a:pPr algn="just"/>
            <a:r>
              <a:rPr lang="pl-PL" alt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całkowita wartość : 283 825,78 zł </a:t>
            </a:r>
          </a:p>
          <a:p>
            <a:pPr algn="just"/>
            <a:r>
              <a:rPr lang="pl-PL" alt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95,05 %</a:t>
            </a: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92636514"/>
              </p:ext>
            </p:extLst>
          </p:nvPr>
        </p:nvGraphicFramePr>
        <p:xfrm>
          <a:off x="508000" y="2759720"/>
          <a:ext cx="3825875" cy="326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Wykres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3824219"/>
              </p:ext>
            </p:extLst>
          </p:nvPr>
        </p:nvGraphicFramePr>
        <p:xfrm>
          <a:off x="4500563" y="2759720"/>
          <a:ext cx="3693045" cy="326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Łącznik prosty 6"/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96082" y="252239"/>
            <a:ext cx="767405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n w="0"/>
                <a:latin typeface="Times New Roman" pitchFamily="18" charset="0"/>
                <a:cs typeface="Times New Roman" pitchFamily="18" charset="0"/>
              </a:rPr>
              <a:t>Wykonanie i stopień realizacji programów wieloletnich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50A5E568-413A-B09D-A5A0-360DC6D53330}"/>
              </a:ext>
            </a:extLst>
          </p:cNvPr>
          <p:cNvSpPr txBox="1">
            <a:spLocks/>
          </p:cNvSpPr>
          <p:nvPr/>
        </p:nvSpPr>
        <p:spPr>
          <a:xfrm>
            <a:off x="4500563" y="1012359"/>
            <a:ext cx="3866331" cy="1512168"/>
          </a:xfrm>
          <a:prstGeom prst="rect">
            <a:avLst/>
          </a:prstGeom>
          <a:ln>
            <a:headEnd/>
            <a:tailEnd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pl-PL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Akredytacja Erasmus 2024 – Mobilność osób uczących się i kadry w dziedzinie kształcenia i szkolenia zawodowego</a:t>
            </a:r>
          </a:p>
          <a:p>
            <a:pPr algn="just"/>
            <a:r>
              <a:rPr lang="pl-PL" alt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całkowita wartość : 271 271,81 zł </a:t>
            </a:r>
          </a:p>
          <a:p>
            <a:pPr algn="just"/>
            <a:r>
              <a:rPr lang="pl-PL" alt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100,00 %</a:t>
            </a:r>
          </a:p>
        </p:txBody>
      </p:sp>
    </p:spTree>
    <p:extLst>
      <p:ext uri="{BB962C8B-B14F-4D97-AF65-F5344CB8AC3E}">
        <p14:creationId xmlns:p14="http://schemas.microsoft.com/office/powerpoint/2010/main" val="261210190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131582D-812D-C632-F20F-3C70573B6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ymbol zastępczy tekstu 2">
            <a:extLst>
              <a:ext uri="{FF2B5EF4-FFF2-40B4-BE49-F238E27FC236}">
                <a16:creationId xmlns:a16="http://schemas.microsoft.com/office/drawing/2014/main" id="{77840269-2394-6BD3-13E9-C2DCFE37A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238" y="856779"/>
            <a:ext cx="3540565" cy="1538095"/>
          </a:xfrm>
          <a:ln>
            <a:headEnd/>
            <a:tailEnd/>
          </a:ln>
        </p:spPr>
        <p:txBody>
          <a:bodyPr/>
          <a:lstStyle/>
          <a:p>
            <a:pPr algn="just"/>
            <a:r>
              <a:rPr lang="pl-PL" altLang="pl-PL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Akredytacja Erasmus 2025 – Mobilność osób uczących się i kadry w dziedzinie kształcenia i szkolenia zawodowego</a:t>
            </a:r>
          </a:p>
          <a:p>
            <a:pPr algn="just"/>
            <a:r>
              <a:rPr lang="pl-PL" alt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całkowita wartość : 403 386,48 zł </a:t>
            </a:r>
          </a:p>
          <a:p>
            <a:pPr algn="just"/>
            <a:r>
              <a:rPr lang="pl-PL" altLang="pl-PL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48,60%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723016C9-DE5D-3F7B-1481-2F2CD9665B43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33066473"/>
              </p:ext>
            </p:extLst>
          </p:nvPr>
        </p:nvGraphicFramePr>
        <p:xfrm>
          <a:off x="508000" y="2759720"/>
          <a:ext cx="3825875" cy="326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Wykres 1">
            <a:extLst>
              <a:ext uri="{FF2B5EF4-FFF2-40B4-BE49-F238E27FC236}">
                <a16:creationId xmlns:a16="http://schemas.microsoft.com/office/drawing/2014/main" id="{3FA55302-6604-4C61-175C-D44B825CBE1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72235892"/>
              </p:ext>
            </p:extLst>
          </p:nvPr>
        </p:nvGraphicFramePr>
        <p:xfrm>
          <a:off x="4500563" y="2759720"/>
          <a:ext cx="3693045" cy="326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F0F59E6-65F5-4957-D311-771335597EF4}"/>
              </a:ext>
            </a:extLst>
          </p:cNvPr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D3E6A08-9D38-C705-7603-5C9C2AAB1CCE}"/>
              </a:ext>
            </a:extLst>
          </p:cNvPr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A41159B-AF6F-9AD5-BF25-FC4F0507BA9B}"/>
              </a:ext>
            </a:extLst>
          </p:cNvPr>
          <p:cNvSpPr/>
          <p:nvPr/>
        </p:nvSpPr>
        <p:spPr>
          <a:xfrm>
            <a:off x="496082" y="252239"/>
            <a:ext cx="767405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n w="0"/>
                <a:latin typeface="Times New Roman" pitchFamily="18" charset="0"/>
                <a:cs typeface="Times New Roman" pitchFamily="18" charset="0"/>
              </a:rPr>
              <a:t>Wykonanie i stopień realizacji programów wieloletnich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812D16E5-5E41-5E9E-24DE-435C13C0001F}"/>
              </a:ext>
            </a:extLst>
          </p:cNvPr>
          <p:cNvSpPr txBox="1">
            <a:spLocks/>
          </p:cNvSpPr>
          <p:nvPr/>
        </p:nvSpPr>
        <p:spPr>
          <a:xfrm>
            <a:off x="4083803" y="836160"/>
            <a:ext cx="4266887" cy="1902941"/>
          </a:xfrm>
          <a:prstGeom prst="rect">
            <a:avLst/>
          </a:prstGeom>
          <a:ln>
            <a:headEnd/>
            <a:tailEnd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pl-PL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Nowoczesne warsztaty w ZSZ w Gołdapi - Wzbogacenie oferty edukacyjnej ZSZ poprzez doposażenie warsztatów szkolnych, realizację kursów prawa jazdy, staży i programu zajęć dodatkowych</a:t>
            </a:r>
          </a:p>
          <a:p>
            <a:pPr algn="just"/>
            <a:r>
              <a:rPr lang="pl-PL" alt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całkowita wartość : 849 053,29 zł </a:t>
            </a:r>
          </a:p>
          <a:p>
            <a:pPr algn="just"/>
            <a:r>
              <a:rPr lang="pl-PL" alt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79,77 %</a:t>
            </a:r>
          </a:p>
        </p:txBody>
      </p:sp>
    </p:spTree>
    <p:extLst>
      <p:ext uri="{BB962C8B-B14F-4D97-AF65-F5344CB8AC3E}">
        <p14:creationId xmlns:p14="http://schemas.microsoft.com/office/powerpoint/2010/main" val="321454405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ymbol zastępczy tekstu 2"/>
          <p:cNvSpPr>
            <a:spLocks noGrp="1"/>
          </p:cNvSpPr>
          <p:nvPr>
            <p:ph type="body" idx="1"/>
          </p:nvPr>
        </p:nvSpPr>
        <p:spPr>
          <a:xfrm>
            <a:off x="394430" y="961025"/>
            <a:ext cx="4609617" cy="1755269"/>
          </a:xfrm>
          <a:ln>
            <a:headEnd/>
            <a:tailEnd/>
          </a:ln>
        </p:spPr>
        <p:txBody>
          <a:bodyPr/>
          <a:lstStyle/>
          <a:p>
            <a:pPr algn="l"/>
            <a:r>
              <a:rPr lang="pl-PL" altLang="pl-PL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Podniesienie poziomu </a:t>
            </a:r>
            <a:r>
              <a:rPr lang="pl-PL" altLang="pl-PL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cyberbezpieczeństwa</a:t>
            </a:r>
            <a:r>
              <a:rPr lang="pl-PL" altLang="pl-PL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jednostek organizacyjnych Powiatu Gołdapskiego</a:t>
            </a:r>
          </a:p>
          <a:p>
            <a:pPr algn="just"/>
            <a:r>
              <a:rPr lang="pl-PL" alt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całkowita wartość : 850 000,00 zł </a:t>
            </a:r>
          </a:p>
          <a:p>
            <a:pPr algn="just"/>
            <a:r>
              <a:rPr lang="pl-PL" alt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92,02 % </a:t>
            </a:r>
          </a:p>
        </p:txBody>
      </p:sp>
      <p:sp>
        <p:nvSpPr>
          <p:cNvPr id="19462" name="Symbol zastępczy tekstu 2"/>
          <p:cNvSpPr>
            <a:spLocks noGrp="1"/>
          </p:cNvSpPr>
          <p:nvPr>
            <p:ph type="body" idx="1"/>
          </p:nvPr>
        </p:nvSpPr>
        <p:spPr>
          <a:xfrm>
            <a:off x="4579898" y="749947"/>
            <a:ext cx="4064067" cy="1911742"/>
          </a:xfrm>
          <a:ln>
            <a:headEnd/>
            <a:tailEnd/>
          </a:ln>
        </p:spPr>
        <p:txBody>
          <a:bodyPr/>
          <a:lstStyle/>
          <a:p>
            <a:pPr algn="just"/>
            <a:r>
              <a:rPr lang="pl-PL" altLang="pl-PL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„„</a:t>
            </a: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altLang="pl-PL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Rozwój e-usług publicznych </a:t>
            </a:r>
            <a:br>
              <a:rPr lang="pl-PL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powiecie Gołdapskim </a:t>
            </a:r>
          </a:p>
          <a:p>
            <a:pPr algn="just"/>
            <a:r>
              <a:rPr lang="pl-PL" alt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całkowita wartość : </a:t>
            </a:r>
            <a:r>
              <a:rPr lang="pl-PL" alt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2 784 732,30 zł</a:t>
            </a:r>
          </a:p>
          <a:p>
            <a:pPr algn="just"/>
            <a:r>
              <a:rPr lang="pl-PL" alt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50,41 %</a:t>
            </a:r>
          </a:p>
          <a:p>
            <a:pPr algn="just"/>
            <a:endParaRPr lang="pl-PL" altLang="pl-PL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69756" y="277103"/>
            <a:ext cx="767405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n w="0"/>
                <a:latin typeface="Times New Roman" pitchFamily="18" charset="0"/>
                <a:cs typeface="Times New Roman" pitchFamily="18" charset="0"/>
              </a:rPr>
              <a:t>Wykonanie i stopień realizacji programów wieloletnich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Wykres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35429647"/>
              </p:ext>
            </p:extLst>
          </p:nvPr>
        </p:nvGraphicFramePr>
        <p:xfrm>
          <a:off x="384392" y="3068960"/>
          <a:ext cx="3929280" cy="303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Wykres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43867578"/>
              </p:ext>
            </p:extLst>
          </p:nvPr>
        </p:nvGraphicFramePr>
        <p:xfrm>
          <a:off x="4572000" y="2564905"/>
          <a:ext cx="3927140" cy="354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192052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C46CA5-F59C-4D25-719E-6338151D5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ymbol zastępczy tekstu 2">
            <a:extLst>
              <a:ext uri="{FF2B5EF4-FFF2-40B4-BE49-F238E27FC236}">
                <a16:creationId xmlns:a16="http://schemas.microsoft.com/office/drawing/2014/main" id="{69D385F3-92F6-74E2-BD69-FEECA7117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378" y="1006655"/>
            <a:ext cx="3866331" cy="1512168"/>
          </a:xfrm>
          <a:ln>
            <a:headEnd/>
            <a:tailEnd/>
          </a:ln>
        </p:spPr>
        <p:txBody>
          <a:bodyPr/>
          <a:lstStyle/>
          <a:p>
            <a:pPr algn="just"/>
            <a:r>
              <a:rPr lang="pl-PL" alt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Wsparcie pieczy zastępczej w Powiecie Gołdapskim - Wsparcie integracji społecznej osób zagrożonych ubóstwem lub wykluczeniem społecznym</a:t>
            </a:r>
          </a:p>
          <a:p>
            <a:pPr algn="just"/>
            <a:r>
              <a:rPr lang="pl-PL" altLang="pl-PL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całkowita wartość : 2 556 982,38 zł </a:t>
            </a:r>
          </a:p>
          <a:p>
            <a:pPr algn="just"/>
            <a:r>
              <a:rPr lang="pl-PL" altLang="pl-PL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25,98 %</a:t>
            </a: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E2511B81-2146-0911-41C7-7558DAEB84D8}"/>
              </a:ext>
            </a:extLst>
          </p:cNvPr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01661119"/>
              </p:ext>
            </p:extLst>
          </p:nvPr>
        </p:nvGraphicFramePr>
        <p:xfrm>
          <a:off x="107504" y="2759720"/>
          <a:ext cx="3825875" cy="326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Wykres 1">
            <a:extLst>
              <a:ext uri="{FF2B5EF4-FFF2-40B4-BE49-F238E27FC236}">
                <a16:creationId xmlns:a16="http://schemas.microsoft.com/office/drawing/2014/main" id="{9F5A5093-8DC8-3F18-7D91-452B594E0CA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63402845"/>
              </p:ext>
            </p:extLst>
          </p:nvPr>
        </p:nvGraphicFramePr>
        <p:xfrm>
          <a:off x="4500563" y="2759720"/>
          <a:ext cx="3693045" cy="326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F11858E-4814-8D6C-2EA3-875B0D6D8172}"/>
              </a:ext>
            </a:extLst>
          </p:cNvPr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DD7D6AE-649D-D131-BA9C-FBD7F2299BE1}"/>
              </a:ext>
            </a:extLst>
          </p:cNvPr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6B1EF40-95D0-4FFB-3F32-F0F572CA8E33}"/>
              </a:ext>
            </a:extLst>
          </p:cNvPr>
          <p:cNvSpPr/>
          <p:nvPr/>
        </p:nvSpPr>
        <p:spPr>
          <a:xfrm>
            <a:off x="496082" y="252239"/>
            <a:ext cx="767405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n w="0"/>
                <a:latin typeface="Times New Roman" pitchFamily="18" charset="0"/>
                <a:cs typeface="Times New Roman" pitchFamily="18" charset="0"/>
              </a:rPr>
              <a:t>Wykonanie i stopień realizacji programów wieloletnich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CF5A418A-89B6-1E6F-CA27-6E619D8F033F}"/>
              </a:ext>
            </a:extLst>
          </p:cNvPr>
          <p:cNvSpPr txBox="1">
            <a:spLocks/>
          </p:cNvSpPr>
          <p:nvPr/>
        </p:nvSpPr>
        <p:spPr>
          <a:xfrm>
            <a:off x="4555916" y="690898"/>
            <a:ext cx="3866331" cy="1512168"/>
          </a:xfrm>
          <a:prstGeom prst="rect">
            <a:avLst/>
          </a:prstGeom>
          <a:ln>
            <a:headEnd/>
            <a:tailEnd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bocianem przez EGO! - utworzenie </a:t>
            </a:r>
            <a:r>
              <a:rPr lang="pl-PL" altLang="pl-PL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subregionalnego</a:t>
            </a:r>
            <a:r>
              <a:rPr lang="pl-PL" alt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szlaku rowerowego w granicach dróg Powiatu Gołdapskiego</a:t>
            </a:r>
          </a:p>
          <a:p>
            <a:pPr algn="just"/>
            <a:r>
              <a:rPr lang="pl-PL" alt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całkowita wartość : 3 516 727,00 zł </a:t>
            </a:r>
          </a:p>
          <a:p>
            <a:pPr algn="just"/>
            <a:r>
              <a:rPr lang="pl-PL" alt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3,17%</a:t>
            </a:r>
          </a:p>
        </p:txBody>
      </p:sp>
    </p:spTree>
    <p:extLst>
      <p:ext uri="{BB962C8B-B14F-4D97-AF65-F5344CB8AC3E}">
        <p14:creationId xmlns:p14="http://schemas.microsoft.com/office/powerpoint/2010/main" val="224118229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D1F0893-7329-3EAF-702C-E3E04D019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ymbol zastępczy tekstu 2">
            <a:extLst>
              <a:ext uri="{FF2B5EF4-FFF2-40B4-BE49-F238E27FC236}">
                <a16:creationId xmlns:a16="http://schemas.microsoft.com/office/drawing/2014/main" id="{18796907-9005-7C58-E7E5-BC10E7E89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993" y="1268760"/>
            <a:ext cx="7855614" cy="1821480"/>
          </a:xfrm>
          <a:ln>
            <a:headEnd/>
            <a:tailEnd/>
          </a:ln>
        </p:spPr>
        <p:txBody>
          <a:bodyPr/>
          <a:lstStyle/>
          <a:p>
            <a:pPr algn="just">
              <a:defRPr/>
            </a:pPr>
            <a:endParaRPr lang="pl-PL" altLang="pl-PL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pl-PL" altLang="pl-PL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pl-PL" altLang="pl-PL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pl-PL" altLang="pl-PL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pl-PL" altLang="pl-PL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pl-PL" altLang="pl-PL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pl-PL" altLang="pl-PL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Roboty remontowo-konserwacyjne elewacji budynków wraz</a:t>
            </a:r>
            <a:br>
              <a:rPr lang="pl-PL" altLang="pl-PL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poprawą efektywności cieplnej w części budynków </a:t>
            </a:r>
            <a:br>
              <a:rPr lang="pl-PL" altLang="pl-PL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Zespołu Szkół Zawodowych w Gołdapi </a:t>
            </a:r>
          </a:p>
          <a:p>
            <a:pPr algn="just">
              <a:defRPr/>
            </a:pPr>
            <a:r>
              <a:rPr lang="pl-PL" altLang="pl-PL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alt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całkowita wartość : 1 986 788,15 zł </a:t>
            </a:r>
          </a:p>
          <a:p>
            <a:pPr algn="just"/>
            <a:r>
              <a:rPr lang="pl-PL" alt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Wydatki zrealizowane – 100 %</a:t>
            </a:r>
          </a:p>
          <a:p>
            <a:pPr algn="just">
              <a:defRPr/>
            </a:pPr>
            <a:endParaRPr lang="pl-PL" alt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8D84E4-7F29-7AFD-DDFB-4C49C063CDE7}"/>
              </a:ext>
            </a:extLst>
          </p:cNvPr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6F8AB9E9-E975-B478-E2E2-9CB362B96427}"/>
              </a:ext>
            </a:extLst>
          </p:cNvPr>
          <p:cNvCxnSpPr/>
          <p:nvPr/>
        </p:nvCxnSpPr>
        <p:spPr>
          <a:xfrm>
            <a:off x="653993" y="616530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6F5CADBA-6C06-0C7B-0DC4-115D664A56D0}"/>
              </a:ext>
            </a:extLst>
          </p:cNvPr>
          <p:cNvSpPr/>
          <p:nvPr/>
        </p:nvSpPr>
        <p:spPr>
          <a:xfrm>
            <a:off x="689302" y="137741"/>
            <a:ext cx="767405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>
                <a:ln w="0"/>
                <a:latin typeface="Times New Roman" pitchFamily="18" charset="0"/>
                <a:cs typeface="Times New Roman" pitchFamily="18" charset="0"/>
              </a:rPr>
              <a:t>Wykonanie i stopień realizacji programów wieloletnich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Wykres 1">
            <a:extLst>
              <a:ext uri="{FF2B5EF4-FFF2-40B4-BE49-F238E27FC236}">
                <a16:creationId xmlns:a16="http://schemas.microsoft.com/office/drawing/2014/main" id="{57A79904-5578-29D0-0908-B58AA87D43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7397397"/>
              </p:ext>
            </p:extLst>
          </p:nvPr>
        </p:nvGraphicFramePr>
        <p:xfrm>
          <a:off x="2262328" y="2708920"/>
          <a:ext cx="4541920" cy="332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419073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3768" y="4293096"/>
            <a:ext cx="8229600" cy="1828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pl-PL" sz="3600" i="1" dirty="0">
                <a:ln w="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Informacja o stanie mienia </a:t>
            </a:r>
            <a:br>
              <a:rPr lang="pl-PL" sz="3600" i="1" dirty="0">
                <a:ln w="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600" i="1" dirty="0">
                <a:ln w="0"/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Powiatu Gołdapskiego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4F0782B-D694-4E64-8408-FA37B8C15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67" y="908720"/>
            <a:ext cx="4536504" cy="293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54141"/>
      </p:ext>
    </p:extLst>
  </p:cSld>
  <p:clrMapOvr>
    <a:masterClrMapping/>
  </p:clrMapOvr>
  <p:transition spd="med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0355" y="1196752"/>
            <a:ext cx="8073611" cy="4946892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extrusionH="76200">
            <a:extrusionClr>
              <a:schemeClr val="tx1"/>
            </a:extrusionClr>
          </a:sp3d>
        </p:spPr>
        <p:txBody>
          <a:bodyPr>
            <a:no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lvl="0" indent="0">
              <a:buNone/>
            </a:pP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Przysługujące jednostce samorządu terytorialnego </a:t>
            </a:r>
            <a:r>
              <a:rPr lang="pl-PL" sz="3200" b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prawa własności</a:t>
            </a: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Grunty o ogólnej powierzchni </a:t>
            </a:r>
            <a:r>
              <a:rPr lang="pl-PL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467,2401</a:t>
            </a: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tym:</a:t>
            </a: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oddane w trwały zarząd </a:t>
            </a:r>
            <a:r>
              <a:rPr lang="pl-PL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463,4169</a:t>
            </a:r>
            <a:r>
              <a:rPr lang="pl-PL" sz="3200" dirty="0">
                <a:solidFill>
                  <a:schemeClr val="tx1"/>
                </a:solidFill>
                <a:effectLst/>
              </a:rPr>
              <a:t> </a:t>
            </a: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ha,</a:t>
            </a: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oddane w użyczenie </a:t>
            </a:r>
            <a:r>
              <a:rPr lang="pl-PL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1,7665</a:t>
            </a:r>
            <a:r>
              <a:rPr lang="pl-PL" sz="3200" dirty="0">
                <a:solidFill>
                  <a:schemeClr val="tx1"/>
                </a:solidFill>
                <a:effectLst/>
              </a:rPr>
              <a:t> </a:t>
            </a: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ha,</a:t>
            </a: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będące w dyspozycji Starostwa Powiatowego w Gołdapi </a:t>
            </a:r>
            <a:r>
              <a:rPr lang="pl-PL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2,0567 </a:t>
            </a: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ha,</a:t>
            </a: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b="0" i="1" dirty="0">
              <a:ln w="0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6" name="Prostokąt 5"/>
          <p:cNvSpPr/>
          <p:nvPr/>
        </p:nvSpPr>
        <p:spPr>
          <a:xfrm>
            <a:off x="570354" y="410515"/>
            <a:ext cx="807361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Informacja o stanie mienia Powiatu Gołdapskiego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270168"/>
      </p:ext>
    </p:extLst>
  </p:cSld>
  <p:clrMapOvr>
    <a:masterClrMapping/>
  </p:clrMapOvr>
  <p:transition spd="med"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0355" y="1196752"/>
            <a:ext cx="7674053" cy="494689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lvl="0" indent="0">
              <a:buNone/>
            </a:pPr>
            <a:r>
              <a:rPr lang="pl-PL" sz="3200" b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Dane dotyczące innych niż własność praw majątkowych</a:t>
            </a:r>
            <a:br>
              <a:rPr lang="pl-PL" sz="3200" b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Prawo użytkowania wieczystego gruntu Skarbu Państwa oznaczonego numerem geodezyjnym działki 1495/3 o powierzchni 0,0349 ha, położonego w Gołdapi przy </a:t>
            </a: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ul. Suwalskiej,</a:t>
            </a: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b="0" i="1" dirty="0">
              <a:ln w="0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6" name="Prostokąt 5"/>
          <p:cNvSpPr/>
          <p:nvPr/>
        </p:nvSpPr>
        <p:spPr>
          <a:xfrm>
            <a:off x="570355" y="452745"/>
            <a:ext cx="781807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Informacja o stanie mienia Powiatu Gołdapskiego</a:t>
            </a:r>
            <a:endParaRPr lang="pl-PL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6633"/>
      </p:ext>
    </p:extLst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642910" y="6021288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 w Gołdapi</a:t>
            </a:r>
          </a:p>
        </p:txBody>
      </p:sp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326295"/>
              </p:ext>
            </p:extLst>
          </p:nvPr>
        </p:nvGraphicFramePr>
        <p:xfrm>
          <a:off x="827584" y="1293078"/>
          <a:ext cx="7572693" cy="463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8"/>
          <p:cNvSpPr/>
          <p:nvPr/>
        </p:nvSpPr>
        <p:spPr>
          <a:xfrm>
            <a:off x="823147" y="381516"/>
            <a:ext cx="757269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algn="ctr">
              <a:buClrTx/>
              <a:buSzPct val="100000"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WYNIK BUDŻETU POWIATU GOŁDAPSKIEGO </a:t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67539"/>
      </p:ext>
    </p:extLst>
  </p:cSld>
  <p:clrMapOvr>
    <a:masterClrMapping/>
  </p:clrMapOvr>
  <p:transition spd="med"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BBE69F7-E24F-3033-C322-6547E8922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3362DA-E34B-68DE-96B0-BBC2A778F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355" y="1196752"/>
            <a:ext cx="7674053" cy="494689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lvl="0" indent="0">
              <a:buNone/>
            </a:pPr>
            <a:r>
              <a:rPr lang="pl-PL" sz="3200" b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Dane dotyczące innych niż własność praw majątkowych</a:t>
            </a:r>
            <a:br>
              <a:rPr lang="pl-PL" sz="3200" b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Prawo użytkowania wieczystego gruntu Gminy Gołdap, oznaczonego numerem ewidencyjnym działki 1309/1 o pow. 0,0011 ha, położonego w obrębie 2 miasto Gołdap,</a:t>
            </a: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l-PL" sz="32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b="0" i="1" dirty="0">
              <a:ln w="0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B78C98D-CFA4-AB54-5C2C-08FC48FC77B1}"/>
              </a:ext>
            </a:extLst>
          </p:cNvPr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CE221738-2B4F-E82A-5B80-BAF827AFB6B5}"/>
              </a:ext>
            </a:extLst>
          </p:cNvPr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5E932F2C-4659-CF42-75E0-D7E9FA649C11}"/>
              </a:ext>
            </a:extLst>
          </p:cNvPr>
          <p:cNvSpPr/>
          <p:nvPr/>
        </p:nvSpPr>
        <p:spPr>
          <a:xfrm>
            <a:off x="570355" y="452745"/>
            <a:ext cx="781807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Informacja o stanie mienia Powiatu Gołdapskiego</a:t>
            </a:r>
            <a:endParaRPr lang="pl-PL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25484"/>
      </p:ext>
    </p:extLst>
  </p:cSld>
  <p:clrMapOvr>
    <a:masterClrMapping/>
  </p:clrMapOvr>
  <p:transition spd="med"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70354" y="1661385"/>
            <a:ext cx="8073612" cy="4610236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Nabycia przez Powiat Gołdapski niezabudowanych nieruchomości pod pas drogowy oraz przekazania ich w trwały zarząd dla ZDP w Gołdapi,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Aktualizacji wartości zabudowane nieruchomości,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Uregulowania stanu prawnego nieruchomości,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Wygaszania trwałego zarządu i użytkowania poszczególnych nieruchomości,</a:t>
            </a:r>
          </a:p>
          <a:p>
            <a:pPr marL="45720" indent="0">
              <a:buClrTx/>
              <a:buNone/>
            </a:pPr>
            <a:endParaRPr lang="pl-P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l-PL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70354" y="410515"/>
            <a:ext cx="800329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Informacja o stanie mienia Powiatu Gołdapskiego</a:t>
            </a:r>
            <a:endParaRPr lang="pl-PL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70354" y="1076610"/>
            <a:ext cx="7818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Zmiany w stanie mienia komunalnego wynikają z: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430049"/>
      </p:ext>
    </p:extLst>
  </p:cSld>
  <p:clrMapOvr>
    <a:masterClrMapping/>
  </p:clrMapOvr>
  <p:transition spd="med"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43347" y="1772816"/>
            <a:ext cx="7828937" cy="4370828"/>
          </a:xfrm>
        </p:spPr>
        <p:txBody>
          <a:bodyPr>
            <a:noAutofit/>
          </a:bodyPr>
          <a:lstStyle/>
          <a:p>
            <a:pPr marL="45720" indent="0" algn="ctr">
              <a:buClrTx/>
              <a:buNone/>
            </a:pPr>
            <a:r>
              <a:rPr lang="pl-P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034191548"/>
      </p:ext>
    </p:extLst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357A2C0-19EE-F22D-76E5-BFC71A50088D}"/>
              </a:ext>
            </a:extLst>
          </p:cNvPr>
          <p:cNvSpPr/>
          <p:nvPr/>
        </p:nvSpPr>
        <p:spPr>
          <a:xfrm>
            <a:off x="827584" y="476672"/>
            <a:ext cx="741682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" algn="ctr">
              <a:buClrTx/>
              <a:buSzPct val="100000"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DOCHODY BUDŻETU POWIATU GOŁDAPSKIEGO </a:t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Symbol zastępczy zawartości 3">
            <a:extLst>
              <a:ext uri="{FF2B5EF4-FFF2-40B4-BE49-F238E27FC236}">
                <a16:creationId xmlns:a16="http://schemas.microsoft.com/office/drawing/2014/main" id="{84A4646D-C940-44B5-7116-6214ED5CF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231909"/>
              </p:ext>
            </p:extLst>
          </p:nvPr>
        </p:nvGraphicFramePr>
        <p:xfrm>
          <a:off x="683568" y="1454679"/>
          <a:ext cx="74162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75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>
            <a:off x="642910" y="6021288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 w Gołdapi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3744" y="273222"/>
            <a:ext cx="807249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cap="all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Główne źródła dochodów Budżetu Powiatu GOŁDAPSKIEGO </a:t>
            </a:r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19753"/>
              </p:ext>
            </p:extLst>
          </p:nvPr>
        </p:nvGraphicFramePr>
        <p:xfrm>
          <a:off x="463744" y="660631"/>
          <a:ext cx="8072493" cy="5199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L.p.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Źródło dochodu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po zmianach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Wykonanie</a:t>
                      </a:r>
                      <a:b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wykonania        do planu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1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Subwencje, w tym: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27 835 817,98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27 835 817,98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Subwencja ogólna z budżetu państwa 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23 155 321,85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23 155 321,85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Rezerwa na uzupełnienie dochodów </a:t>
                      </a:r>
                      <a:r>
                        <a:rPr lang="pl-P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jst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4 680 495,13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4 680 495,13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9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Dotacje celowe, w tym: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40 338 384,80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l-P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37 431 594,97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99,41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7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dotacje celowe z budżetu państwa na zadania zlecone 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8 421 272,31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8 382 811,51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99,54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5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dotacje celowe z budżetu państwa na zadania własne i  w ramach porozumień z administracją rządową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3 800 084,27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3 767 298,46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99,14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1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dotacje celowe w ramach  umów/porozumień z jst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2 752 165,33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2 828 871,12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102,79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56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dotacje z funduszy celowych innych źródeł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2 963 814,88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2 853 062,27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96,26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Dotacje rozwojowe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3 797 211,12 </a:t>
                      </a:r>
                      <a:endParaRPr lang="pl-PL" sz="12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3 768 146,56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99,23</a:t>
                      </a:r>
                      <a:endParaRPr lang="pl-PL" sz="12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348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dotacje i środki na finansowanie wydatków na realizację zadań finansowanych z udziałem środków o których mowa w art. 5 ust. 1 pkt 2 i 3 </a:t>
                      </a:r>
                      <a:r>
                        <a:rPr lang="pl-P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ufp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3 797 211,12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3 768 146,56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95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Dochody własne w tym: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20 224 816,97</a:t>
                      </a:r>
                      <a:endParaRPr lang="pl-PL" sz="12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20 567 152,16</a:t>
                      </a:r>
                      <a:endParaRPr lang="pl-PL" sz="12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101,69</a:t>
                      </a:r>
                      <a:endParaRPr lang="pl-PL" sz="12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951">
                <a:tc>
                  <a:txBody>
                    <a:bodyPr/>
                    <a:lstStyle/>
                    <a:p>
                      <a:pPr algn="ctr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Udziały w PIT i CIT</a:t>
                      </a:r>
                    </a:p>
                  </a:txBody>
                  <a:tcPr marL="8246" marR="8246" marT="824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80565" algn="l"/>
                        </a:tabLst>
                        <a:defRPr/>
                      </a:pPr>
                      <a:r>
                        <a:rPr lang="pl-PL" sz="12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17 880 597,02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17 880 597,02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171255"/>
                  </a:ext>
                </a:extLst>
              </a:tr>
              <a:tr h="2200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46" marR="8246" marT="824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69 795 182,86</a:t>
                      </a:r>
                      <a:endParaRPr lang="pl-PL" sz="12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70 003 160,06</a:t>
                      </a:r>
                      <a:endParaRPr lang="pl-PL" sz="12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80000"/>
                        </a:lnSpc>
                        <a:spcAft>
                          <a:spcPts val="0"/>
                        </a:spcAft>
                        <a:tabLst>
                          <a:tab pos="1980565" algn="l"/>
                        </a:tabLst>
                      </a:pPr>
                      <a:r>
                        <a:rPr lang="pl-PL" sz="1200" b="1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100,30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672800"/>
      </p:ext>
    </p:extLst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CE4A5810-7374-34FD-D883-A30C19012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872460"/>
              </p:ext>
            </p:extLst>
          </p:nvPr>
        </p:nvGraphicFramePr>
        <p:xfrm>
          <a:off x="755576" y="1556792"/>
          <a:ext cx="73448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7A541E10-722F-63D6-9A5C-8F2C16C2DD00}"/>
              </a:ext>
            </a:extLst>
          </p:cNvPr>
          <p:cNvSpPr/>
          <p:nvPr/>
        </p:nvSpPr>
        <p:spPr>
          <a:xfrm>
            <a:off x="755576" y="692696"/>
            <a:ext cx="734481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cap="all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Główne źródła dochodów Powiatu GOŁDAPSKIEGO 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571472" y="6143644"/>
            <a:ext cx="80724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642910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Powiatu w Gołdapi</a:t>
            </a:r>
          </a:p>
        </p:txBody>
      </p:sp>
      <p:sp>
        <p:nvSpPr>
          <p:cNvPr id="8" name="Prostokąt 7"/>
          <p:cNvSpPr/>
          <p:nvPr/>
        </p:nvSpPr>
        <p:spPr>
          <a:xfrm>
            <a:off x="571473" y="236411"/>
            <a:ext cx="807249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600" b="1" cap="all" dirty="0">
                <a:ln w="0"/>
                <a:latin typeface="Times New Roman" pitchFamily="18" charset="0"/>
                <a:cs typeface="Times New Roman" pitchFamily="18" charset="0"/>
              </a:rPr>
              <a:t>Dotacje celowe z budżetu państwa na realizację zadań </a:t>
            </a:r>
            <a:br>
              <a:rPr lang="pl-PL" sz="1600" b="1" cap="all" dirty="0">
                <a:ln w="0"/>
                <a:latin typeface="Times New Roman" pitchFamily="18" charset="0"/>
                <a:cs typeface="Times New Roman" pitchFamily="18" charset="0"/>
              </a:rPr>
            </a:br>
            <a:r>
              <a:rPr lang="pl-PL" sz="1600" b="1" cap="all" dirty="0">
                <a:ln w="0"/>
                <a:latin typeface="Times New Roman" pitchFamily="18" charset="0"/>
                <a:cs typeface="Times New Roman" pitchFamily="18" charset="0"/>
              </a:rPr>
              <a:t>z zakresu administracji rządowej W 2025 ROKU</a:t>
            </a:r>
            <a:endParaRPr lang="pl-PL" sz="1600" b="1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0541377"/>
              </p:ext>
            </p:extLst>
          </p:nvPr>
        </p:nvGraphicFramePr>
        <p:xfrm>
          <a:off x="571472" y="908720"/>
          <a:ext cx="8176991" cy="569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Rozdział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rozdziału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otrzymana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</a:t>
                      </a:r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wykonania   planu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3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01095</a:t>
                      </a: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Pozostała działalność </a:t>
                      </a: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28 845,00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28 845,00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3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02095</a:t>
                      </a: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Gospodarka leśna</a:t>
                      </a: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4 080,00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4 080,00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58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10095</a:t>
                      </a: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Pozostała działalność </a:t>
                      </a: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778,00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778,00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8664094"/>
                  </a:ext>
                </a:extLst>
              </a:tr>
              <a:tr h="32013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Gospodarka gruntami i nieruchomościami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168 746,32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135 588,48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9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71012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Zadania z zakresu geodezji i kartografii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152 200,00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152 200,00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0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75212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Pozostałe wydatki obronne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0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75224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Kwalifikacja wojskowa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17 302,93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17 302,93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68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75411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Komendy Powiatowa Państwowej Straży Pożarnej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7 858 073,00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7 856 880,80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0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75478</a:t>
                      </a: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Usuwanie skutków klęsk żywiołowych</a:t>
                      </a: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18 500,00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18 500,00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01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75515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Nieodpłatna pomoc prawna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139 797,06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135 686,30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97,06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426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80153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Zapewnienie uczniom prawa do bezpłatnego dostępu do podręczników, materiałów edukacyjnych lub materiałów ćwiczeniowych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19 933,93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19 933,93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68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85205</a:t>
                      </a: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Zadania w zakresie przeciwdziałania przemocy w rodzinie</a:t>
                      </a: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6 000,00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49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85295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Pozostała działalność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3" marR="5173" marT="517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4 316,07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4 316,07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160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8 023 480,54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8 022 694,35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991785"/>
      </p:ext>
    </p:extLst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F0DF0F-AB2A-B3EC-F796-86166F8E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EBD38FA-9A4F-7230-8158-9BEA375BA32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2966713"/>
              </p:ext>
            </p:extLst>
          </p:nvPr>
        </p:nvGraphicFramePr>
        <p:xfrm>
          <a:off x="611560" y="1196752"/>
          <a:ext cx="7981728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3071882900"/>
                    </a:ext>
                  </a:extLst>
                </a:gridCol>
                <a:gridCol w="1789040">
                  <a:extLst>
                    <a:ext uri="{9D8B030D-6E8A-4147-A177-3AD203B41FA5}">
                      <a16:colId xmlns:a16="http://schemas.microsoft.com/office/drawing/2014/main" val="3942230171"/>
                    </a:ext>
                  </a:extLst>
                </a:gridCol>
              </a:tblGrid>
              <a:tr h="37253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Wyszczególnienie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Kwota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39286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Dofinansowanie w ramach Rządowego programu rozwoju północno-wschodnich obszarów przygranicznych na lata 2024-2030 zadania pn.: „Przebudowa drogi powiatowej nr 1898N o przebiegu dr.woj.nr 651 (Pluszkiejmy) – Budwiecie- Boczki” 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1 349 799,17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575031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na przeprowadzenie Kwalifikacji Wojskowej - Powiatowej Komisji Lekarskiej 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21 396,20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884553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z Departamentu Budżetowego Ministra Obrony Narodowej na realizację zadania polegającego na zakupie pakietu </a:t>
                      </a:r>
                      <a:r>
                        <a:rPr lang="pl-PL" sz="20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ubiorczego</a:t>
                      </a: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ucznia Oddziału Przygotowania Wojskowego I klasy dla 30 uczniów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34 800,00 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941387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Dotacja w ramach Rządowego programu wspierania organów prowadzących szkoły i placówki w rozwijaniu umiejętności cyfrowych dzieci i młodzieży na lata 2025-2029 – „Cyfrowy uczeń”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75 000,00 </a:t>
                      </a:r>
                      <a:endParaRPr lang="pl-PL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547547"/>
                  </a:ext>
                </a:extLst>
              </a:tr>
            </a:tbl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80CADCAC-0CED-0490-748A-5DC0AEF7FD07}"/>
              </a:ext>
            </a:extLst>
          </p:cNvPr>
          <p:cNvSpPr/>
          <p:nvPr/>
        </p:nvSpPr>
        <p:spPr>
          <a:xfrm>
            <a:off x="571472" y="251356"/>
            <a:ext cx="8021817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algn="ctr"/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DOTACJE CELOWE NA ZADANIA WŁASNE W RAMACH UMÓW I POROZUMIEŃ Z ADMINISTRACJĄ RZĄDOWĄ </a:t>
            </a:r>
          </a:p>
        </p:txBody>
      </p:sp>
    </p:spTree>
    <p:extLst>
      <p:ext uri="{BB962C8B-B14F-4D97-AF65-F5344CB8AC3E}">
        <p14:creationId xmlns:p14="http://schemas.microsoft.com/office/powerpoint/2010/main" val="20892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16541</TotalTime>
  <Words>2901</Words>
  <Application>Microsoft Office PowerPoint</Application>
  <PresentationFormat>Pokaz na ekranie (4:3)</PresentationFormat>
  <Paragraphs>625</Paragraphs>
  <Slides>42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8" baseType="lpstr">
      <vt:lpstr>Arial</vt:lpstr>
      <vt:lpstr>Calibri</vt:lpstr>
      <vt:lpstr>Georgia</vt:lpstr>
      <vt:lpstr>Times New Roman</vt:lpstr>
      <vt:lpstr>Trebuchet MS</vt:lpstr>
      <vt:lpstr>Aerodynamiczny</vt:lpstr>
      <vt:lpstr>SPRAWOZDANIE Z WYKONANIA BUDŻETU POWIATU GOŁDAPSKIEGO  ZA 2025 ROK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 </vt:lpstr>
      <vt:lpstr> </vt:lpstr>
      <vt:lpstr> </vt:lpstr>
      <vt:lpstr>Prezentacja programu PowerPoint</vt:lpstr>
      <vt:lpstr>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Informacja o stanie mienia  Powiatu Gołdapskiego</vt:lpstr>
      <vt:lpstr>Przysługujące jednostce samorządu terytorialnego prawa własności: Grunty o ogólnej powierzchni 467,2401 ha,  w tym: - oddane w trwały zarząd 463,4169 ha, - oddane w użyczenie 1,7665 ha, - będące w dyspozycji Starostwa Powiatowego w Gołdapi 2,0567 ha,   </vt:lpstr>
      <vt:lpstr>Dane dotyczące innych niż własność praw majątkowych - Prawo użytkowania wieczystego gruntu Skarbu Państwa oznaczonego numerem geodezyjnym działki 1495/3 o powierzchni 0,0349 ha, położonego w Gołdapi przy  ul. Suwalskiej,    </vt:lpstr>
      <vt:lpstr>Dane dotyczące innych niż własność praw majątkowych - Prawo użytkowania wieczystego gruntu Gminy Gołdap, oznaczonego numerem ewidencyjnym działki 1309/1 o pow. 0,0011 ha, położonego w obrębie 2 miasto Gołdap,   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WYKONANIA BUDŻETU POWIATU GOŁDAPSKIEGO ZA 2009 ROK</dc:title>
  <dc:creator>j.labanowska</dc:creator>
  <cp:lastModifiedBy>Bożena Radzewicz</cp:lastModifiedBy>
  <cp:revision>1585</cp:revision>
  <cp:lastPrinted>2026-03-26T09:25:09Z</cp:lastPrinted>
  <dcterms:created xsi:type="dcterms:W3CDTF">2010-03-24T08:00:33Z</dcterms:created>
  <dcterms:modified xsi:type="dcterms:W3CDTF">2026-03-26T10:20:05Z</dcterms:modified>
</cp:coreProperties>
</file>