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2" r:id="rId1"/>
  </p:sldMasterIdLst>
  <p:notesMasterIdLst>
    <p:notesMasterId r:id="rId8"/>
  </p:notesMasterIdLst>
  <p:handoutMasterIdLst>
    <p:handoutMasterId r:id="rId9"/>
  </p:handoutMasterIdLst>
  <p:sldIdLst>
    <p:sldId id="264" r:id="rId2"/>
    <p:sldId id="271" r:id="rId3"/>
    <p:sldId id="272" r:id="rId4"/>
    <p:sldId id="273" r:id="rId5"/>
    <p:sldId id="274" r:id="rId6"/>
    <p:sldId id="270" r:id="rId7"/>
  </p:sldIdLst>
  <p:sldSz cx="9144000" cy="6858000" type="screen4x3"/>
  <p:notesSz cx="6888163" cy="1002188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662" autoAdjust="0"/>
    <p:restoredTop sz="90929"/>
  </p:normalViewPr>
  <p:slideViewPr>
    <p:cSldViewPr>
      <p:cViewPr varScale="1">
        <p:scale>
          <a:sx n="100" d="100"/>
          <a:sy n="100" d="100"/>
        </p:scale>
        <p:origin x="151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94"/>
          </a:xfrm>
          <a:prstGeom prst="rect">
            <a:avLst/>
          </a:prstGeom>
        </p:spPr>
        <p:txBody>
          <a:bodyPr vert="horz" lIns="96621" tIns="48310" rIns="96621" bIns="48310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94"/>
          </a:xfrm>
          <a:prstGeom prst="rect">
            <a:avLst/>
          </a:prstGeom>
        </p:spPr>
        <p:txBody>
          <a:bodyPr vert="horz" lIns="96621" tIns="48310" rIns="96621" bIns="48310" rtlCol="0"/>
          <a:lstStyle>
            <a:lvl1pPr algn="r">
              <a:defRPr sz="1300"/>
            </a:lvl1pPr>
          </a:lstStyle>
          <a:p>
            <a:fld id="{9146B8D7-FAB0-4B52-87A3-1607B95A90E3}" type="datetimeFigureOut">
              <a:rPr lang="pl-PL" smtClean="0"/>
              <a:t>9.04.2026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519055"/>
            <a:ext cx="2984871" cy="501094"/>
          </a:xfrm>
          <a:prstGeom prst="rect">
            <a:avLst/>
          </a:prstGeom>
        </p:spPr>
        <p:txBody>
          <a:bodyPr vert="horz" lIns="96621" tIns="48310" rIns="96621" bIns="48310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1698" y="9519055"/>
            <a:ext cx="2984871" cy="501094"/>
          </a:xfrm>
          <a:prstGeom prst="rect">
            <a:avLst/>
          </a:prstGeom>
        </p:spPr>
        <p:txBody>
          <a:bodyPr vert="horz" lIns="96621" tIns="48310" rIns="96621" bIns="48310" rtlCol="0" anchor="b"/>
          <a:lstStyle>
            <a:lvl1pPr algn="r">
              <a:defRPr sz="1300"/>
            </a:lvl1pPr>
          </a:lstStyle>
          <a:p>
            <a:fld id="{86ACC611-DB09-44D3-9642-AAFDA00EE4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2865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500" cy="501650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2076" y="0"/>
            <a:ext cx="2984500" cy="501650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4501394E-7E7C-4563-B492-1C3E339A7F6B}" type="datetimeFigureOut">
              <a:rPr lang="pl-PL" smtClean="0"/>
              <a:t>9.04.2026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975" y="4822826"/>
            <a:ext cx="5510213" cy="3946525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520239"/>
            <a:ext cx="2984500" cy="501650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2076" y="9520239"/>
            <a:ext cx="2984500" cy="501650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2F348E30-989C-4ACD-B838-64C8B1938C5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77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348E30-989C-4ACD-B838-64C8B1938C56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905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E9DB-F58D-4759-A5F8-9EA0CBD976F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559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1673D-D6D4-40C5-BB0E-5DB76E1B619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963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5AF2-034F-422B-8D6E-874B17F213C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562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9253E-5434-4498-B741-807FA2B34E0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912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314EE-A8E7-4A27-A618-E92FE89B0EA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080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C782-3F83-495B-99A5-FAB2FB9D104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024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63F77-913C-4E99-A9AE-CD951F95B1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066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4BCE3-76ED-4071-9275-DB9F33E6ABE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089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35AC2-AC5F-484B-8498-96B11E02C32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86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E40F5-A466-47DC-B652-D9BD924F958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068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27E92-B6DF-4DF1-A3F7-F31A98F7C8B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931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29DF38E4-17BB-40EF-9A5D-0410528F4E8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256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4" y="1536414"/>
            <a:ext cx="9144000" cy="5271964"/>
          </a:xfrm>
          <a:prstGeom prst="rect">
            <a:avLst/>
          </a:prstGeom>
        </p:spPr>
      </p:pic>
      <p:sp>
        <p:nvSpPr>
          <p:cNvPr id="4" name="Prostokąt 3"/>
          <p:cNvSpPr/>
          <p:nvPr/>
        </p:nvSpPr>
        <p:spPr>
          <a:xfrm>
            <a:off x="4980" y="476672"/>
            <a:ext cx="91390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Strategia Rozwiązywania Problemów Społecznych – sprawozdanie za 2024r. </a:t>
            </a:r>
          </a:p>
        </p:txBody>
      </p:sp>
      <p:sp>
        <p:nvSpPr>
          <p:cNvPr id="5" name="Prostokąt 4"/>
          <p:cNvSpPr/>
          <p:nvPr/>
        </p:nvSpPr>
        <p:spPr>
          <a:xfrm>
            <a:off x="323528" y="2459504"/>
            <a:ext cx="8424936" cy="1738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2800" dirty="0"/>
          </a:p>
          <a:p>
            <a:pPr algn="ctr">
              <a:lnSpc>
                <a:spcPct val="150000"/>
              </a:lnSpc>
            </a:pP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Przyjęta na lata 2021-2027 Uchwałą  Rady Powiatu                                   Nr XXXIX/189/2021  z dnia  24 czerwca 2021r. </a:t>
            </a:r>
          </a:p>
        </p:txBody>
      </p:sp>
    </p:spTree>
    <p:extLst>
      <p:ext uri="{BB962C8B-B14F-4D97-AF65-F5344CB8AC3E}">
        <p14:creationId xmlns:p14="http://schemas.microsoft.com/office/powerpoint/2010/main" val="305394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>
                <a:solidFill>
                  <a:schemeClr val="tx1"/>
                </a:solidFill>
              </a:rPr>
              <a:t>Podmioty zaangażowane w realizację Powiatowej Strategii Rozwiązywania Problemów Społecznych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Starostwo Powiatowe 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Ośrodki pomocy społecznej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Komenda Powiatowa Policji 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Placówki oświatowe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Samorządy gminne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Powiatowy Urząd Pracy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Poradnia psychologiczno – pedagogiczna </a:t>
            </a:r>
          </a:p>
        </p:txBody>
      </p:sp>
    </p:spTree>
    <p:extLst>
      <p:ext uri="{BB962C8B-B14F-4D97-AF65-F5344CB8AC3E}">
        <p14:creationId xmlns:p14="http://schemas.microsoft.com/office/powerpoint/2010/main" val="69076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9688" y="1123838"/>
            <a:ext cx="2366087" cy="4601183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Cel główny: Zapewnienie mieszkańcom równych szans </a:t>
            </a:r>
            <a:b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do pełnego uczestnictwa                i rozwoju w życiu rodzinnym,  społecznym,  zawodowym</a:t>
            </a:r>
            <a:r>
              <a:rPr lang="pl-PL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.</a:t>
            </a:r>
            <a:br>
              <a:rPr lang="pl-PL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1800" y="116632"/>
            <a:ext cx="5976663" cy="5868116"/>
          </a:xfrm>
        </p:spPr>
        <p:txBody>
          <a:bodyPr/>
          <a:lstStyle/>
          <a:p>
            <a:pPr marL="0" indent="0">
              <a:lnSpc>
                <a:spcPct val="150000"/>
              </a:lnSpc>
              <a:buClrTx/>
              <a:buNone/>
            </a:pPr>
            <a:r>
              <a:rPr lang="pl-PL" sz="2800" b="1" dirty="0">
                <a:latin typeface="Arial" panose="020B0604020202020204" pitchFamily="34" charset="0"/>
                <a:cs typeface="Arial" panose="020B0604020202020204" pitchFamily="34" charset="0"/>
              </a:rPr>
              <a:t>Cele szczegółowe:</a:t>
            </a:r>
          </a:p>
          <a:p>
            <a:pPr marL="0" indent="0">
              <a:lnSpc>
                <a:spcPct val="150000"/>
              </a:lnSpc>
              <a:buClrTx/>
              <a:buNone/>
            </a:pPr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ClrTx/>
              <a:buAutoNum type="arabicPeriod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Wsparcie rodziny w prawidłowym funkcjonowaniu</a:t>
            </a:r>
          </a:p>
          <a:p>
            <a:pPr marL="514350" indent="-514350">
              <a:lnSpc>
                <a:spcPct val="150000"/>
              </a:lnSpc>
              <a:buClrTx/>
              <a:buAutoNum type="arabicPeriod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Wsparcie aktywności zawodowej</a:t>
            </a:r>
          </a:p>
          <a:p>
            <a:pPr marL="514350" indent="-514350">
              <a:lnSpc>
                <a:spcPct val="150000"/>
              </a:lnSpc>
              <a:buClrTx/>
              <a:buAutoNum type="arabicPeriod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Wzrost poziomu bezpieczeństwa mieszkańców poprzez ograniczenie uzależnień, przemocy domowej, przestępczości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572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9688" y="1123838"/>
            <a:ext cx="2294079" cy="4601183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Cel I. </a:t>
            </a:r>
            <a:br>
              <a:rPr lang="pl-P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</a:br>
            <a:r>
              <a:rPr lang="pl-PL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Wsparcie  rodziny w prawidłowym   funkcjonowaniu</a:t>
            </a:r>
            <a:br>
              <a:rPr lang="pl-PL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99792" y="548680"/>
            <a:ext cx="6120680" cy="604867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asystentów rodziny w powiecie – 3</a:t>
            </a:r>
          </a:p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rodzin objętych wsparciem asystenta rodziny  w powiecie – 32</a:t>
            </a:r>
          </a:p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osób objętych wsparciem psychologicznym –  gmina Banie Mazurskie – 27 ; PCPR - 128</a:t>
            </a:r>
          </a:p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osób objętych wsparciem prawnym – gm. Banie Mazurskie - 14, PCPR - 20</a:t>
            </a:r>
          </a:p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zrealizowanych działań promujących aktywne /rodzinne formy spędzania wolnego czasu- gm. Banie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Maz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– 9, Gołdap – 5, gm. Dubeninki – 1</a:t>
            </a:r>
          </a:p>
          <a:p>
            <a:pPr marL="34290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kampanii /działań skierowanych do osób starszych –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Ops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Gołdap – 3, g. Banie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Maz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– 6, gm. Dubeninki - 2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2617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Cel II. Wsparcie  aktywności zawodowej</a:t>
            </a:r>
            <a:b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99792" y="260648"/>
            <a:ext cx="6192688" cy="633670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przeszkolonych osób bezrobotnych przez PUP –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osób, które ukończyły przygotowanie zawodowe dorosłych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– 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przyznanych dotacji na rozpoczęcie działalności gospodarczej –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przeszkolonych osób niepełnosprawnych -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przyznanych dotacji na rozpoczęcie działalności gospodarczej osobom niepełnosprawnym –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zatrudnionych osób niepełnosprawnych –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Liczba zrefundowanych kosztów wyposażenia lub doposażenia stanowiska pracy osobie niepełnosprawnej-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Prace interwencyjne – 5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Roboty publiczne – 2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90210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chemeClr val="tx1"/>
                </a:solidFill>
              </a:rPr>
              <a:t>Cel III: </a:t>
            </a:r>
            <a:br>
              <a:rPr lang="pl-PL" sz="2400" b="1" dirty="0">
                <a:solidFill>
                  <a:schemeClr val="tx1"/>
                </a:solidFill>
              </a:rPr>
            </a:br>
            <a:r>
              <a:rPr lang="pl-PL" sz="2400" b="1" dirty="0">
                <a:solidFill>
                  <a:schemeClr val="tx1"/>
                </a:solidFill>
              </a:rPr>
              <a:t>Wzrost poziomu bezpieczeństwa mieszkańców poprzez ograniczenie uzależnień, przemocy domowej, przestępczości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1800" y="836712"/>
            <a:ext cx="6120680" cy="51206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zrealizowanych kampanii/programów na rzecz przeciwdziałania uzależnieniom, przemocy domowej, przestępczości – gm. Dubeninki – 3, gm. Gołdap – 5, gm. Banie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Maz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- 2</a:t>
            </a: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osób objętych warsztatami, szkołą dla rodziców – PCPR – </a:t>
            </a:r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s. , gm. Banie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Maz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– 6 os. </a:t>
            </a:r>
          </a:p>
          <a:p>
            <a:pPr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Liczba zrealizowanych programów profilaktycznych: gm. Banie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Maz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– 9, gm. Dubeninki – 8 (w każdej gminie szkoły realizują wiele programów profilaktycznych) </a:t>
            </a:r>
          </a:p>
        </p:txBody>
      </p:sp>
    </p:spTree>
    <p:extLst>
      <p:ext uri="{BB962C8B-B14F-4D97-AF65-F5344CB8AC3E}">
        <p14:creationId xmlns:p14="http://schemas.microsoft.com/office/powerpoint/2010/main" val="4020411070"/>
      </p:ext>
    </p:extLst>
  </p:cSld>
  <p:clrMapOvr>
    <a:masterClrMapping/>
  </p:clrMapOvr>
</p:sld>
</file>

<file path=ppt/theme/theme1.xml><?xml version="1.0" encoding="utf-8"?>
<a:theme xmlns:a="http://schemas.openxmlformats.org/drawingml/2006/main" name="Ramka">
  <a:themeElements>
    <a:clrScheme name="Ramka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Ramka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amka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</TotalTime>
  <Words>392</Words>
  <Application>Microsoft Office PowerPoint</Application>
  <PresentationFormat>Pokaz na ekranie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Baskerville Old Face</vt:lpstr>
      <vt:lpstr>Calibri</vt:lpstr>
      <vt:lpstr>Corbel</vt:lpstr>
      <vt:lpstr>Times New Roman</vt:lpstr>
      <vt:lpstr>Wingdings 2</vt:lpstr>
      <vt:lpstr>Ramka</vt:lpstr>
      <vt:lpstr>Prezentacja programu PowerPoint</vt:lpstr>
      <vt:lpstr>Podmioty zaangażowane w realizację Powiatowej Strategii Rozwiązywania Problemów Społecznych </vt:lpstr>
      <vt:lpstr>Cel główny: Zapewnienie mieszkańcom równych szans  do pełnego uczestnictwa                i rozwoju w życiu rodzinnym,  społecznym,  zawodowym. </vt:lpstr>
      <vt:lpstr>Cel I.  Wsparcie  rodziny w prawidłowym   funkcjonowaniu </vt:lpstr>
      <vt:lpstr>Cel II. Wsparcie  aktywności zawodowej </vt:lpstr>
      <vt:lpstr>Cel III:  Wzrost poziomu bezpieczeństwa mieszkańców poprzez ograniczenie uzależnień, przemocy domowej, przestępczości</vt:lpstr>
    </vt:vector>
  </TitlesOfParts>
  <Company>Powiatowe Centrum Pomocy Rodzinie w Gołdapi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Sprawozdanie z realizacji Powiatowej Strategii Rozwiązywania Problemów Społecznych  w 2012 roku. </dc:title>
  <dc:creator>admin1</dc:creator>
  <cp:lastModifiedBy>Małgorzata Gryszkowska</cp:lastModifiedBy>
  <cp:revision>86</cp:revision>
  <cp:lastPrinted>2022-04-06T11:57:47Z</cp:lastPrinted>
  <dcterms:created xsi:type="dcterms:W3CDTF">2013-04-14T11:51:19Z</dcterms:created>
  <dcterms:modified xsi:type="dcterms:W3CDTF">2026-04-09T08:24:16Z</dcterms:modified>
</cp:coreProperties>
</file>