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2" r:id="rId2"/>
    <p:sldMasterId id="2147483813" r:id="rId3"/>
  </p:sldMasterIdLst>
  <p:notesMasterIdLst>
    <p:notesMasterId r:id="rId12"/>
  </p:notesMasterIdLst>
  <p:handoutMasterIdLst>
    <p:handoutMasterId r:id="rId13"/>
  </p:handoutMasterIdLst>
  <p:sldIdLst>
    <p:sldId id="256" r:id="rId4"/>
    <p:sldId id="272" r:id="rId5"/>
    <p:sldId id="282" r:id="rId6"/>
    <p:sldId id="273" r:id="rId7"/>
    <p:sldId id="268" r:id="rId8"/>
    <p:sldId id="271" r:id="rId9"/>
    <p:sldId id="290" r:id="rId10"/>
    <p:sldId id="291" r:id="rId11"/>
  </p:sldIdLst>
  <p:sldSz cx="9144000" cy="6858000" type="screen4x3"/>
  <p:notesSz cx="10018713" cy="688816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0961" autoAdjust="0"/>
  </p:normalViewPr>
  <p:slideViewPr>
    <p:cSldViewPr>
      <p:cViewPr varScale="1">
        <p:scale>
          <a:sx n="100" d="100"/>
          <a:sy n="100" d="100"/>
        </p:scale>
        <p:origin x="151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63080953968078"/>
          <c:y val="3.575022501125056E-2"/>
          <c:w val="0.87936919046031925"/>
          <c:h val="0.878755562653532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FAD-4373-A703-CA720C7809D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FAD-4373-A703-CA720C7809D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FAD-4373-A703-CA720C7809D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FAD-4373-A703-CA720C7809D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FAD-4373-A703-CA720C7809D7}"/>
              </c:ext>
            </c:extLst>
          </c:dPt>
          <c:dLbls>
            <c:dLbl>
              <c:idx val="0"/>
              <c:layout>
                <c:manualLayout>
                  <c:x val="-1.1635281265044625E-3"/>
                  <c:y val="8.79531903862533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AD-4373-A703-CA720C7809D7}"/>
                </c:ext>
              </c:extLst>
            </c:dLbl>
            <c:dLbl>
              <c:idx val="1"/>
              <c:layout>
                <c:manualLayout>
                  <c:x val="7.2745389401177646E-3"/>
                  <c:y val="7.22585607771975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AD-4373-A703-CA720C7809D7}"/>
                </c:ext>
              </c:extLst>
            </c:dLbl>
            <c:dLbl>
              <c:idx val="2"/>
              <c:layout>
                <c:manualLayout>
                  <c:x val="-7.0965494574676885E-3"/>
                  <c:y val="7.10318452270735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AD-4373-A703-CA720C7809D7}"/>
                </c:ext>
              </c:extLst>
            </c:dLbl>
            <c:dLbl>
              <c:idx val="3"/>
              <c:layout>
                <c:manualLayout>
                  <c:x val="1.0663167055512352E-3"/>
                  <c:y val="1.5567328938759891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15995567048394"/>
                      <c:h val="6.16721269969871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FAD-4373-A703-CA720C7809D7}"/>
                </c:ext>
              </c:extLst>
            </c:dLbl>
            <c:dLbl>
              <c:idx val="4"/>
              <c:layout>
                <c:manualLayout>
                  <c:x val="1.6339619671888309E-3"/>
                  <c:y val="2.385884593069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AD-4373-A703-CA720C7809D7}"/>
                </c:ext>
              </c:extLst>
            </c:dLbl>
            <c:dLbl>
              <c:idx val="5"/>
              <c:layout>
                <c:manualLayout>
                  <c:x val="1.0288208717550009E-2"/>
                  <c:y val="1.4697441025071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FAD-4373-A703-CA720C7809D7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Arkusz1!$B$2:$B$8</c:f>
              <c:numCache>
                <c:formatCode>General</c:formatCode>
                <c:ptCount val="7"/>
                <c:pt idx="0">
                  <c:v>1281011</c:v>
                </c:pt>
                <c:pt idx="1">
                  <c:v>1430565</c:v>
                </c:pt>
                <c:pt idx="2">
                  <c:v>1177528</c:v>
                </c:pt>
                <c:pt idx="3">
                  <c:v>1727305</c:v>
                </c:pt>
                <c:pt idx="4">
                  <c:v>2057237</c:v>
                </c:pt>
                <c:pt idx="5">
                  <c:v>2352037</c:v>
                </c:pt>
                <c:pt idx="6">
                  <c:v>2480132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AD-4373-A703-CA720C7809D7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Kolumna2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Arkusz1!$C$2:$C$8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7-6FAD-4373-A703-CA720C7809D7}"/>
            </c:ext>
          </c:extLst>
        </c:ser>
        <c:ser>
          <c:idx val="2"/>
          <c:order val="2"/>
          <c:tx>
            <c:strRef>
              <c:f>Arkusz1!#REF!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Arkusz1!$D$2:$D$8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8-6FAD-4373-A703-CA720C7809D7}"/>
            </c:ext>
          </c:extLst>
        </c:ser>
        <c:ser>
          <c:idx val="3"/>
          <c:order val="3"/>
          <c:tx>
            <c:strRef>
              <c:f>Arkusz1!#REF!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Arkusz1!$E$2:$E$8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9-6FAD-4373-A703-CA720C7809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57760"/>
        <c:axId val="123559296"/>
      </c:barChart>
      <c:catAx>
        <c:axId val="123557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3559296"/>
        <c:crosses val="autoZero"/>
        <c:auto val="1"/>
        <c:lblAlgn val="ctr"/>
        <c:lblOffset val="100"/>
        <c:noMultiLvlLbl val="0"/>
      </c:catAx>
      <c:valAx>
        <c:axId val="123559296"/>
        <c:scaling>
          <c:orientation val="minMax"/>
        </c:scaling>
        <c:delete val="0"/>
        <c:axPos val="l"/>
        <c:majorGridlines/>
        <c:numFmt formatCode="0.00" sourceLinked="0"/>
        <c:majorTickMark val="out"/>
        <c:minorTickMark val="none"/>
        <c:tickLblPos val="nextTo"/>
        <c:crossAx val="123557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41443" cy="344408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74955" y="1"/>
            <a:ext cx="4341443" cy="344408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r">
              <a:defRPr sz="1200"/>
            </a:lvl1pPr>
          </a:lstStyle>
          <a:p>
            <a:fld id="{8753EAB5-1D04-499D-A5D4-C7F3D4012DE7}" type="datetimeFigureOut">
              <a:rPr lang="pl-PL" smtClean="0"/>
              <a:t>9.04.2026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2" y="6542560"/>
            <a:ext cx="4341443" cy="344408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74955" y="6542560"/>
            <a:ext cx="4341443" cy="344408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r">
              <a:defRPr sz="1200"/>
            </a:lvl1pPr>
          </a:lstStyle>
          <a:p>
            <a:fld id="{FE3384A7-A262-45FD-B89B-F825261C1F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8458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2024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75102" y="1"/>
            <a:ext cx="4342024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30C25-0E20-46C0-B9E5-FDC08FC4A94C}" type="datetimeFigureOut">
              <a:rPr lang="pl-PL" smtClean="0"/>
              <a:t>9.04.2026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459163" y="860425"/>
            <a:ext cx="3100387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1001396" y="3314700"/>
            <a:ext cx="8015922" cy="2713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542089"/>
            <a:ext cx="4342024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75102" y="6542089"/>
            <a:ext cx="4342024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C00C1-4791-4437-9FD9-0520A50624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822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7C00C1-4791-4437-9FD9-0520A50624F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9657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pPr>
              <a:defRPr/>
            </a:pPr>
            <a:fld id="{2CB48AC7-C39D-4C6E-9A26-C573106B367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35BAD-B161-4AD4-8AD7-38AF3224081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4A453-56E6-4835-8F27-3F8E9624FBD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48AC7-C39D-4C6E-9A26-C573106B367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996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E98FE-5DC2-4BE8-AAE0-0A7A72F7B1C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1273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F9A4C-31A6-40A3-94F4-FEB4F034204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5709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624000-CE53-46EB-AA87-46E72C7AEA1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0491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130A0-7601-4E15-BFD1-4DECE7898C9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5847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D1596-63A5-452C-A57C-1856FB2F53A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4593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D53E2-D085-4E99-B3E5-55091C9714E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83112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9E8C9-4C43-46C7-BB03-41AEA2C4F6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179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E98FE-5DC2-4BE8-AAE0-0A7A72F7B1C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CF177-2C3E-487A-9EE2-281F6ACCD16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088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2098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3489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29400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3598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71728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35BAD-B161-4AD4-8AD7-38AF3224081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05399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4A453-56E6-4835-8F27-3F8E9624FBD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30553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48AC7-C39D-4C6E-9A26-C573106B367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19811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E98FE-5DC2-4BE8-AAE0-0A7A72F7B1C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203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F9A4C-31A6-40A3-94F4-FEB4F034204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F9A4C-31A6-40A3-94F4-FEB4F034204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25002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624000-CE53-46EB-AA87-46E72C7AEA1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21943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130A0-7601-4E15-BFD1-4DECE7898C9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87592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D1596-63A5-452C-A57C-1856FB2F53A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8652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D53E2-D085-4E99-B3E5-55091C9714E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32038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9E8C9-4C43-46C7-BB03-41AEA2C4F6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88773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CF177-2C3E-487A-9EE2-281F6ACCD16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06255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04255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93035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7073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624000-CE53-46EB-AA87-46E72C7AEA1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58718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50869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37917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35BAD-B161-4AD4-8AD7-38AF3224081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51128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4A453-56E6-4835-8F27-3F8E9624FBD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0012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130A0-7601-4E15-BFD1-4DECE7898C9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D1596-63A5-452C-A57C-1856FB2F53A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D53E2-D085-4E99-B3E5-55091C9714E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9E8C9-4C43-46C7-BB03-41AEA2C4F6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CF177-2C3E-487A-9EE2-281F6ACCD16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386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7841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692696"/>
            <a:ext cx="7272808" cy="5976664"/>
          </a:xfrm>
          <a:noFill/>
          <a:ln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5400000" scaled="0"/>
              <a:tileRect/>
            </a:gradFill>
          </a:ln>
        </p:spPr>
        <p:txBody>
          <a:bodyPr>
            <a:noAutofit/>
          </a:bodyPr>
          <a:lstStyle/>
          <a:p>
            <a:pPr algn="ctr">
              <a:lnSpc>
                <a:spcPct val="130000"/>
              </a:lnSpc>
            </a:pPr>
            <a:r>
              <a:rPr lang="pl-PL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Sprawozdanie </a:t>
            </a:r>
            <a:br>
              <a:rPr lang="pl-PL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pl-PL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z realizacji Powiatowego Programu Działań na Rzecz Osób Niepełnosprawnych</a:t>
            </a:r>
            <a:br>
              <a:rPr lang="pl-PL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pl-PL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w 2025 roku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pl-PL" dirty="0"/>
          </a:p>
          <a:p>
            <a:pPr eaLnBrk="1" hangingPunct="1"/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eaLnBrk="1" hangingPunct="1"/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0"/>
            <a:ext cx="2411760" cy="15033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" y="0"/>
            <a:ext cx="9139129" cy="6858000"/>
          </a:xfrm>
        </p:spPr>
      </p:pic>
      <p:sp>
        <p:nvSpPr>
          <p:cNvPr id="5" name="Prostokąt 4"/>
          <p:cNvSpPr/>
          <p:nvPr/>
        </p:nvSpPr>
        <p:spPr>
          <a:xfrm>
            <a:off x="323528" y="188640"/>
            <a:ext cx="8640960" cy="6120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pl-PL" sz="3200" b="1" dirty="0">
                <a:latin typeface="Bookman Old Style" pitchFamily="18" charset="0"/>
              </a:rPr>
              <a:t>Zadania na rzecz niepełnosprawnych mieszkańców powiatu realizowano                   z następujących środków/programów:</a:t>
            </a:r>
            <a:endParaRPr lang="pl-PL" b="1" dirty="0">
              <a:latin typeface="Bookman Old Style" pitchFamily="18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PFRON – 2.480.132zł.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Aktywny Samorząd –  85.159,64 zł.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Powiat Gołdapski – 195.533 zł.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Asystent osobisty osoby niepełnosprawnej – 188.960 zł.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Samodzielność Aktywność Mobilność – 105.600 zł.</a:t>
            </a:r>
          </a:p>
          <a:p>
            <a:pPr algn="ctr" eaLnBrk="1" hangingPunct="1">
              <a:lnSpc>
                <a:spcPct val="150000"/>
              </a:lnSpc>
            </a:pP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276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5013176"/>
            <a:ext cx="8064896" cy="1524000"/>
          </a:xfrm>
        </p:spPr>
        <p:txBody>
          <a:bodyPr>
            <a:normAutofit/>
          </a:bodyPr>
          <a:lstStyle/>
          <a:p>
            <a:pPr algn="ctr"/>
            <a:r>
              <a:rPr lang="pl-PL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Wysokość środków PFRON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7781739"/>
              </p:ext>
            </p:extLst>
          </p:nvPr>
        </p:nvGraphicFramePr>
        <p:xfrm>
          <a:off x="395536" y="332656"/>
          <a:ext cx="864096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3566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 flipV="1">
            <a:off x="0" y="-242888"/>
            <a:ext cx="5003800" cy="431801"/>
          </a:xfrm>
        </p:spPr>
        <p:txBody>
          <a:bodyPr>
            <a:normAutofit fontScale="90000"/>
          </a:bodyPr>
          <a:lstStyle/>
          <a:p>
            <a:br>
              <a:rPr lang="pl-PL" dirty="0">
                <a:solidFill>
                  <a:schemeClr val="accent2">
                    <a:lumMod val="75000"/>
                  </a:schemeClr>
                </a:solidFill>
                <a:effectLst>
                  <a:outerShdw blurRad="139700" dist="177800" dir="2700000" algn="tl">
                    <a:schemeClr val="tx1">
                      <a:alpha val="43000"/>
                    </a:schemeClr>
                  </a:outerShdw>
                </a:effectLst>
                <a:latin typeface="Berlin Sans FB" pitchFamily="34" charset="0"/>
              </a:rPr>
            </a:b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143877" y="260648"/>
            <a:ext cx="6978761" cy="8356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Bariery architektoniczne</a:t>
            </a:r>
            <a:endParaRPr lang="pl-PL" b="1" dirty="0">
              <a:latin typeface="Book Antiqua" panose="02040602050305030304" pitchFamily="18" charset="0"/>
            </a:endParaRPr>
          </a:p>
          <a:p>
            <a:pPr>
              <a:defRPr/>
            </a:pPr>
            <a:r>
              <a:rPr lang="pl-PL" sz="20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 85.423 zł -  19</a:t>
            </a:r>
            <a:r>
              <a:rPr lang="pl-PL" sz="2000" dirty="0">
                <a:latin typeface="Book Antiqua" panose="02040602050305030304" pitchFamily="18" charset="0"/>
              </a:rPr>
              <a:t> osób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Likwidacja barier technicznych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l-PL" sz="2000" b="1" dirty="0">
                <a:latin typeface="Book Antiqua" panose="02040602050305030304" pitchFamily="18" charset="0"/>
              </a:rPr>
              <a:t> 57.717 zł - 13</a:t>
            </a:r>
            <a:r>
              <a:rPr lang="pl-PL" sz="2000" dirty="0">
                <a:latin typeface="Book Antiqua" panose="02040602050305030304" pitchFamily="18" charset="0"/>
              </a:rPr>
              <a:t> osób</a:t>
            </a:r>
          </a:p>
          <a:p>
            <a:pPr algn="ctr">
              <a:defRPr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Bariery  w komunikowaniu się </a:t>
            </a:r>
          </a:p>
          <a:p>
            <a:pPr>
              <a:defRPr/>
            </a:pPr>
            <a:r>
              <a:rPr lang="pl-PL" sz="20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10.089zł - </a:t>
            </a:r>
            <a:r>
              <a:rPr lang="pl-PL" sz="2000" dirty="0">
                <a:latin typeface="Book Antiqua" panose="02040602050305030304" pitchFamily="18" charset="0"/>
              </a:rPr>
              <a:t> 8 osób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Przedmioty ortopedyczne i środki pomocnicze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l-PL" sz="2000" b="1" dirty="0">
                <a:latin typeface="Book Antiqua" panose="02040602050305030304" pitchFamily="18" charset="0"/>
              </a:rPr>
              <a:t>404.054 zł - </a:t>
            </a:r>
            <a:r>
              <a:rPr lang="pl-PL" sz="2000" dirty="0">
                <a:latin typeface="Book Antiqua" panose="02040602050305030304" pitchFamily="18" charset="0"/>
              </a:rPr>
              <a:t>254 osoby</a:t>
            </a:r>
          </a:p>
          <a:p>
            <a:pPr algn="ctr">
              <a:defRPr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Sprzęt rehabilitacyjny</a:t>
            </a:r>
          </a:p>
          <a:p>
            <a:pPr>
              <a:defRPr/>
            </a:pPr>
            <a:r>
              <a:rPr lang="pl-PL" sz="20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7749 zł - 10</a:t>
            </a:r>
            <a:r>
              <a:rPr lang="pl-PL" sz="2000" dirty="0">
                <a:latin typeface="Book Antiqua" panose="02040602050305030304" pitchFamily="18" charset="0"/>
              </a:rPr>
              <a:t> osób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Turnusy Rehabilitacyjne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l-PL" sz="2000" b="1" dirty="0">
                <a:latin typeface="Book Antiqua" panose="02040602050305030304" pitchFamily="18" charset="0"/>
              </a:rPr>
              <a:t>78.854 zł - </a:t>
            </a:r>
            <a:r>
              <a:rPr lang="pl-PL" sz="2000" dirty="0">
                <a:latin typeface="Book Antiqua" panose="02040602050305030304" pitchFamily="18" charset="0"/>
              </a:rPr>
              <a:t> 36 osób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Sport, kultura, rekreacja i turystyka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l-PL" sz="2000" b="1" dirty="0">
                <a:latin typeface="Book Antiqua" panose="02040602050305030304" pitchFamily="18" charset="0"/>
              </a:rPr>
              <a:t>15.954 zł </a:t>
            </a:r>
            <a:r>
              <a:rPr lang="pl-PL" sz="2000" dirty="0">
                <a:latin typeface="Book Antiqua" panose="02040602050305030304" pitchFamily="18" charset="0"/>
              </a:rPr>
              <a:t>– 2 wnioski (63 osoby)</a:t>
            </a:r>
            <a:endParaRPr lang="pl-PL" sz="2000" dirty="0"/>
          </a:p>
          <a:p>
            <a:pPr eaLnBrk="1" hangingPunct="1">
              <a:lnSpc>
                <a:spcPct val="150000"/>
              </a:lnSpc>
              <a:defRPr/>
            </a:pPr>
            <a:endParaRPr lang="pl-PL" sz="2000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pl-PL" sz="1800" dirty="0"/>
          </a:p>
          <a:p>
            <a:pPr marL="0" indent="0" algn="ctr">
              <a:buNone/>
            </a:pPr>
            <a:endParaRPr lang="pl-PL" sz="1800" dirty="0"/>
          </a:p>
          <a:p>
            <a:pPr algn="ctr" eaLnBrk="1" hangingPunct="1">
              <a:lnSpc>
                <a:spcPct val="150000"/>
              </a:lnSpc>
              <a:defRPr/>
            </a:pPr>
            <a:endParaRPr lang="pl-PL" b="1" dirty="0"/>
          </a:p>
          <a:p>
            <a:pPr eaLnBrk="1" hangingPunct="1">
              <a:lnSpc>
                <a:spcPct val="150000"/>
              </a:lnSpc>
              <a:defRPr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endParaRPr lang="pl-PL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9191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>
          <a:xfrm>
            <a:off x="107504" y="0"/>
            <a:ext cx="7704855" cy="186948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l-PL" sz="4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Warsztat </a:t>
            </a:r>
            <a:br>
              <a:rPr lang="pl-PL" sz="4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</a:br>
            <a:r>
              <a:rPr lang="pl-PL" sz="4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Terapii Zajęciowej</a:t>
            </a:r>
          </a:p>
        </p:txBody>
      </p:sp>
      <p:sp>
        <p:nvSpPr>
          <p:cNvPr id="11267" name="Symbol zastępczy zawartości 2"/>
          <p:cNvSpPr>
            <a:spLocks noGrp="1"/>
          </p:cNvSpPr>
          <p:nvPr>
            <p:ph idx="1"/>
          </p:nvPr>
        </p:nvSpPr>
        <p:spPr>
          <a:xfrm>
            <a:off x="107504" y="2160590"/>
            <a:ext cx="7488831" cy="3880773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Środki PFRON –1.759,800zł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Środki ze Starostwa Powiatowego              w Gołdapi  – 195.533 zł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Środki własne Caritas – 11.223 zł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6347713" cy="1930400"/>
          </a:xfrm>
        </p:spPr>
        <p:txBody>
          <a:bodyPr>
            <a:normAutofit/>
          </a:bodyPr>
          <a:lstStyle/>
          <a:p>
            <a:pPr algn="ctr"/>
            <a:r>
              <a:rPr lang="pl-PL" sz="48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  <a:t>Rehabilitacja </a:t>
            </a:r>
            <a:br>
              <a:rPr lang="pl-PL" sz="48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</a:br>
            <a:r>
              <a:rPr lang="pl-PL" sz="48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  <a:t>zawodowa </a:t>
            </a:r>
            <a:endParaRPr lang="pl-PL" sz="20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2420888"/>
            <a:ext cx="8784976" cy="405143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pl-PL" dirty="0"/>
              <a:t>Zadanie nie realizowane przez Powiatowy Urząd Pracy w Gołdapi w 2025 roku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354" y="0"/>
            <a:ext cx="7740351" cy="1813768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Aktywny </a:t>
            </a:r>
            <a:br>
              <a:rPr lang="pl-PL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</a:br>
            <a:r>
              <a:rPr lang="pl-PL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Samorząd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484784"/>
            <a:ext cx="8964488" cy="4896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600" dirty="0">
                <a:solidFill>
                  <a:schemeClr val="accent5">
                    <a:lumMod val="50000"/>
                  </a:schemeClr>
                </a:solidFill>
              </a:rPr>
              <a:t>Środki wykorzystane w 2025 r. – </a:t>
            </a:r>
            <a:r>
              <a:rPr lang="pl-PL" sz="2600" b="1" dirty="0">
                <a:solidFill>
                  <a:schemeClr val="accent5">
                    <a:lumMod val="50000"/>
                  </a:schemeClr>
                </a:solidFill>
              </a:rPr>
              <a:t>85.159,64 zł</a:t>
            </a:r>
          </a:p>
          <a:p>
            <a:r>
              <a:rPr lang="pl-PL" sz="2600" dirty="0">
                <a:solidFill>
                  <a:schemeClr val="accent5">
                    <a:lumMod val="50000"/>
                  </a:schemeClr>
                </a:solidFill>
              </a:rPr>
              <a:t>Pomoc w uzyskaniu wykształcenia na poziomie wyższym – 18 os.  </a:t>
            </a:r>
          </a:p>
          <a:p>
            <a:r>
              <a:rPr lang="pl-PL" sz="2600" dirty="0">
                <a:solidFill>
                  <a:schemeClr val="accent5">
                    <a:lumMod val="50000"/>
                  </a:schemeClr>
                </a:solidFill>
              </a:rPr>
              <a:t> refundacja kosztów opłaty za energię elektryczną dla osób korzystających z koncentratora tlenu lub respiratora – 2 os. </a:t>
            </a:r>
          </a:p>
          <a:p>
            <a:r>
              <a:rPr lang="pl-PL" sz="2600" dirty="0">
                <a:solidFill>
                  <a:schemeClr val="accent5">
                    <a:lumMod val="50000"/>
                  </a:schemeClr>
                </a:solidFill>
              </a:rPr>
              <a:t>Pomoc w utrzymaniu sprawności technicznej protezy kończyny – 1 os.</a:t>
            </a:r>
          </a:p>
          <a:p>
            <a:pPr marL="0" indent="0" algn="r">
              <a:buNone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                              </a:t>
            </a:r>
            <a:endParaRPr lang="pl-PL" sz="29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0260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16632"/>
            <a:ext cx="7884367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Zapobieganie niepełnosprawności,  ochrona socjalna i prawna osób niepełnosprawnych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7766" y="1772816"/>
            <a:ext cx="8046641" cy="5085184"/>
          </a:xfrm>
        </p:spPr>
        <p:txBody>
          <a:bodyPr>
            <a:noAutofit/>
          </a:bodyPr>
          <a:lstStyle/>
          <a:p>
            <a:pPr algn="just"/>
            <a:r>
              <a:rPr lang="pl-PL" sz="2000" dirty="0"/>
              <a:t>W 2025 roku mieszkańcy powiatu (również niepełnosprawni) mieli możliwość uzyskania konsultacji prawnych, psychologicznych, wsparcia pracownika socjalnego.</a:t>
            </a:r>
          </a:p>
          <a:p>
            <a:pPr algn="just"/>
            <a:r>
              <a:rPr lang="pl-PL" sz="2000" dirty="0"/>
              <a:t>Programem AOON objęto w 2025 roku 14 osób dorosłych i 3 dzieci</a:t>
            </a:r>
          </a:p>
          <a:p>
            <a:pPr algn="just"/>
            <a:endParaRPr lang="pl-PL" sz="2000" dirty="0"/>
          </a:p>
          <a:p>
            <a:pPr marL="0" indent="0" algn="r">
              <a:buNone/>
            </a:pPr>
            <a:r>
              <a:rPr lang="pl-PL" sz="2300" dirty="0"/>
              <a:t>Dziękuję za uwagę. </a:t>
            </a:r>
          </a:p>
        </p:txBody>
      </p:sp>
    </p:spTree>
    <p:extLst>
      <p:ext uri="{BB962C8B-B14F-4D97-AF65-F5344CB8AC3E}">
        <p14:creationId xmlns:p14="http://schemas.microsoft.com/office/powerpoint/2010/main" val="36987616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Żółty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aseta">
  <a:themeElements>
    <a:clrScheme name="Czerwonopomarańczowy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Wycinek">
  <a:themeElements>
    <a:clrScheme name="Pinezk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Złożony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ycin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1359</TotalTime>
  <Words>277</Words>
  <Application>Microsoft Office PowerPoint</Application>
  <PresentationFormat>Pokaz na ekranie (4:3)</PresentationFormat>
  <Paragraphs>55</Paragraphs>
  <Slides>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13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8</vt:i4>
      </vt:variant>
    </vt:vector>
  </HeadingPairs>
  <TitlesOfParts>
    <vt:vector size="24" baseType="lpstr">
      <vt:lpstr>Aptos</vt:lpstr>
      <vt:lpstr>Arial</vt:lpstr>
      <vt:lpstr>Berlin Sans FB</vt:lpstr>
      <vt:lpstr>Book Antiqua</vt:lpstr>
      <vt:lpstr>Bookman Old Style</vt:lpstr>
      <vt:lpstr>Calibri</vt:lpstr>
      <vt:lpstr>Candara</vt:lpstr>
      <vt:lpstr>Palatino</vt:lpstr>
      <vt:lpstr>Palatino Linotype</vt:lpstr>
      <vt:lpstr>Times New Roman</vt:lpstr>
      <vt:lpstr>Trebuchet MS</vt:lpstr>
      <vt:lpstr>Wingdings</vt:lpstr>
      <vt:lpstr>Wingdings 3</vt:lpstr>
      <vt:lpstr>Soho</vt:lpstr>
      <vt:lpstr>1_Faseta</vt:lpstr>
      <vt:lpstr>Wycinek</vt:lpstr>
      <vt:lpstr>Sprawozdanie  z realizacji Powiatowego Programu Działań na Rzecz Osób Niepełnosprawnych w 2025 roku</vt:lpstr>
      <vt:lpstr>Prezentacja programu PowerPoint</vt:lpstr>
      <vt:lpstr>Wysokość środków PFRON</vt:lpstr>
      <vt:lpstr> </vt:lpstr>
      <vt:lpstr>Warsztat  Terapii Zajęciowej</vt:lpstr>
      <vt:lpstr>Rehabilitacja  zawodowa </vt:lpstr>
      <vt:lpstr>Aktywny  Samorząd</vt:lpstr>
      <vt:lpstr>Zapobieganie niepełnosprawności,  ochrona socjalna i prawna osób niepełnosprawnych</vt:lpstr>
    </vt:vector>
  </TitlesOfParts>
  <Company>Powiatowe Centrum Pomocy Rodzinie w Gołdapi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Sprawozdanie z realizacji Powiatowego Programu Działań na Rzecz Osób niepełnosprawnych</dc:title>
  <dc:creator>admin1</dc:creator>
  <cp:lastModifiedBy>Małgorzata Gryszkowska</cp:lastModifiedBy>
  <cp:revision>134</cp:revision>
  <cp:lastPrinted>2026-04-09T07:47:45Z</cp:lastPrinted>
  <dcterms:created xsi:type="dcterms:W3CDTF">2013-04-12T12:37:56Z</dcterms:created>
  <dcterms:modified xsi:type="dcterms:W3CDTF">2026-04-09T10:38:36Z</dcterms:modified>
</cp:coreProperties>
</file>