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322" r:id="rId3"/>
    <p:sldId id="263" r:id="rId4"/>
    <p:sldId id="334" r:id="rId5"/>
    <p:sldId id="265" r:id="rId6"/>
    <p:sldId id="269" r:id="rId7"/>
    <p:sldId id="332" r:id="rId8"/>
    <p:sldId id="267" r:id="rId9"/>
    <p:sldId id="268" r:id="rId10"/>
    <p:sldId id="324" r:id="rId11"/>
    <p:sldId id="328" r:id="rId12"/>
    <p:sldId id="329" r:id="rId13"/>
    <p:sldId id="333" r:id="rId14"/>
    <p:sldId id="330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91" r:id="rId24"/>
    <p:sldId id="292" r:id="rId25"/>
    <p:sldId id="293" r:id="rId26"/>
    <p:sldId id="294" r:id="rId27"/>
    <p:sldId id="295" r:id="rId28"/>
    <p:sldId id="296" r:id="rId29"/>
    <p:sldId id="274" r:id="rId30"/>
    <p:sldId id="298" r:id="rId31"/>
    <p:sldId id="283" r:id="rId32"/>
    <p:sldId id="284" r:id="rId33"/>
    <p:sldId id="285" r:id="rId34"/>
    <p:sldId id="286" r:id="rId35"/>
    <p:sldId id="335" r:id="rId36"/>
    <p:sldId id="297" r:id="rId37"/>
    <p:sldId id="299" r:id="rId38"/>
    <p:sldId id="300" r:id="rId39"/>
    <p:sldId id="303" r:id="rId40"/>
    <p:sldId id="301" r:id="rId41"/>
    <p:sldId id="336" r:id="rId42"/>
    <p:sldId id="337" r:id="rId43"/>
    <p:sldId id="304" r:id="rId44"/>
    <p:sldId id="305" r:id="rId45"/>
    <p:sldId id="306" r:id="rId46"/>
    <p:sldId id="338" r:id="rId47"/>
    <p:sldId id="307" r:id="rId48"/>
    <p:sldId id="308" r:id="rId49"/>
    <p:sldId id="314" r:id="rId50"/>
    <p:sldId id="309" r:id="rId51"/>
    <p:sldId id="310" r:id="rId52"/>
    <p:sldId id="311" r:id="rId53"/>
    <p:sldId id="312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31" r:id="rId62"/>
    <p:sldId id="326" r:id="rId63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47644105931908"/>
          <c:y val="2.9633908275812554E-2"/>
          <c:w val="0.85956371983521562"/>
          <c:h val="0.66370039533319058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Ilość nadzorowanych kart szczepień dzieci w powiecie</c:v>
                </c:pt>
              </c:strCache>
            </c:strRef>
          </c:tx>
          <c:spPr>
            <a:ln w="2857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0038860666779526E-2"/>
                  <c:y val="-1.3166588796027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D2-4E37-B605-DC0207CA6254}"/>
                </c:ext>
              </c:extLst>
            </c:dLbl>
            <c:dLbl>
              <c:idx val="1"/>
              <c:layout>
                <c:manualLayout>
                  <c:x val="1.2046632800135454E-2"/>
                  <c:y val="-2.6333177592055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D2-4E37-B605-DC0207CA6254}"/>
                </c:ext>
              </c:extLst>
            </c:dLbl>
            <c:dLbl>
              <c:idx val="2"/>
              <c:layout>
                <c:manualLayout>
                  <c:x val="0"/>
                  <c:y val="-4.3888629320092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D2-4E37-B605-DC0207CA6254}"/>
                </c:ext>
              </c:extLst>
            </c:dLbl>
            <c:dLbl>
              <c:idx val="3"/>
              <c:layout>
                <c:manualLayout>
                  <c:x val="4.0155442667117441E-3"/>
                  <c:y val="-6.5832943980138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D2-4E37-B605-DC0207CA6254}"/>
                </c:ext>
              </c:extLst>
            </c:dLbl>
            <c:dLbl>
              <c:idx val="4"/>
              <c:layout>
                <c:manualLayout>
                  <c:x val="0"/>
                  <c:y val="-3.9499766388083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D2-4E37-B605-DC0207CA6254}"/>
                </c:ext>
              </c:extLst>
            </c:dLbl>
            <c:dLbl>
              <c:idx val="5"/>
              <c:layout>
                <c:manualLayout>
                  <c:x val="4.0155442667118178E-3"/>
                  <c:y val="-3.9499766388083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D2-4E37-B605-DC0207CA6254}"/>
                </c:ext>
              </c:extLst>
            </c:dLbl>
            <c:dLbl>
              <c:idx val="6"/>
              <c:layout>
                <c:manualLayout>
                  <c:x val="0"/>
                  <c:y val="-3.5110903456074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D2-4E37-B605-DC0207CA6254}"/>
                </c:ext>
              </c:extLst>
            </c:dLbl>
            <c:dLbl>
              <c:idx val="7"/>
              <c:layout>
                <c:manualLayout>
                  <c:x val="-8.031088533423783E-3"/>
                  <c:y val="-5.705521811612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D2-4E37-B605-DC0207CA6254}"/>
                </c:ext>
              </c:extLst>
            </c:dLbl>
            <c:dLbl>
              <c:idx val="8"/>
              <c:layout>
                <c:manualLayout>
                  <c:x val="-1.2046632800135454E-2"/>
                  <c:y val="-8.7777258640185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D2-4E37-B605-DC0207CA62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Arkusz1!$B$2:$B$11</c:f>
              <c:numCache>
                <c:formatCode>General</c:formatCode>
                <c:ptCount val="10"/>
                <c:pt idx="0">
                  <c:v>5262</c:v>
                </c:pt>
                <c:pt idx="1">
                  <c:v>5160</c:v>
                </c:pt>
                <c:pt idx="2">
                  <c:v>5045</c:v>
                </c:pt>
                <c:pt idx="3">
                  <c:v>4995</c:v>
                </c:pt>
                <c:pt idx="4">
                  <c:v>4937</c:v>
                </c:pt>
                <c:pt idx="5">
                  <c:v>4880</c:v>
                </c:pt>
                <c:pt idx="6">
                  <c:v>4798</c:v>
                </c:pt>
                <c:pt idx="7">
                  <c:v>4675</c:v>
                </c:pt>
                <c:pt idx="8">
                  <c:v>4575</c:v>
                </c:pt>
                <c:pt idx="9">
                  <c:v>4501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AD2-4E37-B605-DC0207CA6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3552032"/>
        <c:axId val="483544584"/>
      </c:lineChart>
      <c:catAx>
        <c:axId val="48355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3544584"/>
        <c:crosses val="autoZero"/>
        <c:auto val="1"/>
        <c:lblAlgn val="ctr"/>
        <c:lblOffset val="100"/>
        <c:noMultiLvlLbl val="0"/>
      </c:catAx>
      <c:valAx>
        <c:axId val="483544584"/>
        <c:scaling>
          <c:orientation val="minMax"/>
          <c:max val="5300"/>
          <c:min val="4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3552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Działalność kontrolno-represyjna</a:t>
            </a:r>
            <a:r>
              <a:rPr lang="pl-PL" baseline="0" dirty="0"/>
              <a:t> 2023-2025</a:t>
            </a:r>
            <a:endParaRPr lang="pl-PL" dirty="0"/>
          </a:p>
        </c:rich>
      </c:tx>
      <c:layout>
        <c:manualLayout>
          <c:xMode val="edge"/>
          <c:yMode val="edge"/>
          <c:x val="0.13103192279138828"/>
          <c:y val="3.06415483713232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1.6085127443702055E-2"/>
          <c:y val="0.18323987728100088"/>
          <c:w val="0.97277901509527342"/>
          <c:h val="0.749693333191250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Liczba obiektów</c:v>
                </c:pt>
                <c:pt idx="1">
                  <c:v>liczba kontroli</c:v>
                </c:pt>
                <c:pt idx="2">
                  <c:v>liczba decyzji</c:v>
                </c:pt>
                <c:pt idx="3">
                  <c:v>liczba mandatów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272</c:v>
                </c:pt>
                <c:pt idx="1">
                  <c:v>277</c:v>
                </c:pt>
                <c:pt idx="2">
                  <c:v>89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E9-4295-9BBA-B09A9AE4E245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Liczba obiektów</c:v>
                </c:pt>
                <c:pt idx="1">
                  <c:v>liczba kontroli</c:v>
                </c:pt>
                <c:pt idx="2">
                  <c:v>liczba decyzji</c:v>
                </c:pt>
                <c:pt idx="3">
                  <c:v>liczba mandatów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256</c:v>
                </c:pt>
                <c:pt idx="1">
                  <c:v>205</c:v>
                </c:pt>
                <c:pt idx="2">
                  <c:v>72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E9-4295-9BBA-B09A9AE4E245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Liczba obiektów</c:v>
                </c:pt>
                <c:pt idx="1">
                  <c:v>liczba kontroli</c:v>
                </c:pt>
                <c:pt idx="2">
                  <c:v>liczba decyzji</c:v>
                </c:pt>
                <c:pt idx="3">
                  <c:v>liczba mandatów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279</c:v>
                </c:pt>
                <c:pt idx="1">
                  <c:v>235</c:v>
                </c:pt>
                <c:pt idx="2">
                  <c:v>66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E9-4295-9BBA-B09A9AE4E2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50015680"/>
        <c:axId val="350018816"/>
      </c:barChart>
      <c:catAx>
        <c:axId val="350015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0018816"/>
        <c:crosses val="autoZero"/>
        <c:auto val="1"/>
        <c:lblAlgn val="ctr"/>
        <c:lblOffset val="100"/>
        <c:noMultiLvlLbl val="0"/>
      </c:catAx>
      <c:valAx>
        <c:axId val="3500188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5001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0417891805840528"/>
          <c:y val="0.10351736424778718"/>
          <c:w val="0.19164216388318944"/>
          <c:h val="0.107810599040260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Zakłady skontrolowane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Zakady objęte nadzorem</c:v>
                </c:pt>
                <c:pt idx="1">
                  <c:v>Zakłady w których występuje narażenie na czynniki rakotwórcze i mutagenne</c:v>
                </c:pt>
                <c:pt idx="2">
                  <c:v>Zakłady narażone na czynniki biologiczne</c:v>
                </c:pt>
                <c:pt idx="3">
                  <c:v>Zakłady w których stwierdzono przekroczenia</c:v>
                </c:pt>
              </c:strCache>
            </c:strRef>
          </c:cat>
          <c:val>
            <c:numRef>
              <c:f>Arkusz1!$B$2:$B$5</c:f>
              <c:numCache>
                <c:formatCode>0%</c:formatCode>
                <c:ptCount val="4"/>
                <c:pt idx="0">
                  <c:v>0.4</c:v>
                </c:pt>
                <c:pt idx="1">
                  <c:v>0.69</c:v>
                </c:pt>
                <c:pt idx="2">
                  <c:v>0.3</c:v>
                </c:pt>
                <c:pt idx="3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F7-462D-B20A-BFAB4D7854E5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Zakłady w ewidencji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4"/>
                <c:pt idx="0">
                  <c:v>Zakady objęte nadzorem</c:v>
                </c:pt>
                <c:pt idx="1">
                  <c:v>Zakłady w których występuje narażenie na czynniki rakotwórcze i mutagenne</c:v>
                </c:pt>
                <c:pt idx="2">
                  <c:v>Zakłady narażone na czynniki biologiczne</c:v>
                </c:pt>
                <c:pt idx="3">
                  <c:v>Zakłady w których stwierdzono przekroczenia</c:v>
                </c:pt>
              </c:strCache>
            </c:strRef>
          </c:cat>
          <c:val>
            <c:numRef>
              <c:f>Arkusz1!$C$2:$C$5</c:f>
              <c:numCache>
                <c:formatCode>0%</c:formatCode>
                <c:ptCount val="4"/>
                <c:pt idx="0">
                  <c:v>0.6</c:v>
                </c:pt>
                <c:pt idx="1">
                  <c:v>0.31</c:v>
                </c:pt>
                <c:pt idx="2">
                  <c:v>0.7</c:v>
                </c:pt>
                <c:pt idx="3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F7-462D-B20A-BFAB4D785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3550856"/>
        <c:axId val="482877688"/>
      </c:barChart>
      <c:catAx>
        <c:axId val="483550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2877688"/>
        <c:crosses val="autoZero"/>
        <c:auto val="1"/>
        <c:lblAlgn val="ctr"/>
        <c:lblOffset val="100"/>
        <c:noMultiLvlLbl val="0"/>
      </c:catAx>
      <c:valAx>
        <c:axId val="482877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3550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Nakazy w decyzjach</a:t>
            </a:r>
            <a:r>
              <a:rPr lang="pl-PL" baseline="0" dirty="0"/>
              <a:t> dotyczyły w szczególności: </a:t>
            </a:r>
            <a:endParaRPr lang="pl-PL" dirty="0"/>
          </a:p>
        </c:rich>
      </c:tx>
      <c:layout>
        <c:manualLayout>
          <c:xMode val="edge"/>
          <c:yMode val="edge"/>
          <c:x val="0.27342627674500741"/>
          <c:y val="8.726145386743450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doprowadzenienia do odpowiedniego stanu sanitarno-higienicznego pomieszczeń  higieniczno-sanitarnych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Nakazy w decyzji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FA-4977-B2FA-665F62EC0B0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doprowadzenia do odpowiedniego stanu pomieszczeń pracy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Nakazy w decyzji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FA-4977-B2FA-665F62EC0B0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przeprowadzenia badań i pomiarów środowiska pracy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Nakazy w decyzji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FA-4977-B2FA-665F62EC0B0F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w zakresie produktów biobójczych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Nakazy w decyzji</c:v>
                </c:pt>
              </c:strCache>
            </c:strRef>
          </c:cat>
          <c:val>
            <c:numRef>
              <c:f>Arkusz1!$E$2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9FA-4977-B2FA-665F62EC0B0F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w zakresie substancji chemicznych i ich mieszanin lub procesów o działaniu rakotwórczym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Nakazy w decyzji</c:v>
                </c:pt>
              </c:strCache>
            </c:strRef>
          </c:cat>
          <c:val>
            <c:numRef>
              <c:f>Arkusz1!$F$2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FA-4977-B2FA-665F62EC0B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2874160"/>
        <c:axId val="482879648"/>
      </c:barChart>
      <c:catAx>
        <c:axId val="48287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2879648"/>
        <c:crosses val="autoZero"/>
        <c:auto val="1"/>
        <c:lblAlgn val="ctr"/>
        <c:lblOffset val="100"/>
        <c:noMultiLvlLbl val="0"/>
      </c:catAx>
      <c:valAx>
        <c:axId val="482879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2874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356589493613928E-2"/>
          <c:y val="0.56683158133364675"/>
          <c:w val="0.91552475831277635"/>
          <c:h val="0.417173725042400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Stwierdzone choroby zawodowe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D7-4DC4-A542-5D7B4480D0A8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Stwierdzone choroby zawodowe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D7-4DC4-A542-5D7B4480D0A8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Stwierdzone choroby zawodowe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D7-4DC4-A542-5D7B4480D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2876512"/>
        <c:axId val="482879256"/>
      </c:barChart>
      <c:catAx>
        <c:axId val="48287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2879256"/>
        <c:crosses val="autoZero"/>
        <c:auto val="1"/>
        <c:lblAlgn val="ctr"/>
        <c:lblOffset val="100"/>
        <c:noMultiLvlLbl val="0"/>
      </c:catAx>
      <c:valAx>
        <c:axId val="482879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2876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658979314656688E-2"/>
          <c:y val="3.4059829135091056E-2"/>
          <c:w val="0.82646627544184814"/>
          <c:h val="0.75915457797142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2024 rok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6424322496469453E-17"/>
                  <c:y val="0.150339531479391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47-4C18-B668-77DFCE366102}"/>
                </c:ext>
              </c:extLst>
            </c:dLbl>
            <c:dLbl>
              <c:idx val="1"/>
              <c:layout>
                <c:manualLayout>
                  <c:x val="1.9868041785464259E-3"/>
                  <c:y val="5.6731898671468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47-4C18-B668-77DFCE3661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Liczba kontroli</c:v>
                </c:pt>
                <c:pt idx="1">
                  <c:v>Liczba wydanych decyzji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72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18-46DA-873B-5F2FC17348E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2025 rok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7881237606917795E-2"/>
                  <c:y val="0.184378670682272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47-4C18-B668-77DFCE3661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Liczba kontroli</c:v>
                </c:pt>
                <c:pt idx="1">
                  <c:v>Liczba wydanych decyzji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79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18-46DA-873B-5F2FC17348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2875336"/>
        <c:axId val="482876120"/>
        <c:axId val="0"/>
      </c:bar3DChart>
      <c:catAx>
        <c:axId val="482875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2876120"/>
        <c:crosses val="autoZero"/>
        <c:auto val="1"/>
        <c:lblAlgn val="ctr"/>
        <c:lblOffset val="100"/>
        <c:noMultiLvlLbl val="0"/>
      </c:catAx>
      <c:valAx>
        <c:axId val="482876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82875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image" Target="../media/image21.jpg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BA0C5C-8DCE-4EE3-BFAD-031911F0A921}" type="doc">
      <dgm:prSet loTypeId="urn:microsoft.com/office/officeart/2005/8/layout/hierarchy1" loCatId="hierarchy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pl-PL"/>
        </a:p>
      </dgm:t>
    </dgm:pt>
    <dgm:pt modelId="{A47D1470-4894-440F-B41C-7F429CA45521}">
      <dgm:prSet phldrT="[Tekst]"/>
      <dgm:spPr/>
      <dgm:t>
        <a:bodyPr/>
        <a:lstStyle/>
        <a:p>
          <a:r>
            <a:rPr lang="pl-PL" dirty="0"/>
            <a:t>105 </a:t>
          </a:r>
        </a:p>
        <a:p>
          <a:r>
            <a:rPr lang="pl-PL" dirty="0"/>
            <a:t>kontroli</a:t>
          </a:r>
        </a:p>
        <a:p>
          <a:r>
            <a:rPr lang="pl-PL" dirty="0"/>
            <a:t>jakości wody</a:t>
          </a:r>
        </a:p>
      </dgm:t>
    </dgm:pt>
    <dgm:pt modelId="{2CA6B590-813C-4C15-B968-A898183130C4}" type="parTrans" cxnId="{963BBAC7-326D-47E3-AF3D-44594F985A92}">
      <dgm:prSet/>
      <dgm:spPr/>
      <dgm:t>
        <a:bodyPr/>
        <a:lstStyle/>
        <a:p>
          <a:endParaRPr lang="pl-PL"/>
        </a:p>
      </dgm:t>
    </dgm:pt>
    <dgm:pt modelId="{D0B3F779-16D1-479A-A310-2F0BA12CBFC8}" type="sibTrans" cxnId="{963BBAC7-326D-47E3-AF3D-44594F985A92}">
      <dgm:prSet/>
      <dgm:spPr/>
      <dgm:t>
        <a:bodyPr/>
        <a:lstStyle/>
        <a:p>
          <a:endParaRPr lang="pl-PL"/>
        </a:p>
      </dgm:t>
    </dgm:pt>
    <dgm:pt modelId="{5C8AC20E-1152-4870-9B26-25CA818542C4}">
      <dgm:prSet phldrT="[Tekst]"/>
      <dgm:spPr/>
      <dgm:t>
        <a:bodyPr/>
        <a:lstStyle/>
        <a:p>
          <a:r>
            <a:rPr lang="pl-PL" dirty="0"/>
            <a:t>44 </a:t>
          </a:r>
        </a:p>
        <a:p>
          <a:r>
            <a:rPr lang="pl-PL" dirty="0"/>
            <a:t>kontroli urzędowych</a:t>
          </a:r>
        </a:p>
      </dgm:t>
    </dgm:pt>
    <dgm:pt modelId="{7818BCEB-EE28-44AA-9AFB-9A534B2ABAFF}" type="parTrans" cxnId="{0CFC393A-0F1A-4FCA-92CA-07E6541B0384}">
      <dgm:prSet/>
      <dgm:spPr/>
      <dgm:t>
        <a:bodyPr/>
        <a:lstStyle/>
        <a:p>
          <a:endParaRPr lang="pl-PL"/>
        </a:p>
      </dgm:t>
    </dgm:pt>
    <dgm:pt modelId="{BDF151F3-64FE-48C9-A7B0-9EC80B9008A7}" type="sibTrans" cxnId="{0CFC393A-0F1A-4FCA-92CA-07E6541B0384}">
      <dgm:prSet/>
      <dgm:spPr/>
      <dgm:t>
        <a:bodyPr/>
        <a:lstStyle/>
        <a:p>
          <a:endParaRPr lang="pl-PL"/>
        </a:p>
      </dgm:t>
    </dgm:pt>
    <dgm:pt modelId="{63954DAD-CAA7-471D-AFEF-4588B459504F}">
      <dgm:prSet phldrT="[Tekst]"/>
      <dgm:spPr/>
      <dgm:t>
        <a:bodyPr/>
        <a:lstStyle/>
        <a:p>
          <a:r>
            <a:rPr lang="pl-PL" dirty="0"/>
            <a:t>67</a:t>
          </a:r>
        </a:p>
        <a:p>
          <a:r>
            <a:rPr lang="pl-PL" dirty="0"/>
            <a:t> próbek do oznaczeń fizykochemicznych i mikrobiologicznych</a:t>
          </a:r>
        </a:p>
      </dgm:t>
    </dgm:pt>
    <dgm:pt modelId="{B1D66F44-F587-4B2B-ACD0-9D362581EBB3}" type="parTrans" cxnId="{F6EEDFB9-09E7-4FE7-8ACB-732D5252E959}">
      <dgm:prSet/>
      <dgm:spPr/>
      <dgm:t>
        <a:bodyPr/>
        <a:lstStyle/>
        <a:p>
          <a:endParaRPr lang="pl-PL"/>
        </a:p>
      </dgm:t>
    </dgm:pt>
    <dgm:pt modelId="{AAB71389-384C-48C8-A963-626BE0C64AD7}" type="sibTrans" cxnId="{F6EEDFB9-09E7-4FE7-8ACB-732D5252E959}">
      <dgm:prSet/>
      <dgm:spPr/>
      <dgm:t>
        <a:bodyPr/>
        <a:lstStyle/>
        <a:p>
          <a:endParaRPr lang="pl-PL"/>
        </a:p>
      </dgm:t>
    </dgm:pt>
    <dgm:pt modelId="{16885721-12BB-444A-92D7-A4F84060223E}">
      <dgm:prSet phldrT="[Tekst]"/>
      <dgm:spPr/>
      <dgm:t>
        <a:bodyPr/>
        <a:lstStyle/>
        <a:p>
          <a:r>
            <a:rPr lang="pl-PL" dirty="0"/>
            <a:t>61 </a:t>
          </a:r>
        </a:p>
        <a:p>
          <a:r>
            <a:rPr lang="pl-PL" dirty="0"/>
            <a:t>kontroli wewnętrznych  </a:t>
          </a:r>
        </a:p>
      </dgm:t>
    </dgm:pt>
    <dgm:pt modelId="{62509DD7-63CA-4BB5-BAB7-C4E9C727FDBA}" type="parTrans" cxnId="{F1F589DC-3E99-45EF-9E43-613AFDC63802}">
      <dgm:prSet/>
      <dgm:spPr/>
      <dgm:t>
        <a:bodyPr/>
        <a:lstStyle/>
        <a:p>
          <a:endParaRPr lang="pl-PL"/>
        </a:p>
      </dgm:t>
    </dgm:pt>
    <dgm:pt modelId="{04A47103-5C71-4011-B154-85353434992F}" type="sibTrans" cxnId="{F1F589DC-3E99-45EF-9E43-613AFDC63802}">
      <dgm:prSet/>
      <dgm:spPr/>
      <dgm:t>
        <a:bodyPr/>
        <a:lstStyle/>
        <a:p>
          <a:endParaRPr lang="pl-PL"/>
        </a:p>
      </dgm:t>
    </dgm:pt>
    <dgm:pt modelId="{C0BA1AF0-267B-46FE-AA58-BD2F116EBE49}">
      <dgm:prSet phldrT="[Tekst]"/>
      <dgm:spPr/>
      <dgm:t>
        <a:bodyPr/>
        <a:lstStyle/>
        <a:p>
          <a:r>
            <a:rPr lang="pl-PL" dirty="0"/>
            <a:t>76 </a:t>
          </a:r>
        </a:p>
        <a:p>
          <a:r>
            <a:rPr lang="pl-PL" dirty="0"/>
            <a:t>próbek do oznaczeń fizykochemicznych i mikrobiologicznych</a:t>
          </a:r>
        </a:p>
      </dgm:t>
    </dgm:pt>
    <dgm:pt modelId="{6D8009FF-5435-4398-9A4F-B0C731CC426A}" type="parTrans" cxnId="{003CCF11-0D5D-4ECD-8280-BA676C373FC1}">
      <dgm:prSet/>
      <dgm:spPr/>
      <dgm:t>
        <a:bodyPr/>
        <a:lstStyle/>
        <a:p>
          <a:endParaRPr lang="pl-PL"/>
        </a:p>
      </dgm:t>
    </dgm:pt>
    <dgm:pt modelId="{6BC8FCA9-3C7E-46F1-A55B-AC40906ED733}" type="sibTrans" cxnId="{003CCF11-0D5D-4ECD-8280-BA676C373FC1}">
      <dgm:prSet/>
      <dgm:spPr/>
      <dgm:t>
        <a:bodyPr/>
        <a:lstStyle/>
        <a:p>
          <a:endParaRPr lang="pl-PL"/>
        </a:p>
      </dgm:t>
    </dgm:pt>
    <dgm:pt modelId="{89A8CC67-F9BF-45ED-8817-CD03CDC9A599}" type="pres">
      <dgm:prSet presAssocID="{4FBA0C5C-8DCE-4EE3-BFAD-031911F0A92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35DC61B-207D-4A55-8A15-544CAE24FEBB}" type="pres">
      <dgm:prSet presAssocID="{A47D1470-4894-440F-B41C-7F429CA45521}" presName="hierRoot1" presStyleCnt="0"/>
      <dgm:spPr/>
    </dgm:pt>
    <dgm:pt modelId="{1AB8F104-EC12-4A9B-A269-940B0A98795D}" type="pres">
      <dgm:prSet presAssocID="{A47D1470-4894-440F-B41C-7F429CA45521}" presName="composite" presStyleCnt="0"/>
      <dgm:spPr/>
    </dgm:pt>
    <dgm:pt modelId="{CBD8F0C0-8785-4441-83CC-24A6E7B09A2A}" type="pres">
      <dgm:prSet presAssocID="{A47D1470-4894-440F-B41C-7F429CA45521}" presName="background" presStyleLbl="node0" presStyleIdx="0" presStyleCnt="1"/>
      <dgm:spPr/>
    </dgm:pt>
    <dgm:pt modelId="{3A759B8B-9537-48D8-9B49-50C0599E99CD}" type="pres">
      <dgm:prSet presAssocID="{A47D1470-4894-440F-B41C-7F429CA45521}" presName="text" presStyleLbl="fgAcc0" presStyleIdx="0" presStyleCnt="1">
        <dgm:presLayoutVars>
          <dgm:chPref val="3"/>
        </dgm:presLayoutVars>
      </dgm:prSet>
      <dgm:spPr/>
    </dgm:pt>
    <dgm:pt modelId="{420590F0-BB09-47D9-B2B8-A7E9BE8C4094}" type="pres">
      <dgm:prSet presAssocID="{A47D1470-4894-440F-B41C-7F429CA45521}" presName="hierChild2" presStyleCnt="0"/>
      <dgm:spPr/>
    </dgm:pt>
    <dgm:pt modelId="{57B8DB98-4B6A-413D-8D3F-641038102297}" type="pres">
      <dgm:prSet presAssocID="{7818BCEB-EE28-44AA-9AFB-9A534B2ABAFF}" presName="Name10" presStyleLbl="parChTrans1D2" presStyleIdx="0" presStyleCnt="2"/>
      <dgm:spPr/>
    </dgm:pt>
    <dgm:pt modelId="{0D4CA2A7-C48B-431B-BCDE-AAE6E659927C}" type="pres">
      <dgm:prSet presAssocID="{5C8AC20E-1152-4870-9B26-25CA818542C4}" presName="hierRoot2" presStyleCnt="0"/>
      <dgm:spPr/>
    </dgm:pt>
    <dgm:pt modelId="{5D911DE6-225D-42ED-8C7D-867F5D95F833}" type="pres">
      <dgm:prSet presAssocID="{5C8AC20E-1152-4870-9B26-25CA818542C4}" presName="composite2" presStyleCnt="0"/>
      <dgm:spPr/>
    </dgm:pt>
    <dgm:pt modelId="{DACE1B22-41A8-49E1-A419-11207777893F}" type="pres">
      <dgm:prSet presAssocID="{5C8AC20E-1152-4870-9B26-25CA818542C4}" presName="background2" presStyleLbl="node2" presStyleIdx="0" presStyleCnt="2"/>
      <dgm:spPr/>
    </dgm:pt>
    <dgm:pt modelId="{D987326E-6545-4921-83F7-A97F82D7DC71}" type="pres">
      <dgm:prSet presAssocID="{5C8AC20E-1152-4870-9B26-25CA818542C4}" presName="text2" presStyleLbl="fgAcc2" presStyleIdx="0" presStyleCnt="2">
        <dgm:presLayoutVars>
          <dgm:chPref val="3"/>
        </dgm:presLayoutVars>
      </dgm:prSet>
      <dgm:spPr/>
    </dgm:pt>
    <dgm:pt modelId="{4197E76C-74C5-4D5C-9505-797385DDEA4A}" type="pres">
      <dgm:prSet presAssocID="{5C8AC20E-1152-4870-9B26-25CA818542C4}" presName="hierChild3" presStyleCnt="0"/>
      <dgm:spPr/>
    </dgm:pt>
    <dgm:pt modelId="{88945049-6CCC-4354-B8BE-CDA365877D1A}" type="pres">
      <dgm:prSet presAssocID="{B1D66F44-F587-4B2B-ACD0-9D362581EBB3}" presName="Name17" presStyleLbl="parChTrans1D3" presStyleIdx="0" presStyleCnt="2"/>
      <dgm:spPr/>
    </dgm:pt>
    <dgm:pt modelId="{46B5CB22-637A-43E9-A2C4-70108D524036}" type="pres">
      <dgm:prSet presAssocID="{63954DAD-CAA7-471D-AFEF-4588B459504F}" presName="hierRoot3" presStyleCnt="0"/>
      <dgm:spPr/>
    </dgm:pt>
    <dgm:pt modelId="{0E0AB8DD-D952-42F2-812E-256FF04E4C58}" type="pres">
      <dgm:prSet presAssocID="{63954DAD-CAA7-471D-AFEF-4588B459504F}" presName="composite3" presStyleCnt="0"/>
      <dgm:spPr/>
    </dgm:pt>
    <dgm:pt modelId="{04E371C0-D1BC-46C4-A52A-364539A2061F}" type="pres">
      <dgm:prSet presAssocID="{63954DAD-CAA7-471D-AFEF-4588B459504F}" presName="background3" presStyleLbl="node3" presStyleIdx="0" presStyleCnt="2"/>
      <dgm:spPr/>
    </dgm:pt>
    <dgm:pt modelId="{020A6BBC-5CE6-46AA-9F43-DC9552714149}" type="pres">
      <dgm:prSet presAssocID="{63954DAD-CAA7-471D-AFEF-4588B459504F}" presName="text3" presStyleLbl="fgAcc3" presStyleIdx="0" presStyleCnt="2">
        <dgm:presLayoutVars>
          <dgm:chPref val="3"/>
        </dgm:presLayoutVars>
      </dgm:prSet>
      <dgm:spPr/>
    </dgm:pt>
    <dgm:pt modelId="{DAE31490-512A-44A4-AD55-737A8AB62C1F}" type="pres">
      <dgm:prSet presAssocID="{63954DAD-CAA7-471D-AFEF-4588B459504F}" presName="hierChild4" presStyleCnt="0"/>
      <dgm:spPr/>
    </dgm:pt>
    <dgm:pt modelId="{3A63AFFA-3376-419F-AFB6-902611705DAF}" type="pres">
      <dgm:prSet presAssocID="{62509DD7-63CA-4BB5-BAB7-C4E9C727FDBA}" presName="Name10" presStyleLbl="parChTrans1D2" presStyleIdx="1" presStyleCnt="2"/>
      <dgm:spPr/>
    </dgm:pt>
    <dgm:pt modelId="{D5BC01CD-82A5-4745-A193-095061795A2D}" type="pres">
      <dgm:prSet presAssocID="{16885721-12BB-444A-92D7-A4F84060223E}" presName="hierRoot2" presStyleCnt="0"/>
      <dgm:spPr/>
    </dgm:pt>
    <dgm:pt modelId="{EFE993AF-BEC6-43DE-8B76-680A8A7AE337}" type="pres">
      <dgm:prSet presAssocID="{16885721-12BB-444A-92D7-A4F84060223E}" presName="composite2" presStyleCnt="0"/>
      <dgm:spPr/>
    </dgm:pt>
    <dgm:pt modelId="{79A7A403-56D2-435F-933F-51C01700B5DA}" type="pres">
      <dgm:prSet presAssocID="{16885721-12BB-444A-92D7-A4F84060223E}" presName="background2" presStyleLbl="node2" presStyleIdx="1" presStyleCnt="2"/>
      <dgm:spPr/>
    </dgm:pt>
    <dgm:pt modelId="{F073EF0A-4478-4B8C-BB25-4D846F56DA48}" type="pres">
      <dgm:prSet presAssocID="{16885721-12BB-444A-92D7-A4F84060223E}" presName="text2" presStyleLbl="fgAcc2" presStyleIdx="1" presStyleCnt="2">
        <dgm:presLayoutVars>
          <dgm:chPref val="3"/>
        </dgm:presLayoutVars>
      </dgm:prSet>
      <dgm:spPr/>
    </dgm:pt>
    <dgm:pt modelId="{FA72529E-D93F-402C-AEC9-B7FE8F5DB410}" type="pres">
      <dgm:prSet presAssocID="{16885721-12BB-444A-92D7-A4F84060223E}" presName="hierChild3" presStyleCnt="0"/>
      <dgm:spPr/>
    </dgm:pt>
    <dgm:pt modelId="{0A1BBF58-CF02-4AC6-B3A8-D99BE957DB36}" type="pres">
      <dgm:prSet presAssocID="{6D8009FF-5435-4398-9A4F-B0C731CC426A}" presName="Name17" presStyleLbl="parChTrans1D3" presStyleIdx="1" presStyleCnt="2"/>
      <dgm:spPr/>
    </dgm:pt>
    <dgm:pt modelId="{0AD04F98-B525-44F0-B478-BEF6D214FF44}" type="pres">
      <dgm:prSet presAssocID="{C0BA1AF0-267B-46FE-AA58-BD2F116EBE49}" presName="hierRoot3" presStyleCnt="0"/>
      <dgm:spPr/>
    </dgm:pt>
    <dgm:pt modelId="{EF2CF17E-33BC-4B1B-B6CF-CD1B911DF4E4}" type="pres">
      <dgm:prSet presAssocID="{C0BA1AF0-267B-46FE-AA58-BD2F116EBE49}" presName="composite3" presStyleCnt="0"/>
      <dgm:spPr/>
    </dgm:pt>
    <dgm:pt modelId="{BD626E73-70C8-45AC-AD71-C9CD04E3FE94}" type="pres">
      <dgm:prSet presAssocID="{C0BA1AF0-267B-46FE-AA58-BD2F116EBE49}" presName="background3" presStyleLbl="node3" presStyleIdx="1" presStyleCnt="2"/>
      <dgm:spPr/>
    </dgm:pt>
    <dgm:pt modelId="{CB001635-9B4D-4E80-AB59-A69C2E1EAA16}" type="pres">
      <dgm:prSet presAssocID="{C0BA1AF0-267B-46FE-AA58-BD2F116EBE49}" presName="text3" presStyleLbl="fgAcc3" presStyleIdx="1" presStyleCnt="2">
        <dgm:presLayoutVars>
          <dgm:chPref val="3"/>
        </dgm:presLayoutVars>
      </dgm:prSet>
      <dgm:spPr/>
    </dgm:pt>
    <dgm:pt modelId="{8E884175-0AB8-42DF-AD70-0493AEF7D8A0}" type="pres">
      <dgm:prSet presAssocID="{C0BA1AF0-267B-46FE-AA58-BD2F116EBE49}" presName="hierChild4" presStyleCnt="0"/>
      <dgm:spPr/>
    </dgm:pt>
  </dgm:ptLst>
  <dgm:cxnLst>
    <dgm:cxn modelId="{003CCF11-0D5D-4ECD-8280-BA676C373FC1}" srcId="{16885721-12BB-444A-92D7-A4F84060223E}" destId="{C0BA1AF0-267B-46FE-AA58-BD2F116EBE49}" srcOrd="0" destOrd="0" parTransId="{6D8009FF-5435-4398-9A4F-B0C731CC426A}" sibTransId="{6BC8FCA9-3C7E-46F1-A55B-AC40906ED733}"/>
    <dgm:cxn modelId="{0CFC393A-0F1A-4FCA-92CA-07E6541B0384}" srcId="{A47D1470-4894-440F-B41C-7F429CA45521}" destId="{5C8AC20E-1152-4870-9B26-25CA818542C4}" srcOrd="0" destOrd="0" parTransId="{7818BCEB-EE28-44AA-9AFB-9A534B2ABAFF}" sibTransId="{BDF151F3-64FE-48C9-A7B0-9EC80B9008A7}"/>
    <dgm:cxn modelId="{989C5463-B3E8-4386-9A31-8BD8E46DA40C}" type="presOf" srcId="{5C8AC20E-1152-4870-9B26-25CA818542C4}" destId="{D987326E-6545-4921-83F7-A97F82D7DC71}" srcOrd="0" destOrd="0" presId="urn:microsoft.com/office/officeart/2005/8/layout/hierarchy1"/>
    <dgm:cxn modelId="{1A88D943-E476-4FDB-BE8A-89B31C82BDE3}" type="presOf" srcId="{6D8009FF-5435-4398-9A4F-B0C731CC426A}" destId="{0A1BBF58-CF02-4AC6-B3A8-D99BE957DB36}" srcOrd="0" destOrd="0" presId="urn:microsoft.com/office/officeart/2005/8/layout/hierarchy1"/>
    <dgm:cxn modelId="{59597C74-139E-4A69-AA48-7C72D5214C68}" type="presOf" srcId="{63954DAD-CAA7-471D-AFEF-4588B459504F}" destId="{020A6BBC-5CE6-46AA-9F43-DC9552714149}" srcOrd="0" destOrd="0" presId="urn:microsoft.com/office/officeart/2005/8/layout/hierarchy1"/>
    <dgm:cxn modelId="{5C7B9376-86DF-4790-82CE-A0C40D79BBFF}" type="presOf" srcId="{16885721-12BB-444A-92D7-A4F84060223E}" destId="{F073EF0A-4478-4B8C-BB25-4D846F56DA48}" srcOrd="0" destOrd="0" presId="urn:microsoft.com/office/officeart/2005/8/layout/hierarchy1"/>
    <dgm:cxn modelId="{A966547E-C090-4C0D-A777-FA9A795DE483}" type="presOf" srcId="{A47D1470-4894-440F-B41C-7F429CA45521}" destId="{3A759B8B-9537-48D8-9B49-50C0599E99CD}" srcOrd="0" destOrd="0" presId="urn:microsoft.com/office/officeart/2005/8/layout/hierarchy1"/>
    <dgm:cxn modelId="{FE4502B0-8731-47CE-AF6B-D3558D15B4EB}" type="presOf" srcId="{C0BA1AF0-267B-46FE-AA58-BD2F116EBE49}" destId="{CB001635-9B4D-4E80-AB59-A69C2E1EAA16}" srcOrd="0" destOrd="0" presId="urn:microsoft.com/office/officeart/2005/8/layout/hierarchy1"/>
    <dgm:cxn modelId="{20116BB1-CFB1-41AE-A8A2-716B48A76A80}" type="presOf" srcId="{7818BCEB-EE28-44AA-9AFB-9A534B2ABAFF}" destId="{57B8DB98-4B6A-413D-8D3F-641038102297}" srcOrd="0" destOrd="0" presId="urn:microsoft.com/office/officeart/2005/8/layout/hierarchy1"/>
    <dgm:cxn modelId="{6620B3B6-A6DB-4101-9330-EB24B7A9FD94}" type="presOf" srcId="{4FBA0C5C-8DCE-4EE3-BFAD-031911F0A921}" destId="{89A8CC67-F9BF-45ED-8817-CD03CDC9A599}" srcOrd="0" destOrd="0" presId="urn:microsoft.com/office/officeart/2005/8/layout/hierarchy1"/>
    <dgm:cxn modelId="{F6EEDFB9-09E7-4FE7-8ACB-732D5252E959}" srcId="{5C8AC20E-1152-4870-9B26-25CA818542C4}" destId="{63954DAD-CAA7-471D-AFEF-4588B459504F}" srcOrd="0" destOrd="0" parTransId="{B1D66F44-F587-4B2B-ACD0-9D362581EBB3}" sibTransId="{AAB71389-384C-48C8-A963-626BE0C64AD7}"/>
    <dgm:cxn modelId="{963BBAC7-326D-47E3-AF3D-44594F985A92}" srcId="{4FBA0C5C-8DCE-4EE3-BFAD-031911F0A921}" destId="{A47D1470-4894-440F-B41C-7F429CA45521}" srcOrd="0" destOrd="0" parTransId="{2CA6B590-813C-4C15-B968-A898183130C4}" sibTransId="{D0B3F779-16D1-479A-A310-2F0BA12CBFC8}"/>
    <dgm:cxn modelId="{B807D3D1-965A-480A-94FC-0282F02535CC}" type="presOf" srcId="{B1D66F44-F587-4B2B-ACD0-9D362581EBB3}" destId="{88945049-6CCC-4354-B8BE-CDA365877D1A}" srcOrd="0" destOrd="0" presId="urn:microsoft.com/office/officeart/2005/8/layout/hierarchy1"/>
    <dgm:cxn modelId="{F1F589DC-3E99-45EF-9E43-613AFDC63802}" srcId="{A47D1470-4894-440F-B41C-7F429CA45521}" destId="{16885721-12BB-444A-92D7-A4F84060223E}" srcOrd="1" destOrd="0" parTransId="{62509DD7-63CA-4BB5-BAB7-C4E9C727FDBA}" sibTransId="{04A47103-5C71-4011-B154-85353434992F}"/>
    <dgm:cxn modelId="{DE0005E2-0A34-4087-8778-6B4287C948CB}" type="presOf" srcId="{62509DD7-63CA-4BB5-BAB7-C4E9C727FDBA}" destId="{3A63AFFA-3376-419F-AFB6-902611705DAF}" srcOrd="0" destOrd="0" presId="urn:microsoft.com/office/officeart/2005/8/layout/hierarchy1"/>
    <dgm:cxn modelId="{79E511DB-D805-4319-A709-89B5E0801CC4}" type="presParOf" srcId="{89A8CC67-F9BF-45ED-8817-CD03CDC9A599}" destId="{935DC61B-207D-4A55-8A15-544CAE24FEBB}" srcOrd="0" destOrd="0" presId="urn:microsoft.com/office/officeart/2005/8/layout/hierarchy1"/>
    <dgm:cxn modelId="{71D25920-0E0E-46DF-B1C1-5B22D0E95C8E}" type="presParOf" srcId="{935DC61B-207D-4A55-8A15-544CAE24FEBB}" destId="{1AB8F104-EC12-4A9B-A269-940B0A98795D}" srcOrd="0" destOrd="0" presId="urn:microsoft.com/office/officeart/2005/8/layout/hierarchy1"/>
    <dgm:cxn modelId="{29579DAB-E492-471C-B090-A0A1B0693152}" type="presParOf" srcId="{1AB8F104-EC12-4A9B-A269-940B0A98795D}" destId="{CBD8F0C0-8785-4441-83CC-24A6E7B09A2A}" srcOrd="0" destOrd="0" presId="urn:microsoft.com/office/officeart/2005/8/layout/hierarchy1"/>
    <dgm:cxn modelId="{AA2BA254-58DB-47F9-91BD-A6C260369551}" type="presParOf" srcId="{1AB8F104-EC12-4A9B-A269-940B0A98795D}" destId="{3A759B8B-9537-48D8-9B49-50C0599E99CD}" srcOrd="1" destOrd="0" presId="urn:microsoft.com/office/officeart/2005/8/layout/hierarchy1"/>
    <dgm:cxn modelId="{9964AA51-33BB-41BD-9051-6047156ED24C}" type="presParOf" srcId="{935DC61B-207D-4A55-8A15-544CAE24FEBB}" destId="{420590F0-BB09-47D9-B2B8-A7E9BE8C4094}" srcOrd="1" destOrd="0" presId="urn:microsoft.com/office/officeart/2005/8/layout/hierarchy1"/>
    <dgm:cxn modelId="{35CF6E0A-6CAE-4DAD-9773-4AA29C487743}" type="presParOf" srcId="{420590F0-BB09-47D9-B2B8-A7E9BE8C4094}" destId="{57B8DB98-4B6A-413D-8D3F-641038102297}" srcOrd="0" destOrd="0" presId="urn:microsoft.com/office/officeart/2005/8/layout/hierarchy1"/>
    <dgm:cxn modelId="{B3D2D31F-1D0D-4A57-A63E-09B340D08C01}" type="presParOf" srcId="{420590F0-BB09-47D9-B2B8-A7E9BE8C4094}" destId="{0D4CA2A7-C48B-431B-BCDE-AAE6E659927C}" srcOrd="1" destOrd="0" presId="urn:microsoft.com/office/officeart/2005/8/layout/hierarchy1"/>
    <dgm:cxn modelId="{19FD2561-1663-442B-AFB1-5E19E5F9C3A3}" type="presParOf" srcId="{0D4CA2A7-C48B-431B-BCDE-AAE6E659927C}" destId="{5D911DE6-225D-42ED-8C7D-867F5D95F833}" srcOrd="0" destOrd="0" presId="urn:microsoft.com/office/officeart/2005/8/layout/hierarchy1"/>
    <dgm:cxn modelId="{9E1CC4A2-ED0B-4815-8A77-16F7054B4E0A}" type="presParOf" srcId="{5D911DE6-225D-42ED-8C7D-867F5D95F833}" destId="{DACE1B22-41A8-49E1-A419-11207777893F}" srcOrd="0" destOrd="0" presId="urn:microsoft.com/office/officeart/2005/8/layout/hierarchy1"/>
    <dgm:cxn modelId="{2D32B8D1-6FD7-420B-99DD-F75CF1858D9A}" type="presParOf" srcId="{5D911DE6-225D-42ED-8C7D-867F5D95F833}" destId="{D987326E-6545-4921-83F7-A97F82D7DC71}" srcOrd="1" destOrd="0" presId="urn:microsoft.com/office/officeart/2005/8/layout/hierarchy1"/>
    <dgm:cxn modelId="{84012978-46C8-4374-A4C7-5B04A689D608}" type="presParOf" srcId="{0D4CA2A7-C48B-431B-BCDE-AAE6E659927C}" destId="{4197E76C-74C5-4D5C-9505-797385DDEA4A}" srcOrd="1" destOrd="0" presId="urn:microsoft.com/office/officeart/2005/8/layout/hierarchy1"/>
    <dgm:cxn modelId="{51248E3E-C2A6-4C7C-9DF3-062456E9ACB2}" type="presParOf" srcId="{4197E76C-74C5-4D5C-9505-797385DDEA4A}" destId="{88945049-6CCC-4354-B8BE-CDA365877D1A}" srcOrd="0" destOrd="0" presId="urn:microsoft.com/office/officeart/2005/8/layout/hierarchy1"/>
    <dgm:cxn modelId="{B02B2959-E273-42C1-9C7A-D670648DF60C}" type="presParOf" srcId="{4197E76C-74C5-4D5C-9505-797385DDEA4A}" destId="{46B5CB22-637A-43E9-A2C4-70108D524036}" srcOrd="1" destOrd="0" presId="urn:microsoft.com/office/officeart/2005/8/layout/hierarchy1"/>
    <dgm:cxn modelId="{E050ABB4-193C-491E-AB6A-874BC13F6FCC}" type="presParOf" srcId="{46B5CB22-637A-43E9-A2C4-70108D524036}" destId="{0E0AB8DD-D952-42F2-812E-256FF04E4C58}" srcOrd="0" destOrd="0" presId="urn:microsoft.com/office/officeart/2005/8/layout/hierarchy1"/>
    <dgm:cxn modelId="{B81F4E47-AAFA-4B7A-B81D-86E227685122}" type="presParOf" srcId="{0E0AB8DD-D952-42F2-812E-256FF04E4C58}" destId="{04E371C0-D1BC-46C4-A52A-364539A2061F}" srcOrd="0" destOrd="0" presId="urn:microsoft.com/office/officeart/2005/8/layout/hierarchy1"/>
    <dgm:cxn modelId="{14C2D8D5-BD00-402F-8269-25897A2C8174}" type="presParOf" srcId="{0E0AB8DD-D952-42F2-812E-256FF04E4C58}" destId="{020A6BBC-5CE6-46AA-9F43-DC9552714149}" srcOrd="1" destOrd="0" presId="urn:microsoft.com/office/officeart/2005/8/layout/hierarchy1"/>
    <dgm:cxn modelId="{820FC48D-E532-4F06-8D7A-E6C07105BE62}" type="presParOf" srcId="{46B5CB22-637A-43E9-A2C4-70108D524036}" destId="{DAE31490-512A-44A4-AD55-737A8AB62C1F}" srcOrd="1" destOrd="0" presId="urn:microsoft.com/office/officeart/2005/8/layout/hierarchy1"/>
    <dgm:cxn modelId="{64250084-2E09-4BAD-9114-8DF79A6BDE74}" type="presParOf" srcId="{420590F0-BB09-47D9-B2B8-A7E9BE8C4094}" destId="{3A63AFFA-3376-419F-AFB6-902611705DAF}" srcOrd="2" destOrd="0" presId="urn:microsoft.com/office/officeart/2005/8/layout/hierarchy1"/>
    <dgm:cxn modelId="{C16AC045-4446-4E3D-8376-ED3BD8DC56FC}" type="presParOf" srcId="{420590F0-BB09-47D9-B2B8-A7E9BE8C4094}" destId="{D5BC01CD-82A5-4745-A193-095061795A2D}" srcOrd="3" destOrd="0" presId="urn:microsoft.com/office/officeart/2005/8/layout/hierarchy1"/>
    <dgm:cxn modelId="{157F7136-92F1-4723-AE78-151196AEFD3B}" type="presParOf" srcId="{D5BC01CD-82A5-4745-A193-095061795A2D}" destId="{EFE993AF-BEC6-43DE-8B76-680A8A7AE337}" srcOrd="0" destOrd="0" presId="urn:microsoft.com/office/officeart/2005/8/layout/hierarchy1"/>
    <dgm:cxn modelId="{2A1336FB-327C-4C77-8CE6-27A1F61B06AB}" type="presParOf" srcId="{EFE993AF-BEC6-43DE-8B76-680A8A7AE337}" destId="{79A7A403-56D2-435F-933F-51C01700B5DA}" srcOrd="0" destOrd="0" presId="urn:microsoft.com/office/officeart/2005/8/layout/hierarchy1"/>
    <dgm:cxn modelId="{35C41F92-9133-4975-B373-C6C47E7EEB54}" type="presParOf" srcId="{EFE993AF-BEC6-43DE-8B76-680A8A7AE337}" destId="{F073EF0A-4478-4B8C-BB25-4D846F56DA48}" srcOrd="1" destOrd="0" presId="urn:microsoft.com/office/officeart/2005/8/layout/hierarchy1"/>
    <dgm:cxn modelId="{848CB08A-2BE8-4C77-826B-08262F7BEC32}" type="presParOf" srcId="{D5BC01CD-82A5-4745-A193-095061795A2D}" destId="{FA72529E-D93F-402C-AEC9-B7FE8F5DB410}" srcOrd="1" destOrd="0" presId="urn:microsoft.com/office/officeart/2005/8/layout/hierarchy1"/>
    <dgm:cxn modelId="{EB2E64A0-CDA1-467D-A74C-837F552BD784}" type="presParOf" srcId="{FA72529E-D93F-402C-AEC9-B7FE8F5DB410}" destId="{0A1BBF58-CF02-4AC6-B3A8-D99BE957DB36}" srcOrd="0" destOrd="0" presId="urn:microsoft.com/office/officeart/2005/8/layout/hierarchy1"/>
    <dgm:cxn modelId="{C9D44B63-0251-40D5-B3B5-4826089A2C83}" type="presParOf" srcId="{FA72529E-D93F-402C-AEC9-B7FE8F5DB410}" destId="{0AD04F98-B525-44F0-B478-BEF6D214FF44}" srcOrd="1" destOrd="0" presId="urn:microsoft.com/office/officeart/2005/8/layout/hierarchy1"/>
    <dgm:cxn modelId="{E4736788-1C7B-4CF8-BBB5-B22338FF1297}" type="presParOf" srcId="{0AD04F98-B525-44F0-B478-BEF6D214FF44}" destId="{EF2CF17E-33BC-4B1B-B6CF-CD1B911DF4E4}" srcOrd="0" destOrd="0" presId="urn:microsoft.com/office/officeart/2005/8/layout/hierarchy1"/>
    <dgm:cxn modelId="{E7BC7A4D-0705-4378-AD77-687FC14A18A7}" type="presParOf" srcId="{EF2CF17E-33BC-4B1B-B6CF-CD1B911DF4E4}" destId="{BD626E73-70C8-45AC-AD71-C9CD04E3FE94}" srcOrd="0" destOrd="0" presId="urn:microsoft.com/office/officeart/2005/8/layout/hierarchy1"/>
    <dgm:cxn modelId="{1AEC4E99-3DAD-4D68-9FBA-75A9FCCC2CD8}" type="presParOf" srcId="{EF2CF17E-33BC-4B1B-B6CF-CD1B911DF4E4}" destId="{CB001635-9B4D-4E80-AB59-A69C2E1EAA16}" srcOrd="1" destOrd="0" presId="urn:microsoft.com/office/officeart/2005/8/layout/hierarchy1"/>
    <dgm:cxn modelId="{D5C4AF38-8FD6-4B6C-B39C-B24615A29562}" type="presParOf" srcId="{0AD04F98-B525-44F0-B478-BEF6D214FF44}" destId="{8E884175-0AB8-42DF-AD70-0493AEF7D8A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7A8FCE-F272-45A4-BB69-5B358128E43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ED64631-E29A-41BC-8156-1E9C93166F2D}">
      <dgm:prSet phldrT="[Tekst]"/>
      <dgm:spPr/>
      <dgm:t>
        <a:bodyPr/>
        <a:lstStyle/>
        <a:p>
          <a:r>
            <a:rPr lang="pl-PL" dirty="0"/>
            <a:t>7 obiektów świadczące działalność leczniczą, skontrolowano 6,                                     w przypadku 3 stwierdzono nieprawidłowości</a:t>
          </a:r>
        </a:p>
      </dgm:t>
    </dgm:pt>
    <dgm:pt modelId="{95E846A2-7AAC-4451-9D00-14477B1FB8CA}" type="parTrans" cxnId="{8689D105-B961-464C-9742-8B5D0630EAC4}">
      <dgm:prSet/>
      <dgm:spPr/>
      <dgm:t>
        <a:bodyPr/>
        <a:lstStyle/>
        <a:p>
          <a:endParaRPr lang="pl-PL"/>
        </a:p>
      </dgm:t>
    </dgm:pt>
    <dgm:pt modelId="{B7DB628C-A8BD-4A63-AAF1-2CE56F252E06}" type="sibTrans" cxnId="{8689D105-B961-464C-9742-8B5D0630EAC4}">
      <dgm:prSet/>
      <dgm:spPr/>
      <dgm:t>
        <a:bodyPr/>
        <a:lstStyle/>
        <a:p>
          <a:endParaRPr lang="pl-PL"/>
        </a:p>
      </dgm:t>
    </dgm:pt>
    <dgm:pt modelId="{0765681B-EEEB-4564-A0CE-F1F6DE95745D}">
      <dgm:prSet/>
      <dgm:spPr/>
      <dgm:t>
        <a:bodyPr/>
        <a:lstStyle/>
        <a:p>
          <a:r>
            <a:rPr lang="pl-PL" dirty="0"/>
            <a:t>64 obiekty branży </a:t>
          </a:r>
          <a:r>
            <a:rPr lang="pl-PL" dirty="0" err="1"/>
            <a:t>beauty</a:t>
          </a:r>
          <a:r>
            <a:rPr lang="pl-PL" dirty="0"/>
            <a:t>, skontrolowano 60 nie stwierdzając nieprawidłowości</a:t>
          </a:r>
        </a:p>
      </dgm:t>
    </dgm:pt>
    <dgm:pt modelId="{121C424D-5643-48C5-A5F9-BD859E57D1E6}" type="parTrans" cxnId="{A59CBC7F-47DB-4D96-A2EB-86808CA66E2B}">
      <dgm:prSet/>
      <dgm:spPr/>
      <dgm:t>
        <a:bodyPr/>
        <a:lstStyle/>
        <a:p>
          <a:endParaRPr lang="pl-PL"/>
        </a:p>
      </dgm:t>
    </dgm:pt>
    <dgm:pt modelId="{E0441C12-1335-4008-93A9-B543DB503D60}" type="sibTrans" cxnId="{A59CBC7F-47DB-4D96-A2EB-86808CA66E2B}">
      <dgm:prSet/>
      <dgm:spPr/>
      <dgm:t>
        <a:bodyPr/>
        <a:lstStyle/>
        <a:p>
          <a:endParaRPr lang="pl-PL"/>
        </a:p>
      </dgm:t>
    </dgm:pt>
    <dgm:pt modelId="{9FD48CA1-C8E0-4DE2-A5A1-08DB02CA5193}">
      <dgm:prSet/>
      <dgm:spPr/>
      <dgm:t>
        <a:bodyPr/>
        <a:lstStyle/>
        <a:p>
          <a:r>
            <a:rPr lang="pl-PL" u="none" dirty="0"/>
            <a:t>42 obiekty hotelarskie - </a:t>
          </a:r>
          <a:r>
            <a:rPr lang="pl-PL" dirty="0"/>
            <a:t>27 skontrolowano, w 1 z nich stwierdzono nieprawidłowości</a:t>
          </a:r>
          <a:endParaRPr lang="pl-PL" u="none" dirty="0"/>
        </a:p>
      </dgm:t>
    </dgm:pt>
    <dgm:pt modelId="{F1822F19-6CFC-485D-AE35-9E0D8B9F20B7}" type="parTrans" cxnId="{3F00F36B-9E27-4763-8B8D-F23918F44A88}">
      <dgm:prSet/>
      <dgm:spPr/>
      <dgm:t>
        <a:bodyPr/>
        <a:lstStyle/>
        <a:p>
          <a:endParaRPr lang="pl-PL"/>
        </a:p>
      </dgm:t>
    </dgm:pt>
    <dgm:pt modelId="{DA059F2B-01B0-4A79-837F-54B389D10142}" type="sibTrans" cxnId="{3F00F36B-9E27-4763-8B8D-F23918F44A88}">
      <dgm:prSet/>
      <dgm:spPr/>
      <dgm:t>
        <a:bodyPr/>
        <a:lstStyle/>
        <a:p>
          <a:endParaRPr lang="pl-PL"/>
        </a:p>
      </dgm:t>
    </dgm:pt>
    <dgm:pt modelId="{B466D874-3910-4AEC-A8CC-C910C04D49BD}">
      <dgm:prSet/>
      <dgm:spPr/>
      <dgm:t>
        <a:bodyPr/>
        <a:lstStyle/>
        <a:p>
          <a:r>
            <a:rPr lang="pl-PL" dirty="0"/>
            <a:t>76 obiektów w ramach terenów rekreacyjnych, skontrolowano 42                    z czego w 1 wypadku stwierdzono nieprawidłowości techniczne</a:t>
          </a:r>
        </a:p>
      </dgm:t>
    </dgm:pt>
    <dgm:pt modelId="{36DCDF6D-8256-4900-8818-D56AF29AFBF9}" type="parTrans" cxnId="{770D58CD-E1E4-472D-9EF8-AF9B93B3FB42}">
      <dgm:prSet/>
      <dgm:spPr/>
      <dgm:t>
        <a:bodyPr/>
        <a:lstStyle/>
        <a:p>
          <a:endParaRPr lang="pl-PL"/>
        </a:p>
      </dgm:t>
    </dgm:pt>
    <dgm:pt modelId="{E0121DA4-66AE-4148-B6A2-9CCA5DE1A5E3}" type="sibTrans" cxnId="{770D58CD-E1E4-472D-9EF8-AF9B93B3FB42}">
      <dgm:prSet/>
      <dgm:spPr/>
      <dgm:t>
        <a:bodyPr/>
        <a:lstStyle/>
        <a:p>
          <a:endParaRPr lang="pl-PL"/>
        </a:p>
      </dgm:t>
    </dgm:pt>
    <dgm:pt modelId="{5847FD02-6413-4D83-BF49-FD459C7386F0}">
      <dgm:prSet/>
      <dgm:spPr/>
      <dgm:t>
        <a:bodyPr/>
        <a:lstStyle/>
        <a:p>
          <a:r>
            <a:rPr lang="pl-PL" dirty="0"/>
            <a:t>13 obiektów branża pogrzebowa, a w tym 8 cmentarzy, 2 kostnice/ sale ceremonii, 1 dom pogrzebowy i 2 zakłady pogrzebowe.  Skontrolowano 8 z nich. Kontrole nie wykazała nieprawidłowości</a:t>
          </a:r>
        </a:p>
      </dgm:t>
    </dgm:pt>
    <dgm:pt modelId="{F96FFD41-0BCB-4728-BBB7-91A99D4CB671}" type="parTrans" cxnId="{9CDBD5D6-CBD2-4BDB-8E02-2A6C116D3840}">
      <dgm:prSet/>
      <dgm:spPr/>
      <dgm:t>
        <a:bodyPr/>
        <a:lstStyle/>
        <a:p>
          <a:endParaRPr lang="pl-PL"/>
        </a:p>
      </dgm:t>
    </dgm:pt>
    <dgm:pt modelId="{CF2C0156-6FFA-4896-A72D-B6CB5D6CB386}" type="sibTrans" cxnId="{9CDBD5D6-CBD2-4BDB-8E02-2A6C116D3840}">
      <dgm:prSet/>
      <dgm:spPr/>
      <dgm:t>
        <a:bodyPr/>
        <a:lstStyle/>
        <a:p>
          <a:endParaRPr lang="pl-PL"/>
        </a:p>
      </dgm:t>
    </dgm:pt>
    <dgm:pt modelId="{8F900A3C-71CD-4E30-8594-BD2B47FDDE8A}">
      <dgm:prSet/>
      <dgm:spPr/>
      <dgm:t>
        <a:bodyPr/>
        <a:lstStyle/>
        <a:p>
          <a:r>
            <a:rPr lang="pl-PL" dirty="0"/>
            <a:t>2 ustępy publiczne, skontrolowano 2 obiekty, nieprawidłowości nie stwierdzono</a:t>
          </a:r>
        </a:p>
      </dgm:t>
    </dgm:pt>
    <dgm:pt modelId="{92856EC3-4CC3-427E-A664-545BFBFB8E08}" type="parTrans" cxnId="{ABAD7EF6-360F-4956-9199-7317063E4314}">
      <dgm:prSet/>
      <dgm:spPr/>
      <dgm:t>
        <a:bodyPr/>
        <a:lstStyle/>
        <a:p>
          <a:endParaRPr lang="pl-PL"/>
        </a:p>
      </dgm:t>
    </dgm:pt>
    <dgm:pt modelId="{325CD1B7-D4E8-45C3-8CEE-75236B8FB01D}" type="sibTrans" cxnId="{ABAD7EF6-360F-4956-9199-7317063E4314}">
      <dgm:prSet/>
      <dgm:spPr/>
      <dgm:t>
        <a:bodyPr/>
        <a:lstStyle/>
        <a:p>
          <a:endParaRPr lang="pl-PL"/>
        </a:p>
      </dgm:t>
    </dgm:pt>
    <dgm:pt modelId="{2D864253-37D6-41D8-98E2-CDA370811AED}">
      <dgm:prSet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r>
            <a:rPr lang="pl-PL" u="none" dirty="0"/>
            <a:t>48 inne obiekty publiczne,  skontrolowano 28 z czego w 4 kontrola wykazała nieprawidłowości</a:t>
          </a:r>
          <a:endParaRPr lang="pl-PL" dirty="0"/>
        </a:p>
      </dgm:t>
    </dgm:pt>
    <dgm:pt modelId="{8616FBD0-2488-4874-82DF-B16E78B89ED0}" type="parTrans" cxnId="{95270658-3151-42EB-9A41-BC24640012A5}">
      <dgm:prSet/>
      <dgm:spPr/>
      <dgm:t>
        <a:bodyPr/>
        <a:lstStyle/>
        <a:p>
          <a:endParaRPr lang="pl-PL"/>
        </a:p>
      </dgm:t>
    </dgm:pt>
    <dgm:pt modelId="{B4CEEA4E-88A4-477D-9AC0-C2C09DBDD539}" type="sibTrans" cxnId="{95270658-3151-42EB-9A41-BC24640012A5}">
      <dgm:prSet/>
      <dgm:spPr/>
      <dgm:t>
        <a:bodyPr/>
        <a:lstStyle/>
        <a:p>
          <a:endParaRPr lang="pl-PL"/>
        </a:p>
      </dgm:t>
    </dgm:pt>
    <dgm:pt modelId="{7D8A0CD9-763E-4E70-A8B8-57220F16B5DE}" type="pres">
      <dgm:prSet presAssocID="{907A8FCE-F272-45A4-BB69-5B358128E43D}" presName="Name0" presStyleCnt="0">
        <dgm:presLayoutVars>
          <dgm:dir/>
          <dgm:resizeHandles val="exact"/>
        </dgm:presLayoutVars>
      </dgm:prSet>
      <dgm:spPr/>
    </dgm:pt>
    <dgm:pt modelId="{1BAF4037-AFD1-4D98-BCCF-F5D593301929}" type="pres">
      <dgm:prSet presAssocID="{5ED64631-E29A-41BC-8156-1E9C93166F2D}" presName="composite" presStyleCnt="0"/>
      <dgm:spPr/>
    </dgm:pt>
    <dgm:pt modelId="{55D13542-0EB9-4CFF-8CFD-F586E76E7CE2}" type="pres">
      <dgm:prSet presAssocID="{5ED64631-E29A-41BC-8156-1E9C93166F2D}" presName="rect1" presStyleLbl="trAlignAcc1" presStyleIdx="0" presStyleCnt="7">
        <dgm:presLayoutVars>
          <dgm:bulletEnabled val="1"/>
        </dgm:presLayoutVars>
      </dgm:prSet>
      <dgm:spPr/>
    </dgm:pt>
    <dgm:pt modelId="{EB03E3BE-493E-435B-B7D9-86BC4C40E1F5}" type="pres">
      <dgm:prSet presAssocID="{5ED64631-E29A-41BC-8156-1E9C93166F2D}" presName="rect2" presStyleLbl="fgImgPlace1" presStyleIdx="0" presStyleCnt="7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854B4273-9E24-44C6-B939-9BD32B8D7A8F}" type="pres">
      <dgm:prSet presAssocID="{B7DB628C-A8BD-4A63-AAF1-2CE56F252E06}" presName="sibTrans" presStyleCnt="0"/>
      <dgm:spPr/>
    </dgm:pt>
    <dgm:pt modelId="{9B715A14-1E5B-4DBC-924C-DB110B22910F}" type="pres">
      <dgm:prSet presAssocID="{9FD48CA1-C8E0-4DE2-A5A1-08DB02CA5193}" presName="composite" presStyleCnt="0"/>
      <dgm:spPr/>
    </dgm:pt>
    <dgm:pt modelId="{7FEAE089-A944-4E69-BF82-C00A0E07BA15}" type="pres">
      <dgm:prSet presAssocID="{9FD48CA1-C8E0-4DE2-A5A1-08DB02CA5193}" presName="rect1" presStyleLbl="trAlignAcc1" presStyleIdx="1" presStyleCnt="7">
        <dgm:presLayoutVars>
          <dgm:bulletEnabled val="1"/>
        </dgm:presLayoutVars>
      </dgm:prSet>
      <dgm:spPr/>
    </dgm:pt>
    <dgm:pt modelId="{CB2E5769-8AB0-4F28-9CB3-44F4217B7473}" type="pres">
      <dgm:prSet presAssocID="{9FD48CA1-C8E0-4DE2-A5A1-08DB02CA5193}" presName="rect2" presStyleLbl="fgImgPlace1" presStyleIdx="1" presStyleCnt="7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591557FA-7640-470B-A586-3D927A0A5768}" type="pres">
      <dgm:prSet presAssocID="{DA059F2B-01B0-4A79-837F-54B389D10142}" presName="sibTrans" presStyleCnt="0"/>
      <dgm:spPr/>
    </dgm:pt>
    <dgm:pt modelId="{1FA47BED-1E78-41D5-8547-808A04082084}" type="pres">
      <dgm:prSet presAssocID="{0765681B-EEEB-4564-A0CE-F1F6DE95745D}" presName="composite" presStyleCnt="0"/>
      <dgm:spPr/>
    </dgm:pt>
    <dgm:pt modelId="{1D9BBE30-A713-428F-8004-7FB6C52B4E82}" type="pres">
      <dgm:prSet presAssocID="{0765681B-EEEB-4564-A0CE-F1F6DE95745D}" presName="rect1" presStyleLbl="trAlignAcc1" presStyleIdx="2" presStyleCnt="7">
        <dgm:presLayoutVars>
          <dgm:bulletEnabled val="1"/>
        </dgm:presLayoutVars>
      </dgm:prSet>
      <dgm:spPr/>
    </dgm:pt>
    <dgm:pt modelId="{6C439AF2-E440-4EFB-829A-11857783D4E9}" type="pres">
      <dgm:prSet presAssocID="{0765681B-EEEB-4564-A0CE-F1F6DE95745D}" presName="rect2" presStyleLbl="fgImgPlace1" presStyleIdx="2" presStyleCnt="7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FFD32487-AC4D-465C-93C6-4AE6FA405844}" type="pres">
      <dgm:prSet presAssocID="{E0441C12-1335-4008-93A9-B543DB503D60}" presName="sibTrans" presStyleCnt="0"/>
      <dgm:spPr/>
    </dgm:pt>
    <dgm:pt modelId="{7BCE27FA-6F40-4A99-BA3F-7916E98F3F74}" type="pres">
      <dgm:prSet presAssocID="{B466D874-3910-4AEC-A8CC-C910C04D49BD}" presName="composite" presStyleCnt="0"/>
      <dgm:spPr/>
    </dgm:pt>
    <dgm:pt modelId="{AE5CFADD-24A0-4D6F-ADA0-D591F4D5AEF8}" type="pres">
      <dgm:prSet presAssocID="{B466D874-3910-4AEC-A8CC-C910C04D49BD}" presName="rect1" presStyleLbl="trAlignAcc1" presStyleIdx="3" presStyleCnt="7">
        <dgm:presLayoutVars>
          <dgm:bulletEnabled val="1"/>
        </dgm:presLayoutVars>
      </dgm:prSet>
      <dgm:spPr/>
    </dgm:pt>
    <dgm:pt modelId="{B0DAA000-E380-4EC5-BEB9-6B302B86202A}" type="pres">
      <dgm:prSet presAssocID="{B466D874-3910-4AEC-A8CC-C910C04D49BD}" presName="rect2" presStyleLbl="fgImgPlace1" presStyleIdx="3" presStyleCnt="7"/>
      <dgm:spPr>
        <a:blipFill>
          <a:blip xmlns:r="http://schemas.openxmlformats.org/officeDocument/2006/relationships" r:embed="rId4"/>
          <a:stretch>
            <a:fillRect/>
          </a:stretch>
        </a:blipFill>
      </dgm:spPr>
    </dgm:pt>
    <dgm:pt modelId="{F5712237-FA5D-484E-A9D0-639065E40B1F}" type="pres">
      <dgm:prSet presAssocID="{E0121DA4-66AE-4148-B6A2-9CCA5DE1A5E3}" presName="sibTrans" presStyleCnt="0"/>
      <dgm:spPr/>
    </dgm:pt>
    <dgm:pt modelId="{957F4692-6879-4B68-B67F-D0ED9C64A84F}" type="pres">
      <dgm:prSet presAssocID="{5847FD02-6413-4D83-BF49-FD459C7386F0}" presName="composite" presStyleCnt="0"/>
      <dgm:spPr/>
    </dgm:pt>
    <dgm:pt modelId="{C32022BE-AB87-43ED-A2FC-0D7C01A6B472}" type="pres">
      <dgm:prSet presAssocID="{5847FD02-6413-4D83-BF49-FD459C7386F0}" presName="rect1" presStyleLbl="trAlignAcc1" presStyleIdx="4" presStyleCnt="7">
        <dgm:presLayoutVars>
          <dgm:bulletEnabled val="1"/>
        </dgm:presLayoutVars>
      </dgm:prSet>
      <dgm:spPr/>
    </dgm:pt>
    <dgm:pt modelId="{481CB986-D6D8-449F-8A35-98B1C9B0AE3A}" type="pres">
      <dgm:prSet presAssocID="{5847FD02-6413-4D83-BF49-FD459C7386F0}" presName="rect2" presStyleLbl="fgImgPlace1" presStyleIdx="4" presStyleCnt="7"/>
      <dgm:spPr>
        <a:blipFill>
          <a:blip xmlns:r="http://schemas.openxmlformats.org/officeDocument/2006/relationships" r:embed="rId5"/>
          <a:stretch>
            <a:fillRect/>
          </a:stretch>
        </a:blipFill>
      </dgm:spPr>
    </dgm:pt>
    <dgm:pt modelId="{BCF575AB-B9C8-449F-93CB-85B17474BCCE}" type="pres">
      <dgm:prSet presAssocID="{CF2C0156-6FFA-4896-A72D-B6CB5D6CB386}" presName="sibTrans" presStyleCnt="0"/>
      <dgm:spPr/>
    </dgm:pt>
    <dgm:pt modelId="{31106D8E-6049-4805-968D-FC977778364C}" type="pres">
      <dgm:prSet presAssocID="{8F900A3C-71CD-4E30-8594-BD2B47FDDE8A}" presName="composite" presStyleCnt="0"/>
      <dgm:spPr/>
    </dgm:pt>
    <dgm:pt modelId="{CA14ED48-5550-4EFD-925F-A9D3FF3B2242}" type="pres">
      <dgm:prSet presAssocID="{8F900A3C-71CD-4E30-8594-BD2B47FDDE8A}" presName="rect1" presStyleLbl="trAlignAcc1" presStyleIdx="5" presStyleCnt="7">
        <dgm:presLayoutVars>
          <dgm:bulletEnabled val="1"/>
        </dgm:presLayoutVars>
      </dgm:prSet>
      <dgm:spPr/>
    </dgm:pt>
    <dgm:pt modelId="{DA75F925-B9F4-483B-BC2F-0DA39DAA731E}" type="pres">
      <dgm:prSet presAssocID="{8F900A3C-71CD-4E30-8594-BD2B47FDDE8A}" presName="rect2" presStyleLbl="fgImgPlace1" presStyleIdx="5" presStyleCnt="7"/>
      <dgm:spPr>
        <a:blipFill>
          <a:blip xmlns:r="http://schemas.openxmlformats.org/officeDocument/2006/relationships" r:embed="rId6"/>
          <a:stretch>
            <a:fillRect/>
          </a:stretch>
        </a:blipFill>
      </dgm:spPr>
    </dgm:pt>
    <dgm:pt modelId="{B0F45138-0769-4080-83A1-E8E65EA9B960}" type="pres">
      <dgm:prSet presAssocID="{325CD1B7-D4E8-45C3-8CEE-75236B8FB01D}" presName="sibTrans" presStyleCnt="0"/>
      <dgm:spPr/>
    </dgm:pt>
    <dgm:pt modelId="{2F9657DC-5252-4152-896A-1A05B58CF8F2}" type="pres">
      <dgm:prSet presAssocID="{2D864253-37D6-41D8-98E2-CDA370811AED}" presName="composite" presStyleCnt="0"/>
      <dgm:spPr/>
    </dgm:pt>
    <dgm:pt modelId="{2D206D05-0D2B-49CA-B273-04FFCA8278DF}" type="pres">
      <dgm:prSet presAssocID="{2D864253-37D6-41D8-98E2-CDA370811AED}" presName="rect1" presStyleLbl="trAlignAcc1" presStyleIdx="6" presStyleCnt="7">
        <dgm:presLayoutVars>
          <dgm:bulletEnabled val="1"/>
        </dgm:presLayoutVars>
      </dgm:prSet>
      <dgm:spPr/>
    </dgm:pt>
    <dgm:pt modelId="{BF9828F2-55E0-4869-9C3F-6158E637E804}" type="pres">
      <dgm:prSet presAssocID="{2D864253-37D6-41D8-98E2-CDA370811AED}" presName="rect2" presStyleLbl="fgImgPlace1" presStyleIdx="6" presStyleCnt="7"/>
      <dgm:spPr>
        <a:blipFill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9326A502-89DE-4D42-A19A-2F6FA68E1A73}" type="presOf" srcId="{5847FD02-6413-4D83-BF49-FD459C7386F0}" destId="{C32022BE-AB87-43ED-A2FC-0D7C01A6B472}" srcOrd="0" destOrd="0" presId="urn:microsoft.com/office/officeart/2008/layout/PictureStrips"/>
    <dgm:cxn modelId="{8689D105-B961-464C-9742-8B5D0630EAC4}" srcId="{907A8FCE-F272-45A4-BB69-5B358128E43D}" destId="{5ED64631-E29A-41BC-8156-1E9C93166F2D}" srcOrd="0" destOrd="0" parTransId="{95E846A2-7AAC-4451-9D00-14477B1FB8CA}" sibTransId="{B7DB628C-A8BD-4A63-AAF1-2CE56F252E06}"/>
    <dgm:cxn modelId="{2EA1FE14-89AC-4CBB-94E2-E30D86B5CB6D}" type="presOf" srcId="{2D864253-37D6-41D8-98E2-CDA370811AED}" destId="{2D206D05-0D2B-49CA-B273-04FFCA8278DF}" srcOrd="0" destOrd="0" presId="urn:microsoft.com/office/officeart/2008/layout/PictureStrips"/>
    <dgm:cxn modelId="{3F0BB816-A84A-4BD1-92E7-1C7A54326BA0}" type="presOf" srcId="{5ED64631-E29A-41BC-8156-1E9C93166F2D}" destId="{55D13542-0EB9-4CFF-8CFD-F586E76E7CE2}" srcOrd="0" destOrd="0" presId="urn:microsoft.com/office/officeart/2008/layout/PictureStrips"/>
    <dgm:cxn modelId="{1451C069-39D2-43A1-8743-3FC0306DF59D}" type="presOf" srcId="{0765681B-EEEB-4564-A0CE-F1F6DE95745D}" destId="{1D9BBE30-A713-428F-8004-7FB6C52B4E82}" srcOrd="0" destOrd="0" presId="urn:microsoft.com/office/officeart/2008/layout/PictureStrips"/>
    <dgm:cxn modelId="{3F00F36B-9E27-4763-8B8D-F23918F44A88}" srcId="{907A8FCE-F272-45A4-BB69-5B358128E43D}" destId="{9FD48CA1-C8E0-4DE2-A5A1-08DB02CA5193}" srcOrd="1" destOrd="0" parTransId="{F1822F19-6CFC-485D-AE35-9E0D8B9F20B7}" sibTransId="{DA059F2B-01B0-4A79-837F-54B389D10142}"/>
    <dgm:cxn modelId="{A35AE855-601A-41A5-A223-D9BD6F7A2873}" type="presOf" srcId="{B466D874-3910-4AEC-A8CC-C910C04D49BD}" destId="{AE5CFADD-24A0-4D6F-ADA0-D591F4D5AEF8}" srcOrd="0" destOrd="0" presId="urn:microsoft.com/office/officeart/2008/layout/PictureStrips"/>
    <dgm:cxn modelId="{95270658-3151-42EB-9A41-BC24640012A5}" srcId="{907A8FCE-F272-45A4-BB69-5B358128E43D}" destId="{2D864253-37D6-41D8-98E2-CDA370811AED}" srcOrd="6" destOrd="0" parTransId="{8616FBD0-2488-4874-82DF-B16E78B89ED0}" sibTransId="{B4CEEA4E-88A4-477D-9AC0-C2C09DBDD539}"/>
    <dgm:cxn modelId="{A59CBC7F-47DB-4D96-A2EB-86808CA66E2B}" srcId="{907A8FCE-F272-45A4-BB69-5B358128E43D}" destId="{0765681B-EEEB-4564-A0CE-F1F6DE95745D}" srcOrd="2" destOrd="0" parTransId="{121C424D-5643-48C5-A5F9-BD859E57D1E6}" sibTransId="{E0441C12-1335-4008-93A9-B543DB503D60}"/>
    <dgm:cxn modelId="{78FFDC82-9E07-447E-8A3A-D14A6AC71F0F}" type="presOf" srcId="{9FD48CA1-C8E0-4DE2-A5A1-08DB02CA5193}" destId="{7FEAE089-A944-4E69-BF82-C00A0E07BA15}" srcOrd="0" destOrd="0" presId="urn:microsoft.com/office/officeart/2008/layout/PictureStrips"/>
    <dgm:cxn modelId="{A50933AF-A197-48D9-83FB-EF8098696E92}" type="presOf" srcId="{907A8FCE-F272-45A4-BB69-5B358128E43D}" destId="{7D8A0CD9-763E-4E70-A8B8-57220F16B5DE}" srcOrd="0" destOrd="0" presId="urn:microsoft.com/office/officeart/2008/layout/PictureStrips"/>
    <dgm:cxn modelId="{770D58CD-E1E4-472D-9EF8-AF9B93B3FB42}" srcId="{907A8FCE-F272-45A4-BB69-5B358128E43D}" destId="{B466D874-3910-4AEC-A8CC-C910C04D49BD}" srcOrd="3" destOrd="0" parTransId="{36DCDF6D-8256-4900-8818-D56AF29AFBF9}" sibTransId="{E0121DA4-66AE-4148-B6A2-9CCA5DE1A5E3}"/>
    <dgm:cxn modelId="{9CDBD5D6-CBD2-4BDB-8E02-2A6C116D3840}" srcId="{907A8FCE-F272-45A4-BB69-5B358128E43D}" destId="{5847FD02-6413-4D83-BF49-FD459C7386F0}" srcOrd="4" destOrd="0" parTransId="{F96FFD41-0BCB-4728-BBB7-91A99D4CB671}" sibTransId="{CF2C0156-6FFA-4896-A72D-B6CB5D6CB386}"/>
    <dgm:cxn modelId="{708AC0EF-A70C-4788-998F-5893BAC7B11D}" type="presOf" srcId="{8F900A3C-71CD-4E30-8594-BD2B47FDDE8A}" destId="{CA14ED48-5550-4EFD-925F-A9D3FF3B2242}" srcOrd="0" destOrd="0" presId="urn:microsoft.com/office/officeart/2008/layout/PictureStrips"/>
    <dgm:cxn modelId="{ABAD7EF6-360F-4956-9199-7317063E4314}" srcId="{907A8FCE-F272-45A4-BB69-5B358128E43D}" destId="{8F900A3C-71CD-4E30-8594-BD2B47FDDE8A}" srcOrd="5" destOrd="0" parTransId="{92856EC3-4CC3-427E-A664-545BFBFB8E08}" sibTransId="{325CD1B7-D4E8-45C3-8CEE-75236B8FB01D}"/>
    <dgm:cxn modelId="{E60DC0F2-2C55-436E-B2A8-9F6CB3ED41AC}" type="presParOf" srcId="{7D8A0CD9-763E-4E70-A8B8-57220F16B5DE}" destId="{1BAF4037-AFD1-4D98-BCCF-F5D593301929}" srcOrd="0" destOrd="0" presId="urn:microsoft.com/office/officeart/2008/layout/PictureStrips"/>
    <dgm:cxn modelId="{A1AC862C-1354-4AE9-9022-967AC21BD128}" type="presParOf" srcId="{1BAF4037-AFD1-4D98-BCCF-F5D593301929}" destId="{55D13542-0EB9-4CFF-8CFD-F586E76E7CE2}" srcOrd="0" destOrd="0" presId="urn:microsoft.com/office/officeart/2008/layout/PictureStrips"/>
    <dgm:cxn modelId="{337F41A9-5A58-46C2-8371-1783B89835CE}" type="presParOf" srcId="{1BAF4037-AFD1-4D98-BCCF-F5D593301929}" destId="{EB03E3BE-493E-435B-B7D9-86BC4C40E1F5}" srcOrd="1" destOrd="0" presId="urn:microsoft.com/office/officeart/2008/layout/PictureStrips"/>
    <dgm:cxn modelId="{93256326-9D2D-4697-9B1A-3A4D5A4A484C}" type="presParOf" srcId="{7D8A0CD9-763E-4E70-A8B8-57220F16B5DE}" destId="{854B4273-9E24-44C6-B939-9BD32B8D7A8F}" srcOrd="1" destOrd="0" presId="urn:microsoft.com/office/officeart/2008/layout/PictureStrips"/>
    <dgm:cxn modelId="{C958537D-535D-4E45-9A06-4B7C56263688}" type="presParOf" srcId="{7D8A0CD9-763E-4E70-A8B8-57220F16B5DE}" destId="{9B715A14-1E5B-4DBC-924C-DB110B22910F}" srcOrd="2" destOrd="0" presId="urn:microsoft.com/office/officeart/2008/layout/PictureStrips"/>
    <dgm:cxn modelId="{87C27B3A-639B-4ACE-8A94-F4EA61CAD6E6}" type="presParOf" srcId="{9B715A14-1E5B-4DBC-924C-DB110B22910F}" destId="{7FEAE089-A944-4E69-BF82-C00A0E07BA15}" srcOrd="0" destOrd="0" presId="urn:microsoft.com/office/officeart/2008/layout/PictureStrips"/>
    <dgm:cxn modelId="{455549E5-696D-4821-A1C3-EFD36CC2EB7F}" type="presParOf" srcId="{9B715A14-1E5B-4DBC-924C-DB110B22910F}" destId="{CB2E5769-8AB0-4F28-9CB3-44F4217B7473}" srcOrd="1" destOrd="0" presId="urn:microsoft.com/office/officeart/2008/layout/PictureStrips"/>
    <dgm:cxn modelId="{39CB25B8-EFB0-460B-9D62-6F7710163957}" type="presParOf" srcId="{7D8A0CD9-763E-4E70-A8B8-57220F16B5DE}" destId="{591557FA-7640-470B-A586-3D927A0A5768}" srcOrd="3" destOrd="0" presId="urn:microsoft.com/office/officeart/2008/layout/PictureStrips"/>
    <dgm:cxn modelId="{845719B7-774B-47B3-B29D-1A73783AE1DA}" type="presParOf" srcId="{7D8A0CD9-763E-4E70-A8B8-57220F16B5DE}" destId="{1FA47BED-1E78-41D5-8547-808A04082084}" srcOrd="4" destOrd="0" presId="urn:microsoft.com/office/officeart/2008/layout/PictureStrips"/>
    <dgm:cxn modelId="{3F74CD5D-6D39-40D6-876F-79D1B3C74324}" type="presParOf" srcId="{1FA47BED-1E78-41D5-8547-808A04082084}" destId="{1D9BBE30-A713-428F-8004-7FB6C52B4E82}" srcOrd="0" destOrd="0" presId="urn:microsoft.com/office/officeart/2008/layout/PictureStrips"/>
    <dgm:cxn modelId="{1294F176-D2AD-47E2-B7E9-39F730F9F48D}" type="presParOf" srcId="{1FA47BED-1E78-41D5-8547-808A04082084}" destId="{6C439AF2-E440-4EFB-829A-11857783D4E9}" srcOrd="1" destOrd="0" presId="urn:microsoft.com/office/officeart/2008/layout/PictureStrips"/>
    <dgm:cxn modelId="{FA7D5ABD-1F15-4608-94D0-CBB06F502AE5}" type="presParOf" srcId="{7D8A0CD9-763E-4E70-A8B8-57220F16B5DE}" destId="{FFD32487-AC4D-465C-93C6-4AE6FA405844}" srcOrd="5" destOrd="0" presId="urn:microsoft.com/office/officeart/2008/layout/PictureStrips"/>
    <dgm:cxn modelId="{82E88FED-94A9-40E4-AEF8-CCF95B92DB8A}" type="presParOf" srcId="{7D8A0CD9-763E-4E70-A8B8-57220F16B5DE}" destId="{7BCE27FA-6F40-4A99-BA3F-7916E98F3F74}" srcOrd="6" destOrd="0" presId="urn:microsoft.com/office/officeart/2008/layout/PictureStrips"/>
    <dgm:cxn modelId="{3B64860A-22EB-44C1-9E04-FB012E290B13}" type="presParOf" srcId="{7BCE27FA-6F40-4A99-BA3F-7916E98F3F74}" destId="{AE5CFADD-24A0-4D6F-ADA0-D591F4D5AEF8}" srcOrd="0" destOrd="0" presId="urn:microsoft.com/office/officeart/2008/layout/PictureStrips"/>
    <dgm:cxn modelId="{3E3DD43D-A38A-4216-9E2B-3305FA99C86C}" type="presParOf" srcId="{7BCE27FA-6F40-4A99-BA3F-7916E98F3F74}" destId="{B0DAA000-E380-4EC5-BEB9-6B302B86202A}" srcOrd="1" destOrd="0" presId="urn:microsoft.com/office/officeart/2008/layout/PictureStrips"/>
    <dgm:cxn modelId="{3BC5594B-E57F-4C6E-A76A-25FBE9A21245}" type="presParOf" srcId="{7D8A0CD9-763E-4E70-A8B8-57220F16B5DE}" destId="{F5712237-FA5D-484E-A9D0-639065E40B1F}" srcOrd="7" destOrd="0" presId="urn:microsoft.com/office/officeart/2008/layout/PictureStrips"/>
    <dgm:cxn modelId="{4A9ADF44-1E06-442D-9322-D1028DECE8A4}" type="presParOf" srcId="{7D8A0CD9-763E-4E70-A8B8-57220F16B5DE}" destId="{957F4692-6879-4B68-B67F-D0ED9C64A84F}" srcOrd="8" destOrd="0" presId="urn:microsoft.com/office/officeart/2008/layout/PictureStrips"/>
    <dgm:cxn modelId="{22F95AC9-C140-473A-881F-FAEB1034D592}" type="presParOf" srcId="{957F4692-6879-4B68-B67F-D0ED9C64A84F}" destId="{C32022BE-AB87-43ED-A2FC-0D7C01A6B472}" srcOrd="0" destOrd="0" presId="urn:microsoft.com/office/officeart/2008/layout/PictureStrips"/>
    <dgm:cxn modelId="{83392EE9-15B7-4EC9-8841-729877655679}" type="presParOf" srcId="{957F4692-6879-4B68-B67F-D0ED9C64A84F}" destId="{481CB986-D6D8-449F-8A35-98B1C9B0AE3A}" srcOrd="1" destOrd="0" presId="urn:microsoft.com/office/officeart/2008/layout/PictureStrips"/>
    <dgm:cxn modelId="{B03AFB38-D7E4-43DA-B534-18C5206E5A0B}" type="presParOf" srcId="{7D8A0CD9-763E-4E70-A8B8-57220F16B5DE}" destId="{BCF575AB-B9C8-449F-93CB-85B17474BCCE}" srcOrd="9" destOrd="0" presId="urn:microsoft.com/office/officeart/2008/layout/PictureStrips"/>
    <dgm:cxn modelId="{9F2D8A30-0818-479D-9DCD-C62C2B483209}" type="presParOf" srcId="{7D8A0CD9-763E-4E70-A8B8-57220F16B5DE}" destId="{31106D8E-6049-4805-968D-FC977778364C}" srcOrd="10" destOrd="0" presId="urn:microsoft.com/office/officeart/2008/layout/PictureStrips"/>
    <dgm:cxn modelId="{B2E1ED70-C2A6-47F5-9478-CFCDC9E54537}" type="presParOf" srcId="{31106D8E-6049-4805-968D-FC977778364C}" destId="{CA14ED48-5550-4EFD-925F-A9D3FF3B2242}" srcOrd="0" destOrd="0" presId="urn:microsoft.com/office/officeart/2008/layout/PictureStrips"/>
    <dgm:cxn modelId="{7DC1AC6A-7137-4474-8AC6-4DE16E03D8ED}" type="presParOf" srcId="{31106D8E-6049-4805-968D-FC977778364C}" destId="{DA75F925-B9F4-483B-BC2F-0DA39DAA731E}" srcOrd="1" destOrd="0" presId="urn:microsoft.com/office/officeart/2008/layout/PictureStrips"/>
    <dgm:cxn modelId="{0F80D2FF-FBDE-493F-B8DF-FB94A6FFAE7E}" type="presParOf" srcId="{7D8A0CD9-763E-4E70-A8B8-57220F16B5DE}" destId="{B0F45138-0769-4080-83A1-E8E65EA9B960}" srcOrd="11" destOrd="0" presId="urn:microsoft.com/office/officeart/2008/layout/PictureStrips"/>
    <dgm:cxn modelId="{8B004FC6-5FC5-47BE-8FDF-85974E7CC214}" type="presParOf" srcId="{7D8A0CD9-763E-4E70-A8B8-57220F16B5DE}" destId="{2F9657DC-5252-4152-896A-1A05B58CF8F2}" srcOrd="12" destOrd="0" presId="urn:microsoft.com/office/officeart/2008/layout/PictureStrips"/>
    <dgm:cxn modelId="{08BABB90-5496-4D03-A6B1-189EF0DB60EA}" type="presParOf" srcId="{2F9657DC-5252-4152-896A-1A05B58CF8F2}" destId="{2D206D05-0D2B-49CA-B273-04FFCA8278DF}" srcOrd="0" destOrd="0" presId="urn:microsoft.com/office/officeart/2008/layout/PictureStrips"/>
    <dgm:cxn modelId="{B15AF29C-7E99-4B07-BC91-A744766A2506}" type="presParOf" srcId="{2F9657DC-5252-4152-896A-1A05B58CF8F2}" destId="{BF9828F2-55E0-4869-9C3F-6158E637E80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00F4CA-E625-4AF7-B41A-F417B612AEC6}" type="doc">
      <dgm:prSet loTypeId="urn:microsoft.com/office/officeart/2005/8/layout/process1" loCatId="process" qsTypeId="urn:microsoft.com/office/officeart/2005/8/quickstyle/simple1" qsCatId="simple" csTypeId="urn:microsoft.com/office/officeart/2005/8/colors/accent1_3" csCatId="accent1" phldr="1"/>
      <dgm:spPr/>
    </dgm:pt>
    <dgm:pt modelId="{D8EB969A-EB54-4214-9781-73665B04AFE3}">
      <dgm:prSet phldrT="[Tekst]"/>
      <dgm:spPr/>
      <dgm:t>
        <a:bodyPr/>
        <a:lstStyle/>
        <a:p>
          <a:r>
            <a:rPr lang="pl-PL" dirty="0"/>
            <a:t>252 obiekty </a:t>
          </a:r>
        </a:p>
      </dgm:t>
    </dgm:pt>
    <dgm:pt modelId="{F4791527-E943-40EF-BE52-6922D23D58EE}" type="parTrans" cxnId="{A7C9EF8F-1B3C-4F50-846E-DA8B48BC95B9}">
      <dgm:prSet/>
      <dgm:spPr/>
      <dgm:t>
        <a:bodyPr/>
        <a:lstStyle/>
        <a:p>
          <a:endParaRPr lang="pl-PL"/>
        </a:p>
      </dgm:t>
    </dgm:pt>
    <dgm:pt modelId="{D150A537-755D-4F92-94FE-D5B382388508}" type="sibTrans" cxnId="{A7C9EF8F-1B3C-4F50-846E-DA8B48BC95B9}">
      <dgm:prSet/>
      <dgm:spPr/>
      <dgm:t>
        <a:bodyPr/>
        <a:lstStyle/>
        <a:p>
          <a:endParaRPr lang="pl-PL"/>
        </a:p>
      </dgm:t>
    </dgm:pt>
    <dgm:pt modelId="{8D13A9CE-C158-4997-91CA-ABB2FED5F6B9}">
      <dgm:prSet phldrT="[Tekst]"/>
      <dgm:spPr/>
      <dgm:t>
        <a:bodyPr/>
        <a:lstStyle/>
        <a:p>
          <a:r>
            <a:rPr lang="pl-PL" dirty="0"/>
            <a:t>173 skontrolowano</a:t>
          </a:r>
        </a:p>
      </dgm:t>
    </dgm:pt>
    <dgm:pt modelId="{ED4E2034-6604-45F0-9F3A-C0553180778C}" type="parTrans" cxnId="{170E024B-EB3D-4AB8-B517-8C02E215D777}">
      <dgm:prSet/>
      <dgm:spPr/>
      <dgm:t>
        <a:bodyPr/>
        <a:lstStyle/>
        <a:p>
          <a:endParaRPr lang="pl-PL"/>
        </a:p>
      </dgm:t>
    </dgm:pt>
    <dgm:pt modelId="{7BDCF9FD-4737-4E3F-A48F-2D928960B637}" type="sibTrans" cxnId="{170E024B-EB3D-4AB8-B517-8C02E215D777}">
      <dgm:prSet/>
      <dgm:spPr/>
      <dgm:t>
        <a:bodyPr/>
        <a:lstStyle/>
        <a:p>
          <a:endParaRPr lang="pl-PL"/>
        </a:p>
      </dgm:t>
    </dgm:pt>
    <dgm:pt modelId="{D80DA3F0-1E7F-4A31-B275-12AF36A852DD}">
      <dgm:prSet phldrT="[Tekst]"/>
      <dgm:spPr/>
      <dgm:t>
        <a:bodyPr/>
        <a:lstStyle/>
        <a:p>
          <a:r>
            <a:rPr lang="pl-PL"/>
            <a:t>9 postępowań </a:t>
          </a:r>
          <a:endParaRPr lang="pl-PL" dirty="0"/>
        </a:p>
      </dgm:t>
    </dgm:pt>
    <dgm:pt modelId="{0DD6894A-7541-4843-BED5-F044EAF6199F}" type="parTrans" cxnId="{C31A50C0-1E83-44B0-B0CC-CAC4AE51551D}">
      <dgm:prSet/>
      <dgm:spPr/>
      <dgm:t>
        <a:bodyPr/>
        <a:lstStyle/>
        <a:p>
          <a:endParaRPr lang="pl-PL"/>
        </a:p>
      </dgm:t>
    </dgm:pt>
    <dgm:pt modelId="{91298F4C-F78F-4D38-83D0-D873CAE5BA03}" type="sibTrans" cxnId="{C31A50C0-1E83-44B0-B0CC-CAC4AE51551D}">
      <dgm:prSet/>
      <dgm:spPr/>
      <dgm:t>
        <a:bodyPr/>
        <a:lstStyle/>
        <a:p>
          <a:endParaRPr lang="pl-PL"/>
        </a:p>
      </dgm:t>
    </dgm:pt>
    <dgm:pt modelId="{4AA4A408-E8AA-4502-83C7-08548F1C41ED}" type="pres">
      <dgm:prSet presAssocID="{F600F4CA-E625-4AF7-B41A-F417B612AEC6}" presName="Name0" presStyleCnt="0">
        <dgm:presLayoutVars>
          <dgm:dir/>
          <dgm:resizeHandles val="exact"/>
        </dgm:presLayoutVars>
      </dgm:prSet>
      <dgm:spPr/>
    </dgm:pt>
    <dgm:pt modelId="{2BEB8E48-A300-4578-BDF6-88D0549EED2E}" type="pres">
      <dgm:prSet presAssocID="{D8EB969A-EB54-4214-9781-73665B04AFE3}" presName="node" presStyleLbl="node1" presStyleIdx="0" presStyleCnt="3">
        <dgm:presLayoutVars>
          <dgm:bulletEnabled val="1"/>
        </dgm:presLayoutVars>
      </dgm:prSet>
      <dgm:spPr/>
    </dgm:pt>
    <dgm:pt modelId="{8F186FB1-0665-4CA0-959E-FAC26F2B852A}" type="pres">
      <dgm:prSet presAssocID="{D150A537-755D-4F92-94FE-D5B382388508}" presName="sibTrans" presStyleLbl="sibTrans2D1" presStyleIdx="0" presStyleCnt="2"/>
      <dgm:spPr/>
    </dgm:pt>
    <dgm:pt modelId="{E0CA91D5-F97B-4A3F-B027-0CF31B9C7BF3}" type="pres">
      <dgm:prSet presAssocID="{D150A537-755D-4F92-94FE-D5B382388508}" presName="connectorText" presStyleLbl="sibTrans2D1" presStyleIdx="0" presStyleCnt="2"/>
      <dgm:spPr/>
    </dgm:pt>
    <dgm:pt modelId="{968BDD14-6D3E-4088-A9D0-F66B33EE4530}" type="pres">
      <dgm:prSet presAssocID="{8D13A9CE-C158-4997-91CA-ABB2FED5F6B9}" presName="node" presStyleLbl="node1" presStyleIdx="1" presStyleCnt="3">
        <dgm:presLayoutVars>
          <dgm:bulletEnabled val="1"/>
        </dgm:presLayoutVars>
      </dgm:prSet>
      <dgm:spPr/>
    </dgm:pt>
    <dgm:pt modelId="{2C26F025-AE63-4EE9-ACF7-3E5A521230E1}" type="pres">
      <dgm:prSet presAssocID="{7BDCF9FD-4737-4E3F-A48F-2D928960B637}" presName="sibTrans" presStyleLbl="sibTrans2D1" presStyleIdx="1" presStyleCnt="2"/>
      <dgm:spPr/>
    </dgm:pt>
    <dgm:pt modelId="{F96EF63F-433B-4254-BE6A-7CA349F4A03E}" type="pres">
      <dgm:prSet presAssocID="{7BDCF9FD-4737-4E3F-A48F-2D928960B637}" presName="connectorText" presStyleLbl="sibTrans2D1" presStyleIdx="1" presStyleCnt="2"/>
      <dgm:spPr/>
    </dgm:pt>
    <dgm:pt modelId="{07903299-84E6-4169-A0E8-8BD8550B37D4}" type="pres">
      <dgm:prSet presAssocID="{D80DA3F0-1E7F-4A31-B275-12AF36A852DD}" presName="node" presStyleLbl="node1" presStyleIdx="2" presStyleCnt="3">
        <dgm:presLayoutVars>
          <dgm:bulletEnabled val="1"/>
        </dgm:presLayoutVars>
      </dgm:prSet>
      <dgm:spPr/>
    </dgm:pt>
  </dgm:ptLst>
  <dgm:cxnLst>
    <dgm:cxn modelId="{B2E89402-EC76-42E3-A3CD-52132A508C3D}" type="presOf" srcId="{8D13A9CE-C158-4997-91CA-ABB2FED5F6B9}" destId="{968BDD14-6D3E-4088-A9D0-F66B33EE4530}" srcOrd="0" destOrd="0" presId="urn:microsoft.com/office/officeart/2005/8/layout/process1"/>
    <dgm:cxn modelId="{00D3D42B-E5C9-4054-BD9D-B84B478124AB}" type="presOf" srcId="{D8EB969A-EB54-4214-9781-73665B04AFE3}" destId="{2BEB8E48-A300-4578-BDF6-88D0549EED2E}" srcOrd="0" destOrd="0" presId="urn:microsoft.com/office/officeart/2005/8/layout/process1"/>
    <dgm:cxn modelId="{44788238-3010-4F06-AF4D-2E1AAC204527}" type="presOf" srcId="{D150A537-755D-4F92-94FE-D5B382388508}" destId="{E0CA91D5-F97B-4A3F-B027-0CF31B9C7BF3}" srcOrd="1" destOrd="0" presId="urn:microsoft.com/office/officeart/2005/8/layout/process1"/>
    <dgm:cxn modelId="{7775A23E-A09B-4A6B-BEA6-ADF83EE3A619}" type="presOf" srcId="{F600F4CA-E625-4AF7-B41A-F417B612AEC6}" destId="{4AA4A408-E8AA-4502-83C7-08548F1C41ED}" srcOrd="0" destOrd="0" presId="urn:microsoft.com/office/officeart/2005/8/layout/process1"/>
    <dgm:cxn modelId="{170E024B-EB3D-4AB8-B517-8C02E215D777}" srcId="{F600F4CA-E625-4AF7-B41A-F417B612AEC6}" destId="{8D13A9CE-C158-4997-91CA-ABB2FED5F6B9}" srcOrd="1" destOrd="0" parTransId="{ED4E2034-6604-45F0-9F3A-C0553180778C}" sibTransId="{7BDCF9FD-4737-4E3F-A48F-2D928960B637}"/>
    <dgm:cxn modelId="{0E78A65A-87F4-408C-B8A9-FD968FED81C9}" type="presOf" srcId="{D80DA3F0-1E7F-4A31-B275-12AF36A852DD}" destId="{07903299-84E6-4169-A0E8-8BD8550B37D4}" srcOrd="0" destOrd="0" presId="urn:microsoft.com/office/officeart/2005/8/layout/process1"/>
    <dgm:cxn modelId="{1DA8C97C-B05C-4D61-929F-EA12F6C620AD}" type="presOf" srcId="{7BDCF9FD-4737-4E3F-A48F-2D928960B637}" destId="{2C26F025-AE63-4EE9-ACF7-3E5A521230E1}" srcOrd="0" destOrd="0" presId="urn:microsoft.com/office/officeart/2005/8/layout/process1"/>
    <dgm:cxn modelId="{A7C9EF8F-1B3C-4F50-846E-DA8B48BC95B9}" srcId="{F600F4CA-E625-4AF7-B41A-F417B612AEC6}" destId="{D8EB969A-EB54-4214-9781-73665B04AFE3}" srcOrd="0" destOrd="0" parTransId="{F4791527-E943-40EF-BE52-6922D23D58EE}" sibTransId="{D150A537-755D-4F92-94FE-D5B382388508}"/>
    <dgm:cxn modelId="{C31A50C0-1E83-44B0-B0CC-CAC4AE51551D}" srcId="{F600F4CA-E625-4AF7-B41A-F417B612AEC6}" destId="{D80DA3F0-1E7F-4A31-B275-12AF36A852DD}" srcOrd="2" destOrd="0" parTransId="{0DD6894A-7541-4843-BED5-F044EAF6199F}" sibTransId="{91298F4C-F78F-4D38-83D0-D873CAE5BA03}"/>
    <dgm:cxn modelId="{A8B706CC-14CE-4D82-96A4-F8F4FE1D84B5}" type="presOf" srcId="{D150A537-755D-4F92-94FE-D5B382388508}" destId="{8F186FB1-0665-4CA0-959E-FAC26F2B852A}" srcOrd="0" destOrd="0" presId="urn:microsoft.com/office/officeart/2005/8/layout/process1"/>
    <dgm:cxn modelId="{AE437EE5-7833-4B8F-BB34-FB592A348724}" type="presOf" srcId="{7BDCF9FD-4737-4E3F-A48F-2D928960B637}" destId="{F96EF63F-433B-4254-BE6A-7CA349F4A03E}" srcOrd="1" destOrd="0" presId="urn:microsoft.com/office/officeart/2005/8/layout/process1"/>
    <dgm:cxn modelId="{3FECC631-9994-4CF9-B650-A704DE81E650}" type="presParOf" srcId="{4AA4A408-E8AA-4502-83C7-08548F1C41ED}" destId="{2BEB8E48-A300-4578-BDF6-88D0549EED2E}" srcOrd="0" destOrd="0" presId="urn:microsoft.com/office/officeart/2005/8/layout/process1"/>
    <dgm:cxn modelId="{4D41C27D-C4B3-43E4-882A-3CF5BA08C823}" type="presParOf" srcId="{4AA4A408-E8AA-4502-83C7-08548F1C41ED}" destId="{8F186FB1-0665-4CA0-959E-FAC26F2B852A}" srcOrd="1" destOrd="0" presId="urn:microsoft.com/office/officeart/2005/8/layout/process1"/>
    <dgm:cxn modelId="{9FC935C7-8716-4789-959A-AA361B01E070}" type="presParOf" srcId="{8F186FB1-0665-4CA0-959E-FAC26F2B852A}" destId="{E0CA91D5-F97B-4A3F-B027-0CF31B9C7BF3}" srcOrd="0" destOrd="0" presId="urn:microsoft.com/office/officeart/2005/8/layout/process1"/>
    <dgm:cxn modelId="{60E551C8-EB3D-474C-914E-009E7657677C}" type="presParOf" srcId="{4AA4A408-E8AA-4502-83C7-08548F1C41ED}" destId="{968BDD14-6D3E-4088-A9D0-F66B33EE4530}" srcOrd="2" destOrd="0" presId="urn:microsoft.com/office/officeart/2005/8/layout/process1"/>
    <dgm:cxn modelId="{3B8DC35C-8F56-456D-972D-A595E596E807}" type="presParOf" srcId="{4AA4A408-E8AA-4502-83C7-08548F1C41ED}" destId="{2C26F025-AE63-4EE9-ACF7-3E5A521230E1}" srcOrd="3" destOrd="0" presId="urn:microsoft.com/office/officeart/2005/8/layout/process1"/>
    <dgm:cxn modelId="{849BFE8F-FB05-4554-9652-33AEE4BE603D}" type="presParOf" srcId="{2C26F025-AE63-4EE9-ACF7-3E5A521230E1}" destId="{F96EF63F-433B-4254-BE6A-7CA349F4A03E}" srcOrd="0" destOrd="0" presId="urn:microsoft.com/office/officeart/2005/8/layout/process1"/>
    <dgm:cxn modelId="{113FE1F2-BC5D-4B4A-98E8-3F5A99690D42}" type="presParOf" srcId="{4AA4A408-E8AA-4502-83C7-08548F1C41ED}" destId="{07903299-84E6-4169-A0E8-8BD8550B37D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BBF58-CF02-4AC6-B3A8-D99BE957DB36}">
      <dsp:nvSpPr>
        <dsp:cNvPr id="0" name=""/>
        <dsp:cNvSpPr/>
      </dsp:nvSpPr>
      <dsp:spPr>
        <a:xfrm>
          <a:off x="6346820" y="3190178"/>
          <a:ext cx="91440" cy="5940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4036"/>
              </a:lnTo>
            </a:path>
          </a:pathLst>
        </a:custGeom>
        <a:noFill/>
        <a:ln w="19050" cap="flat" cmpd="sng" algn="ctr">
          <a:solidFill>
            <a:schemeClr val="accent3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3AFFA-3376-419F-AFB6-902611705DAF}">
      <dsp:nvSpPr>
        <dsp:cNvPr id="0" name=""/>
        <dsp:cNvSpPr/>
      </dsp:nvSpPr>
      <dsp:spPr>
        <a:xfrm>
          <a:off x="5144325" y="1299134"/>
          <a:ext cx="1248214" cy="594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818"/>
              </a:lnTo>
              <a:lnTo>
                <a:pt x="1248214" y="404818"/>
              </a:lnTo>
              <a:lnTo>
                <a:pt x="1248214" y="594036"/>
              </a:lnTo>
            </a:path>
          </a:pathLst>
        </a:custGeom>
        <a:noFill/>
        <a:ln w="1905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45049-6CCC-4354-B8BE-CDA365877D1A}">
      <dsp:nvSpPr>
        <dsp:cNvPr id="0" name=""/>
        <dsp:cNvSpPr/>
      </dsp:nvSpPr>
      <dsp:spPr>
        <a:xfrm>
          <a:off x="3850391" y="3190178"/>
          <a:ext cx="91440" cy="5940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4036"/>
              </a:lnTo>
            </a:path>
          </a:pathLst>
        </a:custGeom>
        <a:noFill/>
        <a:ln w="19050" cap="flat" cmpd="sng" algn="ctr">
          <a:solidFill>
            <a:schemeClr val="accent3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B8DB98-4B6A-413D-8D3F-641038102297}">
      <dsp:nvSpPr>
        <dsp:cNvPr id="0" name=""/>
        <dsp:cNvSpPr/>
      </dsp:nvSpPr>
      <dsp:spPr>
        <a:xfrm>
          <a:off x="3896111" y="1299134"/>
          <a:ext cx="1248214" cy="594036"/>
        </a:xfrm>
        <a:custGeom>
          <a:avLst/>
          <a:gdLst/>
          <a:ahLst/>
          <a:cxnLst/>
          <a:rect l="0" t="0" r="0" b="0"/>
          <a:pathLst>
            <a:path>
              <a:moveTo>
                <a:pt x="1248214" y="0"/>
              </a:moveTo>
              <a:lnTo>
                <a:pt x="1248214" y="404818"/>
              </a:lnTo>
              <a:lnTo>
                <a:pt x="0" y="404818"/>
              </a:lnTo>
              <a:lnTo>
                <a:pt x="0" y="594036"/>
              </a:lnTo>
            </a:path>
          </a:pathLst>
        </a:custGeom>
        <a:noFill/>
        <a:ln w="1905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D8F0C0-8785-4441-83CC-24A6E7B09A2A}">
      <dsp:nvSpPr>
        <dsp:cNvPr id="0" name=""/>
        <dsp:cNvSpPr/>
      </dsp:nvSpPr>
      <dsp:spPr>
        <a:xfrm>
          <a:off x="4123059" y="2126"/>
          <a:ext cx="2042532" cy="1297007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A759B8B-9537-48D8-9B49-50C0599E99CD}">
      <dsp:nvSpPr>
        <dsp:cNvPr id="0" name=""/>
        <dsp:cNvSpPr/>
      </dsp:nvSpPr>
      <dsp:spPr>
        <a:xfrm>
          <a:off x="4350007" y="217727"/>
          <a:ext cx="2042532" cy="1297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105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kontroli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jakości wody</a:t>
          </a:r>
        </a:p>
      </dsp:txBody>
      <dsp:txXfrm>
        <a:off x="4387995" y="255715"/>
        <a:ext cx="1966556" cy="1221031"/>
      </dsp:txXfrm>
    </dsp:sp>
    <dsp:sp modelId="{DACE1B22-41A8-49E1-A419-11207777893F}">
      <dsp:nvSpPr>
        <dsp:cNvPr id="0" name=""/>
        <dsp:cNvSpPr/>
      </dsp:nvSpPr>
      <dsp:spPr>
        <a:xfrm>
          <a:off x="2874845" y="1893170"/>
          <a:ext cx="2042532" cy="1297007"/>
        </a:xfrm>
        <a:prstGeom prst="roundRect">
          <a:avLst>
            <a:gd name="adj" fmla="val 10000"/>
          </a:avLst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987326E-6545-4921-83F7-A97F82D7DC71}">
      <dsp:nvSpPr>
        <dsp:cNvPr id="0" name=""/>
        <dsp:cNvSpPr/>
      </dsp:nvSpPr>
      <dsp:spPr>
        <a:xfrm>
          <a:off x="3101793" y="2108771"/>
          <a:ext cx="2042532" cy="1297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44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kontroli urzędowych</a:t>
          </a:r>
        </a:p>
      </dsp:txBody>
      <dsp:txXfrm>
        <a:off x="3139781" y="2146759"/>
        <a:ext cx="1966556" cy="1221031"/>
      </dsp:txXfrm>
    </dsp:sp>
    <dsp:sp modelId="{04E371C0-D1BC-46C4-A52A-364539A2061F}">
      <dsp:nvSpPr>
        <dsp:cNvPr id="0" name=""/>
        <dsp:cNvSpPr/>
      </dsp:nvSpPr>
      <dsp:spPr>
        <a:xfrm>
          <a:off x="2874845" y="3784215"/>
          <a:ext cx="2042532" cy="1297007"/>
        </a:xfrm>
        <a:prstGeom prst="roundRect">
          <a:avLst>
            <a:gd name="adj" fmla="val 10000"/>
          </a:avLst>
        </a:prstGeom>
        <a:solidFill>
          <a:schemeClr val="accent3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0A6BBC-5CE6-46AA-9F43-DC9552714149}">
      <dsp:nvSpPr>
        <dsp:cNvPr id="0" name=""/>
        <dsp:cNvSpPr/>
      </dsp:nvSpPr>
      <dsp:spPr>
        <a:xfrm>
          <a:off x="3101793" y="3999815"/>
          <a:ext cx="2042532" cy="1297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67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 próbek do oznaczeń fizykochemicznych i mikrobiologicznych</a:t>
          </a:r>
        </a:p>
      </dsp:txBody>
      <dsp:txXfrm>
        <a:off x="3139781" y="4037803"/>
        <a:ext cx="1966556" cy="1221031"/>
      </dsp:txXfrm>
    </dsp:sp>
    <dsp:sp modelId="{79A7A403-56D2-435F-933F-51C01700B5DA}">
      <dsp:nvSpPr>
        <dsp:cNvPr id="0" name=""/>
        <dsp:cNvSpPr/>
      </dsp:nvSpPr>
      <dsp:spPr>
        <a:xfrm>
          <a:off x="5371274" y="1893170"/>
          <a:ext cx="2042532" cy="1297007"/>
        </a:xfrm>
        <a:prstGeom prst="roundRect">
          <a:avLst>
            <a:gd name="adj" fmla="val 10000"/>
          </a:avLst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073EF0A-4478-4B8C-BB25-4D846F56DA48}">
      <dsp:nvSpPr>
        <dsp:cNvPr id="0" name=""/>
        <dsp:cNvSpPr/>
      </dsp:nvSpPr>
      <dsp:spPr>
        <a:xfrm>
          <a:off x="5598222" y="2108771"/>
          <a:ext cx="2042532" cy="1297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61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kontroli wewnętrznych  </a:t>
          </a:r>
        </a:p>
      </dsp:txBody>
      <dsp:txXfrm>
        <a:off x="5636210" y="2146759"/>
        <a:ext cx="1966556" cy="1221031"/>
      </dsp:txXfrm>
    </dsp:sp>
    <dsp:sp modelId="{BD626E73-70C8-45AC-AD71-C9CD04E3FE94}">
      <dsp:nvSpPr>
        <dsp:cNvPr id="0" name=""/>
        <dsp:cNvSpPr/>
      </dsp:nvSpPr>
      <dsp:spPr>
        <a:xfrm>
          <a:off x="5371274" y="3784215"/>
          <a:ext cx="2042532" cy="1297007"/>
        </a:xfrm>
        <a:prstGeom prst="roundRect">
          <a:avLst>
            <a:gd name="adj" fmla="val 10000"/>
          </a:avLst>
        </a:prstGeom>
        <a:solidFill>
          <a:schemeClr val="accent3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001635-9B4D-4E80-AB59-A69C2E1EAA16}">
      <dsp:nvSpPr>
        <dsp:cNvPr id="0" name=""/>
        <dsp:cNvSpPr/>
      </dsp:nvSpPr>
      <dsp:spPr>
        <a:xfrm>
          <a:off x="5598222" y="3999815"/>
          <a:ext cx="2042532" cy="1297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76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próbek do oznaczeń fizykochemicznych i mikrobiologicznych</a:t>
          </a:r>
        </a:p>
      </dsp:txBody>
      <dsp:txXfrm>
        <a:off x="5636210" y="4037803"/>
        <a:ext cx="1966556" cy="12210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13542-0EB9-4CFF-8CFD-F586E76E7CE2}">
      <dsp:nvSpPr>
        <dsp:cNvPr id="0" name=""/>
        <dsp:cNvSpPr/>
      </dsp:nvSpPr>
      <dsp:spPr>
        <a:xfrm>
          <a:off x="152537" y="885022"/>
          <a:ext cx="3562150" cy="111317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3988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7 obiektów świadczące działalność leczniczą, skontrolowano 6,                                     w przypadku 3 stwierdzono nieprawidłowości</a:t>
          </a:r>
        </a:p>
      </dsp:txBody>
      <dsp:txXfrm>
        <a:off x="152537" y="885022"/>
        <a:ext cx="3562150" cy="1113171"/>
      </dsp:txXfrm>
    </dsp:sp>
    <dsp:sp modelId="{EB03E3BE-493E-435B-B7D9-86BC4C40E1F5}">
      <dsp:nvSpPr>
        <dsp:cNvPr id="0" name=""/>
        <dsp:cNvSpPr/>
      </dsp:nvSpPr>
      <dsp:spPr>
        <a:xfrm>
          <a:off x="4114" y="724230"/>
          <a:ext cx="779220" cy="1168830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AE089-A944-4E69-BF82-C00A0E07BA15}">
      <dsp:nvSpPr>
        <dsp:cNvPr id="0" name=""/>
        <dsp:cNvSpPr/>
      </dsp:nvSpPr>
      <dsp:spPr>
        <a:xfrm>
          <a:off x="4041437" y="885022"/>
          <a:ext cx="3562150" cy="111317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3988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u="none" kern="1200" dirty="0"/>
            <a:t>42 obiekty hotelarskie - </a:t>
          </a:r>
          <a:r>
            <a:rPr lang="pl-PL" sz="1200" kern="1200" dirty="0"/>
            <a:t>27 skontrolowano, w 1 z nich stwierdzono nieprawidłowości</a:t>
          </a:r>
          <a:endParaRPr lang="pl-PL" sz="1200" u="none" kern="1200" dirty="0"/>
        </a:p>
      </dsp:txBody>
      <dsp:txXfrm>
        <a:off x="4041437" y="885022"/>
        <a:ext cx="3562150" cy="1113171"/>
      </dsp:txXfrm>
    </dsp:sp>
    <dsp:sp modelId="{CB2E5769-8AB0-4F28-9CB3-44F4217B7473}">
      <dsp:nvSpPr>
        <dsp:cNvPr id="0" name=""/>
        <dsp:cNvSpPr/>
      </dsp:nvSpPr>
      <dsp:spPr>
        <a:xfrm>
          <a:off x="3893014" y="724230"/>
          <a:ext cx="779220" cy="1168830"/>
        </a:xfrm>
        <a:prstGeom prst="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BBE30-A713-428F-8004-7FB6C52B4E82}">
      <dsp:nvSpPr>
        <dsp:cNvPr id="0" name=""/>
        <dsp:cNvSpPr/>
      </dsp:nvSpPr>
      <dsp:spPr>
        <a:xfrm>
          <a:off x="7930336" y="885022"/>
          <a:ext cx="3562150" cy="111317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3988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64 obiekty branży </a:t>
          </a:r>
          <a:r>
            <a:rPr lang="pl-PL" sz="1200" kern="1200" dirty="0" err="1"/>
            <a:t>beauty</a:t>
          </a:r>
          <a:r>
            <a:rPr lang="pl-PL" sz="1200" kern="1200" dirty="0"/>
            <a:t>, skontrolowano 60 nie stwierdzając nieprawidłowości</a:t>
          </a:r>
        </a:p>
      </dsp:txBody>
      <dsp:txXfrm>
        <a:off x="7930336" y="885022"/>
        <a:ext cx="3562150" cy="1113171"/>
      </dsp:txXfrm>
    </dsp:sp>
    <dsp:sp modelId="{6C439AF2-E440-4EFB-829A-11857783D4E9}">
      <dsp:nvSpPr>
        <dsp:cNvPr id="0" name=""/>
        <dsp:cNvSpPr/>
      </dsp:nvSpPr>
      <dsp:spPr>
        <a:xfrm>
          <a:off x="7781913" y="724230"/>
          <a:ext cx="779220" cy="1168830"/>
        </a:xfrm>
        <a:prstGeom prst="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CFADD-24A0-4D6F-ADA0-D591F4D5AEF8}">
      <dsp:nvSpPr>
        <dsp:cNvPr id="0" name=""/>
        <dsp:cNvSpPr/>
      </dsp:nvSpPr>
      <dsp:spPr>
        <a:xfrm>
          <a:off x="152537" y="2286382"/>
          <a:ext cx="3562150" cy="111317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3988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76 obiektów w ramach terenów rekreacyjnych, skontrolowano 42                    z czego w 1 wypadku stwierdzono nieprawidłowości techniczne</a:t>
          </a:r>
        </a:p>
      </dsp:txBody>
      <dsp:txXfrm>
        <a:off x="152537" y="2286382"/>
        <a:ext cx="3562150" cy="1113171"/>
      </dsp:txXfrm>
    </dsp:sp>
    <dsp:sp modelId="{B0DAA000-E380-4EC5-BEB9-6B302B86202A}">
      <dsp:nvSpPr>
        <dsp:cNvPr id="0" name=""/>
        <dsp:cNvSpPr/>
      </dsp:nvSpPr>
      <dsp:spPr>
        <a:xfrm>
          <a:off x="4114" y="2125590"/>
          <a:ext cx="779220" cy="1168830"/>
        </a:xfrm>
        <a:prstGeom prst="rect">
          <a:avLst/>
        </a:prstGeom>
        <a:blipFill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022BE-AB87-43ED-A2FC-0D7C01A6B472}">
      <dsp:nvSpPr>
        <dsp:cNvPr id="0" name=""/>
        <dsp:cNvSpPr/>
      </dsp:nvSpPr>
      <dsp:spPr>
        <a:xfrm>
          <a:off x="4041437" y="2286382"/>
          <a:ext cx="3562150" cy="111317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3988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13 obiektów branża pogrzebowa, a w tym 8 cmentarzy, 2 kostnice/ sale ceremonii, 1 dom pogrzebowy i 2 zakłady pogrzebowe.  Skontrolowano 8 z nich. Kontrole nie wykazała nieprawidłowości</a:t>
          </a:r>
        </a:p>
      </dsp:txBody>
      <dsp:txXfrm>
        <a:off x="4041437" y="2286382"/>
        <a:ext cx="3562150" cy="1113171"/>
      </dsp:txXfrm>
    </dsp:sp>
    <dsp:sp modelId="{481CB986-D6D8-449F-8A35-98B1C9B0AE3A}">
      <dsp:nvSpPr>
        <dsp:cNvPr id="0" name=""/>
        <dsp:cNvSpPr/>
      </dsp:nvSpPr>
      <dsp:spPr>
        <a:xfrm>
          <a:off x="3893014" y="2125590"/>
          <a:ext cx="779220" cy="1168830"/>
        </a:xfrm>
        <a:prstGeom prst="rect">
          <a:avLst/>
        </a:prstGeom>
        <a:blipFill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14ED48-5550-4EFD-925F-A9D3FF3B2242}">
      <dsp:nvSpPr>
        <dsp:cNvPr id="0" name=""/>
        <dsp:cNvSpPr/>
      </dsp:nvSpPr>
      <dsp:spPr>
        <a:xfrm>
          <a:off x="7930336" y="2286382"/>
          <a:ext cx="3562150" cy="111317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3988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2 ustępy publiczne, skontrolowano 2 obiekty, nieprawidłowości nie stwierdzono</a:t>
          </a:r>
        </a:p>
      </dsp:txBody>
      <dsp:txXfrm>
        <a:off x="7930336" y="2286382"/>
        <a:ext cx="3562150" cy="1113171"/>
      </dsp:txXfrm>
    </dsp:sp>
    <dsp:sp modelId="{DA75F925-B9F4-483B-BC2F-0DA39DAA731E}">
      <dsp:nvSpPr>
        <dsp:cNvPr id="0" name=""/>
        <dsp:cNvSpPr/>
      </dsp:nvSpPr>
      <dsp:spPr>
        <a:xfrm>
          <a:off x="7781913" y="2125590"/>
          <a:ext cx="779220" cy="1168830"/>
        </a:xfrm>
        <a:prstGeom prst="rect">
          <a:avLst/>
        </a:prstGeom>
        <a:blipFill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06D05-0D2B-49CA-B273-04FFCA8278DF}">
      <dsp:nvSpPr>
        <dsp:cNvPr id="0" name=""/>
        <dsp:cNvSpPr/>
      </dsp:nvSpPr>
      <dsp:spPr>
        <a:xfrm>
          <a:off x="4041437" y="3687742"/>
          <a:ext cx="3562150" cy="1113171"/>
        </a:xfrm>
        <a:prstGeom prst="rect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3988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u="none" kern="1200" dirty="0"/>
            <a:t>48 inne obiekty publiczne,  skontrolowano 28 z czego w 4 kontrola wykazała nieprawidłowości</a:t>
          </a:r>
          <a:endParaRPr lang="pl-PL" sz="1200" kern="1200" dirty="0"/>
        </a:p>
      </dsp:txBody>
      <dsp:txXfrm>
        <a:off x="4041437" y="3687742"/>
        <a:ext cx="3562150" cy="1113171"/>
      </dsp:txXfrm>
    </dsp:sp>
    <dsp:sp modelId="{BF9828F2-55E0-4869-9C3F-6158E637E804}">
      <dsp:nvSpPr>
        <dsp:cNvPr id="0" name=""/>
        <dsp:cNvSpPr/>
      </dsp:nvSpPr>
      <dsp:spPr>
        <a:xfrm>
          <a:off x="3893014" y="3526950"/>
          <a:ext cx="779220" cy="1168830"/>
        </a:xfrm>
        <a:prstGeom prst="rect">
          <a:avLst/>
        </a:prstGeom>
        <a:blipFill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B8E48-A300-4578-BDF6-88D0549EED2E}">
      <dsp:nvSpPr>
        <dsp:cNvPr id="0" name=""/>
        <dsp:cNvSpPr/>
      </dsp:nvSpPr>
      <dsp:spPr>
        <a:xfrm>
          <a:off x="6918" y="15596"/>
          <a:ext cx="2067784" cy="12406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252 obiekty </a:t>
          </a:r>
        </a:p>
      </dsp:txBody>
      <dsp:txXfrm>
        <a:off x="43256" y="51934"/>
        <a:ext cx="1995108" cy="1167994"/>
      </dsp:txXfrm>
    </dsp:sp>
    <dsp:sp modelId="{8F186FB1-0665-4CA0-959E-FAC26F2B852A}">
      <dsp:nvSpPr>
        <dsp:cNvPr id="0" name=""/>
        <dsp:cNvSpPr/>
      </dsp:nvSpPr>
      <dsp:spPr>
        <a:xfrm>
          <a:off x="2281481" y="379526"/>
          <a:ext cx="438370" cy="5128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2281481" y="482088"/>
        <a:ext cx="306859" cy="307686"/>
      </dsp:txXfrm>
    </dsp:sp>
    <dsp:sp modelId="{968BDD14-6D3E-4088-A9D0-F66B33EE4530}">
      <dsp:nvSpPr>
        <dsp:cNvPr id="0" name=""/>
        <dsp:cNvSpPr/>
      </dsp:nvSpPr>
      <dsp:spPr>
        <a:xfrm>
          <a:off x="2901816" y="15596"/>
          <a:ext cx="2067784" cy="12406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422906"/>
            <a:satOff val="-38621"/>
            <a:lumOff val="2004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173 skontrolowano</a:t>
          </a:r>
        </a:p>
      </dsp:txBody>
      <dsp:txXfrm>
        <a:off x="2938154" y="51934"/>
        <a:ext cx="1995108" cy="1167994"/>
      </dsp:txXfrm>
    </dsp:sp>
    <dsp:sp modelId="{2C26F025-AE63-4EE9-ACF7-3E5A521230E1}">
      <dsp:nvSpPr>
        <dsp:cNvPr id="0" name=""/>
        <dsp:cNvSpPr/>
      </dsp:nvSpPr>
      <dsp:spPr>
        <a:xfrm>
          <a:off x="5176379" y="379526"/>
          <a:ext cx="438370" cy="5128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855158"/>
            <a:satOff val="-77241"/>
            <a:lumOff val="386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5176379" y="482088"/>
        <a:ext cx="306859" cy="307686"/>
      </dsp:txXfrm>
    </dsp:sp>
    <dsp:sp modelId="{07903299-84E6-4169-A0E8-8BD8550B37D4}">
      <dsp:nvSpPr>
        <dsp:cNvPr id="0" name=""/>
        <dsp:cNvSpPr/>
      </dsp:nvSpPr>
      <dsp:spPr>
        <a:xfrm>
          <a:off x="5796714" y="15596"/>
          <a:ext cx="2067784" cy="124067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845812"/>
            <a:satOff val="-77241"/>
            <a:lumOff val="400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9 postępowań </a:t>
          </a:r>
          <a:endParaRPr lang="pl-PL" sz="2100" kern="1200" dirty="0"/>
        </a:p>
      </dsp:txBody>
      <dsp:txXfrm>
        <a:off x="5833052" y="51934"/>
        <a:ext cx="1995108" cy="1167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BFC98-7A8B-4901-872A-B6A0EDB8C617}" type="datetimeFigureOut">
              <a:rPr lang="pl-PL" smtClean="0"/>
              <a:t>23.04.2026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D7226-2038-42D5-B91C-584FB413BE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2858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D7226-2038-42D5-B91C-584FB413BE94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281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D7226-2038-42D5-B91C-584FB413BE94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9044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D7226-2038-42D5-B91C-584FB413BE94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435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D7226-2038-42D5-B91C-584FB413BE94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273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BADC175-8897-1137-3775-6EEA06341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12" name="Obraz 11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A4800944-8658-FE64-E2D4-FB6384E4E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0C81B68-C69A-83AE-3CE4-B2180D322C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7527" y="1122363"/>
            <a:ext cx="9144000" cy="2387600"/>
          </a:xfrm>
        </p:spPr>
        <p:txBody>
          <a:bodyPr anchor="b"/>
          <a:lstStyle>
            <a:lvl1pPr algn="l">
              <a:defRPr sz="6000" spc="300">
                <a:solidFill>
                  <a:srgbClr val="004994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84F8B31-87A6-1740-97D9-C68EFD12EE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97527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podtytuł / autor </a:t>
            </a:r>
          </a:p>
        </p:txBody>
      </p:sp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9BF42059-E150-4962-D52B-D8C130A7F6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" y="5691446"/>
            <a:ext cx="3888509" cy="1166554"/>
          </a:xfrm>
          <a:prstGeom prst="rect">
            <a:avLst/>
          </a:prstGeom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E491AF9-72D7-F63D-90E8-53A85FB9F004}"/>
              </a:ext>
            </a:extLst>
          </p:cNvPr>
          <p:cNvCxnSpPr>
            <a:cxnSpLocks/>
          </p:cNvCxnSpPr>
          <p:nvPr userDrawn="1"/>
        </p:nvCxnSpPr>
        <p:spPr>
          <a:xfrm>
            <a:off x="785514" y="5691446"/>
            <a:ext cx="35357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37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ozdzia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BADC175-8897-1137-3775-6EEA06341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pic>
        <p:nvPicPr>
          <p:cNvPr id="7" name="Obraz 6" descr="Obraz zawierający zrzut ekranu, czarne">
            <a:extLst>
              <a:ext uri="{FF2B5EF4-FFF2-40B4-BE49-F238E27FC236}">
                <a16:creationId xmlns:a16="http://schemas.microsoft.com/office/drawing/2014/main" id="{2D528630-45CD-6E13-236F-8940006D1C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0C81B68-C69A-83AE-3CE4-B2180D322C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spc="300">
                <a:solidFill>
                  <a:srgbClr val="004994"/>
                </a:solidFill>
              </a:defRPr>
            </a:lvl1pPr>
          </a:lstStyle>
          <a:p>
            <a:r>
              <a:rPr lang="pl-PL" dirty="0"/>
              <a:t>CZĘŚĆ 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84F8B31-87A6-1740-97D9-C68EFD12EE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podtytuł</a:t>
            </a:r>
          </a:p>
        </p:txBody>
      </p:sp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9BF42059-E150-4962-D52B-D8C130A7F6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91" y="0"/>
            <a:ext cx="3888509" cy="1166554"/>
          </a:xfrm>
          <a:prstGeom prst="rect">
            <a:avLst/>
          </a:prstGeom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A1BC0237-F770-F310-CDFA-C787ADB09FCF}"/>
              </a:ext>
            </a:extLst>
          </p:cNvPr>
          <p:cNvCxnSpPr>
            <a:cxnSpLocks/>
          </p:cNvCxnSpPr>
          <p:nvPr userDrawn="1"/>
        </p:nvCxnSpPr>
        <p:spPr>
          <a:xfrm>
            <a:off x="8447955" y="1166554"/>
            <a:ext cx="35357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01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zrzut ekranu, Grafika, Karmin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F969345D-A77D-101E-F4DC-35CE97081D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Obraz 10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C7AEAE99-3ED9-9852-A0FC-492B0DA95C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0623E2A-AC36-86EA-62E3-81AEE6336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pl-PL" dirty="0"/>
              <a:t>Tutaj wstaw tytuł slajdu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9F347D-95D8-05F8-6BB0-1E821C61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99644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2" name="Obraz 11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844F9421-FA05-3C36-272D-5E3A9AC864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5910348"/>
            <a:ext cx="3158837" cy="947652"/>
          </a:xfrm>
          <a:prstGeom prst="rect">
            <a:avLst/>
          </a:prstGeom>
        </p:spPr>
      </p:pic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EE006FDF-A79B-44F8-9735-F1A13D65057C}"/>
              </a:ext>
            </a:extLst>
          </p:cNvPr>
          <p:cNvCxnSpPr>
            <a:cxnSpLocks/>
          </p:cNvCxnSpPr>
          <p:nvPr userDrawn="1"/>
        </p:nvCxnSpPr>
        <p:spPr>
          <a:xfrm>
            <a:off x="4708236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61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969345D-A77D-101E-F4DC-35CE97081D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Obraz 6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CA19575F-ED69-9854-B0F7-0319B46C4B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81C63A9F-3860-F92A-CEC3-79078B3E32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5910348"/>
            <a:ext cx="3158837" cy="94765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0623E2A-AC36-86EA-62E3-81AEE6336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906164" cy="1325563"/>
          </a:xfrm>
        </p:spPr>
        <p:txBody>
          <a:bodyPr/>
          <a:lstStyle>
            <a:lvl1pPr>
              <a:defRPr spc="300"/>
            </a:lvl1pPr>
          </a:lstStyle>
          <a:p>
            <a:r>
              <a:rPr lang="pl-PL" dirty="0"/>
              <a:t>Tutaj wstaw tytuł slajdu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9F347D-95D8-05F8-6BB0-1E821C61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4943764" cy="399644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5" name="Obraz 4" descr="Obraz zawierający publiczność, tłum, osoba, Ludzka twarz&#10;&#10;Zawartość wygenerowana przez AI może być niepoprawna.">
            <a:extLst>
              <a:ext uri="{FF2B5EF4-FFF2-40B4-BE49-F238E27FC236}">
                <a16:creationId xmlns:a16="http://schemas.microsoft.com/office/drawing/2014/main" id="{AB42851F-7C0F-9F7D-EB86-29B757358E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r="26774"/>
          <a:stretch>
            <a:fillRect/>
          </a:stretch>
        </p:blipFill>
        <p:spPr>
          <a:xfrm>
            <a:off x="6410037" y="1741428"/>
            <a:ext cx="5190833" cy="457559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D2C9BF7-EB06-701B-5A1C-7A6AF01F3709}"/>
              </a:ext>
            </a:extLst>
          </p:cNvPr>
          <p:cNvCxnSpPr/>
          <p:nvPr userDrawn="1"/>
        </p:nvCxnSpPr>
        <p:spPr>
          <a:xfrm>
            <a:off x="1817255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8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/ podział 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zrzut ekranu, Prostokąt, design&#10;&#10;Zawartość wygenerowana przez AI może być niepoprawna.">
            <a:extLst>
              <a:ext uri="{FF2B5EF4-FFF2-40B4-BE49-F238E27FC236}">
                <a16:creationId xmlns:a16="http://schemas.microsoft.com/office/drawing/2014/main" id="{7F75FFE6-8934-B82F-C386-22BB9BACD4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Obraz 19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0164D2CF-8C6F-4F9D-49AC-C2121E7F09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11"/>
            <a:ext cx="12192000" cy="6858000"/>
          </a:xfrm>
          <a:prstGeom prst="rect">
            <a:avLst/>
          </a:prstGeom>
        </p:spPr>
      </p:pic>
      <p:pic>
        <p:nvPicPr>
          <p:cNvPr id="22" name="Obraz 21" descr="Obraz zawierający zrzut ekranu, Prostokąt, design&#10;&#10;Zawartość wygenerowana przez AI może być niepoprawna.">
            <a:extLst>
              <a:ext uri="{FF2B5EF4-FFF2-40B4-BE49-F238E27FC236}">
                <a16:creationId xmlns:a16="http://schemas.microsoft.com/office/drawing/2014/main" id="{8BBA30C4-69EA-77A5-A0C1-A97B11DA8B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97"/>
          <a:stretch>
            <a:fillRect/>
          </a:stretch>
        </p:blipFill>
        <p:spPr>
          <a:xfrm>
            <a:off x="0" y="0"/>
            <a:ext cx="12192000" cy="129636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5BF408D-D467-EB4B-67D5-C9728E080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0"/>
            <a:ext cx="10515600" cy="1006474"/>
          </a:xfrm>
        </p:spPr>
        <p:txBody>
          <a:bodyPr anchor="b">
            <a:normAutofit/>
          </a:bodyPr>
          <a:lstStyle>
            <a:lvl1pPr algn="ctr">
              <a:defRPr sz="4400" spc="3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Tutaj wstaw tytuł slajdu</a:t>
            </a:r>
          </a:p>
        </p:txBody>
      </p:sp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14BAF29E-7D25-EB6F-EDD2-2D18092883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5910348"/>
            <a:ext cx="3158837" cy="947652"/>
          </a:xfrm>
          <a:prstGeom prst="rect">
            <a:avLst/>
          </a:prstGeom>
        </p:spPr>
      </p:pic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8E6BAD15-863E-B4ED-D024-D51E66041D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2993303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Punkt 1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1BF00E18-E8F1-1B5C-774C-A82A5E12098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2993303" cy="331701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Treść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07C20FB1-B12B-474A-9F7D-2543587644E1}"/>
              </a:ext>
            </a:extLst>
          </p:cNvPr>
          <p:cNvCxnSpPr/>
          <p:nvPr userDrawn="1"/>
        </p:nvCxnSpPr>
        <p:spPr>
          <a:xfrm>
            <a:off x="4230255" y="2004291"/>
            <a:ext cx="0" cy="3906057"/>
          </a:xfrm>
          <a:prstGeom prst="line">
            <a:avLst/>
          </a:prstGeom>
          <a:ln>
            <a:solidFill>
              <a:srgbClr val="0049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047FCDBE-5170-DF2D-F5FE-B4259DD7288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594730" y="1677987"/>
            <a:ext cx="2993303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Punkt 2</a:t>
            </a:r>
          </a:p>
        </p:txBody>
      </p:sp>
      <p:sp>
        <p:nvSpPr>
          <p:cNvPr id="15" name="Symbol zastępczy zawartości 3">
            <a:extLst>
              <a:ext uri="{FF2B5EF4-FFF2-40B4-BE49-F238E27FC236}">
                <a16:creationId xmlns:a16="http://schemas.microsoft.com/office/drawing/2014/main" id="{F23AA316-DDB1-7C63-B375-DB45D31707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94730" y="2501899"/>
            <a:ext cx="2993303" cy="331701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Treść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9748737D-1B86-E86E-2205-0822435FC8BA}"/>
              </a:ext>
            </a:extLst>
          </p:cNvPr>
          <p:cNvCxnSpPr/>
          <p:nvPr userDrawn="1"/>
        </p:nvCxnSpPr>
        <p:spPr>
          <a:xfrm>
            <a:off x="7985197" y="2004291"/>
            <a:ext cx="0" cy="3906057"/>
          </a:xfrm>
          <a:prstGeom prst="line">
            <a:avLst/>
          </a:prstGeom>
          <a:ln>
            <a:solidFill>
              <a:srgbClr val="0049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E18D47D9-AFB5-AAD9-9421-07B35FA7B86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49672" y="1677987"/>
            <a:ext cx="2993303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Punkt 3</a:t>
            </a:r>
          </a:p>
        </p:txBody>
      </p:sp>
      <p:sp>
        <p:nvSpPr>
          <p:cNvPr id="18" name="Symbol zastępczy zawartości 3">
            <a:extLst>
              <a:ext uri="{FF2B5EF4-FFF2-40B4-BE49-F238E27FC236}">
                <a16:creationId xmlns:a16="http://schemas.microsoft.com/office/drawing/2014/main" id="{D7EA2DFB-A2ED-B237-2A97-F0018B8611A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49672" y="2501899"/>
            <a:ext cx="2993303" cy="331701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Treść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ED2CBFE5-D095-9B45-42E7-065D60F94739}"/>
              </a:ext>
            </a:extLst>
          </p:cNvPr>
          <p:cNvCxnSpPr/>
          <p:nvPr userDrawn="1"/>
        </p:nvCxnSpPr>
        <p:spPr>
          <a:xfrm>
            <a:off x="4732482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86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969345D-A77D-101E-F4DC-35CE97081D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73CFFE56-BC5E-39F3-EF96-F46A4D65B0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0623E2A-AC36-86EA-62E3-81AEE6336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pl-PL" dirty="0"/>
              <a:t>Tutaj wstaw tytuł slajdu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9F347D-95D8-05F8-6BB0-1E821C61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984866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6" name="Obraz 5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68251F68-747E-100D-673D-A36E834680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5910348"/>
            <a:ext cx="3158837" cy="947652"/>
          </a:xfrm>
          <a:prstGeom prst="rect">
            <a:avLst/>
          </a:prstGeo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08020D5-B630-5858-9334-08CDDBF622BA}"/>
              </a:ext>
            </a:extLst>
          </p:cNvPr>
          <p:cNvCxnSpPr>
            <a:cxnSpLocks/>
          </p:cNvCxnSpPr>
          <p:nvPr userDrawn="1"/>
        </p:nvCxnSpPr>
        <p:spPr>
          <a:xfrm>
            <a:off x="4708236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29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969345D-A77D-101E-F4DC-35CE97081D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5" name="Obraz 14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4DCFF3AA-37B2-2CFE-3256-D173923369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81C63A9F-3860-F92A-CEC3-79078B3E32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5910348"/>
            <a:ext cx="3158837" cy="94765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0623E2A-AC36-86EA-62E3-81AEE6336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pl-PL" dirty="0"/>
              <a:t>Tutaj wstaw tytuł slajdu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9F347D-95D8-05F8-6BB0-1E821C61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62695"/>
            <a:ext cx="10515600" cy="86545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4" name="Obraz 3" descr="Obraz zawierający publiczność, tłum, osoba, Ludzka twarz&#10;&#10;Zawartość wygenerowana przez AI może być niepoprawna.">
            <a:extLst>
              <a:ext uri="{FF2B5EF4-FFF2-40B4-BE49-F238E27FC236}">
                <a16:creationId xmlns:a16="http://schemas.microsoft.com/office/drawing/2014/main" id="{B6043E3E-2A7D-25BD-8461-A8AE5ACA9B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r="26774"/>
          <a:stretch>
            <a:fillRect/>
          </a:stretch>
        </p:blipFill>
        <p:spPr>
          <a:xfrm>
            <a:off x="868783" y="1808576"/>
            <a:ext cx="3210824" cy="272744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Obraz 9" descr="Obraz zawierający publiczność, tłum, osoba, Ludzka twarz&#10;&#10;Zawartość wygenerowana przez AI może być niepoprawna.">
            <a:extLst>
              <a:ext uri="{FF2B5EF4-FFF2-40B4-BE49-F238E27FC236}">
                <a16:creationId xmlns:a16="http://schemas.microsoft.com/office/drawing/2014/main" id="{93FFD0E2-C41A-D6DF-190D-E2429D7F0B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r="26774"/>
          <a:stretch>
            <a:fillRect/>
          </a:stretch>
        </p:blipFill>
        <p:spPr>
          <a:xfrm>
            <a:off x="4490587" y="1819179"/>
            <a:ext cx="3210824" cy="272744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Obraz 10" descr="Obraz zawierający publiczność, tłum, osoba, Ludzka twarz&#10;&#10;Zawartość wygenerowana przez AI może być niepoprawna.">
            <a:extLst>
              <a:ext uri="{FF2B5EF4-FFF2-40B4-BE49-F238E27FC236}">
                <a16:creationId xmlns:a16="http://schemas.microsoft.com/office/drawing/2014/main" id="{4B845174-6F16-4D96-BE50-BD6FC75622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r="26774"/>
          <a:stretch>
            <a:fillRect/>
          </a:stretch>
        </p:blipFill>
        <p:spPr>
          <a:xfrm>
            <a:off x="8142976" y="1829782"/>
            <a:ext cx="3210824" cy="272744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C127EAE3-5DC6-0144-3C1B-71AAB0C25F0D}"/>
              </a:ext>
            </a:extLst>
          </p:cNvPr>
          <p:cNvCxnSpPr>
            <a:cxnSpLocks/>
          </p:cNvCxnSpPr>
          <p:nvPr userDrawn="1"/>
        </p:nvCxnSpPr>
        <p:spPr>
          <a:xfrm>
            <a:off x="4708236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88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39D77D6-C5FC-5B7F-15C9-7215A64A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F7B18E6-4C58-6762-B23C-53E502020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C03F27-A93A-AA09-F8CB-3285D80B7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440394-F47F-4BD2-9235-B641D407DD0D}" type="datetimeFigureOut">
              <a:rPr lang="pl-PL" smtClean="0"/>
              <a:t>23.04.2026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97D987-635B-DD68-271F-FC7DA3DF9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015371C-109A-9482-4F8F-4566A7AB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CD496D-034A-4B51-9267-104EE265C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903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60" r:id="rId4"/>
    <p:sldLayoutId id="2147483651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Lato" panose="020F0502020204030203" pitchFamily="34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f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g"/><Relationship Id="rId9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B810AE-06A9-C4F3-53C5-9E130805B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526" y="1122363"/>
            <a:ext cx="9883833" cy="2958024"/>
          </a:xfrm>
        </p:spPr>
        <p:txBody>
          <a:bodyPr>
            <a:normAutofit/>
          </a:bodyPr>
          <a:lstStyle/>
          <a:p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Raport o stanie bezpieczeństwa sanitarnego powiatu gołdapskiego za 2025 rok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3676821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3B5B65-D3F6-1583-2FB1-DF0B0370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57198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</a:rPr>
              <a:t>Badania laboratoryjne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B6523E-6C87-C333-85DE-F94E0E866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45" y="1622324"/>
            <a:ext cx="11139949" cy="4199742"/>
          </a:xfrm>
        </p:spPr>
        <p:txBody>
          <a:bodyPr>
            <a:noAutofit/>
          </a:bodyPr>
          <a:lstStyle/>
          <a:p>
            <a:r>
              <a:rPr lang="pl-PL" sz="1600" dirty="0"/>
              <a:t>Powiatowa Stacja Sanitarno-Epidemiologiczna w Gołdapi brała aktywny udział w nadzorze nad grypą w systemie zintegrowanego nadzoru epidemiologicznego i wirusologicznego – SENTINEL oraz sekwencjonowania genomu wirusa SARS-CoV-2. </a:t>
            </a:r>
          </a:p>
          <a:p>
            <a:r>
              <a:rPr lang="pl-PL" sz="1600" dirty="0"/>
              <a:t>W ramach współpracy z placówką GoldMedica Sp. z o.o. w Gołdapi, ul. Słoneczna 7, pobrano próbki ( wymazy) od osób chorych, które zostały przebadane w Laboratorium Badań Epidemiologiczno-Klinicznych WSSE w Olsztynie. </a:t>
            </a:r>
          </a:p>
          <a:p>
            <a:r>
              <a:rPr lang="pl-PL" sz="1600" dirty="0"/>
              <a:t>Podczas wykonywania badań w miesiącu kwietniu 2025 r., wykryto ognisko szpitalne zakażenia wirusem RSV. Zakażonych było 5 pacjentów Zakładu Pielęgnacyjno-Opiekuńczego GoldMedica Sp. z o.o. w Gołdapi, ul. Słoneczna 7 u pacjentów stwierdzono zakażenie górnych dróg oddechowych, gorączka 38 - 38,6 oraz katar oraz kaszel. </a:t>
            </a:r>
          </a:p>
          <a:p>
            <a:r>
              <a:rPr lang="pl-PL" sz="1600" dirty="0"/>
              <a:t>Ognisko zostało wygaszone w miesiącu maju 2025 r.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674265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5CB4C-6740-67C3-5812-F8DDBF3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Szczepienia ochronne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10616436-7CE2-7EC3-1471-2CF219B2FE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347634"/>
              </p:ext>
            </p:extLst>
          </p:nvPr>
        </p:nvGraphicFramePr>
        <p:xfrm>
          <a:off x="838199" y="1690689"/>
          <a:ext cx="5670755" cy="4130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23950457-2541-364A-3BC4-B7F47233A444}"/>
              </a:ext>
            </a:extLst>
          </p:cNvPr>
          <p:cNvSpPr txBox="1"/>
          <p:nvPr/>
        </p:nvSpPr>
        <p:spPr>
          <a:xfrm>
            <a:off x="6764594" y="1036637"/>
            <a:ext cx="513243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l-PL" sz="1400" dirty="0">
              <a:solidFill>
                <a:srgbClr val="004994"/>
              </a:solidFill>
            </a:endParaRPr>
          </a:p>
          <a:p>
            <a:pPr algn="ctr"/>
            <a:r>
              <a:rPr lang="pl-PL" sz="1400" dirty="0">
                <a:solidFill>
                  <a:srgbClr val="004994"/>
                </a:solidFill>
              </a:rPr>
              <a:t>Kluczowe zmiany i informacje </a:t>
            </a:r>
          </a:p>
          <a:p>
            <a:pPr algn="ctr"/>
            <a:r>
              <a:rPr lang="pl-PL" sz="1400" dirty="0">
                <a:solidFill>
                  <a:srgbClr val="004994"/>
                </a:solidFill>
              </a:rPr>
              <a:t>w Programie Szczepień Ochronnych na 2025</a:t>
            </a:r>
          </a:p>
          <a:p>
            <a:pPr algn="ctr"/>
            <a:endParaRPr lang="pl-PL" sz="1400" dirty="0">
              <a:solidFill>
                <a:srgbClr val="004994"/>
              </a:solidFill>
            </a:endParaRPr>
          </a:p>
          <a:p>
            <a:r>
              <a:rPr lang="pl-PL" sz="1400" dirty="0">
                <a:solidFill>
                  <a:srgbClr val="004994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pl-PL" sz="1400" dirty="0">
                <a:solidFill>
                  <a:srgbClr val="004994"/>
                </a:solidFill>
              </a:rPr>
              <a:t>szczepienia przeciw krztuścowi bezpłatne dla ciężarnych,</a:t>
            </a:r>
          </a:p>
          <a:p>
            <a:endParaRPr lang="pl-PL" sz="1400" dirty="0">
              <a:solidFill>
                <a:srgbClr val="004994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sz="1400" dirty="0">
                <a:solidFill>
                  <a:srgbClr val="004994"/>
                </a:solidFill>
              </a:rPr>
              <a:t>szczepienia HPV bezpłatne  od 9. do 14. roku życia</a:t>
            </a:r>
          </a:p>
          <a:p>
            <a:pPr marL="285750" indent="-285750">
              <a:buFontTx/>
              <a:buChar char="-"/>
            </a:pPr>
            <a:endParaRPr lang="pl-PL" sz="1400" dirty="0">
              <a:solidFill>
                <a:srgbClr val="004994"/>
              </a:solidFill>
            </a:endParaRPr>
          </a:p>
          <a:p>
            <a:pPr marL="285750" indent="-285750">
              <a:buFontTx/>
              <a:buChar char="-"/>
            </a:pPr>
            <a:r>
              <a:rPr lang="pl-PL" sz="1400" dirty="0">
                <a:solidFill>
                  <a:srgbClr val="004994"/>
                </a:solidFill>
              </a:rPr>
              <a:t>szczepienia przeciw COVID-19/grypie- sezonowe szczepienia (2025/2026) ruszyły we wrześniu 2025, a punkty szczepień obejmowały POZ i apteki.</a:t>
            </a:r>
          </a:p>
          <a:p>
            <a:pPr marL="285750" indent="-285750">
              <a:buFontTx/>
              <a:buChar char="-"/>
            </a:pPr>
            <a:endParaRPr lang="pl-PL" sz="1400" dirty="0">
              <a:solidFill>
                <a:srgbClr val="0049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424165-396C-C691-A46A-A2680E1A3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230"/>
          </a:xfrm>
        </p:spPr>
        <p:txBody>
          <a:bodyPr>
            <a:normAutofit/>
          </a:bodyPr>
          <a:lstStyle/>
          <a:p>
            <a:r>
              <a:rPr lang="pl-PL" sz="3200" b="0" dirty="0"/>
              <a:t>Szczepienia ochronne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DE7F92-4C06-213F-9795-CEEBD78CB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483510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pl-PL" dirty="0"/>
              <a:t>Na terenie powiatu gołdapskiego znajdowało się </a:t>
            </a:r>
            <a:r>
              <a:rPr lang="pl-PL" dirty="0">
                <a:solidFill>
                  <a:srgbClr val="002060"/>
                </a:solidFill>
              </a:rPr>
              <a:t>6 punktów szczepień</a:t>
            </a:r>
            <a:r>
              <a:rPr lang="pl-PL" dirty="0"/>
              <a:t>, wszystkie zostały skontrolowane. Obowiązkowi szczepień podlegało </a:t>
            </a:r>
            <a:r>
              <a:rPr lang="pl-PL" dirty="0">
                <a:solidFill>
                  <a:srgbClr val="002060"/>
                </a:solidFill>
              </a:rPr>
              <a:t>4501 dzieci i młodzieży </a:t>
            </a:r>
            <a:r>
              <a:rPr lang="pl-PL" dirty="0"/>
              <a:t>w wieku 0–19 lat. Wykonanie szczepień obowiązkowych w przeciągu ostatnich lat na terenie powiatu gołdapskiego ma niewielką tendencję spadkową.</a:t>
            </a:r>
          </a:p>
          <a:p>
            <a:r>
              <a:rPr lang="pl-PL" dirty="0"/>
              <a:t>W ramach nadzoru nad wykonawstwem szczepień ochronnych w czasie kontroli podmiotów leczniczych zwracano szczególną uwagę na: </a:t>
            </a:r>
          </a:p>
          <a:p>
            <a:r>
              <a:rPr lang="pl-PL" dirty="0"/>
              <a:t>- stan sanitarno–techniczny punktów szczepień, </a:t>
            </a:r>
          </a:p>
          <a:p>
            <a:r>
              <a:rPr lang="pl-PL" dirty="0"/>
              <a:t>- realizację obowiązkowego Programu Szczepień Ochronnych, </a:t>
            </a:r>
          </a:p>
          <a:p>
            <a:r>
              <a:rPr lang="pl-PL" dirty="0"/>
              <a:t>- stan zaszczepienia dzieci i młodzieży w ramach szczepień obowiązkowych i zalecanych, </a:t>
            </a:r>
          </a:p>
          <a:p>
            <a:r>
              <a:rPr lang="pl-PL" dirty="0"/>
              <a:t>- przygotowywanie rocznych sprawozdań ze szczepień ochronnych (MZ -54), </a:t>
            </a:r>
          </a:p>
          <a:p>
            <a:r>
              <a:rPr lang="pl-PL" dirty="0"/>
              <a:t>- warunki transportu i przechowywania preparatów szczepionkowych (stan techniczny urządzeń chłodniczych, system monitorowania warunków przechowywania szczepionek), </a:t>
            </a:r>
          </a:p>
          <a:p>
            <a:r>
              <a:rPr lang="pl-PL" dirty="0"/>
              <a:t>- prawidłowe dokumentowanie wykonanych szczepień, prowadzenie dokumentacji związanej ze zgłaszaniem niepożądanych odczynów poszczepiennych.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7700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2B66A6-A67F-F427-C12D-537BDB75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Szczepienia ochronne</a:t>
            </a:r>
            <a:endParaRPr lang="pl-PL" sz="3200" dirty="0">
              <a:solidFill>
                <a:srgbClr val="00206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7202A68-A637-15C8-E448-866A50A90263}"/>
              </a:ext>
            </a:extLst>
          </p:cNvPr>
          <p:cNvSpPr txBox="1"/>
          <p:nvPr/>
        </p:nvSpPr>
        <p:spPr>
          <a:xfrm>
            <a:off x="838200" y="1825626"/>
            <a:ext cx="5100484" cy="3523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kern="1200" dirty="0"/>
              <a:t>PSSE w Gołdapi została doposażona w profesjonalną lodówkę przeznaczonych do przechowywania szczepionek a dzięki realizacji zadań z obrony cywilnej </a:t>
            </a:r>
            <a:r>
              <a:rPr lang="en-US" sz="1600" kern="1200" dirty="0" err="1"/>
              <a:t>i</a:t>
            </a:r>
            <a:r>
              <a:rPr lang="en-US" sz="1600" kern="1200" dirty="0"/>
              <a:t> ochrony ludności stacja otrzymała lodówkę transportową służącą do bezpiecznego przewożenia szczepionek, prób żywności </a:t>
            </a:r>
            <a:r>
              <a:rPr lang="en-US" sz="1600" kern="1200" dirty="0" err="1"/>
              <a:t>i</a:t>
            </a:r>
            <a:r>
              <a:rPr lang="en-US" sz="1600" kern="1200" dirty="0"/>
              <a:t> wody.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 dirty="0"/>
              <a:t>Wykonywanie szczepień obowiązków w przeciągu ostatnich lat na terenie powiatu gołdapskiego utrzymuje się na tym samym poziomie z niewielką tendencją spadkową.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/>
          </a:p>
        </p:txBody>
      </p:sp>
      <p:pic>
        <p:nvPicPr>
          <p:cNvPr id="22" name="Symbol zastępczy zawartości 21">
            <a:extLst>
              <a:ext uri="{FF2B5EF4-FFF2-40B4-BE49-F238E27FC236}">
                <a16:creationId xmlns:a16="http://schemas.microsoft.com/office/drawing/2014/main" id="{AD182555-5897-5F25-4C48-38CBDE5DC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5482" y="2001904"/>
            <a:ext cx="5965508" cy="317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5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0628D-946A-47F9-350B-4DA61C08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Szczepienia ochronne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DBD84A-D6CF-CF39-44AD-3D847EB23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pl-PL" dirty="0"/>
              <a:t>Niepożądany Odczyn Poszczepienny (NOP) to każde zaburzenie stanu zdrowia związane ze szczepieniem, które wystąpiło w okresie 4 tygodni po podaniu szczepionki. Wyjątek stanowią NOP po szczepieniu przeciw gruźlicy, w których kryterium czasowe jest dłuższe. </a:t>
            </a:r>
          </a:p>
          <a:p>
            <a:pPr>
              <a:lnSpc>
                <a:spcPct val="110000"/>
              </a:lnSpc>
            </a:pPr>
            <a:r>
              <a:rPr lang="pl-PL" dirty="0"/>
              <a:t>W 2025 r. zarejestrowano 1 niepożądany odczyn poszczepienny (NOP) wśród populacji dzieci w wieku od 0 do 19 roku życia.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94230BC-48A0-DEA1-C70E-A76A50F0F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130" y="4235110"/>
            <a:ext cx="2967206" cy="18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53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>
            <a:extLst>
              <a:ext uri="{FF2B5EF4-FFF2-40B4-BE49-F238E27FC236}">
                <a16:creationId xmlns:a16="http://schemas.microsoft.com/office/drawing/2014/main" id="{44629871-DDB4-C7A2-B313-F7E9506B61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5379" y="366175"/>
            <a:ext cx="111076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pl-PL" sz="2000" b="0" spc="0" dirty="0">
                <a:ln w="0"/>
                <a:solidFill>
                  <a:srgbClr val="0049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Nadzór nad jakością wody do spożycia</a:t>
            </a:r>
            <a:r>
              <a:rPr lang="pl-PL" sz="18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pl-PL" sz="1400" b="1" kern="0" spc="0" dirty="0">
                <a:latin typeface="+mn-lt"/>
              </a:rPr>
              <a:t>realizowany na podstawie rozporządzenia Ministra Zdrowia w sprawie jakości wody przeznaczonej do spożycia przez ludzi ( Dz.U. z 2017 r, poz. 2294)                        </a:t>
            </a:r>
            <a:endParaRPr lang="pl-PL" sz="1400" b="1" kern="0" spc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pole tekstowe 1">
            <a:extLst>
              <a:ext uri="{FF2B5EF4-FFF2-40B4-BE49-F238E27FC236}">
                <a16:creationId xmlns:a16="http://schemas.microsoft.com/office/drawing/2014/main" id="{27EDC803-E940-5DCF-7D69-DF71FCEFBFB1}"/>
              </a:ext>
            </a:extLst>
          </p:cNvPr>
          <p:cNvSpPr txBox="1"/>
          <p:nvPr/>
        </p:nvSpPr>
        <p:spPr>
          <a:xfrm>
            <a:off x="511277" y="1465006"/>
            <a:ext cx="11031794" cy="294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pl-PL" sz="1400" dirty="0"/>
              <a:t>Przepis ten nakazuje: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2060"/>
                </a:solidFill>
              </a:rPr>
              <a:t>prowadzenie monitoringu </a:t>
            </a:r>
            <a:r>
              <a:rPr lang="pl-PL" sz="1400" dirty="0"/>
              <a:t>jakości wody zarówno przez Państwowego Powiatowego Inspektora Sanitarnego jak również przez właściciela/zarządcę ujęcia, polegający m.in. na badaniu jakości wody do spożycia pod względem: </a:t>
            </a:r>
            <a:r>
              <a:rPr lang="pl-PL" sz="1400" b="1" dirty="0"/>
              <a:t>mikrobiologicznym,  fizykochemicznym, zawartości substancji promieniotwórczych</a:t>
            </a:r>
            <a:r>
              <a:rPr lang="pl-PL" sz="1400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2060"/>
                </a:solidFill>
              </a:rPr>
              <a:t>informować </a:t>
            </a:r>
            <a:r>
              <a:rPr lang="pl-PL" sz="1400" dirty="0"/>
              <a:t>o wszelkich przekroczeniach parametrów jakości wody określonych w rozporządzeniu wraz z przedstawieniem planowanych przedsięwzięć naprawczych Państwowego Powiatowego Inspektora Sanitarnego oraz wójta i burmistrza (prezydenta). </a:t>
            </a:r>
          </a:p>
          <a:p>
            <a:pPr>
              <a:spcBef>
                <a:spcPts val="600"/>
              </a:spcBef>
            </a:pPr>
            <a:r>
              <a:rPr lang="pl-PL" sz="1400" dirty="0"/>
              <a:t>Państwowy Powiatowy Inspektor Sanitarny na podstawie: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400" dirty="0"/>
              <a:t>prowadzonego monitoringu własnego;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400" dirty="0"/>
              <a:t>sprawozdań z wyników badań realizowanych według ustalonego harmonogramu przekazywanych przez zarządców wodociągów;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400" dirty="0"/>
              <a:t>analizy podejmowanych działań naprawczych</a:t>
            </a:r>
          </a:p>
          <a:p>
            <a:pPr>
              <a:spcBef>
                <a:spcPts val="600"/>
              </a:spcBef>
            </a:pPr>
            <a:endParaRPr lang="pl-PL" sz="800" dirty="0"/>
          </a:p>
          <a:p>
            <a:r>
              <a:rPr lang="pl-PL" sz="1400" u="sng" dirty="0"/>
              <a:t>wydawał okresowe oceny jakości wody, obszarowe oceny jakości wody do spożycia.   </a:t>
            </a:r>
          </a:p>
        </p:txBody>
      </p:sp>
      <p:sp>
        <p:nvSpPr>
          <p:cNvPr id="6" name="pole tekstowe 10">
            <a:extLst>
              <a:ext uri="{FF2B5EF4-FFF2-40B4-BE49-F238E27FC236}">
                <a16:creationId xmlns:a16="http://schemas.microsoft.com/office/drawing/2014/main" id="{74371523-45AE-DAED-CDDC-94C56BD20680}"/>
              </a:ext>
            </a:extLst>
          </p:cNvPr>
          <p:cNvSpPr txBox="1"/>
          <p:nvPr/>
        </p:nvSpPr>
        <p:spPr>
          <a:xfrm>
            <a:off x="435380" y="4660543"/>
            <a:ext cx="11561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pl-PL" sz="1400" dirty="0">
                <a:latin typeface="+mj-lt"/>
              </a:rPr>
              <a:t>Pod nadzorem Inspekcji Sanitarnej w Gołdapi znajduje się </a:t>
            </a:r>
            <a:r>
              <a:rPr lang="pl-PL" sz="1400" dirty="0">
                <a:solidFill>
                  <a:srgbClr val="002060"/>
                </a:solidFill>
                <a:latin typeface="+mj-lt"/>
              </a:rPr>
              <a:t>11 wodociągów publicznych </a:t>
            </a:r>
            <a:r>
              <a:rPr lang="pl-PL" sz="1400" dirty="0">
                <a:latin typeface="+mj-lt"/>
              </a:rPr>
              <a:t>i </a:t>
            </a:r>
            <a:r>
              <a:rPr lang="pl-PL" sz="1400" dirty="0">
                <a:solidFill>
                  <a:srgbClr val="002060"/>
                </a:solidFill>
                <a:latin typeface="+mj-lt"/>
              </a:rPr>
              <a:t>4 wodociągi lokalne </a:t>
            </a:r>
            <a:r>
              <a:rPr lang="pl-PL" sz="1400" dirty="0">
                <a:latin typeface="+mj-lt"/>
              </a:rPr>
              <a:t>– z czego 3 ujęcia </a:t>
            </a:r>
            <a:r>
              <a:rPr lang="pl-PL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wykorzystywane  są wyłącznie na potrzeby lokalnych ośrodków:</a:t>
            </a:r>
            <a:endParaRPr lang="pl-PL" sz="1400" dirty="0">
              <a:solidFill>
                <a:srgbClr val="2D2D2D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Sanatorium Uzdrowiskowego WITAL w Gołdapi, gdzie średnie dobowe zużycie wody wynosi 83,15 m</a:t>
            </a:r>
            <a:r>
              <a:rPr lang="pl-PL" sz="1400" baseline="30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/d,</a:t>
            </a:r>
            <a:endParaRPr lang="pl-PL" sz="1400" dirty="0">
              <a:solidFill>
                <a:srgbClr val="2D2D2D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Kompleksu Wypoczynkowego LEŚNY ZAKĄTEK w Gołdapi, gdzie średnie dobowe zużycie wody wynosi 3,72 m</a:t>
            </a:r>
            <a:r>
              <a:rPr lang="pl-PL" sz="1400" baseline="30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/d,</a:t>
            </a:r>
            <a:endParaRPr lang="pl-PL" sz="1400" dirty="0">
              <a:solidFill>
                <a:srgbClr val="2D2D2D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Centrum Rehabilitacji Dzieci i Młodzieży MARZENIA w Niedrzwicy, gmina Gołdap – obiekt zakończył swoją działalność z końcem roku 2025.</a:t>
            </a:r>
            <a:endParaRPr lang="pl-PL" sz="1400" dirty="0">
              <a:solidFill>
                <a:srgbClr val="2D2D2D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13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A89E4928-C5D3-47B9-7966-1856909FD0D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5064" y="352926"/>
          <a:ext cx="11129209" cy="527785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54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1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200">
                  <a:extLst>
                    <a:ext uri="{9D8B030D-6E8A-4147-A177-3AD203B41FA5}">
                      <a16:colId xmlns:a16="http://schemas.microsoft.com/office/drawing/2014/main" val="713846944"/>
                    </a:ext>
                  </a:extLst>
                </a:gridCol>
                <a:gridCol w="1361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0461">
                  <a:extLst>
                    <a:ext uri="{9D8B030D-6E8A-4147-A177-3AD203B41FA5}">
                      <a16:colId xmlns:a16="http://schemas.microsoft.com/office/drawing/2014/main" val="3520149374"/>
                    </a:ext>
                  </a:extLst>
                </a:gridCol>
                <a:gridCol w="1080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0517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 err="1">
                          <a:effectLst/>
                          <a:latin typeface="+mj-lt"/>
                        </a:rPr>
                        <a:t>Lp</a:t>
                      </a:r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 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Nazwa wodociągu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Długość  sieci  w km*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Liczba ludności zaopatrywanej   </a:t>
                      </a:r>
                    </a:p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 wodę w roku 2024 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Liczba ludności zaopatrywanej   </a:t>
                      </a:r>
                    </a:p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 wodę w roku 2025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Produkcja wody</a:t>
                      </a:r>
                    </a:p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 w m</a:t>
                      </a:r>
                      <a:r>
                        <a:rPr lang="pl-PL" sz="1200" b="1" u="none" strike="noStrike" baseline="30000" dirty="0">
                          <a:effectLst/>
                          <a:latin typeface="+mj-lt"/>
                        </a:rPr>
                        <a:t>3</a:t>
                      </a:r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/d  za 2024*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Produkcja wody</a:t>
                      </a:r>
                    </a:p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 w m</a:t>
                      </a:r>
                      <a:r>
                        <a:rPr lang="pl-PL" sz="1200" b="1" u="none" strike="noStrike" baseline="30000" dirty="0">
                          <a:effectLst/>
                          <a:latin typeface="+mj-lt"/>
                        </a:rPr>
                        <a:t>3</a:t>
                      </a:r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/d  za 2025*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Gmina 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683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1.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Wodociąg publiczny Gołdap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146,8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15086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14841</a:t>
                      </a: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2370,5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2639,9</a:t>
                      </a: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Gołdap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683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2.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Wodociąg publiczny  Górne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13,5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182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178</a:t>
                      </a: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37,2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19,9</a:t>
                      </a: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683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3.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Wodociąg publiczny  Pogorzel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23,1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560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543</a:t>
                      </a: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111,9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108,3</a:t>
                      </a: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683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4.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Wodociąg publiczny  Kowalki 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51,5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1185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1175</a:t>
                      </a: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188,4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173,7</a:t>
                      </a: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683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5.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Wodociąg publiczny Boćwinka 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25,1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787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778</a:t>
                      </a: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66,7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54,7</a:t>
                      </a: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683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>
                          <a:effectLst/>
                          <a:latin typeface="+mj-lt"/>
                        </a:rPr>
                        <a:t>6.</a:t>
                      </a:r>
                      <a:endParaRPr lang="pl-PL" sz="1200" b="1" i="0" u="none" strike="noStrike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Wodociąg publiczny Kozaki 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19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469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461</a:t>
                      </a: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79,4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66,3</a:t>
                      </a: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683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7.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Wodociąg lokalny Kolniszki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1,4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85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4,6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683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8.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Wodociąg publiczny Łoje 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72,7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1645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1597</a:t>
                      </a: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181,63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190,2</a:t>
                      </a: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Dubeninki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070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9.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Wodociąg publiczny Żytkiejmy 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23,6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966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938</a:t>
                      </a: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97,49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78,4</a:t>
                      </a: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5436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10.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Wodociąg publiczny Banie Mazurskie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59,4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2083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2059</a:t>
                      </a: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240,3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213,8</a:t>
                      </a: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Banie Mazurskie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683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11.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Wodociąg publiczny Budziska 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49,1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674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669</a:t>
                      </a: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86,16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83,9</a:t>
                      </a:r>
                    </a:p>
                  </a:txBody>
                  <a:tcPr marL="5192" marR="5192" marT="5192" marB="0" anchor="ctr"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8683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u="none" strike="noStrike" dirty="0">
                          <a:effectLst/>
                          <a:latin typeface="+mj-lt"/>
                        </a:rPr>
                        <a:t>12.</a:t>
                      </a:r>
                      <a:endParaRPr lang="pl-PL" sz="1200" b="0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Wodociąg publiczny Radkiejmy </a:t>
                      </a:r>
                      <a:endParaRPr lang="pl-PL" sz="1200" b="1" i="0" u="none" strike="noStrike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28,7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365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351</a:t>
                      </a: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47,55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53,1</a:t>
                      </a:r>
                    </a:p>
                  </a:txBody>
                  <a:tcPr marL="5192" marR="5192" marT="5192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71F58ADB-EAFD-FD39-80F8-E98153299BC8}"/>
              </a:ext>
            </a:extLst>
          </p:cNvPr>
          <p:cNvSpPr txBox="1"/>
          <p:nvPr/>
        </p:nvSpPr>
        <p:spPr>
          <a:xfrm>
            <a:off x="405064" y="5630779"/>
            <a:ext cx="6688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rgbClr val="FF0000"/>
                </a:solidFill>
                <a:latin typeface="+mj-lt"/>
              </a:rPr>
              <a:t>* Kolorem czerwonym oznaczono wzrost produkcji wody względem ubiegłego roku.</a:t>
            </a:r>
          </a:p>
        </p:txBody>
      </p:sp>
    </p:spTree>
    <p:extLst>
      <p:ext uri="{BB962C8B-B14F-4D97-AF65-F5344CB8AC3E}">
        <p14:creationId xmlns:p14="http://schemas.microsoft.com/office/powerpoint/2010/main" val="4099756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1E127B-7CF6-7E21-8151-DFB24E0A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511703"/>
            <a:ext cx="7837345" cy="1325563"/>
          </a:xfrm>
        </p:spPr>
        <p:txBody>
          <a:bodyPr>
            <a:normAutofit/>
          </a:bodyPr>
          <a:lstStyle/>
          <a:p>
            <a:r>
              <a:rPr lang="pl-PL" sz="2400" b="0" spc="0" dirty="0">
                <a:ln w="0"/>
                <a:solidFill>
                  <a:srgbClr val="004994"/>
                </a:solidFill>
              </a:rPr>
              <a:t>Nadzór nad jakością wody za 2025 r. w liczbach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C31AE01C-D8E6-61D7-EA2F-FECBCE3AC9B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86199" y="511703"/>
          <a:ext cx="10515600" cy="5298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CD355447-62B5-0040-EDA4-048817E3F584}"/>
              </a:ext>
            </a:extLst>
          </p:cNvPr>
          <p:cNvSpPr txBox="1"/>
          <p:nvPr/>
        </p:nvSpPr>
        <p:spPr>
          <a:xfrm>
            <a:off x="1347535" y="2115799"/>
            <a:ext cx="51515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Lato" panose="020F0502020204030203" pitchFamily="34" charset="-18"/>
              <a:buChar char="!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minionym roku jedynie w wodociągu lokalnym Sanatorium WITAL w Gołdapi, odnotowano krótkotrwałe zanieczyszczenie wody ze względu na ponadnormatywną mętność, które po podjęciu działań naprawczych doprowadzono do wymagań określonych rozporządzeniem. </a:t>
            </a:r>
          </a:p>
          <a:p>
            <a:pPr marL="285750" indent="-285750">
              <a:buFont typeface="Lato" panose="020F0502020204030203" pitchFamily="34" charset="-18"/>
              <a:buChar char="!"/>
            </a:pP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Lato" panose="020F0502020204030203" pitchFamily="34" charset="-18"/>
              <a:buChar char="!"/>
            </a:pPr>
            <a:r>
              <a:rPr lang="pl-PL" sz="1800" dirty="0">
                <a:solidFill>
                  <a:srgbClr val="2D2D2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Podczas kontroli ujęć wód nie </a:t>
            </a:r>
            <a:r>
              <a:rPr lang="pl-PL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stwierdzono nieprawidłowości. </a:t>
            </a:r>
            <a:endParaRPr lang="pl-PL" sz="1800" dirty="0">
              <a:solidFill>
                <a:srgbClr val="2D2D2D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Lato" panose="020F0502020204030203" pitchFamily="34" charset="-18"/>
              <a:buChar char="!"/>
            </a:pPr>
            <a:endParaRPr lang="pl-PL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2790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3E4D3E-8787-0017-6E2F-6BC559D0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38798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l-PL" sz="3200" b="0" kern="0" spc="0" dirty="0">
                <a:ln w="0"/>
                <a:solidFill>
                  <a:srgbClr val="004994"/>
                </a:solidFill>
              </a:rPr>
              <a:t>Badanie ciepłej wody użytkowej</a:t>
            </a:r>
            <a:br>
              <a:rPr lang="pl-PL" sz="3200" b="0" i="1" kern="0" spc="0" dirty="0">
                <a:ln w="0"/>
                <a:solidFill>
                  <a:srgbClr val="004994"/>
                </a:solidFill>
              </a:rPr>
            </a:br>
            <a:endParaRPr lang="pl-PL" sz="3200" b="0" kern="0" spc="0" dirty="0">
              <a:ln w="0"/>
              <a:solidFill>
                <a:srgbClr val="004994"/>
              </a:solidFill>
            </a:endParaRPr>
          </a:p>
        </p:txBody>
      </p:sp>
      <p:sp>
        <p:nvSpPr>
          <p:cNvPr id="8" name="pole tekstowe 5">
            <a:extLst>
              <a:ext uri="{FF2B5EF4-FFF2-40B4-BE49-F238E27FC236}">
                <a16:creationId xmlns:a16="http://schemas.microsoft.com/office/drawing/2014/main" id="{443F6057-5D60-ECF7-22DB-8282136B832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63364" y="1317523"/>
            <a:ext cx="8407526" cy="4522838"/>
          </a:xfrm>
        </p:spPr>
        <p:txBody>
          <a:bodyPr rtlCol="0">
            <a:norm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tabLst>
                <a:tab pos="819150" algn="l"/>
              </a:tabLst>
            </a:pPr>
            <a:r>
              <a:rPr lang="pl-PL" sz="1400" dirty="0">
                <a:effectLst/>
              </a:rPr>
              <a:t>W minionym roku przeprowadzano kontrole </a:t>
            </a:r>
            <a:r>
              <a:rPr lang="pl-PL" sz="1400" kern="0" spc="0" dirty="0"/>
              <a:t>instalacji ciepłej wody użytkowej pod kątem stopnia skolonizowania instalacji bakteriami z rodzaju </a:t>
            </a:r>
            <a:r>
              <a:rPr lang="pl-PL" sz="1400" b="1" i="1" kern="0" spc="0" dirty="0"/>
              <a:t>Legionella</a:t>
            </a:r>
            <a:r>
              <a:rPr lang="pl-PL" sz="1400" dirty="0">
                <a:effectLst/>
              </a:rPr>
              <a:t>  </a:t>
            </a:r>
            <a:r>
              <a:rPr lang="pl-PL" sz="1400" dirty="0"/>
              <a:t>w</a:t>
            </a:r>
            <a:r>
              <a:rPr lang="pl-PL" sz="1400" dirty="0">
                <a:effectLst/>
              </a:rPr>
              <a:t> </a:t>
            </a:r>
            <a:r>
              <a:rPr lang="pl-PL" sz="1400" dirty="0">
                <a:solidFill>
                  <a:srgbClr val="004994"/>
                </a:solidFill>
                <a:effectLst/>
              </a:rPr>
              <a:t>6 obiektach</a:t>
            </a:r>
            <a:r>
              <a:rPr lang="pl-PL" sz="1400" dirty="0">
                <a:effectLst/>
              </a:rPr>
              <a:t>, w 4 z nich stwierdzono ponadnormatywną zawartość bakterii z rodzaju Legionella - skolonizowanie sieci w stopniu wysokim, w:</a:t>
            </a: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arenR"/>
            </a:pPr>
            <a:r>
              <a:rPr lang="pl-PL" sz="1400" dirty="0">
                <a:effectLst/>
              </a:rPr>
              <a:t>Zakładzie Pielęgnacyjno-Opiekuńczym w Gołdapi, ul. Słoneczna 7b, 19-500 Gołdap - zarządzanym przez GoldMedica Spółka z o.o.</a:t>
            </a: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arenR"/>
            </a:pPr>
            <a:r>
              <a:rPr lang="pl-PL" sz="1400" dirty="0">
                <a:effectLst/>
              </a:rPr>
              <a:t>Szpitalu GoldMedica w Gołdapi, ul. Słoneczna 7, 19-500 Gołdap - zarządzanymi przez GoldMedica Spółka z o.o.</a:t>
            </a:r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arenR"/>
            </a:pPr>
            <a:r>
              <a:rPr lang="pl-PL" sz="1400" dirty="0">
                <a:effectLst/>
              </a:rPr>
              <a:t>Sanatorium Uzdrowiskowym </a:t>
            </a:r>
            <a:r>
              <a:rPr lang="pl-PL" sz="1400" dirty="0" err="1">
                <a:effectLst/>
              </a:rPr>
              <a:t>Wital</a:t>
            </a:r>
            <a:r>
              <a:rPr lang="pl-PL" sz="1400" dirty="0">
                <a:effectLst/>
              </a:rPr>
              <a:t>, ul. Wczasowa 7, 19-500 Gołdap - zarządzanym przez Przedsiębiorstwo Wielobranżowe WITAL Oliwia </a:t>
            </a:r>
            <a:r>
              <a:rPr lang="pl-PL" sz="1400" dirty="0" err="1">
                <a:effectLst/>
              </a:rPr>
              <a:t>Smith</a:t>
            </a:r>
            <a:endParaRPr lang="pl-PL" sz="1400" dirty="0">
              <a:effectLst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arenR"/>
            </a:pPr>
            <a:r>
              <a:rPr lang="pl-PL" sz="1400" dirty="0">
                <a:effectLst/>
              </a:rPr>
              <a:t>Centrum Rehabilitacji Dzieci i Młodzieży MARZENIA w Niedrzwicy - zarządzanym przez Ryszarda Tymofiejewicz Przedsiębiorstwo Wielobranżowe WITAL ul. Wczasowa 7, 19-500 Gołdap, ze względu na likwidację obiektu wstrzymano się z postepowaniem.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1400" dirty="0">
                <a:effectLst/>
              </a:rPr>
              <a:t>Po podjęciu działań naprawczych wodę doprowadzono do wymagań określonych rozporządzeniem Ministra Zdrowia z dnia 7 grudnia 2017 r. w sprawie jakości wody przeznaczonej do spożycia przez ludzi (Dz. U. z 2017 r., poz. 2294).</a:t>
            </a:r>
            <a:endParaRPr lang="pl-PL" sz="1400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1F2D608-0DE4-6686-3582-B85CEEC3B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4" r="34159" b="-1"/>
          <a:stretch>
            <a:fillRect/>
          </a:stretch>
        </p:blipFill>
        <p:spPr>
          <a:xfrm>
            <a:off x="861060" y="1553528"/>
            <a:ext cx="2065019" cy="3984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00713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44266-5832-F7A3-A5F9-3C587533C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9F32637-4A57-CBB4-9D1B-35F066DEAA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6CA73EF-AC36-BDAC-685F-C77283701479}"/>
              </a:ext>
            </a:extLst>
          </p:cNvPr>
          <p:cNvSpPr txBox="1">
            <a:spLocks/>
          </p:cNvSpPr>
          <p:nvPr/>
        </p:nvSpPr>
        <p:spPr>
          <a:xfrm>
            <a:off x="5486969" y="163175"/>
            <a:ext cx="6609497" cy="10538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pl-PL" sz="3200" dirty="0">
                <a:ln w="0"/>
                <a:solidFill>
                  <a:srgbClr val="004994"/>
                </a:solidFill>
              </a:rPr>
              <a:t>Nadzór nad pływalniami </a:t>
            </a:r>
            <a:r>
              <a:rPr lang="pl-PL" sz="1200" b="1" dirty="0">
                <a:latin typeface="+mn-lt"/>
              </a:rPr>
              <a:t>prowadzono zgodnie z rozporządzeniem Ministra Zdrowia z dnia 9 listopada 2015 r. w sprawie wymagań, jakim powinna odpowiadać woda na pływalniach  (Dz. U. z 2022 r. poz. 1230).</a:t>
            </a:r>
            <a:endParaRPr lang="pl-PL" sz="12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4752E60-227B-A4CE-A89C-1D94980C34C7}"/>
              </a:ext>
            </a:extLst>
          </p:cNvPr>
          <p:cNvSpPr txBox="1"/>
          <p:nvPr/>
        </p:nvSpPr>
        <p:spPr>
          <a:xfrm>
            <a:off x="5472752" y="1326481"/>
            <a:ext cx="6719248" cy="2579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latin typeface="+mj-lt"/>
                <a:ea typeface="Noto Serif" panose="020B0604020202020204" charset="0"/>
                <a:cs typeface="Noto Serif" panose="020B0604020202020204" charset="0"/>
              </a:rPr>
              <a:t>Przepis prawa nakładają na zarządzającego obiektem obowiązek prowadzenia: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400" dirty="0">
                <a:latin typeface="+mj-lt"/>
                <a:ea typeface="Noto Serif" panose="020B0604020202020204" charset="0"/>
                <a:cs typeface="Noto Serif" panose="020B0604020202020204" charset="0"/>
              </a:rPr>
              <a:t>bieżącej (codziennej) obserwacji wody i występujących zanieczyszczeń,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400" dirty="0">
                <a:latin typeface="+mj-lt"/>
                <a:ea typeface="Noto Serif" panose="020B0604020202020204" charset="0"/>
                <a:cs typeface="Noto Serif" panose="020B0604020202020204" charset="0"/>
              </a:rPr>
              <a:t>systematycznego nadzoru pracy urządzeń i rejestrowania wyników pomiaru jakości wody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400" dirty="0">
                <a:latin typeface="+mj-lt"/>
                <a:ea typeface="Noto Serif" panose="020B0604020202020204" charset="0"/>
                <a:cs typeface="Noto Serif" panose="020B0604020202020204" charset="0"/>
              </a:rPr>
              <a:t>systematycznych i udokumentowanych badań jakości wody, prowadzonych zgodnie z harmonogramem ustalonym w porozumieniu z PPIS. </a:t>
            </a:r>
          </a:p>
          <a:p>
            <a:pPr>
              <a:spcBef>
                <a:spcPts val="600"/>
              </a:spcBef>
            </a:pPr>
            <a:r>
              <a:rPr lang="pl-PL" sz="1400" dirty="0">
                <a:latin typeface="+mj-lt"/>
                <a:ea typeface="Noto Serif" panose="020B0604020202020204" charset="0"/>
                <a:cs typeface="Noto Serif" panose="020B0604020202020204" charset="0"/>
              </a:rPr>
              <a:t>Państwowy Powiatowy Inspektor Sanitarny dokonuje zbiorczej rocznej oceny, poprzez analizę wyników otrzymanych od zarządzającego pływalnią oraz samodzielnie pobranych prób do badań</a:t>
            </a:r>
            <a:r>
              <a:rPr lang="pl-PL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Noto Serif" panose="020B0604020202020204" charset="0"/>
                <a:cs typeface="Noto Serif" panose="020B0604020202020204" charset="0"/>
              </a:rPr>
              <a:t>. </a:t>
            </a:r>
          </a:p>
          <a:p>
            <a:pPr algn="l">
              <a:lnSpc>
                <a:spcPct val="170000"/>
              </a:lnSpc>
            </a:pPr>
            <a:endParaRPr lang="pl-PL" sz="1800" dirty="0">
              <a:solidFill>
                <a:schemeClr val="tx2">
                  <a:lumMod val="90000"/>
                  <a:lumOff val="10000"/>
                </a:schemeClr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6" y="558527"/>
            <a:ext cx="4864399" cy="3806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2742699-3639-4A55-009E-83347AB05974}"/>
              </a:ext>
            </a:extLst>
          </p:cNvPr>
          <p:cNvSpPr txBox="1"/>
          <p:nvPr/>
        </p:nvSpPr>
        <p:spPr>
          <a:xfrm>
            <a:off x="5279923" y="3453976"/>
            <a:ext cx="681654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 powiecie gołdapskim funkcjonuje 1 kryta pływalnia w Kompleksie Rekreacyjno-Sportowym w Gołdapi zarządzana przez </a:t>
            </a:r>
            <a:r>
              <a:rPr lang="pl-PL" sz="1400" dirty="0" err="1"/>
              <a:t>OSiR</a:t>
            </a:r>
            <a:r>
              <a:rPr lang="pl-PL" sz="1400" dirty="0"/>
              <a:t> w Gołdapi. </a:t>
            </a:r>
          </a:p>
          <a:p>
            <a:r>
              <a:rPr lang="pl-PL" sz="1400" dirty="0"/>
              <a:t>Pływalnia wyposażona jest w </a:t>
            </a:r>
            <a:r>
              <a:rPr lang="pl-PL" sz="1400" b="1" dirty="0"/>
              <a:t>1 nieckę basenową</a:t>
            </a:r>
            <a:r>
              <a:rPr lang="pl-PL" sz="1400" dirty="0"/>
              <a:t>,  </a:t>
            </a:r>
            <a:r>
              <a:rPr lang="pl-PL" sz="1400" b="1" dirty="0"/>
              <a:t>nieckę jacuzzi </a:t>
            </a:r>
            <a:r>
              <a:rPr lang="pl-PL" sz="1400" dirty="0"/>
              <a:t>oraz </a:t>
            </a:r>
            <a:r>
              <a:rPr lang="pl-PL" sz="1400" b="1" dirty="0"/>
              <a:t>16 natrysków</a:t>
            </a:r>
            <a:r>
              <a:rPr lang="pl-PL" sz="1400" dirty="0"/>
              <a:t>. </a:t>
            </a:r>
          </a:p>
          <a:p>
            <a:pPr>
              <a:spcBef>
                <a:spcPts val="600"/>
              </a:spcBef>
            </a:pPr>
            <a:r>
              <a:rPr lang="pl-PL" sz="1400" dirty="0"/>
              <a:t>W minionym roku odnotowano krótkotrwałe przekroczenie chloru wolnego, chloroformu i legionelli w niecce jacuzzi oraz chloroformu w niecce basenu.  </a:t>
            </a:r>
          </a:p>
          <a:p>
            <a:pPr>
              <a:spcBef>
                <a:spcPts val="600"/>
              </a:spcBef>
            </a:pPr>
            <a:r>
              <a:rPr lang="pl-PL" sz="1400" dirty="0"/>
              <a:t>Osoba odpowiedzialna za przekazywanie sprawozdań z badań wody basenowej do               PSSE w Gołdapi, w związku z opóźnieniami w informowaniu o zaistniałych przekroczeniach został ukarany mandatem karnym.</a:t>
            </a:r>
          </a:p>
          <a:p>
            <a:pPr>
              <a:spcBef>
                <a:spcPts val="600"/>
              </a:spcBef>
            </a:pPr>
            <a:r>
              <a:rPr lang="pl-PL" sz="1400" dirty="0"/>
              <a:t>Na koniec 2025 roku jakość wody w obu nieckach spełniała wymagania co odnotowano w rocznej ocenie jakości wody na pływalni OSiR w Kompleksie Sportowo-Rekreacyjnym.          </a:t>
            </a:r>
          </a:p>
          <a:p>
            <a:endParaRPr lang="pl-PL" dirty="0"/>
          </a:p>
        </p:txBody>
      </p:sp>
      <p:pic>
        <p:nvPicPr>
          <p:cNvPr id="11" name="Obraz 10" descr="Obraz zawierający tekst, logo, symbol, Czcionka&#10;&#10;Opis wygenerowany automatycznie">
            <a:extLst>
              <a:ext uri="{FF2B5EF4-FFF2-40B4-BE49-F238E27FC236}">
                <a16:creationId xmlns:a16="http://schemas.microsoft.com/office/drawing/2014/main" id="{3A346E39-7F96-4E8F-F829-64E06521EDE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98" y="6100847"/>
            <a:ext cx="2777490" cy="647700"/>
          </a:xfrm>
          <a:prstGeom prst="rect">
            <a:avLst/>
          </a:prstGeom>
          <a:noFill/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4EC6620C-621C-3C49-695E-81049BD50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38596F3D-91E4-D178-1784-328ADCFE3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387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387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387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387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387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387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387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387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387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38725" algn="r"/>
              </a:tabLst>
            </a:pPr>
            <a:r>
              <a:rPr kumimoji="0" lang="pl-PL" altLang="pl-PL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	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003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E1BF6A-934B-D0EF-EDDC-1E7CFD38A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348" y="1122363"/>
            <a:ext cx="9281652" cy="1964966"/>
          </a:xfrm>
        </p:spPr>
        <p:txBody>
          <a:bodyPr/>
          <a:lstStyle/>
          <a:p>
            <a:pPr algn="l"/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CEL DZIAŁALNOŚCI </a:t>
            </a:r>
            <a:b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</a:b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POWIATOWEJ STACJI SANITARNO-EPIDEMIOLOGICZNEJ W GOŁDAPI</a:t>
            </a:r>
            <a:endParaRPr lang="pl-PL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7D2F08D-EC22-F22B-E4FB-94D7D2E71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0541" y="3428999"/>
            <a:ext cx="10009239" cy="1964965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l-PL" sz="3100" kern="50" dirty="0">
                <a:latin typeface="+mn-lt"/>
                <a:ea typeface="Arial Unicode MS"/>
                <a:cs typeface="Times New Roman" panose="02020603050405020304" pitchFamily="18" charset="0"/>
              </a:rPr>
              <a:t>Realizacja zadań z zakresu zdrowia publicznego w celu ochrony zdrowia ludzkiego przed niekorzystnym wpływem szkodliwości i uciążliwości środowiskowych, zapobiegania powstawaniu chorób, w tym chorób zakaźnych i zawodowych.  </a:t>
            </a:r>
          </a:p>
          <a:p>
            <a:pPr algn="l"/>
            <a:r>
              <a:rPr lang="pl-PL" sz="3100" kern="50" dirty="0">
                <a:latin typeface="+mn-lt"/>
                <a:ea typeface="Arial Unicode MS"/>
                <a:cs typeface="Times New Roman" panose="02020603050405020304" pitchFamily="18" charset="0"/>
              </a:rPr>
              <a:t>Ustawowe zadania realizujemy poprzez monitorowanie stanu bezpieczeństwa społeczeństwa, analizę gromadzonych danych , reagowanie na zagrożenia i prowadzenie działań edukacyjnych w zakresie profilaktyki i kontroli chorób.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0478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64718-37FB-960B-3ED5-F770B73D8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40007406-2F02-8E88-3EE3-4E0BDE9C1D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411F3041-D7CD-A404-FFA3-94A887A73AB1}"/>
              </a:ext>
            </a:extLst>
          </p:cNvPr>
          <p:cNvSpPr txBox="1">
            <a:spLocks/>
          </p:cNvSpPr>
          <p:nvPr/>
        </p:nvSpPr>
        <p:spPr>
          <a:xfrm>
            <a:off x="0" y="370290"/>
            <a:ext cx="7470052" cy="6473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pl-PL" sz="2000" dirty="0">
                <a:ln w="0"/>
                <a:solidFill>
                  <a:srgbClr val="004994"/>
                </a:solidFill>
              </a:rPr>
              <a:t>Nadzór nad kąpieliskami </a:t>
            </a:r>
            <a:r>
              <a:rPr lang="pl-PL" sz="2000" b="1" dirty="0">
                <a:solidFill>
                  <a:srgbClr val="004994"/>
                </a:solidFill>
              </a:rPr>
              <a:t>realizowany na podstawie ustawy Prawo wodne z dnia 20 lipca 2017 r. (Dz. U. z 2024 r., poz. 1087 ze zm.)</a:t>
            </a:r>
            <a:endParaRPr lang="pl-PL" sz="2000" dirty="0">
              <a:solidFill>
                <a:srgbClr val="004994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B4AFF07-3F0A-EF43-8389-560893B188DE}"/>
              </a:ext>
            </a:extLst>
          </p:cNvPr>
          <p:cNvSpPr txBox="1"/>
          <p:nvPr/>
        </p:nvSpPr>
        <p:spPr>
          <a:xfrm>
            <a:off x="257640" y="1333334"/>
            <a:ext cx="7329822" cy="2505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ea typeface="Noto Serif" panose="020B0604020202020204" charset="0"/>
                <a:cs typeface="Noto Serif" panose="020B0604020202020204" charset="0"/>
              </a:rPr>
              <a:t>Zorganizowanie kąpielisk obwarowane jest szeregiem obowiązków, kontroli i związaną             z nimi koniecznością uzyskiwania pozwoleń:   </a:t>
            </a:r>
          </a:p>
          <a:p>
            <a:r>
              <a:rPr lang="pl-PL" sz="1400" dirty="0">
                <a:solidFill>
                  <a:schemeClr val="bg1"/>
                </a:solidFill>
                <a:ea typeface="Noto Serif" panose="020B0604020202020204" charset="0"/>
                <a:cs typeface="Noto Serif" panose="020B0604020202020204" charset="0"/>
              </a:rPr>
              <a:t>♦  organu administracji samorządowej  </a:t>
            </a:r>
          </a:p>
          <a:p>
            <a:r>
              <a:rPr lang="pl-PL" sz="1400" dirty="0">
                <a:solidFill>
                  <a:schemeClr val="bg1"/>
                </a:solidFill>
                <a:ea typeface="Noto Serif" panose="020B0604020202020204" charset="0"/>
                <a:cs typeface="Noto Serif" panose="020B0604020202020204" charset="0"/>
              </a:rPr>
              <a:t>♦  zarządzającego wodami śródlądowymi</a:t>
            </a:r>
          </a:p>
          <a:p>
            <a:r>
              <a:rPr lang="pl-PL" sz="1400" dirty="0">
                <a:solidFill>
                  <a:schemeClr val="bg1"/>
                </a:solidFill>
                <a:ea typeface="Noto Serif" panose="020B0604020202020204" charset="0"/>
                <a:cs typeface="Noto Serif" panose="020B0604020202020204" charset="0"/>
              </a:rPr>
              <a:t>♦  organu inspekcji sanitarnej    </a:t>
            </a:r>
          </a:p>
          <a:p>
            <a:r>
              <a:rPr lang="pl-PL" sz="1400" dirty="0">
                <a:solidFill>
                  <a:schemeClr val="bg1"/>
                </a:solidFill>
                <a:ea typeface="Noto Serif" panose="020B0604020202020204" charset="0"/>
                <a:cs typeface="Noto Serif" panose="020B0604020202020204" charset="0"/>
              </a:rPr>
              <a:t>♦  opinii specjalistycznej organizacji ratowniczej. </a:t>
            </a:r>
          </a:p>
          <a:p>
            <a:r>
              <a:rPr lang="pl-PL" sz="1400" dirty="0">
                <a:solidFill>
                  <a:schemeClr val="bg1"/>
                </a:solidFill>
                <a:ea typeface="Noto Serif" panose="020B0604020202020204" charset="0"/>
                <a:cs typeface="Noto Serif" panose="020B0604020202020204" charset="0"/>
              </a:rPr>
              <a:t>Takie umocowanie organizacji kąpieliska gwarantuje bezpieczeństwo techniczne, organizacyjne, jak i przede wszystkim sanitarne, osobom korzystającym z niego</a:t>
            </a:r>
            <a:r>
              <a:rPr lang="pl-PL" sz="1600" dirty="0">
                <a:solidFill>
                  <a:schemeClr val="bg1"/>
                </a:solidFill>
                <a:ea typeface="Noto Serif" panose="020B0604020202020204" charset="0"/>
                <a:cs typeface="Noto Serif" panose="020B0604020202020204" charset="0"/>
              </a:rPr>
              <a:t>. </a:t>
            </a:r>
            <a:endParaRPr lang="pl-PL" sz="1600" dirty="0">
              <a:solidFill>
                <a:schemeClr val="bg1"/>
              </a:solidFill>
              <a:latin typeface="Noto Serif" panose="020B0604020202020204" charset="0"/>
              <a:ea typeface="Noto Serif" panose="020B0604020202020204" charset="0"/>
              <a:cs typeface="Noto Serif" panose="020B0604020202020204" charset="0"/>
            </a:endParaRPr>
          </a:p>
          <a:p>
            <a:pPr algn="ctr"/>
            <a:r>
              <a:rPr lang="pl-PL" sz="1600" dirty="0">
                <a:latin typeface="Noto Serif" panose="020B0604020202020204" charset="0"/>
                <a:ea typeface="Noto Serif" panose="020B0604020202020204" charset="0"/>
                <a:cs typeface="Noto Serif" panose="020B0604020202020204" charset="0"/>
              </a:rPr>
              <a:t> </a:t>
            </a:r>
          </a:p>
          <a:p>
            <a:pPr algn="l">
              <a:lnSpc>
                <a:spcPct val="170000"/>
              </a:lnSpc>
            </a:pPr>
            <a:endParaRPr lang="pl-PL" sz="1800" dirty="0">
              <a:solidFill>
                <a:schemeClr val="bg1"/>
              </a:solidFill>
              <a:latin typeface="Noto Serif" panose="02020502060505020204" pitchFamily="18" charset="0"/>
              <a:ea typeface="Noto Serif" panose="02020502060505020204" pitchFamily="18" charset="0"/>
              <a:cs typeface="Noto Serif" panose="0202050206050502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05" y="273385"/>
            <a:ext cx="4482238" cy="3016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1">
            <a:extLst>
              <a:ext uri="{FF2B5EF4-FFF2-40B4-BE49-F238E27FC236}">
                <a16:creationId xmlns:a16="http://schemas.microsoft.com/office/drawing/2014/main" id="{9DC2AF45-441B-0311-FF63-45B483C899F8}"/>
              </a:ext>
            </a:extLst>
          </p:cNvPr>
          <p:cNvSpPr txBox="1"/>
          <p:nvPr/>
        </p:nvSpPr>
        <p:spPr>
          <a:xfrm>
            <a:off x="216697" y="3156941"/>
            <a:ext cx="12083512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dirty="0">
                <a:solidFill>
                  <a:schemeClr val="bg1"/>
                </a:solidFill>
              </a:rPr>
              <a:t>Na terenie powiatu gołdapskiego w sezonie letnim 2025 funkcjonowało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bg1"/>
                </a:solidFill>
              </a:rPr>
              <a:t>1 kąpielisko </a:t>
            </a:r>
            <a:r>
              <a:rPr lang="pl-PL" sz="1400" dirty="0">
                <a:solidFill>
                  <a:schemeClr val="bg1"/>
                </a:solidFill>
              </a:rPr>
              <a:t>zlokalizowane było przy Promenadzie Zdrojowej 14, 19-500 Gołdap. Organizatorem kąpieliska był Ośrodek Sportu Rekreacji w Gołdapi. Sezon kąpielowy określony został uchwałą Rady Miejskiej w Gołdapi w sprawie wykazu kąpielisk i sezonu kąpielowego na terenie gminy Gołdap, obejmował okres od </a:t>
            </a:r>
            <a:r>
              <a:rPr lang="pl-PL" sz="1400" dirty="0">
                <a:solidFill>
                  <a:schemeClr val="bg1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29 czerwca 2025 </a:t>
            </a:r>
            <a:r>
              <a:rPr lang="pl-PL" sz="1400" dirty="0">
                <a:solidFill>
                  <a:schemeClr val="bg1"/>
                </a:solidFill>
              </a:rPr>
              <a:t>r. do 31 sierpnia 2025 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bg1"/>
                </a:solidFill>
              </a:rPr>
              <a:t>2 miejsca okazjonalnie wykorzystywanego do kąpieli</a:t>
            </a:r>
            <a:r>
              <a:rPr lang="pl-PL" sz="1400" dirty="0">
                <a:solidFill>
                  <a:schemeClr val="bg1"/>
                </a:solidFill>
              </a:rPr>
              <a:t> na jeziorze </a:t>
            </a:r>
            <a:r>
              <a:rPr lang="pl-PL" sz="1400" dirty="0" err="1">
                <a:solidFill>
                  <a:schemeClr val="bg1"/>
                </a:solidFill>
              </a:rPr>
              <a:t>Dobellus</a:t>
            </a:r>
            <a:r>
              <a:rPr lang="pl-PL" sz="1400" dirty="0">
                <a:solidFill>
                  <a:schemeClr val="bg1"/>
                </a:solidFill>
              </a:rPr>
              <a:t> Duży w Stańczykach powstało na potrzeby organizacji obozu harcerskiego ZHP Chorągiew Białostocka, </a:t>
            </a:r>
            <a:r>
              <a:rPr lang="pl-PL" sz="1400" dirty="0">
                <a:solidFill>
                  <a:schemeClr val="bg1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który w okresie od 10.07.2025 r. do 30.07.2025 r. oraz 01.08.2025 r. do 23.08.2025 r.</a:t>
            </a:r>
            <a:r>
              <a:rPr lang="pl-PL" sz="1400" dirty="0">
                <a:solidFill>
                  <a:schemeClr val="bg1"/>
                </a:solidFill>
              </a:rPr>
              <a:t> na terenie gminy Dubeninki</a:t>
            </a:r>
          </a:p>
          <a:p>
            <a:r>
              <a:rPr lang="pl-PL" sz="1400" u="sng" dirty="0">
                <a:solidFill>
                  <a:schemeClr val="bg1"/>
                </a:solidFill>
              </a:rPr>
              <a:t>Organizatorzy: </a:t>
            </a:r>
          </a:p>
          <a:p>
            <a:pPr marL="285750" indent="-285750">
              <a:buFontTx/>
              <a:buChar char="-"/>
            </a:pPr>
            <a:r>
              <a:rPr lang="pl-PL" sz="1400" dirty="0">
                <a:solidFill>
                  <a:schemeClr val="bg1"/>
                </a:solidFill>
              </a:rPr>
              <a:t>zapewnili kąpiącym się możliwość korzystania z toalet oraz kontenerów na śmieci, </a:t>
            </a:r>
          </a:p>
          <a:p>
            <a:pPr marL="285750" indent="-285750">
              <a:buFontTx/>
              <a:buChar char="-"/>
            </a:pPr>
            <a:r>
              <a:rPr lang="pl-PL" sz="1400" dirty="0">
                <a:solidFill>
                  <a:schemeClr val="bg1"/>
                </a:solidFill>
              </a:rPr>
              <a:t>kąpieliska były oznakowane tablicami informacyjnymi o treści zgodnej z obowiązującym rozporządzeniem </a:t>
            </a:r>
          </a:p>
          <a:p>
            <a:pPr marL="285750" indent="-285750">
              <a:buFontTx/>
              <a:buChar char="-"/>
            </a:pPr>
            <a:r>
              <a:rPr lang="pl-PL" sz="1400" dirty="0">
                <a:solidFill>
                  <a:schemeClr val="bg1"/>
                </a:solidFill>
              </a:rPr>
              <a:t>obiekty te były strzeżone przez ratowników, a miejsca wyznaczone do kąpieli były ogrodzone bojami </a:t>
            </a:r>
          </a:p>
          <a:p>
            <a:pPr marL="285750" indent="-285750">
              <a:buFontTx/>
              <a:buChar char="-"/>
            </a:pPr>
            <a:r>
              <a:rPr lang="pl-PL" sz="1400" dirty="0">
                <a:solidFill>
                  <a:schemeClr val="bg1"/>
                </a:solidFill>
              </a:rPr>
              <a:t>w sezonie przeprowadzono kontrole i wizje lokalne w/w obiektów, nie budziły one zastrzeżeń pod względem sanitarno-technicznym, </a:t>
            </a:r>
          </a:p>
          <a:p>
            <a:pPr marL="285750" indent="-285750">
              <a:buFontTx/>
              <a:buChar char="-"/>
            </a:pPr>
            <a:r>
              <a:rPr lang="pl-PL" sz="1400" dirty="0">
                <a:solidFill>
                  <a:schemeClr val="bg1"/>
                </a:solidFill>
              </a:rPr>
              <a:t>ścieki były odprowadzane do kanalizacji lub kontenerów WC typu TOI </a:t>
            </a:r>
            <a:r>
              <a:rPr lang="pl-PL" sz="1400" dirty="0" err="1">
                <a:solidFill>
                  <a:schemeClr val="bg1"/>
                </a:solidFill>
              </a:rPr>
              <a:t>TOI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pl-PL" sz="1400" dirty="0">
                <a:solidFill>
                  <a:schemeClr val="bg1"/>
                </a:solidFill>
              </a:rPr>
              <a:t>W czasie funkcjonowania obiektów Państwowy Powiatowy Inspektor Sanitarny w Gołdapi wydawał </a:t>
            </a:r>
            <a:r>
              <a:rPr lang="pl-PL" sz="1400" b="1" dirty="0">
                <a:solidFill>
                  <a:schemeClr val="bg1"/>
                </a:solidFill>
              </a:rPr>
              <a:t>bieżące oceny jakości wody </a:t>
            </a:r>
            <a:r>
              <a:rPr lang="pl-PL" sz="1400" dirty="0">
                <a:solidFill>
                  <a:schemeClr val="bg1"/>
                </a:solidFill>
              </a:rPr>
              <a:t>stwierdzające jej przydatność, a na koniec sezonu kąpielowego kąpieliska przy Promenadzie Zdrojowej 14 w Gołdapi wydał pozytywną </a:t>
            </a:r>
            <a:r>
              <a:rPr lang="pl-PL" sz="1400" b="1" dirty="0">
                <a:solidFill>
                  <a:schemeClr val="bg1"/>
                </a:solidFill>
              </a:rPr>
              <a:t>ocenę sezonową jakości wody do kąpieli.</a:t>
            </a:r>
            <a:endParaRPr lang="pl-PL" sz="1400" dirty="0">
              <a:solidFill>
                <a:schemeClr val="bg1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2862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937409"/>
              </p:ext>
            </p:extLst>
          </p:nvPr>
        </p:nvGraphicFramePr>
        <p:xfrm>
          <a:off x="204619" y="1844299"/>
          <a:ext cx="11496602" cy="5525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id="{F132D2D3-9C48-43F3-7291-4B9849D6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1" y="179608"/>
            <a:ext cx="10515600" cy="854075"/>
          </a:xfrm>
        </p:spPr>
        <p:txBody>
          <a:bodyPr>
            <a:noAutofit/>
          </a:bodyPr>
          <a:lstStyle/>
          <a:p>
            <a:r>
              <a:rPr lang="pl-PL" sz="3200" b="0" spc="0" dirty="0">
                <a:ln w="0"/>
                <a:solidFill>
                  <a:srgbClr val="004994"/>
                </a:solidFill>
              </a:rPr>
              <a:t>Obiekty użyteczności publicznej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966656794"/>
              </p:ext>
            </p:extLst>
          </p:nvPr>
        </p:nvGraphicFramePr>
        <p:xfrm>
          <a:off x="2248976" y="1038386"/>
          <a:ext cx="7871417" cy="1271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57401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32D2D3-9C48-43F3-7291-4B9849D6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561" y="201478"/>
            <a:ext cx="9508126" cy="854075"/>
          </a:xfrm>
        </p:spPr>
        <p:txBody>
          <a:bodyPr>
            <a:noAutofit/>
          </a:bodyPr>
          <a:lstStyle/>
          <a:p>
            <a:pPr algn="ctr"/>
            <a:r>
              <a:rPr lang="pl-PL" sz="3200" b="0" spc="0" dirty="0">
                <a:ln w="0"/>
                <a:solidFill>
                  <a:srgbClr val="0049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Bezpieczeństwo sanitarne w przestrzeni publicznej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4B5E090E-EC0A-FB80-98A1-CCF4F525B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119" y="1055553"/>
            <a:ext cx="7567568" cy="48854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pl-PL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2025 roku Państwowy Powiatowy Inspektor Sanitarny w Gołdapi wystawił dwa postanowienia na zorganizowanie imprez masowych:</a:t>
            </a:r>
            <a:endParaRPr lang="pl-PL" sz="1300" dirty="0">
              <a:solidFill>
                <a:srgbClr val="2D2D2D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"/>
            </a:pPr>
            <a:r>
              <a:rPr lang="pl-PL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Odetchnij Na Zdrowie. Gołdap Festiwal, impreza zorganizowana w dniach 11-12 lipca 2025 r. na Targowisku Miejskim w Gołdapi, maksymalna liczba uczestników 3000 osób.</a:t>
            </a:r>
            <a:endParaRPr lang="pl-PL" sz="1300" dirty="0">
              <a:solidFill>
                <a:srgbClr val="2D2D2D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buFont typeface="Wingdings" panose="05000000000000000000" pitchFamily="2" charset="2"/>
              <a:buChar char=""/>
            </a:pPr>
            <a:r>
              <a:rPr lang="pl-PL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Święto Sękacza 2025, impreza przeprowadzona w dniu 15.08.2025 r. na placu przy Ośrodku Zdrowia ul. Lipowa w Żytkiejmach, maksymalna liczba uczestników 1000 osób.</a:t>
            </a:r>
          </a:p>
          <a:p>
            <a:pPr marL="0" lvl="0" indent="0">
              <a:buNone/>
            </a:pPr>
            <a:r>
              <a:rPr lang="pl-PL" sz="1300" dirty="0"/>
              <a:t>Przed rozpoczęciem sezonu letniego pion higieny komunalnej przeprowadził prelekcję dla przedszkolaków oraz uczniów szkoły podstawowej w Gołdapi dotyczącą zagrożeń zdrowia wynikających z przebywania w sąsiedztwie urządzeń wodnych wytwarzających aerozole  lub korzystających z nich.</a:t>
            </a:r>
            <a:endParaRPr lang="pl-PL" sz="1300" dirty="0">
              <a:solidFill>
                <a:srgbClr val="2D2D2D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300" dirty="0"/>
              <a:t>Inspekcja Sanitarna oprócz nadzoru nad wyżej wymienionymi obiektami sprawuje nadzór sanitarny w zakresie wydawania pozwoleń na ekshumacje, na wywiezienie zwłok osoby zmarłej poza granice naszego państwa czy sprowadzenia zwłok na teren Rzeczypospolitej Polski. W roku 2025 wydano</a:t>
            </a:r>
            <a:r>
              <a:rPr lang="pl-PL" sz="1300" b="1" dirty="0"/>
              <a:t> </a:t>
            </a:r>
            <a:r>
              <a:rPr lang="pl-PL" sz="1300" b="1" dirty="0">
                <a:solidFill>
                  <a:srgbClr val="004994"/>
                </a:solidFill>
              </a:rPr>
              <a:t>5 postanowień </a:t>
            </a:r>
            <a:r>
              <a:rPr lang="pl-PL" sz="1300" b="1" dirty="0"/>
              <a:t>na przywóz zwłok lub szczątków z zagranicy </a:t>
            </a:r>
            <a:r>
              <a:rPr lang="pl-PL" sz="1300" dirty="0"/>
              <a:t>oraz wydano </a:t>
            </a:r>
            <a:r>
              <a:rPr lang="pl-PL" sz="1300" b="1" dirty="0">
                <a:solidFill>
                  <a:srgbClr val="004994"/>
                </a:solidFill>
              </a:rPr>
              <a:t>17 decyzji </a:t>
            </a:r>
            <a:r>
              <a:rPr lang="pl-PL" sz="1300" b="1" dirty="0"/>
              <a:t>na przeprowadzenie ekshumacji zwłok, </a:t>
            </a:r>
            <a:r>
              <a:rPr lang="pl-PL" sz="1300" dirty="0"/>
              <a:t>przeprowadzono kontrolę 9 z nich, wszystkie odbyły się zgodnie z wydanymi zaleceniami.</a:t>
            </a:r>
          </a:p>
          <a:p>
            <a:pPr marL="0" indent="0">
              <a:buNone/>
            </a:pPr>
            <a:r>
              <a:rPr lang="pl-PL" sz="1300" dirty="0"/>
              <a:t>Bezpieczeństwo sanitarne to m.in. właściwe utrzymanie czystości na placach, ulicach i w obiektach.  W minionym roku wpłynęło </a:t>
            </a:r>
            <a:r>
              <a:rPr lang="pl-PL" sz="1300" b="1" dirty="0">
                <a:solidFill>
                  <a:srgbClr val="004994"/>
                </a:solidFill>
              </a:rPr>
              <a:t>16 interwencji</a:t>
            </a:r>
            <a:r>
              <a:rPr lang="pl-PL" sz="1300" dirty="0"/>
              <a:t>. </a:t>
            </a:r>
            <a:r>
              <a:rPr lang="pl-PL" sz="1300" dirty="0">
                <a:cs typeface="Times New Roman" panose="02020603050405020304" pitchFamily="18" charset="0"/>
              </a:rPr>
              <a:t>Większość z nich dotyczyło stanu higieniczno-sanitarnego</a:t>
            </a:r>
            <a:r>
              <a:rPr lang="pl-PL" sz="1300" dirty="0"/>
              <a:t>  w budynkach mieszkalnych i użyteczności publicznej, </a:t>
            </a:r>
            <a:r>
              <a:rPr lang="pl-PL" sz="1300" dirty="0">
                <a:cs typeface="Times New Roman" panose="02020603050405020304" pitchFamily="18" charset="0"/>
              </a:rPr>
              <a:t>występowania insektów i pasożytów </a:t>
            </a:r>
            <a:r>
              <a:rPr lang="pl-PL" sz="1300" dirty="0"/>
              <a:t>oraz gospodarki odpadami.</a:t>
            </a:r>
            <a:r>
              <a:rPr lang="pl-PL" sz="1300" dirty="0">
                <a:cs typeface="Times New Roman" panose="02020603050405020304" pitchFamily="18" charset="0"/>
              </a:rPr>
              <a:t> </a:t>
            </a:r>
            <a:endParaRPr lang="pl-PL" sz="1300" dirty="0"/>
          </a:p>
          <a:p>
            <a:pPr marL="0" indent="0">
              <a:buNone/>
            </a:pPr>
            <a:endParaRPr lang="pl-PL" sz="1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1" y="3219560"/>
            <a:ext cx="3602998" cy="2402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5" y="937054"/>
            <a:ext cx="3589794" cy="2061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2208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B940BA-A5C7-C080-5309-3E56F8FA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19121" cy="821917"/>
          </a:xfrm>
        </p:spPr>
        <p:txBody>
          <a:bodyPr>
            <a:normAutofit/>
          </a:bodyPr>
          <a:lstStyle/>
          <a:p>
            <a:r>
              <a:rPr lang="pl-PL" sz="3200" b="0" spc="0" dirty="0">
                <a:ln w="0"/>
                <a:solidFill>
                  <a:srgbClr val="0049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Higiena Żywności Żywienia i Przedmiotów Użytku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97A7F7-FEC7-9E67-B333-8DB016AC4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69" y="1350335"/>
            <a:ext cx="11219120" cy="2878551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 Obiekty w rejestrze prowadzonym przez PPIS w Gołdapi:</a:t>
            </a:r>
          </a:p>
          <a:p>
            <a:r>
              <a:rPr lang="pl-PL" dirty="0"/>
              <a:t>- zakłady produkcji żywności (m. in.: wytwórnie lodów, automaty do lodów, piekarnia, ciastkarnie): 58</a:t>
            </a:r>
          </a:p>
          <a:p>
            <a:r>
              <a:rPr lang="pl-PL" dirty="0"/>
              <a:t>- zakłady obrotu żywnością: 100,</a:t>
            </a:r>
          </a:p>
          <a:p>
            <a:r>
              <a:rPr lang="pl-PL" dirty="0"/>
              <a:t>- zakłady żywienia zbiorowego: 112, (w tym: żywienie zbiorowe otwarte: 64, żywienie zbiorowe zamknięte: 48), </a:t>
            </a:r>
          </a:p>
          <a:p>
            <a:r>
              <a:rPr lang="pl-PL" dirty="0"/>
              <a:t>- obiekty obrotu materiałami i wyrobami do kontaktu z żywnością: 8,</a:t>
            </a:r>
          </a:p>
          <a:p>
            <a:r>
              <a:rPr lang="pl-PL" dirty="0"/>
              <a:t>- zakłady usług cateringowych: 1.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600" dirty="0">
                <a:latin typeface="+mn-lt"/>
                <a:cs typeface="Times New Roman" panose="02020603050405020304" pitchFamily="18" charset="0"/>
              </a:rPr>
              <a:t>.</a:t>
            </a:r>
          </a:p>
          <a:p>
            <a:endParaRPr lang="pl-PL" sz="700" dirty="0"/>
          </a:p>
        </p:txBody>
      </p:sp>
      <p:pic>
        <p:nvPicPr>
          <p:cNvPr id="4" name="Obraz 3" descr="Obraz zawierający owoce, Naturalne jedzenie, jagody, jedzenie&#10;&#10;Opis wygenerowany automatycznie">
            <a:extLst>
              <a:ext uri="{FF2B5EF4-FFF2-40B4-BE49-F238E27FC236}">
                <a16:creationId xmlns:a16="http://schemas.microsoft.com/office/drawing/2014/main" id="{7383C49D-45B7-D033-E2C7-B12F0CA1A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0" y="4228887"/>
            <a:ext cx="2185556" cy="1454388"/>
          </a:xfrm>
          <a:prstGeom prst="rect">
            <a:avLst/>
          </a:prstGeom>
        </p:spPr>
      </p:pic>
      <p:pic>
        <p:nvPicPr>
          <p:cNvPr id="5" name="Obraz 4" descr="Obraz zawierający scena, Sklep spożywczy, tekst, Handel detaliczny&#10;&#10;Opis wygenerowany automatycznie">
            <a:extLst>
              <a:ext uri="{FF2B5EF4-FFF2-40B4-BE49-F238E27FC236}">
                <a16:creationId xmlns:a16="http://schemas.microsoft.com/office/drawing/2014/main" id="{431C93A2-864B-02AF-AA1D-77D9402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464" y="4228887"/>
            <a:ext cx="2283146" cy="1454388"/>
          </a:xfrm>
          <a:prstGeom prst="rect">
            <a:avLst/>
          </a:prstGeom>
        </p:spPr>
      </p:pic>
      <p:pic>
        <p:nvPicPr>
          <p:cNvPr id="8" name="Obraz 7" descr="Obraz zawierający piekarnia, Wypieki, Przekąska, tekst&#10;&#10;Opis wygenerowany automatycznie">
            <a:extLst>
              <a:ext uri="{FF2B5EF4-FFF2-40B4-BE49-F238E27FC236}">
                <a16:creationId xmlns:a16="http://schemas.microsoft.com/office/drawing/2014/main" id="{4771AAF7-6AEB-F3CF-B6A9-C5ECF8461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982" y="4228887"/>
            <a:ext cx="2185556" cy="1454388"/>
          </a:xfrm>
          <a:prstGeom prst="rect">
            <a:avLst/>
          </a:prstGeom>
        </p:spPr>
      </p:pic>
      <p:pic>
        <p:nvPicPr>
          <p:cNvPr id="9" name="Obraz 8" descr="Obraz zawierający ściana, w pomieszczeniu, zlew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462D6A3-850E-E876-1213-303A5556A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374" y="4228887"/>
            <a:ext cx="2162315" cy="144207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4C4F46B-9BB7-6BE6-E99D-A3078AFD1B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92" y="4228887"/>
            <a:ext cx="2175008" cy="14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47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13E309DB-618A-360B-1412-5410723FA16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212286" cy="1149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300">
                <a:solidFill>
                  <a:schemeClr val="tx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3200" b="0" spc="0" dirty="0">
                <a:ln w="0"/>
                <a:solidFill>
                  <a:srgbClr val="004994"/>
                </a:solidFill>
              </a:rPr>
              <a:t>Higiena Żywności Żywienia i Przedmiotów Użytku</a:t>
            </a:r>
            <a:endParaRPr lang="en-US" sz="3200" b="0" kern="1200" spc="3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E9D189-6A7E-7BDA-12A3-C7D7E0E8F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6"/>
            <a:ext cx="10390239" cy="332647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SzPct val="87000"/>
            </a:pPr>
            <a:r>
              <a:rPr lang="en-US" sz="1800" dirty="0" err="1"/>
              <a:t>Działalność</a:t>
            </a:r>
            <a:r>
              <a:rPr lang="en-US" sz="1800" dirty="0"/>
              <a:t> </a:t>
            </a:r>
            <a:r>
              <a:rPr lang="en-US" sz="1800" dirty="0" err="1"/>
              <a:t>kontroln</a:t>
            </a:r>
            <a:r>
              <a:rPr lang="pl-PL" sz="1800" dirty="0"/>
              <a:t>a obejmowała</a:t>
            </a:r>
            <a:r>
              <a:rPr lang="en-US" sz="1800" dirty="0"/>
              <a:t>:</a:t>
            </a:r>
          </a:p>
          <a:p>
            <a:pPr marL="285750" indent="-285750">
              <a:lnSpc>
                <a:spcPct val="110000"/>
              </a:lnSpc>
              <a:buSzPct val="87000"/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2060"/>
                </a:solidFill>
              </a:rPr>
              <a:t>122 </a:t>
            </a:r>
            <a:r>
              <a:rPr lang="en-US" sz="1800" dirty="0" err="1">
                <a:solidFill>
                  <a:srgbClr val="002060"/>
                </a:solidFill>
              </a:rPr>
              <a:t>kontrol</a:t>
            </a:r>
            <a:r>
              <a:rPr lang="pl-PL" sz="1800" dirty="0">
                <a:solidFill>
                  <a:srgbClr val="002060"/>
                </a:solidFill>
              </a:rPr>
              <a:t>e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/>
              <a:t>sanitarn</a:t>
            </a:r>
            <a:r>
              <a:rPr lang="pl-PL" sz="1800" dirty="0"/>
              <a:t>e</a:t>
            </a:r>
            <a:r>
              <a:rPr lang="en-US" sz="1800" dirty="0"/>
              <a:t> </a:t>
            </a:r>
            <a:r>
              <a:rPr lang="en-US" sz="1800" dirty="0" err="1"/>
              <a:t>komplekso</a:t>
            </a:r>
            <a:r>
              <a:rPr lang="pl-PL" sz="1800" dirty="0"/>
              <a:t>we</a:t>
            </a:r>
            <a:r>
              <a:rPr lang="en-US" sz="1800" dirty="0"/>
              <a:t> w zakresie </a:t>
            </a:r>
            <a:r>
              <a:rPr lang="en-US" sz="1800" dirty="0" err="1"/>
              <a:t>oceny</a:t>
            </a:r>
            <a:r>
              <a:rPr lang="en-US" sz="1800" dirty="0"/>
              <a:t> </a:t>
            </a:r>
            <a:r>
              <a:rPr lang="en-US" sz="1800" dirty="0" err="1"/>
              <a:t>zgodności</a:t>
            </a:r>
            <a:r>
              <a:rPr lang="pl-PL" sz="1800" dirty="0"/>
              <a:t> </a:t>
            </a:r>
            <a:r>
              <a:rPr lang="en-US" sz="1800" dirty="0" err="1"/>
              <a:t>prowadzonej</a:t>
            </a:r>
            <a:r>
              <a:rPr lang="en-US" sz="1800" dirty="0"/>
              <a:t> </a:t>
            </a:r>
            <a:r>
              <a:rPr lang="en-US" sz="1800" dirty="0" err="1"/>
              <a:t>działalności</a:t>
            </a:r>
            <a:r>
              <a:rPr lang="en-US" sz="1800" dirty="0"/>
              <a:t> </a:t>
            </a:r>
            <a:r>
              <a:rPr lang="pl-PL" sz="1800" dirty="0"/>
              <a:t>w odniesieniu do przepisów </a:t>
            </a:r>
            <a:r>
              <a:rPr lang="en-US" sz="1800" dirty="0" err="1"/>
              <a:t>prawa</a:t>
            </a:r>
            <a:r>
              <a:rPr lang="en-US" sz="1800" dirty="0"/>
              <a:t> żywnościowego </a:t>
            </a:r>
            <a:endParaRPr lang="pl-PL" sz="1800" dirty="0"/>
          </a:p>
          <a:p>
            <a:pPr marL="285750" indent="-285750">
              <a:lnSpc>
                <a:spcPct val="110000"/>
              </a:lnSpc>
              <a:buSzPct val="87000"/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2060"/>
                </a:solidFill>
              </a:rPr>
              <a:t>77 </a:t>
            </a:r>
            <a:r>
              <a:rPr lang="en-US" sz="1800" dirty="0">
                <a:solidFill>
                  <a:srgbClr val="002060"/>
                </a:solidFill>
              </a:rPr>
              <a:t>kontrol</a:t>
            </a:r>
            <a:r>
              <a:rPr lang="pl-PL" sz="1800" dirty="0">
                <a:solidFill>
                  <a:srgbClr val="002060"/>
                </a:solidFill>
              </a:rPr>
              <a:t>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/>
              <a:t>sanitarn</a:t>
            </a:r>
            <a:r>
              <a:rPr lang="pl-PL" sz="1800" dirty="0"/>
              <a:t>ych</a:t>
            </a:r>
            <a:r>
              <a:rPr lang="en-US" sz="1800" dirty="0"/>
              <a:t> tematyczn</a:t>
            </a:r>
            <a:r>
              <a:rPr lang="pl-PL" sz="1800" dirty="0"/>
              <a:t>ych</a:t>
            </a:r>
          </a:p>
          <a:p>
            <a:pPr marL="285750" indent="-285750">
              <a:lnSpc>
                <a:spcPct val="110000"/>
              </a:lnSpc>
              <a:buSzPct val="87000"/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2060"/>
                </a:solidFill>
              </a:rPr>
              <a:t>45 </a:t>
            </a:r>
            <a:r>
              <a:rPr lang="en-US" sz="1800" dirty="0">
                <a:solidFill>
                  <a:srgbClr val="002060"/>
                </a:solidFill>
              </a:rPr>
              <a:t>kontrol</a:t>
            </a:r>
            <a:r>
              <a:rPr lang="pl-PL" sz="1800" dirty="0">
                <a:solidFill>
                  <a:srgbClr val="002060"/>
                </a:solidFill>
              </a:rPr>
              <a:t>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/>
              <a:t>sprawdzają</a:t>
            </a:r>
            <a:r>
              <a:rPr lang="pl-PL" sz="1800" dirty="0"/>
              <a:t>cych</a:t>
            </a:r>
            <a:r>
              <a:rPr lang="en-US" sz="1800" dirty="0"/>
              <a:t> </a:t>
            </a:r>
            <a:endParaRPr lang="pl-PL" sz="1800" dirty="0"/>
          </a:p>
          <a:p>
            <a:pPr marL="285750" indent="-285750">
              <a:lnSpc>
                <a:spcPct val="110000"/>
              </a:lnSpc>
              <a:buSzPct val="87000"/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2060"/>
                </a:solidFill>
              </a:rPr>
              <a:t>8 </a:t>
            </a:r>
            <a:r>
              <a:rPr lang="en-US" sz="1800" dirty="0">
                <a:solidFill>
                  <a:srgbClr val="002060"/>
                </a:solidFill>
              </a:rPr>
              <a:t>kontrol</a:t>
            </a:r>
            <a:r>
              <a:rPr lang="pl-PL" sz="1800" dirty="0">
                <a:solidFill>
                  <a:srgbClr val="002060"/>
                </a:solidFill>
              </a:rPr>
              <a:t>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/>
              <a:t>interwencyjn</a:t>
            </a:r>
            <a:r>
              <a:rPr lang="pl-PL" sz="1800" dirty="0"/>
              <a:t>ych</a:t>
            </a:r>
            <a:r>
              <a:rPr lang="en-US" sz="1800" dirty="0"/>
              <a:t> wynikając</a:t>
            </a:r>
            <a:r>
              <a:rPr lang="pl-PL" sz="1800" dirty="0"/>
              <a:t>ych</a:t>
            </a:r>
            <a:r>
              <a:rPr lang="en-US" sz="1800" dirty="0"/>
              <a:t> z wniesionych informacji konsumentów </a:t>
            </a:r>
            <a:endParaRPr lang="pl-PL" sz="1800" dirty="0"/>
          </a:p>
          <a:p>
            <a:pPr marL="285750" indent="-285750">
              <a:lnSpc>
                <a:spcPct val="110000"/>
              </a:lnSpc>
              <a:buSzPct val="87000"/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02060"/>
                </a:solidFill>
              </a:rPr>
              <a:t>13 </a:t>
            </a:r>
            <a:r>
              <a:rPr lang="en-US" sz="1800" dirty="0">
                <a:solidFill>
                  <a:srgbClr val="002060"/>
                </a:solidFill>
              </a:rPr>
              <a:t>kontrol</a:t>
            </a:r>
            <a:r>
              <a:rPr lang="pl-PL" sz="1800" dirty="0">
                <a:solidFill>
                  <a:srgbClr val="002060"/>
                </a:solidFill>
              </a:rPr>
              <a:t>i </a:t>
            </a:r>
            <a:r>
              <a:rPr lang="en-US" sz="1800" dirty="0"/>
              <a:t>doraźn</a:t>
            </a:r>
            <a:r>
              <a:rPr lang="pl-PL" sz="1800" dirty="0"/>
              <a:t>ych</a:t>
            </a:r>
            <a:r>
              <a:rPr lang="en-US" sz="1800" dirty="0"/>
              <a:t> pod kątem obecności w obrocie produktów kwestionowanych ze względu na niewłaściwą jakość zdrowotną</a:t>
            </a:r>
            <a:endParaRPr lang="pl-PL" sz="1800" dirty="0"/>
          </a:p>
        </p:txBody>
      </p:sp>
      <p:pic>
        <p:nvPicPr>
          <p:cNvPr id="1028" name="Picture 4" descr="Kontrola sanepidu: przebieg, zalecenia i kontrola po donosie">
            <a:extLst>
              <a:ext uri="{FF2B5EF4-FFF2-40B4-BE49-F238E27FC236}">
                <a16:creationId xmlns:a16="http://schemas.microsoft.com/office/drawing/2014/main" id="{E47C8A0D-F016-D3C4-BC41-522838565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793" y="4718935"/>
            <a:ext cx="3537008" cy="190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105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81880D0D-DDFF-D9DF-4C68-851C0F389C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5214004"/>
              </p:ext>
            </p:extLst>
          </p:nvPr>
        </p:nvGraphicFramePr>
        <p:xfrm>
          <a:off x="733647" y="942180"/>
          <a:ext cx="10264140" cy="4973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ytuł 1">
            <a:extLst>
              <a:ext uri="{FF2B5EF4-FFF2-40B4-BE49-F238E27FC236}">
                <a16:creationId xmlns:a16="http://schemas.microsoft.com/office/drawing/2014/main" id="{6BF802B5-5A47-21B2-D0A5-AB468DC7B972}"/>
              </a:ext>
            </a:extLst>
          </p:cNvPr>
          <p:cNvSpPr txBox="1">
            <a:spLocks/>
          </p:cNvSpPr>
          <p:nvPr/>
        </p:nvSpPr>
        <p:spPr>
          <a:xfrm>
            <a:off x="489857" y="0"/>
            <a:ext cx="112122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300">
                <a:solidFill>
                  <a:schemeClr val="tx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3200" b="0" spc="0" dirty="0">
                <a:ln w="0"/>
                <a:solidFill>
                  <a:srgbClr val="0049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Higiena Żywności Żywienia i Przedmiotów Użytku</a:t>
            </a:r>
            <a:endParaRPr lang="en-US" sz="3200" b="1" kern="1200" spc="300" dirty="0"/>
          </a:p>
        </p:txBody>
      </p:sp>
    </p:spTree>
    <p:extLst>
      <p:ext uri="{BB962C8B-B14F-4D97-AF65-F5344CB8AC3E}">
        <p14:creationId xmlns:p14="http://schemas.microsoft.com/office/powerpoint/2010/main" val="239860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B02C09-40D3-DA01-0FD4-6A07E26EC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6" y="1325562"/>
            <a:ext cx="8809002" cy="333492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Pobieranie próbek do badań laboratoryjnych odbywa się na podstawie opracowanego i zatwierdzonego Planu pobierania próbek oraz wytycznych Głównego Inspektora Sanitarnego.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PSSE w Gołdapi nie przeprowadza badań laboratoryjnych.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Pobrane próbki przekazywane są do krajowych laboratoriów funkcjonujących głównie w strukturach Państwowej Inspekcji Sanitarnej- m.in. WSSE Białystok, WSSE Poznań, WSSE Rzeszów, WSSE Łódź, WSSE Katowice, WSSE Gdańsk oraz PZH , PIW Puławy, Instytut Ogrodnictwa Skierniewice.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Pobrano do badań </a:t>
            </a:r>
            <a:r>
              <a:rPr lang="pl-PL" sz="14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134 próbki </a:t>
            </a:r>
            <a:r>
              <a:rPr lang="pl-PL" sz="1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żywności oraz materiałów i wyrobów do kontaktu z żywnością. </a:t>
            </a:r>
            <a:r>
              <a:rPr lang="pl-PL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Zakres badań obejmował </a:t>
            </a:r>
            <a:r>
              <a:rPr lang="pl-PL" sz="1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parametry</a:t>
            </a:r>
            <a:r>
              <a:rPr lang="pl-PL" sz="1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dotyczące zanieczyszczeń mikrobiologicznych, parametrów fizykochemicznych, cech organoleptycznych i znakowania.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l-PL" sz="14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D4C570AF-4FA3-6335-9301-A77833AD4064}"/>
              </a:ext>
            </a:extLst>
          </p:cNvPr>
          <p:cNvSpPr txBox="1">
            <a:spLocks/>
          </p:cNvSpPr>
          <p:nvPr/>
        </p:nvSpPr>
        <p:spPr>
          <a:xfrm>
            <a:off x="718456" y="321374"/>
            <a:ext cx="11212286" cy="1004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300">
                <a:solidFill>
                  <a:schemeClr val="tx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3200" b="0" spc="0" dirty="0">
                <a:ln w="0"/>
                <a:solidFill>
                  <a:srgbClr val="0049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Higiena Żywności Żywienia i Przedmiotów Użytku</a:t>
            </a:r>
            <a:endParaRPr lang="en-US" sz="3200" b="0" kern="1200" spc="300" dirty="0">
              <a:solidFill>
                <a:srgbClr val="002060"/>
              </a:solidFill>
            </a:endParaRPr>
          </a:p>
        </p:txBody>
      </p:sp>
      <p:pic>
        <p:nvPicPr>
          <p:cNvPr id="5" name="Obraz 4" descr="Obraz zawierający tekst, narzędzie, w pomieszczeniu, plasti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7ABAE50-CFC2-55CC-0564-3A6836D294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4" b="-1"/>
          <a:stretch>
            <a:fillRect/>
          </a:stretch>
        </p:blipFill>
        <p:spPr>
          <a:xfrm rot="5400000">
            <a:off x="9365517" y="1531365"/>
            <a:ext cx="2375145" cy="1840909"/>
          </a:xfrm>
          <a:prstGeom prst="rect">
            <a:avLst/>
          </a:prstGeom>
          <a:noFill/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BBE7A79-E49F-3375-888C-463BA110232C}"/>
              </a:ext>
            </a:extLst>
          </p:cNvPr>
          <p:cNvSpPr txBox="1"/>
          <p:nvPr/>
        </p:nvSpPr>
        <p:spPr>
          <a:xfrm>
            <a:off x="718455" y="4552335"/>
            <a:ext cx="83173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/>
              <a:t>Zakwestionowano </a:t>
            </a:r>
            <a:r>
              <a:rPr lang="pl-PL" sz="1600" dirty="0">
                <a:solidFill>
                  <a:srgbClr val="002060"/>
                </a:solidFill>
              </a:rPr>
              <a:t>3 próbki żywności </a:t>
            </a:r>
            <a:r>
              <a:rPr lang="pl-PL" sz="1600" dirty="0"/>
              <a:t>-  2 ze względu na niewłaściwe oznakowanie, </a:t>
            </a:r>
          </a:p>
          <a:p>
            <a:pPr algn="just"/>
            <a:r>
              <a:rPr lang="pl-PL" sz="1600" dirty="0"/>
              <a:t>1 ze względu na stwierdzone przekroczenie kumaryny. </a:t>
            </a:r>
          </a:p>
          <a:p>
            <a:pPr algn="just"/>
            <a:endParaRPr lang="pl-PL" sz="1600" dirty="0"/>
          </a:p>
          <a:p>
            <a:r>
              <a:rPr lang="pl-PL" sz="1600" dirty="0"/>
              <a:t>Do systemu RASFF przekazano powiadomienie informacyjne. </a:t>
            </a:r>
          </a:p>
        </p:txBody>
      </p:sp>
      <p:pic>
        <p:nvPicPr>
          <p:cNvPr id="8" name="Picture 2" descr="Kumaryna – związek o szerokim spektrum działania. Czy ma skutki uboczne?">
            <a:extLst>
              <a:ext uri="{FF2B5EF4-FFF2-40B4-BE49-F238E27FC236}">
                <a16:creationId xmlns:a16="http://schemas.microsoft.com/office/drawing/2014/main" id="{30F993DE-3FA1-42BE-9DFA-2D2C38EBA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87" y="4215499"/>
            <a:ext cx="1769918" cy="1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443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929A88-52F9-56DC-660A-F74E490C9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9581"/>
            <a:ext cx="10515600" cy="464091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l-PL" sz="2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Interwencje – 9 wniosków</a:t>
            </a:r>
          </a:p>
          <a:p>
            <a:r>
              <a:rPr lang="pl-PL" b="1" dirty="0">
                <a:solidFill>
                  <a:srgbClr val="002060"/>
                </a:solidFill>
              </a:rPr>
              <a:t>Czego dotyczyły</a:t>
            </a:r>
            <a:r>
              <a:rPr lang="pl-PL" sz="2600" b="1" dirty="0">
                <a:solidFill>
                  <a:srgbClr val="002060"/>
                </a:solidFill>
              </a:rPr>
              <a:t>?</a:t>
            </a:r>
            <a:r>
              <a:rPr lang="pl-PL" sz="3900" b="1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dirty="0"/>
              <a:t>Niewłaściwa jakość artykułów spożywczych, w tym oferowanie do sprzedaży żywności po upływie daty minimalnej trwałości lub terminu przydatności do spożycia </a:t>
            </a:r>
            <a:r>
              <a:rPr lang="pl-PL" dirty="0">
                <a:solidFill>
                  <a:srgbClr val="002060"/>
                </a:solidFill>
              </a:rPr>
              <a:t>(6 wniosków o interwencje).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dirty="0"/>
              <a:t> Niewłaściwy stan sanitarno-higieniczny obiektów, w tym obecność insektów (3 wnioski o interwencje).</a:t>
            </a:r>
          </a:p>
          <a:p>
            <a:r>
              <a:rPr lang="pl-PL" b="1" dirty="0">
                <a:solidFill>
                  <a:srgbClr val="002060"/>
                </a:solidFill>
              </a:rPr>
              <a:t>Jakie działania podejmowano</a:t>
            </a:r>
            <a:r>
              <a:rPr lang="pl-PL" sz="2400" b="1" dirty="0">
                <a:solidFill>
                  <a:srgbClr val="002060"/>
                </a:solidFill>
              </a:rPr>
              <a:t> ?</a:t>
            </a:r>
            <a:endParaRPr lang="pl-PL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Przeprowadzono 8 kontroli sanitarnych interwencyjnych, 3 kontrole sprawdzające.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Nałożono 3 grzywny w drodze mandatów karnych na łączną kwotę 900 zł.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Jeden wniosek, ze względu na brak możliwości identyfikacji środka spożywczego, pozostawiono bez rozpatrzenia.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Ze względu na rażące uchybienia sanitarno-higieniczne wydano decyzję z rygorem natychmiastowej wykonalnej dotyczący unieruchomienia zakładu.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726C3C15-087F-8CDF-1D57-9027C2D779BB}"/>
              </a:ext>
            </a:extLst>
          </p:cNvPr>
          <p:cNvSpPr txBox="1">
            <a:spLocks/>
          </p:cNvSpPr>
          <p:nvPr/>
        </p:nvSpPr>
        <p:spPr>
          <a:xfrm>
            <a:off x="718456" y="245806"/>
            <a:ext cx="11212286" cy="10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300">
                <a:solidFill>
                  <a:schemeClr val="tx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3200" b="0" spc="0" dirty="0">
                <a:ln w="0"/>
                <a:solidFill>
                  <a:srgbClr val="0049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Higiena Żywności Żywienia i Przedmiotów Użytku</a:t>
            </a:r>
            <a:endParaRPr lang="en-US" sz="3200" b="0" kern="1200" spc="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74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823990-A469-4E23-6C9F-F1C0915EC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82" y="1436567"/>
            <a:ext cx="8121444" cy="3984866"/>
          </a:xfrm>
        </p:spPr>
        <p:txBody>
          <a:bodyPr>
            <a:normAutofit/>
          </a:bodyPr>
          <a:lstStyle/>
          <a:p>
            <a:r>
              <a:rPr lang="pl-PL" sz="1800" dirty="0"/>
              <a:t>Poza działalnością kontrolno-represyjną prowadzono także działalność edukacyjno-instruktażową wśród podmiotów branży żywnościowo-żywieniowej w zakresie spełniania podstawowych obowiązków wynikających z prawa żywnościowego krajowego i unijnego. Zgodnie z przepisami obowiązującymi w tym obszarze w całej Unii Europejskiej, to przedsiębiorcy są zobowiązani do zapewnienia bezpieczeństwa produkowanej i wprowadzanej do obrotu żywności poprzez wdrożenie i stosowanie zasad dobrej praktyki higienicznej (GHP), dobrej praktyki produkcyjnej (GMP) oraz systemu analizy zagrożeń i krytycznych punktów kontroli (HACCP)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A5D7665E-F8B0-3D13-E932-12720CC81279}"/>
              </a:ext>
            </a:extLst>
          </p:cNvPr>
          <p:cNvSpPr txBox="1">
            <a:spLocks/>
          </p:cNvSpPr>
          <p:nvPr/>
        </p:nvSpPr>
        <p:spPr>
          <a:xfrm>
            <a:off x="757785" y="265471"/>
            <a:ext cx="11212286" cy="1060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300">
                <a:solidFill>
                  <a:schemeClr val="tx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3200" b="0" spc="0" dirty="0">
                <a:ln w="0"/>
                <a:solidFill>
                  <a:srgbClr val="0049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Higiena Żywności Żywienia i Przedmiotów Użytku</a:t>
            </a:r>
            <a:endParaRPr lang="en-US" sz="3200" b="1" kern="1200" spc="3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Szkolenia HACCP [2025]">
            <a:extLst>
              <a:ext uri="{FF2B5EF4-FFF2-40B4-BE49-F238E27FC236}">
                <a16:creationId xmlns:a16="http://schemas.microsoft.com/office/drawing/2014/main" id="{CC63D4BF-2CA9-B2BA-50CE-B407A1D2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/>
          <a:stretch>
            <a:fillRect/>
          </a:stretch>
        </p:blipFill>
        <p:spPr bwMode="auto">
          <a:xfrm>
            <a:off x="8199084" y="4065838"/>
            <a:ext cx="3091148" cy="238599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677369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86089" y="558837"/>
            <a:ext cx="10219822" cy="578846"/>
          </a:xfrm>
        </p:spPr>
        <p:txBody>
          <a:bodyPr>
            <a:normAutofit/>
          </a:bodyPr>
          <a:lstStyle/>
          <a:p>
            <a:r>
              <a:rPr lang="pl-PL" sz="3200" b="0" spc="0" dirty="0">
                <a:ln w="0"/>
              </a:rPr>
              <a:t>Higiena Pracy</a:t>
            </a:r>
            <a:endParaRPr lang="pl-PL" sz="3200" dirty="0">
              <a:solidFill>
                <a:srgbClr val="00206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86088" y="1347936"/>
            <a:ext cx="10291511" cy="3981148"/>
          </a:xfrm>
        </p:spPr>
        <p:txBody>
          <a:bodyPr>
            <a:noAutofit/>
          </a:bodyPr>
          <a:lstStyle/>
          <a:p>
            <a:r>
              <a:rPr lang="pl-PL" sz="1600" dirty="0"/>
              <a:t>Nadzór w zakresie higieny pracy obejmuje ochronę pracowników przed szkodliwym wpływem czynników chemicznych, fizycznych i biologicznych, nadzór nad warunkami pracy w zakładach pracy, kontrolę przestrzegania przepisów dotyczących higieny pracy, zapobieganie chorobom zawodowym oraz innym chorobom związanym z warunkami pracy.</a:t>
            </a:r>
          </a:p>
          <a:p>
            <a:r>
              <a:rPr lang="pl-PL" sz="1600" dirty="0"/>
              <a:t> Nadzór nad środowiskiem pracy w 2025 r. związany był z egzekwowaniem od pracodawców obowiązków wynikających z krajowych i wspólnotowych aktów prawnych dotyczących bezpieczeństwa i higieny pracy, w tym głównie Działu X Kodeksu pracy, rozporządzenia </a:t>
            </a:r>
            <a:r>
              <a:rPr lang="pl-PL" sz="1600" dirty="0" err="1"/>
              <a:t>MPiPS</a:t>
            </a:r>
            <a:r>
              <a:rPr lang="pl-PL" sz="1600" dirty="0"/>
              <a:t> -Dz. U. z 2003 r. Nr 169, poz.1650 ze zm. w sprawie ogólnych przepisów bezpieczeństwa i higieny pracy, rozporządzenia (WE) nr 1907/2006 REACH, rozporządzenia CLP w sprawie klasyfikacji, oznakowania i pakowania substancji i mieszanin chemicznych, ustawy o substancjach chemicznych i ich mieszaninach, ustawy o produktach biobójczych, ustawy z dnia 4 października 2018 r. o produktach kosmetycznych (Dz.U. z 2018 r.,poz.2227) </a:t>
            </a:r>
          </a:p>
          <a:p>
            <a:endParaRPr lang="pl-PL" sz="1600" dirty="0"/>
          </a:p>
          <a:p>
            <a:endParaRPr lang="pl-PL" sz="16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A5E00FF-053A-3F33-55A7-D6610BF702FA}"/>
              </a:ext>
            </a:extLst>
          </p:cNvPr>
          <p:cNvSpPr txBox="1"/>
          <p:nvPr/>
        </p:nvSpPr>
        <p:spPr>
          <a:xfrm>
            <a:off x="5034116" y="4699819"/>
            <a:ext cx="67252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600" dirty="0"/>
          </a:p>
          <a:p>
            <a:r>
              <a:rPr lang="pl-PL" sz="1600" dirty="0"/>
              <a:t>W 2025 roku przeprowadzono </a:t>
            </a:r>
            <a:r>
              <a:rPr lang="pl-PL" sz="1600" dirty="0">
                <a:solidFill>
                  <a:srgbClr val="002060"/>
                </a:solidFill>
              </a:rPr>
              <a:t>87 kontroli </a:t>
            </a:r>
            <a:r>
              <a:rPr lang="pl-PL" sz="1600" dirty="0"/>
              <a:t>w 48 zakładach pracy, w wyniku których wydano </a:t>
            </a:r>
            <a:r>
              <a:rPr lang="pl-PL" sz="1600" dirty="0">
                <a:solidFill>
                  <a:srgbClr val="002060"/>
                </a:solidFill>
              </a:rPr>
              <a:t>31 decyzji administracyjnych, </a:t>
            </a:r>
            <a:r>
              <a:rPr lang="pl-PL" sz="1600" dirty="0"/>
              <a:t>obejmujących łącznie </a:t>
            </a:r>
            <a:r>
              <a:rPr lang="pl-PL" sz="1600" dirty="0">
                <a:solidFill>
                  <a:srgbClr val="002060"/>
                </a:solidFill>
              </a:rPr>
              <a:t>189 nakazów </a:t>
            </a:r>
            <a:r>
              <a:rPr lang="pl-PL" sz="1600" dirty="0"/>
              <a:t>dotyczących usunięcia stwierdzonych nieprawidłowości.</a:t>
            </a:r>
          </a:p>
        </p:txBody>
      </p:sp>
    </p:spTree>
    <p:extLst>
      <p:ext uri="{BB962C8B-B14F-4D97-AF65-F5344CB8AC3E}">
        <p14:creationId xmlns:p14="http://schemas.microsoft.com/office/powerpoint/2010/main" val="4111240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9AD57F-6832-ABBC-2AAD-496E42E8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</a:rPr>
              <a:t>Epidemiologia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16E50F-DCBD-528B-3433-797CE943C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089" y="1288027"/>
            <a:ext cx="10950119" cy="482182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600" dirty="0">
                <a:latin typeface="+mj-lt"/>
                <a:cs typeface="Times New Roman" panose="02020603050405020304" pitchFamily="18" charset="0"/>
              </a:rPr>
              <a:t>Sytuacja epidemiologiczna w dziedzinie chorób zakaźnych w </a:t>
            </a:r>
            <a:r>
              <a:rPr lang="pl-PL" sz="1600" b="1" dirty="0">
                <a:latin typeface="+mj-lt"/>
                <a:cs typeface="Times New Roman" panose="02020603050405020304" pitchFamily="18" charset="0"/>
              </a:rPr>
              <a:t>znacznym</a:t>
            </a:r>
            <a:r>
              <a:rPr lang="pl-PL" sz="1600" dirty="0">
                <a:latin typeface="+mj-lt"/>
                <a:cs typeface="Times New Roman" panose="02020603050405020304" pitchFamily="18" charset="0"/>
              </a:rPr>
              <a:t> stopniu uległa </a:t>
            </a:r>
            <a:r>
              <a:rPr lang="pl-PL" sz="1600" b="1" dirty="0">
                <a:latin typeface="+mj-lt"/>
                <a:cs typeface="Times New Roman" panose="02020603050405020304" pitchFamily="18" charset="0"/>
              </a:rPr>
              <a:t>pogorszeniu</a:t>
            </a:r>
            <a:r>
              <a:rPr lang="pl-PL" sz="1600" dirty="0">
                <a:latin typeface="+mj-lt"/>
                <a:cs typeface="Times New Roman" panose="02020603050405020304" pitchFamily="18" charset="0"/>
              </a:rPr>
              <a:t> w stosunku do roku poprzedniego. </a:t>
            </a:r>
            <a:r>
              <a:rPr lang="pl-PL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Zarejestrowano ogółem</a:t>
            </a:r>
            <a:r>
              <a:rPr lang="pl-PL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724 przypadków zachorowań </a:t>
            </a:r>
            <a:r>
              <a:rPr lang="pl-PL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 tego </a:t>
            </a:r>
            <a:r>
              <a:rPr lang="pl-PL" sz="16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l-PL" sz="16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pl-PL" sz="16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osoby były hospitalizowane</a:t>
            </a:r>
            <a:r>
              <a:rPr lang="pl-PL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natomiast w 2024 r. zarejestrowano ogółem </a:t>
            </a:r>
            <a:r>
              <a:rPr lang="pl-PL" sz="16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567 </a:t>
            </a:r>
            <a:r>
              <a:rPr lang="pl-PL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zachorowań z tego </a:t>
            </a:r>
            <a:r>
              <a:rPr lang="pl-PL" sz="16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pl-PL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osób było hospitalizowanych</a:t>
            </a:r>
            <a:r>
              <a:rPr lang="pl-PL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co stanowi </a:t>
            </a:r>
            <a:r>
              <a:rPr lang="pl-PL" sz="1600" dirty="0">
                <a:effectLst/>
                <a:latin typeface="+mj-lt"/>
                <a:ea typeface="Times New Roman" panose="02020603050405020304" pitchFamily="18" charset="0"/>
              </a:rPr>
              <a:t>wzrost o 22 %.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600" dirty="0">
                <a:effectLst/>
                <a:latin typeface="+mj-lt"/>
                <a:ea typeface="Times New Roman" panose="02020603050405020304" pitchFamily="18" charset="0"/>
              </a:rPr>
              <a:t>Przyczyną wzrostu zachorowań jest wzrastająca liczba zachorowań na niektóre choroby zakaźne.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600" dirty="0">
                <a:effectLst/>
                <a:latin typeface="+mj-lt"/>
                <a:ea typeface="Times New Roman" panose="02020603050405020304" pitchFamily="18" charset="0"/>
              </a:rPr>
              <a:t>W roku 2025 odnotowano </a:t>
            </a:r>
            <a:r>
              <a:rPr lang="pl-PL" sz="16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360</a:t>
            </a:r>
            <a:r>
              <a:rPr lang="pl-PL" sz="1600" dirty="0">
                <a:effectLst/>
                <a:latin typeface="+mj-lt"/>
                <a:ea typeface="Times New Roman" panose="02020603050405020304" pitchFamily="18" charset="0"/>
              </a:rPr>
              <a:t> przypadków zachorowań </a:t>
            </a:r>
            <a:r>
              <a:rPr lang="pl-PL" sz="1600" b="1" u="sng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na grypę </a:t>
            </a:r>
            <a:r>
              <a:rPr lang="pl-PL" sz="1600" dirty="0">
                <a:effectLst/>
                <a:latin typeface="+mj-lt"/>
                <a:ea typeface="Times New Roman" panose="02020603050405020304" pitchFamily="18" charset="0"/>
              </a:rPr>
              <a:t>potwierdzoną testem antygenowym, natomiast w </a:t>
            </a:r>
            <a:r>
              <a:rPr lang="pl-PL" sz="16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2024 r. </a:t>
            </a:r>
            <a:r>
              <a:rPr lang="pl-PL" sz="1600" dirty="0">
                <a:effectLst/>
                <a:latin typeface="+mj-lt"/>
                <a:ea typeface="Times New Roman" panose="02020603050405020304" pitchFamily="18" charset="0"/>
              </a:rPr>
              <a:t>odnotowano </a:t>
            </a:r>
            <a:r>
              <a:rPr lang="pl-PL" sz="16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34 </a:t>
            </a:r>
            <a:r>
              <a:rPr lang="pl-PL" sz="1600" b="1" dirty="0">
                <a:effectLst/>
                <a:latin typeface="+mj-lt"/>
                <a:ea typeface="Times New Roman" panose="02020603050405020304" pitchFamily="18" charset="0"/>
              </a:rPr>
              <a:t>przypadki </a:t>
            </a:r>
            <a:r>
              <a:rPr lang="pl-PL" sz="1600" dirty="0">
                <a:effectLst/>
                <a:latin typeface="+mj-lt"/>
                <a:ea typeface="Times New Roman" panose="02020603050405020304" pitchFamily="18" charset="0"/>
              </a:rPr>
              <a:t>zachorowań</a:t>
            </a:r>
            <a:r>
              <a:rPr lang="pl-PL" sz="16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pl-PL" sz="1600" dirty="0">
                <a:effectLst/>
                <a:latin typeface="+mj-lt"/>
                <a:ea typeface="Times New Roman" panose="02020603050405020304" pitchFamily="18" charset="0"/>
              </a:rPr>
              <a:t>Dodatkowo w roku 2025 zarejestrowano 51 przypadków zachorowań na zakażenia </a:t>
            </a:r>
            <a:r>
              <a:rPr lang="pl-PL" sz="1600" b="1" u="sng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wirusem RSV</a:t>
            </a:r>
            <a:r>
              <a:rPr lang="pl-PL" sz="1600" dirty="0">
                <a:effectLst/>
                <a:latin typeface="+mj-lt"/>
                <a:ea typeface="Times New Roman" panose="02020603050405020304" pitchFamily="18" charset="0"/>
              </a:rPr>
              <a:t>, natomiast w roku 2024 odnotowano 1 przypadek zachorowania.</a:t>
            </a:r>
            <a:endParaRPr lang="pl-PL" sz="16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pl-PL" sz="1600" dirty="0"/>
              <a:t>Szczyt zachorowań wystąpił od stycznia do połowy kwietnia oraz od września do grudnia. </a:t>
            </a:r>
          </a:p>
          <a:p>
            <a:r>
              <a:rPr lang="pl-PL" sz="1600" dirty="0"/>
              <a:t>Dominującym wirusem wywołującym zachorowania był wirus grypy typu A.</a:t>
            </a:r>
          </a:p>
          <a:p>
            <a:endParaRPr lang="pl-PL" sz="1600" dirty="0"/>
          </a:p>
          <a:p>
            <a:pPr marL="0" indent="0" algn="just">
              <a:lnSpc>
                <a:spcPct val="150000"/>
              </a:lnSpc>
              <a:buNone/>
            </a:pPr>
            <a:endParaRPr lang="pl-PL" sz="16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917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34953E-E309-8B9E-ED7A-2E0248042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248" y="475977"/>
            <a:ext cx="5948855" cy="603961"/>
          </a:xfrm>
        </p:spPr>
        <p:txBody>
          <a:bodyPr>
            <a:normAutofit/>
          </a:bodyPr>
          <a:lstStyle/>
          <a:p>
            <a:r>
              <a:rPr lang="pl-PL" sz="3200" b="0" spc="0" dirty="0">
                <a:ln w="0"/>
              </a:rPr>
              <a:t>Higiena Pracy</a:t>
            </a:r>
            <a:endParaRPr lang="pl-PL" sz="3200" dirty="0">
              <a:solidFill>
                <a:srgbClr val="002060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C88EBB1-D539-FDDE-1CCD-C7A1A0694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560" y="1504335"/>
            <a:ext cx="4743889" cy="4247198"/>
          </a:xfrm>
        </p:spPr>
        <p:txBody>
          <a:bodyPr>
            <a:normAutofit fontScale="47500" lnSpcReduction="20000"/>
          </a:bodyPr>
          <a:lstStyle/>
          <a:p>
            <a:pPr algn="l"/>
            <a:br>
              <a:rPr lang="pl-PL" dirty="0"/>
            </a:br>
            <a:r>
              <a:rPr lang="pl-PL" sz="3800" dirty="0"/>
              <a:t>Skontrolowano </a:t>
            </a:r>
            <a:r>
              <a:rPr lang="pl-PL" sz="3800" b="1" dirty="0"/>
              <a:t>40% wszystkich zakładów objętych nadzorem</a:t>
            </a:r>
            <a:r>
              <a:rPr lang="pl-PL" sz="3800" dirty="0"/>
              <a:t>, ze szczególnym uwzględnieniem obszarów o podwyższonym ryzyku zawodowym.</a:t>
            </a:r>
          </a:p>
          <a:p>
            <a:pPr algn="l"/>
            <a:br>
              <a:rPr lang="pl-PL" sz="3800" dirty="0"/>
            </a:br>
            <a:r>
              <a:rPr lang="pl-PL" sz="3800" dirty="0"/>
              <a:t>Kontrole przeprowadzono w </a:t>
            </a:r>
            <a:r>
              <a:rPr lang="pl-PL" sz="3800" b="1" dirty="0"/>
              <a:t>69% zakładów, w których występuje narażenie na czynniki rakotwórcze i mutagenne</a:t>
            </a:r>
            <a:r>
              <a:rPr lang="pl-PL" sz="3800" dirty="0"/>
              <a:t>, w </a:t>
            </a:r>
            <a:r>
              <a:rPr lang="pl-PL" sz="3800" b="1" dirty="0"/>
              <a:t>30% zakładów narażonych na czynniki biologiczne w środowisku pracy</a:t>
            </a:r>
            <a:r>
              <a:rPr lang="pl-PL" sz="3800" dirty="0"/>
              <a:t>, a także w </a:t>
            </a:r>
            <a:r>
              <a:rPr lang="pl-PL" sz="3800" b="1" dirty="0"/>
              <a:t>78% zakładów, w których stwierdzono przekroczenia czynników fizycznych, chemicznych oraz pyłów</a:t>
            </a:r>
            <a:r>
              <a:rPr lang="pl-PL" sz="3800" dirty="0"/>
              <a:t>.</a:t>
            </a:r>
          </a:p>
        </p:txBody>
      </p:sp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E8D23282-151C-7288-832C-FA2BEF7243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9864276"/>
              </p:ext>
            </p:extLst>
          </p:nvPr>
        </p:nvGraphicFramePr>
        <p:xfrm>
          <a:off x="6096000" y="1720645"/>
          <a:ext cx="5781368" cy="360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5077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906164" cy="981894"/>
          </a:xfrm>
        </p:spPr>
        <p:txBody>
          <a:bodyPr>
            <a:normAutofit/>
          </a:bodyPr>
          <a:lstStyle/>
          <a:p>
            <a:r>
              <a:rPr lang="pl-PL" sz="3200" b="0" spc="0" dirty="0">
                <a:ln w="0"/>
                <a:solidFill>
                  <a:srgbClr val="004994"/>
                </a:solidFill>
              </a:rPr>
              <a:t>Higiena Pracy</a:t>
            </a:r>
            <a:endParaRPr lang="pl-PL" sz="3200" dirty="0">
              <a:solidFill>
                <a:srgbClr val="004994"/>
              </a:solidFill>
            </a:endParaRP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D63890BB-A4C7-D4D7-B150-BA12197A8F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8988734"/>
              </p:ext>
            </p:extLst>
          </p:nvPr>
        </p:nvGraphicFramePr>
        <p:xfrm>
          <a:off x="491613" y="1194268"/>
          <a:ext cx="5909187" cy="476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Obraz 8" descr="Obraz zawierający w pomieszczeniu, stal, przemysł, fabryka">
            <a:extLst>
              <a:ext uri="{FF2B5EF4-FFF2-40B4-BE49-F238E27FC236}">
                <a16:creationId xmlns:a16="http://schemas.microsoft.com/office/drawing/2014/main" id="{AB1AC29B-31C3-A923-E650-A456E026D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676049"/>
            <a:ext cx="5204776" cy="4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32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97527" y="521110"/>
            <a:ext cx="9144000" cy="617225"/>
          </a:xfrm>
        </p:spPr>
        <p:txBody>
          <a:bodyPr>
            <a:noAutofit/>
          </a:bodyPr>
          <a:lstStyle/>
          <a:p>
            <a:pPr algn="l"/>
            <a:r>
              <a:rPr lang="pl-PL" sz="3200" dirty="0">
                <a:solidFill>
                  <a:srgbClr val="002060"/>
                </a:solidFill>
              </a:rPr>
              <a:t>Higiena Pracy</a:t>
            </a:r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8BAB86B7-AC18-1DF5-18DC-FC32C495E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768" y="1209369"/>
            <a:ext cx="7548351" cy="2574980"/>
          </a:xfrm>
        </p:spPr>
        <p:txBody>
          <a:bodyPr>
            <a:normAutofit fontScale="25000" lnSpcReduction="20000"/>
          </a:bodyPr>
          <a:lstStyle/>
          <a:p>
            <a:r>
              <a:rPr lang="pl-PL" sz="5600" dirty="0">
                <a:solidFill>
                  <a:srgbClr val="002060"/>
                </a:solidFill>
              </a:rPr>
              <a:t>Nadzór nad wprowadzaniem do obrotu środków biobójczych</a:t>
            </a:r>
          </a:p>
          <a:p>
            <a:r>
              <a:rPr lang="pl-PL" sz="5600" dirty="0"/>
              <a:t>Środki biobójcze najczęściej spotykane są w formie preparatów odstraszających owady, takich jak komary, kleszcze, mole czy meszki, a także w postaci środków do dezynfekcji rąk. Do tej grupy zaliczają się również produkty przeznaczone do odstraszania zwierząt, np. kun czy dzików, a także środki do zwalczania szczurów.</a:t>
            </a:r>
          </a:p>
          <a:p>
            <a:r>
              <a:rPr lang="pl-PL" sz="5600" dirty="0"/>
              <a:t>Państwowy Powiatowy Inspektor Sanitarny w Gołdapi regularnie otrzymuje informacje alarmowe dotyczące wprowadzania do sprzedaży środków biobójczych zawierających niedozwolone substancje czynne lub pozbawionych wymaganych zezwoleń. </a:t>
            </a:r>
          </a:p>
          <a:p>
            <a:r>
              <a:rPr lang="pl-PL" sz="5600" b="1" dirty="0"/>
              <a:t>Szczególną uwagę w 2025 r. skupiono na kontroli dystrybutorów w zakresie realizacji warunków pozwolenia przez podmioty udostępniające na rynku produkty biobójcze przeznaczone wyłącznie dla użytkowników profesjonalnych.</a:t>
            </a:r>
          </a:p>
          <a:p>
            <a:r>
              <a:rPr lang="pl-PL" sz="5600" b="1" dirty="0"/>
              <a:t>W ramach tych działań przeprowadzono kontrole w czterech sklepach. W jednym z punktów stwierdzono nieprawidłowość polegającą na udostępnianiu produktów profesjonalnych                   w sprzedaży ogólnodostępnej. W związku z tym wydano decyzję o zaprzestaniu niezgodnej                    z przepisami sprzedaży.</a:t>
            </a:r>
          </a:p>
          <a:p>
            <a:r>
              <a:rPr lang="pl-PL" sz="5600" b="1" dirty="0"/>
              <a:t>We wszystkich pozostałych sprawdzonych punktach nie stwierdzono naruszeń – środki biobójcze były sprzedawane zgodnie z przeznaczeniem i obowiązującymi wymogami prawnymi.</a:t>
            </a:r>
          </a:p>
          <a:p>
            <a:endParaRPr lang="pl-PL" sz="1600" dirty="0">
              <a:solidFill>
                <a:schemeClr val="accent2"/>
              </a:solidFill>
            </a:endParaRPr>
          </a:p>
        </p:txBody>
      </p:sp>
      <p:pic>
        <p:nvPicPr>
          <p:cNvPr id="12" name="Obraz 11" descr="Obraz zawierający tekst, gryzoń, ssak, mysz&#10;&#10;Zawartość wygenerowana przez AI może być niepoprawna.">
            <a:extLst>
              <a:ext uri="{FF2B5EF4-FFF2-40B4-BE49-F238E27FC236}">
                <a16:creationId xmlns:a16="http://schemas.microsoft.com/office/drawing/2014/main" id="{53255018-01FD-BACD-BFCE-B7B6B22B1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842" y="616688"/>
            <a:ext cx="3474969" cy="520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18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46B3BCCB-7BCF-16EE-6622-33BCD9482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527" y="613692"/>
            <a:ext cx="4960821" cy="546514"/>
          </a:xfrm>
        </p:spPr>
        <p:txBody>
          <a:bodyPr>
            <a:normAutofit/>
          </a:bodyPr>
          <a:lstStyle/>
          <a:p>
            <a:r>
              <a:rPr lang="pl-PL" sz="3200" b="0" spc="0" dirty="0">
                <a:ln w="0"/>
              </a:rPr>
              <a:t>Higiena Pracy</a:t>
            </a:r>
            <a:endParaRPr lang="pl-PL" sz="3200" dirty="0">
              <a:solidFill>
                <a:srgbClr val="002060"/>
              </a:solidFill>
            </a:endParaRPr>
          </a:p>
        </p:txBody>
      </p:sp>
      <p:sp>
        <p:nvSpPr>
          <p:cNvPr id="7" name="Podtytuł 6">
            <a:extLst>
              <a:ext uri="{FF2B5EF4-FFF2-40B4-BE49-F238E27FC236}">
                <a16:creationId xmlns:a16="http://schemas.microsoft.com/office/drawing/2014/main" id="{4E866088-5D30-8181-C3E1-DF22DCBDA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01" y="1465006"/>
            <a:ext cx="6870566" cy="19639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400" dirty="0"/>
              <a:t>Państwowa Inspekcja Sanitarna sprawuje nadzór nad bezpieczeństwem produktów kosmetycznych, kontrolując, czy producenci i inne osoby odpowiedzialne w pełni realizują obowiązki związane z zapewnieniem bezpieczeństwa tych wyrobów. </a:t>
            </a:r>
          </a:p>
          <a:p>
            <a:pPr>
              <a:buNone/>
            </a:pPr>
            <a:r>
              <a:rPr lang="pl-PL" sz="1400" dirty="0"/>
              <a:t>Od 2023 r. nadzór nad kosmetykami został zintegrowany z kontrolą innych chemikaliów, co pozwala na bardziej spójne i skuteczne monitorowanie rynku.</a:t>
            </a:r>
          </a:p>
          <a:p>
            <a:pPr>
              <a:buNone/>
            </a:pPr>
            <a:r>
              <a:rPr lang="pl-PL" sz="1400" dirty="0"/>
              <a:t>W rejestrze PPIS w Gołdapi nie figuruje żaden zakład produkujący ani konfekcjonujący kosmetyki. Natomiast ewidencja obejmuje sklepy, które oferują produkty kosmetyczne klientom.</a:t>
            </a:r>
          </a:p>
          <a:p>
            <a:r>
              <a:rPr lang="pl-PL" sz="1400" b="1" dirty="0"/>
              <a:t>W 2025 r. przeprowadzono kontrole w trzech  sklepach, sprawdzając, czy produkty kosmetyczne były udostępniane zgodnie z obowiązującymi przepisami. We wszystkich sprawdzonych punktach nie stwierdzono żadnych naruszeń.</a:t>
            </a:r>
          </a:p>
        </p:txBody>
      </p:sp>
      <p:pic>
        <p:nvPicPr>
          <p:cNvPr id="9" name="Obraz 8" descr="Obraz zawierający przybory toaletowe, w pomieszczeniu, Kosmetyka, plastik&#10;&#10;Zawartość wygenerowana przez AI może być niepoprawna.">
            <a:extLst>
              <a:ext uri="{FF2B5EF4-FFF2-40B4-BE49-F238E27FC236}">
                <a16:creationId xmlns:a16="http://schemas.microsoft.com/office/drawing/2014/main" id="{398C2353-5D4D-BCAC-6FF4-13F39314D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479" y="858893"/>
            <a:ext cx="3101274" cy="2324906"/>
          </a:xfrm>
          <a:prstGeom prst="rect">
            <a:avLst/>
          </a:prstGeom>
        </p:spPr>
      </p:pic>
      <p:pic>
        <p:nvPicPr>
          <p:cNvPr id="11" name="Obraz 10" descr="Obraz zawierający tekst, papier, książka, płyn kosmetyczny&#10;&#10;Zawartość wygenerowana przez AI może być niepoprawna.">
            <a:extLst>
              <a:ext uri="{FF2B5EF4-FFF2-40B4-BE49-F238E27FC236}">
                <a16:creationId xmlns:a16="http://schemas.microsoft.com/office/drawing/2014/main" id="{FF79CBC0-8DB3-C3D9-8494-970D4A681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691" y="3429000"/>
            <a:ext cx="2151671" cy="28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77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916299"/>
          </a:xfrm>
        </p:spPr>
        <p:txBody>
          <a:bodyPr>
            <a:normAutofit/>
          </a:bodyPr>
          <a:lstStyle/>
          <a:p>
            <a:r>
              <a:rPr lang="pl-PL" sz="3200" b="0" spc="0" dirty="0">
                <a:ln w="0"/>
                <a:solidFill>
                  <a:srgbClr val="004994"/>
                </a:solidFill>
              </a:rPr>
              <a:t>Higiena Pracy</a:t>
            </a:r>
            <a:endParaRPr lang="pl-PL" sz="3200" dirty="0">
              <a:solidFill>
                <a:srgbClr val="004994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591710"/>
            <a:ext cx="8327923" cy="3984866"/>
          </a:xfrm>
        </p:spPr>
        <p:txBody>
          <a:bodyPr/>
          <a:lstStyle/>
          <a:p>
            <a:r>
              <a:rPr lang="pl-PL" dirty="0"/>
              <a:t>Zgodnie z harmonogramem poboru próbek na rok 2025, przeprowadzono pobór dwóch prób produktów kosmetycznych przeznaczonych dla niemowląt i małych dzieci w celu przeprowadzenia badań mikrobiologicznych. </a:t>
            </a:r>
          </a:p>
          <a:p>
            <a:r>
              <a:rPr lang="pl-PL" dirty="0"/>
              <a:t>Badaniom poddano próby szamponu i balsamu</a:t>
            </a:r>
          </a:p>
          <a:p>
            <a:r>
              <a:rPr lang="pl-PL" dirty="0"/>
              <a:t>Na podstawie sprawozdania otrzymanego od akredytowanego laboratorium stwierdzono, że w badanych próbach nie wykryto żadnych zanieczyszczeń mikrobiologicznych.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6E6F203-0B1C-B14D-5B33-8EB716E85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842" y="1591710"/>
            <a:ext cx="3103262" cy="356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87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FDA893-271E-7326-B41F-BE239A7D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1056"/>
          </a:xfrm>
        </p:spPr>
        <p:txBody>
          <a:bodyPr anchor="ctr"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Higiena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32C6F0-0279-23C4-CCE1-662DE8EA1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168"/>
            <a:ext cx="7722870" cy="429632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500" dirty="0"/>
              <a:t>W 2025 roku, zgodnie z wytycznymi do planu pracy Państwowej Inspekcji Sanitarnej, realizowano zadania związane z nadzorem nad warunkami pracy oraz oceną narażenia zawodowego pracowników mających kontakt z substancjami o działaniu reprotoksycznym.</a:t>
            </a:r>
          </a:p>
          <a:p>
            <a:pPr>
              <a:lnSpc>
                <a:spcPct val="110000"/>
              </a:lnSpc>
            </a:pPr>
            <a:r>
              <a:rPr lang="pl-PL" sz="1500" dirty="0"/>
              <a:t>W ramach prowadzonych działań przeprowadzono 4 kontrole w podmiotach objętych nadzorem. W wyniku przeprowadzonych czynności kontrolnych nie stwierdzono nieprawidłowości w analizowanym zakresie.</a:t>
            </a:r>
          </a:p>
          <a:p>
            <a:pPr>
              <a:lnSpc>
                <a:spcPct val="110000"/>
              </a:lnSpc>
            </a:pPr>
            <a:endParaRPr lang="pl-PL" sz="1500" dirty="0"/>
          </a:p>
          <a:p>
            <a:pPr>
              <a:lnSpc>
                <a:spcPct val="110000"/>
              </a:lnSpc>
            </a:pPr>
            <a:r>
              <a:rPr lang="pl-PL" sz="1500" i="1" dirty="0">
                <a:solidFill>
                  <a:srgbClr val="002060"/>
                </a:solidFill>
              </a:rPr>
              <a:t>Substancje o działaniu reprotoksycznym to związki chemiczne szkodliwe dla rozrodczości, wpływające negatywnie na funkcje seksualne, płodność oraz rozwój potomstwa. Od 29 czerwca 2024 r. w Polsce podlegają one rygorystycznym regulacjom BHP, zrównującym je z czynnikami rakotwórczymi. Należą do nich m.in. metale (ołów, kadm), związki boru, </a:t>
            </a:r>
            <a:r>
              <a:rPr lang="pl-PL" sz="1500" i="1" dirty="0" err="1">
                <a:solidFill>
                  <a:srgbClr val="002060"/>
                </a:solidFill>
              </a:rPr>
              <a:t>ftalany</a:t>
            </a:r>
            <a:r>
              <a:rPr lang="pl-PL" sz="1500" i="1" dirty="0">
                <a:solidFill>
                  <a:srgbClr val="002060"/>
                </a:solidFill>
              </a:rPr>
              <a:t>, rozpuszczalniki (glikole) oraz tlenek węgla.</a:t>
            </a:r>
          </a:p>
          <a:p>
            <a:pPr>
              <a:lnSpc>
                <a:spcPct val="110000"/>
              </a:lnSpc>
            </a:pPr>
            <a:endParaRPr lang="pl-PL" sz="15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C216247-9512-80A8-9E10-4318C0AA5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9" r="33529"/>
          <a:stretch>
            <a:fillRect/>
          </a:stretch>
        </p:blipFill>
        <p:spPr>
          <a:xfrm>
            <a:off x="8561070" y="1039045"/>
            <a:ext cx="3097529" cy="3984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7620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DF97AB-F8C7-8E20-C5FB-DB0455517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419168" cy="913068"/>
          </a:xfrm>
        </p:spPr>
        <p:txBody>
          <a:bodyPr>
            <a:normAutofit/>
          </a:bodyPr>
          <a:lstStyle/>
          <a:p>
            <a:r>
              <a:rPr lang="pl-PL" sz="3200" b="0" spc="0" dirty="0">
                <a:ln w="0"/>
                <a:solidFill>
                  <a:srgbClr val="004994"/>
                </a:solidFill>
              </a:rPr>
              <a:t>Higiena Pracy</a:t>
            </a:r>
            <a:endParaRPr lang="pl-PL" sz="3200" dirty="0">
              <a:solidFill>
                <a:srgbClr val="004994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8DC342-C150-8373-87F2-E8D33EC4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88" y="1278193"/>
            <a:ext cx="6371302" cy="4699819"/>
          </a:xfrm>
        </p:spPr>
        <p:txBody>
          <a:bodyPr>
            <a:normAutofit/>
          </a:bodyPr>
          <a:lstStyle/>
          <a:p>
            <a:r>
              <a:rPr lang="pl-PL" sz="1600" dirty="0"/>
              <a:t>Choroby zawodowe</a:t>
            </a:r>
          </a:p>
          <a:p>
            <a:pPr>
              <a:buNone/>
            </a:pPr>
            <a:r>
              <a:rPr lang="pl-PL" sz="1600" dirty="0"/>
              <a:t>W 2025 roku </a:t>
            </a:r>
            <a:r>
              <a:rPr lang="pl-PL" sz="1600" u="sng" dirty="0">
                <a:solidFill>
                  <a:srgbClr val="002060"/>
                </a:solidFill>
              </a:rPr>
              <a:t>wpłynęły 4 zgłoszenia podejrzenia choroby </a:t>
            </a:r>
            <a:r>
              <a:rPr lang="pl-PL" sz="1600" dirty="0"/>
              <a:t>zawodowej, dotyczące:</a:t>
            </a:r>
            <a:br>
              <a:rPr lang="pl-PL" sz="1600" dirty="0"/>
            </a:br>
            <a:r>
              <a:rPr lang="pl-PL" sz="1600" dirty="0"/>
              <a:t>– chorób zakaźnych lub pasożytniczych albo ich następstw,                  w tym boreliozy,</a:t>
            </a:r>
            <a:br>
              <a:rPr lang="pl-PL" sz="1600" dirty="0"/>
            </a:br>
            <a:r>
              <a:rPr lang="pl-PL" sz="1600" dirty="0"/>
              <a:t>– przewlekłych chorób obwodowego układu nerwowego wywołanych sposobem wykonywania pracy, w szczególności zespołu cieśni nadgarstka. </a:t>
            </a:r>
          </a:p>
          <a:p>
            <a:pPr>
              <a:buNone/>
            </a:pPr>
            <a:r>
              <a:rPr lang="pl-PL" sz="1600" dirty="0"/>
              <a:t>Ponadto w 2025 roku wydano </a:t>
            </a:r>
            <a:r>
              <a:rPr lang="pl-PL" sz="1600" u="sng" dirty="0">
                <a:solidFill>
                  <a:srgbClr val="002060"/>
                </a:solidFill>
              </a:rPr>
              <a:t>3 decyzje</a:t>
            </a:r>
            <a:r>
              <a:rPr lang="pl-PL" sz="1600" dirty="0">
                <a:solidFill>
                  <a:srgbClr val="002060"/>
                </a:solidFill>
              </a:rPr>
              <a:t> o stwierdzeniu choroby zawodowej </a:t>
            </a:r>
            <a:r>
              <a:rPr lang="pl-PL" sz="1600" dirty="0"/>
              <a:t>oraz </a:t>
            </a:r>
            <a:r>
              <a:rPr lang="pl-PL" sz="1600" u="sng" dirty="0">
                <a:solidFill>
                  <a:srgbClr val="002060"/>
                </a:solidFill>
              </a:rPr>
              <a:t>2 decyzje </a:t>
            </a:r>
            <a:r>
              <a:rPr lang="pl-PL" sz="1600" dirty="0">
                <a:solidFill>
                  <a:srgbClr val="002060"/>
                </a:solidFill>
              </a:rPr>
              <a:t>o braku podstaw do stwierdzenia choroby zawodowej</a:t>
            </a:r>
            <a:r>
              <a:rPr lang="pl-PL" sz="1600" dirty="0"/>
              <a:t>, w sprawach, których postępowania zostały wszczęte w latach poprzednich.</a:t>
            </a:r>
          </a:p>
          <a:p>
            <a:endParaRPr lang="pl-PL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3AAF4367-EC0A-1C32-5B0A-58DB654C8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751931"/>
              </p:ext>
            </p:extLst>
          </p:nvPr>
        </p:nvGraphicFramePr>
        <p:xfrm>
          <a:off x="7187381" y="2487561"/>
          <a:ext cx="4581831" cy="3028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7988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2CA46C-A624-B31D-147E-DDFB306BE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142"/>
            <a:ext cx="10515600" cy="1081471"/>
          </a:xfrm>
        </p:spPr>
        <p:txBody>
          <a:bodyPr>
            <a:normAutofit/>
          </a:bodyPr>
          <a:lstStyle/>
          <a:p>
            <a:r>
              <a:rPr lang="pl-PL" sz="3200" b="0" spc="0" dirty="0">
                <a:ln w="0"/>
                <a:solidFill>
                  <a:srgbClr val="004994"/>
                </a:solidFill>
              </a:rPr>
              <a:t>Higiena Dzieci i Młodzieży </a:t>
            </a:r>
            <a:endParaRPr lang="pl-PL" sz="3200" b="0" dirty="0">
              <a:solidFill>
                <a:srgbClr val="004994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49541C-71E1-5599-3FD8-476C6EEE6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16" y="1131767"/>
            <a:ext cx="10985468" cy="3984866"/>
          </a:xfrm>
        </p:spPr>
        <p:txBody>
          <a:bodyPr>
            <a:noAutofit/>
          </a:bodyPr>
          <a:lstStyle/>
          <a:p>
            <a:r>
              <a:rPr lang="pl-PL" sz="1600" b="1" dirty="0"/>
              <a:t>Zadaniem  Oddziału  Higieny Dzieci i Młodzieży jest nadzór sanitarny nad szkołami i innymi placówkami oświatowo - wychowawczymi oraz obiektami wypoczynku letniego i zimowego. </a:t>
            </a:r>
          </a:p>
          <a:p>
            <a:endParaRPr lang="pl-PL" sz="800" b="1" dirty="0"/>
          </a:p>
          <a:p>
            <a:r>
              <a:rPr lang="pl-PL" sz="1600" dirty="0"/>
              <a:t>W ramach bieżącego nadzoru sanitarnego kontrolujemy przestrzeganie przepisów wymagań higienicznych                                      i zdrowotnych, a w szczególności dotyczących: </a:t>
            </a:r>
          </a:p>
          <a:p>
            <a:r>
              <a:rPr lang="pl-PL" sz="1600" dirty="0"/>
              <a:t>- stanu sanitarno-technicznego budynków i pomieszczeń, w których funkcjonują żłobki, placówki oświatowo - wychowawcze, warsztaty szkolne, ośrodki wypoczynku dzieci i młodzieży, </a:t>
            </a:r>
          </a:p>
          <a:p>
            <a:r>
              <a:rPr lang="pl-PL" sz="1600" dirty="0"/>
              <a:t>- oceny higienicznej procesu nauczania, tj.: dostosowania mebli szkolnych do wzrostu uczniów, rozkładów zajęć lekcyjnych, warunków zdrowotnych w pracowniach komputerowych, parametrów oświetlenia, narażenia zawodowego uczniów odbywających praktyczną naukę zawodu w warsztatach szkolnych, infrastruktury do prowadzenia zajęć wychowania fizycznego, oceny warunków higienicznych pobytu dzieci w szkole </a:t>
            </a:r>
          </a:p>
          <a:p>
            <a:r>
              <a:rPr lang="pl-PL" sz="1600" dirty="0"/>
              <a:t>- nadzoru nad substancjami chemicznymi i ich mieszaninami, stosowanymi w szkolnych pracowniach chemicznych,</a:t>
            </a:r>
          </a:p>
          <a:p>
            <a:r>
              <a:rPr lang="pl-PL" sz="1600" b="1" dirty="0"/>
              <a:t>Bieżący nadzór nad placówkami oświatowo - wychowawczymi prowadzony jest ze zwróceniem szczególnej uwagi na sposób zapewnienia w nich zarówno bezpieczeństwa, jak i higieny dzieciom i młodzieży.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F98246B-368E-2160-3505-2E0CCA4B4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999" y="1691148"/>
            <a:ext cx="1401948" cy="18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56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D26F05-7B4B-87F4-0352-AA02F207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632"/>
            <a:ext cx="10515600" cy="1037676"/>
          </a:xfrm>
        </p:spPr>
        <p:txBody>
          <a:bodyPr anchor="ctr">
            <a:normAutofit/>
          </a:bodyPr>
          <a:lstStyle/>
          <a:p>
            <a:r>
              <a:rPr lang="pl-PL" sz="3200" b="0" spc="0" dirty="0">
                <a:ln w="0"/>
                <a:solidFill>
                  <a:srgbClr val="004994"/>
                </a:solidFill>
              </a:rPr>
              <a:t>Higiena Dzieci i Młodzieży </a:t>
            </a:r>
            <a:endParaRPr lang="pl-PL" sz="32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1C8B23-CD83-55D7-2C8C-9BDF3FF7D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941" y="1520826"/>
            <a:ext cx="7157686" cy="3984866"/>
          </a:xfrm>
        </p:spPr>
        <p:txBody>
          <a:bodyPr>
            <a:normAutofit/>
          </a:bodyPr>
          <a:lstStyle/>
          <a:p>
            <a:r>
              <a:rPr lang="pl-PL" dirty="0"/>
              <a:t>Kontrole placówek oświatowych oraz opiekuńczo-wychowawczych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79 – ogólna liczba wszystkich kontroli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55 – kontrole w placówkach stałych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3 – kontrole zimowego wypoczynku dzieci i młodzieży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21 – kontroli letniego wypoczynku dzieci i młodzieży  </a:t>
            </a:r>
          </a:p>
        </p:txBody>
      </p:sp>
      <p:pic>
        <p:nvPicPr>
          <p:cNvPr id="4" name="Obraz 3" descr="Obraz zawierający w pomieszczeniu, ściana, pokój, scena&#10;&#10;Zawartość wygenerowana przez AI może być niepoprawna.">
            <a:extLst>
              <a:ext uri="{FF2B5EF4-FFF2-40B4-BE49-F238E27FC236}">
                <a16:creationId xmlns:a16="http://schemas.microsoft.com/office/drawing/2014/main" id="{822CE04D-9042-CE19-8506-87D0B7CD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9" r="5560" b="1"/>
          <a:stretch>
            <a:fillRect/>
          </a:stretch>
        </p:blipFill>
        <p:spPr>
          <a:xfrm>
            <a:off x="8113444" y="406664"/>
            <a:ext cx="3048002" cy="2352690"/>
          </a:xfrm>
          <a:prstGeom prst="rect">
            <a:avLst/>
          </a:prstGeom>
          <a:noFill/>
        </p:spPr>
      </p:pic>
      <p:pic>
        <p:nvPicPr>
          <p:cNvPr id="6" name="Obraz 5" descr="Obraz zawierający na wolnym powietrzu, trawa, drzewo, roślina&#10;&#10;Zawartość wygenerowana przez AI może być niepoprawna.">
            <a:extLst>
              <a:ext uri="{FF2B5EF4-FFF2-40B4-BE49-F238E27FC236}">
                <a16:creationId xmlns:a16="http://schemas.microsoft.com/office/drawing/2014/main" id="{D6DE538D-1995-BA0E-96FF-A8CEB54C5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81" y="3428999"/>
            <a:ext cx="4031603" cy="302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69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92272C-08F1-2859-1365-722A9F9E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36" y="277364"/>
            <a:ext cx="6094562" cy="776685"/>
          </a:xfrm>
        </p:spPr>
        <p:txBody>
          <a:bodyPr>
            <a:normAutofit/>
          </a:bodyPr>
          <a:lstStyle/>
          <a:p>
            <a:r>
              <a:rPr lang="pl-PL" sz="3200" b="0" spc="0" dirty="0">
                <a:ln w="0"/>
                <a:solidFill>
                  <a:srgbClr val="004994"/>
                </a:solidFill>
              </a:rPr>
              <a:t>Higiena Dzieci i Młodzieży </a:t>
            </a:r>
            <a:endParaRPr lang="pl-PL" sz="3200" b="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4EEFB5-0338-75E0-35DB-993897F5C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18" y="1039501"/>
            <a:ext cx="10515600" cy="3984866"/>
          </a:xfrm>
        </p:spPr>
        <p:txBody>
          <a:bodyPr>
            <a:normAutofit/>
          </a:bodyPr>
          <a:lstStyle/>
          <a:p>
            <a:r>
              <a:rPr lang="pl-PL" sz="1400" i="1" dirty="0">
                <a:solidFill>
                  <a:srgbClr val="002060"/>
                </a:solidFill>
              </a:rPr>
              <a:t>Działalność kontrolno-represyjna w latach 2024 - 2025</a:t>
            </a:r>
          </a:p>
        </p:txBody>
      </p:sp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id="{2BC53F38-B7D8-AFBF-7D7D-3800EBD4A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328954"/>
              </p:ext>
            </p:extLst>
          </p:nvPr>
        </p:nvGraphicFramePr>
        <p:xfrm>
          <a:off x="120768" y="1725193"/>
          <a:ext cx="6392175" cy="4477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EBAB952-3231-5CA1-CCC8-691FACD415BC}"/>
              </a:ext>
            </a:extLst>
          </p:cNvPr>
          <p:cNvSpPr txBox="1"/>
          <p:nvPr/>
        </p:nvSpPr>
        <p:spPr>
          <a:xfrm>
            <a:off x="6009736" y="1816186"/>
            <a:ext cx="609456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Nieprawidłowości w placówkach oświatowych dotyczyły m.in.:</a:t>
            </a:r>
          </a:p>
          <a:p>
            <a:pPr marL="285750" indent="-285750">
              <a:buFontTx/>
              <a:buChar char="-"/>
            </a:pPr>
            <a:r>
              <a:rPr lang="pl-PL" dirty="0"/>
              <a:t>niewłaściwego stanu technicznego pomieszczeń higieniczno-sanitarnych</a:t>
            </a:r>
          </a:p>
          <a:p>
            <a:pPr marL="285750" indent="-285750">
              <a:buFontTx/>
              <a:buChar char="-"/>
            </a:pPr>
            <a:r>
              <a:rPr lang="pl-PL" dirty="0"/>
              <a:t>niewłaściwego stanu higieniczno-sanitarnego pokoi mieszkalnych </a:t>
            </a:r>
          </a:p>
          <a:p>
            <a:pPr marL="285750" indent="-285750">
              <a:buFontTx/>
              <a:buChar char="-"/>
            </a:pPr>
            <a:r>
              <a:rPr lang="pl-PL" dirty="0"/>
              <a:t>niewłaściwego stanu technicznego wyposażenia placu zabaw</a:t>
            </a:r>
          </a:p>
          <a:p>
            <a:pPr marL="285750" indent="-285750">
              <a:buFontTx/>
              <a:buChar char="-"/>
            </a:pPr>
            <a:r>
              <a:rPr lang="pl-PL" dirty="0"/>
              <a:t>nieodpowiedniego stanu technicznego ścian w sali gimnastycznej</a:t>
            </a:r>
          </a:p>
          <a:p>
            <a:pPr marL="285750" indent="-285750">
              <a:buFontTx/>
              <a:buChar char="-"/>
            </a:pPr>
            <a:r>
              <a:rPr lang="pl-PL" dirty="0"/>
              <a:t>niewłaściwego stanu technicznego nawierzchni placu zabaw</a:t>
            </a:r>
          </a:p>
          <a:p>
            <a:pPr marL="285750" indent="-285750">
              <a:buFontTx/>
              <a:buChar char="-"/>
            </a:pPr>
            <a:r>
              <a:rPr lang="pl-PL" dirty="0"/>
              <a:t>złego stanu technicznego nawierzchni i ogrodzenia boiska szkolnego</a:t>
            </a:r>
          </a:p>
        </p:txBody>
      </p:sp>
    </p:spTree>
    <p:extLst>
      <p:ext uri="{BB962C8B-B14F-4D97-AF65-F5344CB8AC3E}">
        <p14:creationId xmlns:p14="http://schemas.microsoft.com/office/powerpoint/2010/main" val="3353497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42B271-C759-8CE1-8D7B-13EC9E993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</a:rPr>
              <a:t>Epidemiologia</a:t>
            </a:r>
            <a:endParaRPr lang="pl-PL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A2D16D-2117-A8E5-4B2A-61B15200A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ea typeface="Times New Roman" panose="02020603050405020304" pitchFamily="18" charset="0"/>
              </a:rPr>
              <a:t>Wzrosła również liczba zachorowań na </a:t>
            </a:r>
            <a:r>
              <a:rPr lang="pl-PL" sz="2400" b="1" u="sng" dirty="0">
                <a:solidFill>
                  <a:srgbClr val="002060"/>
                </a:solidFill>
                <a:ea typeface="Times New Roman" panose="02020603050405020304" pitchFamily="18" charset="0"/>
              </a:rPr>
              <a:t>inne bakteryjne zakażenia jelitowe wywołane przez clostridium </a:t>
            </a:r>
            <a:r>
              <a:rPr lang="pl-PL" sz="2400" b="1" u="sng" dirty="0" err="1">
                <a:solidFill>
                  <a:srgbClr val="002060"/>
                </a:solidFill>
                <a:ea typeface="Times New Roman" panose="02020603050405020304" pitchFamily="18" charset="0"/>
              </a:rPr>
              <a:t>difficile</a:t>
            </a:r>
            <a:r>
              <a:rPr lang="pl-PL" sz="2400" b="1" u="sng" dirty="0">
                <a:ea typeface="Times New Roman" panose="02020603050405020304" pitchFamily="18" charset="0"/>
              </a:rPr>
              <a:t> </a:t>
            </a:r>
            <a:r>
              <a:rPr lang="pl-PL" sz="2400" dirty="0">
                <a:ea typeface="Times New Roman" panose="02020603050405020304" pitchFamily="18" charset="0"/>
              </a:rPr>
              <a:t>w roku 2025 odnotowano </a:t>
            </a:r>
            <a:r>
              <a:rPr lang="pl-PL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20 przypadków zachorowań</a:t>
            </a:r>
            <a:r>
              <a:rPr lang="pl-PL" sz="2400" dirty="0">
                <a:ea typeface="Times New Roman" panose="02020603050405020304" pitchFamily="18" charset="0"/>
              </a:rPr>
              <a:t>, natomiast w roku 2024 odnotowano 14 przypadków. Dodatkowo w roku 2025 zarejestrowano </a:t>
            </a:r>
            <a:r>
              <a:rPr lang="pl-PL" sz="2400" dirty="0">
                <a:solidFill>
                  <a:srgbClr val="002060"/>
                </a:solidFill>
                <a:ea typeface="Times New Roman" panose="02020603050405020304" pitchFamily="18" charset="0"/>
              </a:rPr>
              <a:t>2 przypadki zachorowań </a:t>
            </a:r>
            <a:r>
              <a:rPr lang="pl-PL" sz="2400" dirty="0">
                <a:ea typeface="Times New Roman" panose="02020603050405020304" pitchFamily="18" charset="0"/>
              </a:rPr>
              <a:t>na </a:t>
            </a:r>
            <a:r>
              <a:rPr lang="pl-PL" sz="2400" b="1" u="sng" dirty="0">
                <a:solidFill>
                  <a:srgbClr val="002060"/>
                </a:solidFill>
                <a:ea typeface="Times New Roman" panose="02020603050405020304" pitchFamily="18" charset="0"/>
              </a:rPr>
              <a:t>salmonellozę posocznicę</a:t>
            </a:r>
            <a:r>
              <a:rPr lang="pl-PL" sz="2400" b="1" u="sng" dirty="0">
                <a:ea typeface="Times New Roman" panose="02020603050405020304" pitchFamily="18" charset="0"/>
              </a:rPr>
              <a:t>, </a:t>
            </a:r>
            <a:r>
              <a:rPr lang="pl-PL" sz="2400" dirty="0">
                <a:ea typeface="Times New Roman" panose="02020603050405020304" pitchFamily="18" charset="0"/>
              </a:rPr>
              <a:t>natomiast w roku 2024 nie odnotowano żadnego przypadku. Pozostałe jednostki chorobowe utrzymują się na podobnym poziomie w stosunku do roku 2024.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701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8589F1-32D3-B085-F771-24C1778A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465"/>
            <a:ext cx="6014884" cy="881801"/>
          </a:xfrm>
        </p:spPr>
        <p:txBody>
          <a:bodyPr>
            <a:normAutofit/>
          </a:bodyPr>
          <a:lstStyle/>
          <a:p>
            <a:r>
              <a:rPr lang="pl-PL" sz="3200" b="0" spc="0" dirty="0">
                <a:ln w="0"/>
                <a:solidFill>
                  <a:srgbClr val="004994"/>
                </a:solidFill>
              </a:rPr>
              <a:t>Higiena Dzieci i Młodzieży </a:t>
            </a:r>
            <a:endParaRPr lang="pl-PL" sz="3200" b="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C2726F-7FA8-D154-3C3F-F63C16A90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9800"/>
            <a:ext cx="10515600" cy="3984866"/>
          </a:xfrm>
        </p:spPr>
        <p:txBody>
          <a:bodyPr>
            <a:normAutofit/>
          </a:bodyPr>
          <a:lstStyle/>
          <a:p>
            <a:r>
              <a:rPr lang="pl-PL" sz="1400" i="1" dirty="0">
                <a:solidFill>
                  <a:srgbClr val="002060"/>
                </a:solidFill>
              </a:rPr>
              <a:t>Ocena dostosowania mebli szkolnych do zasad ergonomii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EB1299E-FEAE-C003-62C5-0E38E4D14373}"/>
              </a:ext>
            </a:extLst>
          </p:cNvPr>
          <p:cNvSpPr txBox="1"/>
          <p:nvPr/>
        </p:nvSpPr>
        <p:spPr>
          <a:xfrm>
            <a:off x="530942" y="2085198"/>
            <a:ext cx="640834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Ponadto w roku 2025 oceniano dostosowanie mebli</a:t>
            </a:r>
          </a:p>
          <a:p>
            <a:r>
              <a:rPr lang="pl-PL" sz="2000" dirty="0"/>
              <a:t>do warunków antropometrycznych uczniów i przedszkolaków. </a:t>
            </a:r>
          </a:p>
          <a:p>
            <a:endParaRPr lang="pl-PL" sz="2000" dirty="0"/>
          </a:p>
          <a:p>
            <a:r>
              <a:rPr lang="pl-PL" sz="2000" dirty="0"/>
              <a:t>Kontrole w tym zakresie przeprowadzone zostały </a:t>
            </a:r>
          </a:p>
          <a:p>
            <a:r>
              <a:rPr lang="pl-PL" sz="2000" dirty="0"/>
              <a:t>w </a:t>
            </a:r>
            <a:r>
              <a:rPr lang="pl-PL" sz="2000" dirty="0">
                <a:solidFill>
                  <a:srgbClr val="002060"/>
                </a:solidFill>
              </a:rPr>
              <a:t>10 placówkach </a:t>
            </a:r>
            <a:r>
              <a:rPr lang="pl-PL" sz="2000" dirty="0"/>
              <a:t>(894 stanowisk uczniów), co stanowi </a:t>
            </a:r>
            <a:r>
              <a:rPr lang="pl-PL" sz="2000" dirty="0">
                <a:solidFill>
                  <a:srgbClr val="002060"/>
                </a:solidFill>
              </a:rPr>
              <a:t>30% skontrolowanych placówek. </a:t>
            </a:r>
          </a:p>
          <a:p>
            <a:endParaRPr lang="pl-PL" sz="2000" dirty="0"/>
          </a:p>
          <a:p>
            <a:r>
              <a:rPr lang="pl-PL" sz="2000" dirty="0"/>
              <a:t>Nieprawidłowości w powyższym zakresie                             nie wykazano.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86DA23B-1F53-5894-2940-8B6E8F44D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283" y="1894996"/>
            <a:ext cx="4628871" cy="29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33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2000F5-A4AF-9110-5661-50D160FAE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Higiena Dzieci i Młodzieży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B3F6D6-F1E9-317A-951F-B2CE234E9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Dożywianie dzieci i młodzieży </a:t>
            </a:r>
          </a:p>
          <a:p>
            <a:r>
              <a:rPr lang="pl-PL" dirty="0"/>
              <a:t>Ogółem spośród 7 placówek oświatowych skontrolowanych w roku 2025  z posiłków korzystało </a:t>
            </a:r>
            <a:r>
              <a:rPr lang="pl-PL" dirty="0">
                <a:solidFill>
                  <a:srgbClr val="002060"/>
                </a:solidFill>
              </a:rPr>
              <a:t>672 dzieci i młodzieży, w tym 205 z posiłków dofinansowywanych. </a:t>
            </a:r>
          </a:p>
          <a:p>
            <a:r>
              <a:rPr lang="pl-PL" dirty="0"/>
              <a:t>W 6 placówkach wydawane są posiłki dwudaniowe a w jednej jednodaniowe. Uczniowie posiłki spożywają w stołówkach szkolnych wyposażonych w stoliki i krzesełka. </a:t>
            </a:r>
          </a:p>
          <a:p>
            <a:r>
              <a:rPr lang="pl-PL" dirty="0"/>
              <a:t>Część szkół podstawowych posiada automaty do sprzedaży żywności, natomiast jeden zespół szkół posiada sklepik szkolny oraz automat do kawy.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8767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42F21A-E7C9-0D44-0B3C-B7AEDCA4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l-PL" b="0" dirty="0">
                <a:solidFill>
                  <a:srgbClr val="002060"/>
                </a:solidFill>
              </a:rPr>
              <a:t>Higiena Dzieci i Młodzieży 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825F6D-40C5-DBC0-89CB-3FD877BF0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8260080" cy="39848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dirty="0"/>
              <a:t>Gospodarowanie substancjami chemicznymi i ich mieszaninami.</a:t>
            </a:r>
            <a:endParaRPr lang="pl-PL"/>
          </a:p>
          <a:p>
            <a:pPr>
              <a:lnSpc>
                <a:spcPct val="110000"/>
              </a:lnSpc>
            </a:pPr>
            <a:r>
              <a:rPr lang="pl-PL" dirty="0"/>
              <a:t>Spośród wszystkich szkół podstawowych pięć skontrolowanych placówek posiadało substancje chemiczne i ich mieszaniny używane w pracowniach chemicznych. Zajęcia organizowane są na zasadzie obserwacji , uczniowie pełnią rolę obserwatorów, a nauczyciel wykonuje doświadczenia. Wszystkie odczynniki były właściwie zabezpieczone w zamykanych szafach oraz prawidłowo oznakowane. Każda placówka posiadała aktualne spisy stosowanych substancji chemicznych i ich mieszanin oraz karty charakterystyki. </a:t>
            </a:r>
            <a:endParaRPr lang="pl-PL"/>
          </a:p>
          <a:p>
            <a:pPr>
              <a:lnSpc>
                <a:spcPct val="110000"/>
              </a:lnSpc>
            </a:pPr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6BCD2E0-7F55-AE06-5BD5-FDCA4FFBC2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45" r="20298" b="-2"/>
          <a:stretch>
            <a:fillRect/>
          </a:stretch>
        </p:blipFill>
        <p:spPr>
          <a:xfrm>
            <a:off x="9288780" y="1825626"/>
            <a:ext cx="2065019" cy="3984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6967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41B6F8-7D1F-5C4B-CAA9-7548E4A50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232" y="373627"/>
            <a:ext cx="6096000" cy="776748"/>
          </a:xfrm>
        </p:spPr>
        <p:txBody>
          <a:bodyPr>
            <a:normAutofit/>
          </a:bodyPr>
          <a:lstStyle/>
          <a:p>
            <a:r>
              <a:rPr lang="pl-PL" sz="3200" b="0" spc="0" dirty="0">
                <a:ln w="0"/>
                <a:solidFill>
                  <a:srgbClr val="004994"/>
                </a:solidFill>
              </a:rPr>
              <a:t>Higiena Dzieci i Młodzieży </a:t>
            </a:r>
            <a:endParaRPr lang="pl-PL" sz="3200" b="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C5DABC-730C-D407-FA01-98560B02F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030"/>
            <a:ext cx="10515600" cy="3984866"/>
          </a:xfrm>
        </p:spPr>
        <p:txBody>
          <a:bodyPr/>
          <a:lstStyle/>
          <a:p>
            <a:r>
              <a:rPr lang="pl-PL" sz="1400" i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Ocenę obciążenia uczniów ciężarem tornistrów szkolnych</a:t>
            </a:r>
            <a:endParaRPr lang="pl-PL" sz="1400" i="1" dirty="0">
              <a:solidFill>
                <a:srgbClr val="002060"/>
              </a:solidFill>
              <a:latin typeface="+mn-lt"/>
            </a:endParaRP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3995C90-F832-3AAC-52D7-FD8433156E8A}"/>
              </a:ext>
            </a:extLst>
          </p:cNvPr>
          <p:cNvSpPr txBox="1"/>
          <p:nvPr/>
        </p:nvSpPr>
        <p:spPr>
          <a:xfrm>
            <a:off x="5771536" y="1859339"/>
            <a:ext cx="62508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cs typeface="Times New Roman" panose="02020603050405020304" pitchFamily="18" charset="0"/>
              </a:rPr>
              <a:t>Zgodnie z zaleceniami Głównego Inspektora Sanitarnego, opierającymi się na wynikach badań WHO, </a:t>
            </a:r>
            <a:r>
              <a:rPr lang="pl-PL" sz="1800" b="1" dirty="0">
                <a:cs typeface="Times New Roman" panose="02020603050405020304" pitchFamily="18" charset="0"/>
              </a:rPr>
              <a:t>waga tornistra nie powinna przekraczać od 10 do 15% </a:t>
            </a:r>
            <a:r>
              <a:rPr lang="pl-PL" sz="1800" dirty="0">
                <a:cs typeface="Times New Roman" panose="02020603050405020304" pitchFamily="18" charset="0"/>
              </a:rPr>
              <a:t>masy ciała ucznia.</a:t>
            </a:r>
            <a:endParaRPr lang="pl-PL" dirty="0">
              <a:cs typeface="Times New Roman" panose="02020603050405020304" pitchFamily="18" charset="0"/>
            </a:endParaRPr>
          </a:p>
          <a:p>
            <a:endParaRPr lang="pl-PL" sz="1800" dirty="0">
              <a:cs typeface="Times New Roman" panose="02020603050405020304" pitchFamily="18" charset="0"/>
            </a:endParaRPr>
          </a:p>
          <a:p>
            <a:r>
              <a:rPr lang="pl-PL" sz="1800" dirty="0">
                <a:cs typeface="Times New Roman" panose="02020603050405020304" pitchFamily="18" charset="0"/>
              </a:rPr>
              <a:t>Dodatkowo ciężar powinien być rozłożony równomiernie, a uczeń powinien nosić tornister na obu ramionach. </a:t>
            </a:r>
            <a:endParaRPr lang="pl-PL" dirty="0"/>
          </a:p>
        </p:txBody>
      </p:sp>
      <p:pic>
        <p:nvPicPr>
          <p:cNvPr id="7" name="Obraz 6" descr="Obraz zawierający osoba, ubrania, w pomieszczeniu, ściana&#10;&#10;Zawartość wygenerowana przez AI może być niepoprawna.">
            <a:extLst>
              <a:ext uri="{FF2B5EF4-FFF2-40B4-BE49-F238E27FC236}">
                <a16:creationId xmlns:a16="http://schemas.microsoft.com/office/drawing/2014/main" id="{ACDF97F1-17A4-2DA5-F20A-44475ACCD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60" y="2564593"/>
            <a:ext cx="2455599" cy="3270198"/>
          </a:xfrm>
          <a:prstGeom prst="rect">
            <a:avLst/>
          </a:prstGeom>
        </p:spPr>
      </p:pic>
      <p:pic>
        <p:nvPicPr>
          <p:cNvPr id="9" name="Obraz 8" descr="Obraz zawierający w pomieszczeniu, tekst, podłoga, Urządzenie domowe&#10;&#10;Zawartość wygenerowana przez AI może być niepoprawna.">
            <a:extLst>
              <a:ext uri="{FF2B5EF4-FFF2-40B4-BE49-F238E27FC236}">
                <a16:creationId xmlns:a16="http://schemas.microsoft.com/office/drawing/2014/main" id="{9171C342-2A18-F3F3-83DC-5FD401800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5" y="1859340"/>
            <a:ext cx="2261795" cy="301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04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844DFC-1065-2727-4556-59E196E0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0858" cy="932733"/>
          </a:xfrm>
        </p:spPr>
        <p:txBody>
          <a:bodyPr anchor="ctr">
            <a:normAutofit/>
          </a:bodyPr>
          <a:lstStyle/>
          <a:p>
            <a:r>
              <a:rPr lang="pl-PL" sz="3200" b="0" spc="0" dirty="0">
                <a:ln w="0"/>
                <a:solidFill>
                  <a:srgbClr val="004994"/>
                </a:solidFill>
              </a:rPr>
              <a:t>Higiena Dzieci i Młodzieży </a:t>
            </a:r>
            <a:endParaRPr lang="pl-PL" sz="3200" b="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BAED71-73C7-9EF5-B32B-F54385F3B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0780"/>
            <a:ext cx="7227570" cy="439128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500" dirty="0"/>
              <a:t>Ważenie tornistrów szkolnych przeprowadzono w </a:t>
            </a:r>
            <a:r>
              <a:rPr lang="pl-PL" sz="1500" b="1" u="sng" dirty="0">
                <a:solidFill>
                  <a:srgbClr val="002060"/>
                </a:solidFill>
              </a:rPr>
              <a:t>4</a:t>
            </a:r>
            <a:r>
              <a:rPr lang="pl-PL" sz="1500" u="sng" dirty="0">
                <a:solidFill>
                  <a:srgbClr val="002060"/>
                </a:solidFill>
              </a:rPr>
              <a:t> szkołach podstawowych</a:t>
            </a:r>
            <a:r>
              <a:rPr lang="pl-PL" sz="1500" dirty="0">
                <a:solidFill>
                  <a:srgbClr val="002060"/>
                </a:solidFill>
              </a:rPr>
              <a:t>, </a:t>
            </a:r>
            <a:r>
              <a:rPr lang="pl-PL" sz="1500" dirty="0"/>
              <a:t>łącznie w </a:t>
            </a:r>
            <a:r>
              <a:rPr lang="pl-PL" sz="1500" b="1" u="sng" dirty="0">
                <a:solidFill>
                  <a:srgbClr val="002060"/>
                </a:solidFill>
              </a:rPr>
              <a:t>52</a:t>
            </a:r>
            <a:r>
              <a:rPr lang="pl-PL" sz="1500" u="sng" dirty="0">
                <a:solidFill>
                  <a:srgbClr val="002060"/>
                </a:solidFill>
              </a:rPr>
              <a:t> oddziałach </a:t>
            </a:r>
            <a:r>
              <a:rPr lang="pl-PL" sz="1500" dirty="0"/>
              <a:t>oraz brało w nim udział </a:t>
            </a:r>
            <a:r>
              <a:rPr lang="pl-PL" sz="1500" b="1" u="sng" dirty="0">
                <a:solidFill>
                  <a:srgbClr val="002060"/>
                </a:solidFill>
              </a:rPr>
              <a:t>874 </a:t>
            </a:r>
            <a:r>
              <a:rPr lang="pl-PL" sz="1500" u="sng" dirty="0">
                <a:solidFill>
                  <a:srgbClr val="002060"/>
                </a:solidFill>
              </a:rPr>
              <a:t>uczniów. </a:t>
            </a:r>
          </a:p>
          <a:p>
            <a:pPr>
              <a:lnSpc>
                <a:spcPct val="110000"/>
              </a:lnSpc>
            </a:pPr>
            <a:br>
              <a:rPr lang="pl-PL" sz="1500" dirty="0"/>
            </a:br>
            <a:r>
              <a:rPr lang="pl-PL" sz="1500" dirty="0"/>
              <a:t>Pomiary wykazały, że zbyt ciężkie plecaki nosiło </a:t>
            </a:r>
            <a:r>
              <a:rPr lang="pl-PL" sz="1500" dirty="0">
                <a:solidFill>
                  <a:srgbClr val="FF0000"/>
                </a:solidFill>
              </a:rPr>
              <a:t>315 uczniów</a:t>
            </a:r>
            <a:r>
              <a:rPr lang="pl-PL" sz="1500" dirty="0"/>
              <a:t>, co stanowi ok. </a:t>
            </a:r>
            <a:r>
              <a:rPr lang="pl-PL" sz="1500" b="1" dirty="0"/>
              <a:t>36% </a:t>
            </a:r>
            <a:r>
              <a:rPr lang="pl-PL" sz="1500" dirty="0"/>
              <a:t>wszystkich poddanych ocenie.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pl-PL" sz="1500" dirty="0"/>
              <a:t>zbyt duże obciążenie uczniów ciężarem tornistrów/plecaków szkolnych może powodować nasilenie bólu pleców, sprzyjać kształtowaniu nieprawidłowej statyki ciała i w efekcie prowadzić do skrzywienia kręgosłupa. 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pl-PL" sz="1500" dirty="0"/>
              <a:t>w trosce o stan zdrowia uczniów został wprowadzony prawny obowiązek zapewnienia uczniom miejsca na pozostawienie w placówkach podręczników i przyborów szkolnych. 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pl-PL" sz="1500" dirty="0"/>
              <a:t>spośród skontrolowanych szkół wszystkie placówki zapewniły uczniom miejsca na podręczniki i przybory szkolne.</a:t>
            </a:r>
          </a:p>
          <a:p>
            <a:pPr>
              <a:lnSpc>
                <a:spcPct val="110000"/>
              </a:lnSpc>
            </a:pPr>
            <a:endParaRPr lang="pl-PL" sz="1500" dirty="0"/>
          </a:p>
        </p:txBody>
      </p:sp>
      <p:pic>
        <p:nvPicPr>
          <p:cNvPr id="4" name="Obraz 3" descr="Obraz zawierający w pomieszczeniu, ubrania, krzesło, meble&#10;&#10;Zawartość wygenerowana przez AI może być niepoprawna.">
            <a:extLst>
              <a:ext uri="{FF2B5EF4-FFF2-40B4-BE49-F238E27FC236}">
                <a16:creationId xmlns:a16="http://schemas.microsoft.com/office/drawing/2014/main" id="{032F08CC-29F1-4959-3B36-F80EF1D80E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25" r="-1" b="1008"/>
          <a:stretch>
            <a:fillRect/>
          </a:stretch>
        </p:blipFill>
        <p:spPr>
          <a:xfrm>
            <a:off x="8256271" y="1430780"/>
            <a:ext cx="3097529" cy="3996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8184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004DCF-7ADE-A2CC-BA72-A51CA5318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06"/>
            <a:ext cx="7253748" cy="979055"/>
          </a:xfrm>
        </p:spPr>
        <p:txBody>
          <a:bodyPr anchor="ctr">
            <a:normAutofit/>
          </a:bodyPr>
          <a:lstStyle/>
          <a:p>
            <a:r>
              <a:rPr lang="pl-PL" sz="3200" b="0" spc="0" dirty="0">
                <a:ln w="0"/>
                <a:solidFill>
                  <a:srgbClr val="004994"/>
                </a:solidFill>
              </a:rPr>
              <a:t>Higiena Dzieci i Młodzieży </a:t>
            </a:r>
            <a:endParaRPr lang="pl-PL" sz="3200" b="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244838-2BFF-F97C-DA3D-BC944EB23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50" y="1224861"/>
            <a:ext cx="7607061" cy="477281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400" b="1" i="1" dirty="0">
                <a:solidFill>
                  <a:srgbClr val="002060"/>
                </a:solidFill>
              </a:rPr>
              <a:t>Warunki sanitarne zorganizowanych form wypoczynku dzieci i młodzieży</a:t>
            </a:r>
          </a:p>
          <a:p>
            <a:pPr>
              <a:lnSpc>
                <a:spcPct val="110000"/>
              </a:lnSpc>
            </a:pPr>
            <a:r>
              <a:rPr lang="pl-PL" sz="1900" dirty="0"/>
              <a:t>W rok 2025 r. w elektronicznej bazie wypoczynku Ministerstwa Edukacji Narodowej zarejestrowano </a:t>
            </a:r>
            <a:r>
              <a:rPr lang="pl-PL" sz="1900" dirty="0">
                <a:solidFill>
                  <a:srgbClr val="002060"/>
                </a:solidFill>
              </a:rPr>
              <a:t>24 turnusy zorganizowanego </a:t>
            </a:r>
            <a:r>
              <a:rPr lang="pl-PL" sz="1900" dirty="0"/>
              <a:t>wypoczynku dzieci i młodzieży na terenie powiatu gołdapskiego. W ramach wypoczynku dzieci i młodzieży podejmowano działania profilaktyczne i prewencyjne zmierzające do zapewnienia bezpiecznego wypoczynku.</a:t>
            </a:r>
          </a:p>
          <a:p>
            <a:pPr>
              <a:lnSpc>
                <a:spcPct val="110000"/>
              </a:lnSpc>
            </a:pPr>
            <a:r>
              <a:rPr lang="pl-PL" sz="1900" dirty="0"/>
              <a:t>W roku 2025 we wszystkich turnusach zimowego i letniego wypoczynku </a:t>
            </a:r>
            <a:r>
              <a:rPr lang="pl-PL" sz="1900" b="1" dirty="0"/>
              <a:t>organizatorzy zapewnili </a:t>
            </a:r>
            <a:r>
              <a:rPr lang="pl-PL" sz="1900" dirty="0"/>
              <a:t>uczestnikom wypoczynku bezpieczne i higieniczne warunki pobytu. Opracowali regulaminy i wdrożyli procedury zawierające zasady bezpieczeństwa. Podejmowali także stosowne wzmożone działania profilaktyczne, aby zapewnić bezpieczeństwo i prawidłowy przebieg wypoczynku dzieci i młodzieży.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DBA971E-7DB6-DDA2-73FB-6D8FC90CB0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34" r="39237" b="1"/>
          <a:stretch>
            <a:fillRect/>
          </a:stretch>
        </p:blipFill>
        <p:spPr>
          <a:xfrm>
            <a:off x="9203328" y="794902"/>
            <a:ext cx="2041616" cy="2634098"/>
          </a:xfrm>
          <a:prstGeom prst="rect">
            <a:avLst/>
          </a:prstGeom>
          <a:noFill/>
        </p:spPr>
      </p:pic>
      <p:pic>
        <p:nvPicPr>
          <p:cNvPr id="6" name="Obraz 5" descr="Obraz zawierający na wolnym powietrzu, namiot, kemping, Brezent&#10;&#10;Zawartość wygenerowana przez AI może być niepoprawna.">
            <a:extLst>
              <a:ext uri="{FF2B5EF4-FFF2-40B4-BE49-F238E27FC236}">
                <a16:creationId xmlns:a16="http://schemas.microsoft.com/office/drawing/2014/main" id="{8BA04301-F022-293E-CE48-E3FEBEACE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563938"/>
            <a:ext cx="3911550" cy="293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001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237AD5-3596-B23C-5480-FB6A6375B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l-PL" sz="3200" b="0" spc="0" dirty="0">
                <a:ln w="0"/>
                <a:solidFill>
                  <a:srgbClr val="002060"/>
                </a:solidFill>
              </a:rPr>
              <a:t>Higiena Dzieci i Młodzieży </a:t>
            </a:r>
            <a:endParaRPr lang="pl-PL" sz="32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BC0E76-8B46-1304-E305-D082AF005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5162550" cy="39964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700" dirty="0"/>
              <a:t>Interwencja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Przeprowadzono jedną interwencję dotyczącą stanu higieniczno-sanitarnego oraz technicznego placu zabaw, wniesioną przez jednego z rodziców. Skontrolowano teren placu zabaw, znajdujące się wyposażenie placu zabaw, ogrodzenie oraz nawierzchnię, dokonano oceny dokumentów.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 Kontrola wykazała nieprawidłowości stanu technicznego. Wydano zalecenia pokontrolne, które zostały wykonane i sprawdzone. </a:t>
            </a:r>
          </a:p>
          <a:p>
            <a:pPr>
              <a:lnSpc>
                <a:spcPct val="110000"/>
              </a:lnSpc>
            </a:pPr>
            <a:r>
              <a:rPr lang="pl-PL" sz="1700" dirty="0"/>
              <a:t> </a:t>
            </a:r>
          </a:p>
          <a:p>
            <a:pPr>
              <a:lnSpc>
                <a:spcPct val="110000"/>
              </a:lnSpc>
            </a:pPr>
            <a:endParaRPr lang="pl-PL" sz="17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1E2D4F9-DE30-E9AC-3B89-B38CB592AC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85" r="-3" b="3701"/>
          <a:stretch>
            <a:fillRect/>
          </a:stretch>
        </p:blipFill>
        <p:spPr>
          <a:xfrm>
            <a:off x="6191250" y="1825626"/>
            <a:ext cx="5162550" cy="3996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852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8FACC5-BCD7-9901-DC22-8A782667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774"/>
            <a:ext cx="8001000" cy="835742"/>
          </a:xfrm>
        </p:spPr>
        <p:txBody>
          <a:bodyPr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Zapobiegawczy Nadzór Sanitarny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54FBAD-831B-07F3-9C81-92E48158F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09135"/>
            <a:ext cx="10822859" cy="3480620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000" dirty="0">
                <a:solidFill>
                  <a:prstClr val="black"/>
                </a:solidFill>
                <a:ea typeface="Times New Roman" panose="02020603050405020304" pitchFamily="18" charset="0"/>
              </a:rPr>
              <a:t>Wydano: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pl-PL" sz="2000" dirty="0">
              <a:solidFill>
                <a:prstClr val="black"/>
              </a:solidFill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pl-PL" sz="2000" b="1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7 decyzji płatniczych,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pl-PL" sz="2000" b="1" dirty="0">
              <a:solidFill>
                <a:prstClr val="black"/>
              </a:solidFill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pl-PL" sz="2000" b="1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429 postanowień uzgadniających pod względem wymagań higienicznych i zdrowotnych projekty decyzji o warunkach zabudowy,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pl-PL" sz="2000" b="1" dirty="0">
              <a:solidFill>
                <a:prstClr val="black"/>
              </a:solidFill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pl-PL" sz="2000" b="1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27 opinii sanitarnych</a:t>
            </a:r>
            <a:r>
              <a:rPr lang="pl-PL" sz="20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,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pl-PL" sz="2000" dirty="0">
              <a:solidFill>
                <a:prstClr val="black"/>
              </a:solidFill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pl-PL" sz="20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przeprowadzono </a:t>
            </a:r>
            <a:r>
              <a:rPr lang="pl-PL" sz="2000" b="1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10 kontroli </a:t>
            </a:r>
            <a:r>
              <a:rPr lang="pl-PL" sz="2000" dirty="0">
                <a:solidFill>
                  <a:prstClr val="black"/>
                </a:solidFill>
                <a:latin typeface="+mn-lt"/>
                <a:ea typeface="Times New Roman" panose="02020603050405020304" pitchFamily="18" charset="0"/>
              </a:rPr>
              <a:t>w tym: 6 kontroli po zawiadomieniu z art. 56 prawa budowlanego, 1  kontrolę w trakcie realizacji obiektów oraz 3 kontrole w zakresie wymagań higieniczno-sanitarnych.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46017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117A26-9F80-BDD8-9519-AA8E9898F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2383"/>
          </a:xfrm>
        </p:spPr>
        <p:txBody>
          <a:bodyPr anchor="ctr"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Zapobiegawczy Nadzór Sanitarny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BF0C5F-E2B5-9E05-EEA5-2C2F8E4C1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230" y="1415845"/>
            <a:ext cx="7227570" cy="4394647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  <a:defRPr/>
            </a:pPr>
            <a:r>
              <a:rPr lang="pl-PL" sz="1400" b="1" i="1" u="sng" dirty="0">
                <a:solidFill>
                  <a:srgbClr val="002060"/>
                </a:solidFill>
              </a:rPr>
              <a:t>Strategiczna ocena oddziaływania na środowisko </a:t>
            </a:r>
            <a:endParaRPr lang="pl-PL" sz="1400" i="1" dirty="0">
              <a:solidFill>
                <a:srgbClr val="002060"/>
              </a:solidFill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defRPr/>
            </a:pPr>
            <a:r>
              <a:rPr lang="pl-PL" sz="1500" b="1" dirty="0"/>
              <a:t> </a:t>
            </a:r>
            <a:endParaRPr lang="pl-PL" sz="1500" dirty="0"/>
          </a:p>
          <a:p>
            <a:pPr lvl="0">
              <a:lnSpc>
                <a:spcPct val="110000"/>
              </a:lnSpc>
              <a:spcBef>
                <a:spcPts val="0"/>
              </a:spcBef>
              <a:defRPr/>
            </a:pPr>
            <a:r>
              <a:rPr lang="pl-PL" sz="1800" u="sng" dirty="0"/>
              <a:t>W sprawie uzgodnienia zakresu i stopnia szczegółowości informacji wymaganych  w prognozie oddziaływania na środowisko </a:t>
            </a:r>
            <a:r>
              <a:rPr lang="pl-PL" sz="1800" dirty="0"/>
              <a:t> zajęto 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defRPr/>
            </a:pPr>
            <a:r>
              <a:rPr lang="pl-PL" sz="1800" dirty="0">
                <a:solidFill>
                  <a:srgbClr val="002060"/>
                </a:solidFill>
              </a:rPr>
              <a:t>2  stanowiska w formie opinii sanitarnej </a:t>
            </a:r>
            <a:r>
              <a:rPr lang="pl-PL" sz="1800" dirty="0"/>
              <a:t>dotyczącej :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defRPr/>
            </a:pPr>
            <a:endParaRPr lang="pl-PL" sz="1000" dirty="0"/>
          </a:p>
          <a:p>
            <a:pPr marL="342900" lvl="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pl-PL" sz="1800" dirty="0"/>
              <a:t>opracowywanego </a:t>
            </a:r>
            <a:r>
              <a:rPr lang="pl-PL" sz="1800" b="1" dirty="0"/>
              <a:t>Planu Ogólnego Gminy Banie Mazurskie</a:t>
            </a:r>
            <a:r>
              <a:rPr lang="pl-PL" sz="1800" dirty="0"/>
              <a:t>, sporządzanego zgodnie z podjętą przez Radę Gminy Banie Mazurskie Uchwałą Nr XI/74/2024 z dnia 17 grudnia 2024 r,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sz="1800" dirty="0"/>
              <a:t>opracowywanego </a:t>
            </a:r>
            <a:r>
              <a:rPr lang="pl-PL" sz="1800" b="1" dirty="0"/>
              <a:t>Planu Ogólnego Gminy Dubeninki</a:t>
            </a:r>
            <a:r>
              <a:rPr lang="pl-PL" sz="1800" dirty="0"/>
              <a:t>, sporządzanego zgodnie z podjętą przez Radę Gminy Dubeninki Uchwałą Nr II/11/24  z dnia 28 maja 2024 r</a:t>
            </a:r>
            <a:r>
              <a:rPr lang="pl-PL" sz="1500" dirty="0"/>
              <a:t>.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defRPr/>
            </a:pPr>
            <a:endParaRPr lang="pl-PL" sz="1500" dirty="0"/>
          </a:p>
          <a:p>
            <a:pPr marL="495300" lvl="0">
              <a:lnSpc>
                <a:spcPct val="110000"/>
              </a:lnSpc>
              <a:spcBef>
                <a:spcPts val="0"/>
              </a:spcBef>
              <a:defRPr/>
            </a:pPr>
            <a:r>
              <a:rPr lang="pl-PL" sz="1500" b="1" dirty="0"/>
              <a:t> </a:t>
            </a:r>
            <a:endParaRPr lang="pl-PL" sz="15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B3C935-DC4D-1F90-0710-751831033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0" r="18367" b="4"/>
          <a:stretch>
            <a:fillRect/>
          </a:stretch>
        </p:blipFill>
        <p:spPr>
          <a:xfrm>
            <a:off x="651387" y="1415844"/>
            <a:ext cx="2758777" cy="3549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97518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E7D2A-C117-4C38-415C-AC7EDF5F7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488BD9-E577-4EAC-A8F6-133F5F868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509387" cy="1050720"/>
          </a:xfrm>
        </p:spPr>
        <p:txBody>
          <a:bodyPr anchor="ctr"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Zapobiegawczy Nadzór Sanitarny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A73DF2-32B6-0B44-DE85-82C043F59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7227570" cy="3996440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  <a:defRPr/>
            </a:pPr>
            <a:r>
              <a:rPr lang="pl-PL" sz="1800" i="1" dirty="0">
                <a:solidFill>
                  <a:srgbClr val="002060"/>
                </a:solidFill>
              </a:rPr>
              <a:t>Strategiczna ocena oddziaływania na środowisko 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defRPr/>
            </a:pPr>
            <a:r>
              <a:rPr lang="pl-PL" sz="1700" b="1" dirty="0"/>
              <a:t> </a:t>
            </a:r>
            <a:endParaRPr lang="pl-PL" sz="1700" dirty="0"/>
          </a:p>
          <a:p>
            <a:pPr marL="495300" lvl="0">
              <a:lnSpc>
                <a:spcPct val="110000"/>
              </a:lnSpc>
              <a:spcBef>
                <a:spcPts val="0"/>
              </a:spcBef>
              <a:defRPr/>
            </a:pPr>
            <a:r>
              <a:rPr lang="pl-PL" sz="1700" b="1" dirty="0"/>
              <a:t> 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defRPr/>
            </a:pPr>
            <a:r>
              <a:rPr lang="pl-PL" sz="1700" u="sng" dirty="0"/>
              <a:t>W sprawie uzgodnienia projektu miejscowego  planu zagospodarowania przestrzennego wraz z prognozą oddziaływania na środowisko</a:t>
            </a:r>
            <a:r>
              <a:rPr lang="pl-PL" sz="1700" dirty="0"/>
              <a:t> 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defRPr/>
            </a:pPr>
            <a:r>
              <a:rPr lang="pl-PL" sz="1700" dirty="0"/>
              <a:t>zajęto</a:t>
            </a:r>
            <a:r>
              <a:rPr lang="pl-PL" sz="1700" dirty="0">
                <a:solidFill>
                  <a:srgbClr val="002060"/>
                </a:solidFill>
              </a:rPr>
              <a:t>  1 stanowisko w formie opinii sanitarnej</a:t>
            </a:r>
            <a:r>
              <a:rPr lang="pl-PL" sz="1700" dirty="0"/>
              <a:t>: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sz="1700" dirty="0"/>
              <a:t>projekt miejscowego planu zagospodarowania przestrzennego obszaru położonego na zachód od ul. </a:t>
            </a:r>
            <a:r>
              <a:rPr lang="pl-PL" sz="1700" dirty="0" err="1"/>
              <a:t>Gumbińskiej</a:t>
            </a:r>
            <a:r>
              <a:rPr lang="pl-PL" sz="1700" dirty="0"/>
              <a:t>  w obrębie ewidencyjnym Bałupiany wraz z prognozą oddziaływania na środowisko.</a:t>
            </a:r>
          </a:p>
        </p:txBody>
      </p:sp>
      <p:pic>
        <p:nvPicPr>
          <p:cNvPr id="6" name="Obraz 5" descr="Obraz zawierający Sztuka dziecięca, rysowanie, mapa, materiały biurowe&#10;&#10;Zawartość wygenerowana przez AI może być niepoprawna.">
            <a:extLst>
              <a:ext uri="{FF2B5EF4-FFF2-40B4-BE49-F238E27FC236}">
                <a16:creationId xmlns:a16="http://schemas.microsoft.com/office/drawing/2014/main" id="{4823118A-983C-3BA6-9B25-B7D8C8F66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 r="37586" b="-2"/>
          <a:stretch>
            <a:fillRect/>
          </a:stretch>
        </p:blipFill>
        <p:spPr>
          <a:xfrm>
            <a:off x="8256270" y="1825626"/>
            <a:ext cx="3097529" cy="3996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3501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2FFD45-42F0-A3FD-D020-F8C7F262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Epidemiologia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60ACF4-DFB4-6135-C6D9-D5614A540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976264" cy="39964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800" u="sng" dirty="0">
                <a:effectLst/>
                <a:latin typeface="+mj-lt"/>
                <a:ea typeface="Times New Roman" panose="02020603050405020304" pitchFamily="18" charset="0"/>
              </a:rPr>
              <a:t>W 2025 r. </a:t>
            </a:r>
            <a:r>
              <a:rPr lang="pl-PL" sz="1800" b="1" u="sng" dirty="0">
                <a:effectLst/>
                <a:latin typeface="+mj-lt"/>
                <a:ea typeface="Times New Roman" panose="02020603050405020304" pitchFamily="18" charset="0"/>
              </a:rPr>
              <a:t>najwięcej</a:t>
            </a:r>
            <a:r>
              <a:rPr lang="pl-PL" sz="1800" u="sng" dirty="0">
                <a:effectLst/>
                <a:latin typeface="+mj-lt"/>
                <a:ea typeface="Times New Roman" panose="02020603050405020304" pitchFamily="18" charset="0"/>
              </a:rPr>
              <a:t> zachorowań zarejestrowano na: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800" dirty="0">
                <a:latin typeface="+mj-lt"/>
                <a:ea typeface="Times New Roman" panose="02020603050405020304" pitchFamily="18" charset="0"/>
              </a:rPr>
              <a:t>- inne bakteryjne zakażenia jelitowe wywołane przez clostridium </a:t>
            </a:r>
            <a:r>
              <a:rPr lang="pl-PL" sz="1800" dirty="0" err="1">
                <a:latin typeface="+mj-lt"/>
                <a:ea typeface="Times New Roman" panose="02020603050405020304" pitchFamily="18" charset="0"/>
              </a:rPr>
              <a:t>difficile</a:t>
            </a:r>
            <a:r>
              <a:rPr lang="pl-PL" sz="1800" dirty="0">
                <a:latin typeface="+mj-lt"/>
                <a:ea typeface="Times New Roman" panose="02020603050405020304" pitchFamily="18" charset="0"/>
              </a:rPr>
              <a:t> – </a:t>
            </a:r>
            <a:r>
              <a:rPr lang="pl-PL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20 przypadków</a:t>
            </a:r>
            <a:endParaRPr lang="pl-PL" sz="18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pl-PL" sz="1800" dirty="0">
                <a:latin typeface="+mj-lt"/>
                <a:ea typeface="Times New Roman" panose="02020603050405020304" pitchFamily="18" charset="0"/>
              </a:rPr>
              <a:t> biegunka i zapalenia żołądkowo jelitowe o prawdopodobnie zakaźnym pochodzeniu – </a:t>
            </a:r>
            <a:r>
              <a:rPr lang="pl-PL" sz="18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19 przypadków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pl-PL" sz="1800" dirty="0">
                <a:latin typeface="+mj-lt"/>
                <a:ea typeface="Times New Roman" panose="02020603050405020304" pitchFamily="18" charset="0"/>
              </a:rPr>
              <a:t> g</a:t>
            </a: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rypa potwierdzona testem antygenowym – </a:t>
            </a:r>
            <a:r>
              <a:rPr lang="pl-PL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360 przypadków</a:t>
            </a:r>
            <a:endParaRPr lang="pl-PL" sz="1800" dirty="0">
              <a:solidFill>
                <a:srgbClr val="002060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 boreliozę – </a:t>
            </a:r>
            <a:r>
              <a:rPr lang="pl-PL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64 przypadków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pl-PL" sz="1800" dirty="0">
                <a:latin typeface="+mj-lt"/>
                <a:ea typeface="Times New Roman" panose="02020603050405020304" pitchFamily="18" charset="0"/>
              </a:rPr>
              <a:t> z</a:t>
            </a: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akażenia wirusem RSV - </a:t>
            </a:r>
            <a:r>
              <a:rPr lang="pl-PL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51 przypadków</a:t>
            </a:r>
            <a:endParaRPr lang="pl-PL" sz="1800" dirty="0">
              <a:solidFill>
                <a:srgbClr val="002060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 Covid-19 </a:t>
            </a:r>
            <a:r>
              <a:rPr lang="pl-PL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- 69 przypadków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pl-PL" sz="1800" dirty="0">
                <a:latin typeface="+mj-lt"/>
              </a:rPr>
              <a:t> krztusiec – </a:t>
            </a:r>
            <a:r>
              <a:rPr lang="pl-PL" sz="1800" dirty="0">
                <a:solidFill>
                  <a:srgbClr val="004994"/>
                </a:solidFill>
                <a:latin typeface="+mj-lt"/>
              </a:rPr>
              <a:t>17 przypadków</a:t>
            </a:r>
            <a:endParaRPr lang="pl-PL" sz="1800" dirty="0">
              <a:solidFill>
                <a:srgbClr val="0049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372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E3B8B5-2918-5C7B-4E34-BA563209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l-PL" dirty="0"/>
              <a:t>Zapobiegawczy Nadzór Sanitarny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864E3F-5C6C-7715-F23F-62EC62530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229" y="1825626"/>
            <a:ext cx="7561868" cy="420154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400" b="1" i="1" dirty="0">
                <a:solidFill>
                  <a:srgbClr val="002060"/>
                </a:solidFill>
              </a:rPr>
              <a:t>Uzgadnianie warunków zabudowy i zagospodarowania terenu oraz uzgodnienie lokalizacji inwestycji celu publicznego</a:t>
            </a:r>
          </a:p>
          <a:p>
            <a:pPr>
              <a:lnSpc>
                <a:spcPct val="110000"/>
              </a:lnSpc>
            </a:pPr>
            <a:r>
              <a:rPr lang="pl-PL" sz="1500" b="1" dirty="0"/>
              <a:t>W sprawach dotyczących uzgodnienia projektów decyzji o warunkach zabudowy oraz  o ustaleniu lokalizacji inwestycji celu publicznego wpłynęło </a:t>
            </a:r>
            <a:r>
              <a:rPr lang="pl-PL" sz="1500" b="1" dirty="0">
                <a:solidFill>
                  <a:srgbClr val="002060"/>
                </a:solidFill>
              </a:rPr>
              <a:t>642 sprawy</a:t>
            </a:r>
            <a:r>
              <a:rPr lang="pl-PL" sz="1500" b="1" dirty="0"/>
              <a:t>, wydano </a:t>
            </a:r>
            <a:r>
              <a:rPr lang="pl-PL" sz="1500" b="1" dirty="0">
                <a:solidFill>
                  <a:srgbClr val="002060"/>
                </a:solidFill>
              </a:rPr>
              <a:t>429 postanowień </a:t>
            </a:r>
            <a:r>
              <a:rPr lang="pl-PL" sz="1500" b="1" dirty="0"/>
              <a:t>w powiecie gołdapskim w tym: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500" b="1" u="sng" dirty="0">
                <a:solidFill>
                  <a:srgbClr val="002060"/>
                </a:solidFill>
              </a:rPr>
              <a:t>gmina Gołdap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1500" dirty="0"/>
              <a:t>uzgodnienia projektów decyzji o warunkach zabudowy – 264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1500" dirty="0"/>
              <a:t>uzgodnienie projektu decyzji o ustaleniu lokalizacji inwestycji celu publicznego – 18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500" b="1" u="sng" dirty="0">
                <a:solidFill>
                  <a:srgbClr val="002060"/>
                </a:solidFill>
              </a:rPr>
              <a:t>gmina Banie Mazurskie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1500" dirty="0"/>
              <a:t>uzgodnienia projektów decyzji o warunkach zabudowy – 89,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1500" dirty="0"/>
              <a:t>uzgodnienie projektu decyzji o ustaleniu lokalizacji inwestycji celu publicznego – 1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1500" b="1" u="sng" dirty="0">
                <a:solidFill>
                  <a:srgbClr val="002060"/>
                </a:solidFill>
              </a:rPr>
              <a:t>gmina Dubeninki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1500" dirty="0"/>
              <a:t>uzgodnienia projektów decyzji o warunkach zabudowy – 54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1500" dirty="0"/>
              <a:t>uzgodnienie projektu decyzji o ustaleniu lokalizacji inwestycji celu publicznego – 3</a:t>
            </a:r>
          </a:p>
          <a:p>
            <a:pPr>
              <a:lnSpc>
                <a:spcPct val="110000"/>
              </a:lnSpc>
            </a:pPr>
            <a:endParaRPr lang="pl-PL" sz="1500" dirty="0"/>
          </a:p>
        </p:txBody>
      </p:sp>
      <p:pic>
        <p:nvPicPr>
          <p:cNvPr id="5" name="Obraz 4" descr="Obraz zawierający tekst, mapa, Plan, diagram&#10;&#10;Zawartość wygenerowana przez AI może być niepoprawna.">
            <a:extLst>
              <a:ext uri="{FF2B5EF4-FFF2-40B4-BE49-F238E27FC236}">
                <a16:creationId xmlns:a16="http://schemas.microsoft.com/office/drawing/2014/main" id="{C9F05BED-256A-13A1-FBAF-0DFC4A6D53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r="23234" b="3"/>
          <a:stretch>
            <a:fillRect/>
          </a:stretch>
        </p:blipFill>
        <p:spPr>
          <a:xfrm>
            <a:off x="503903" y="1825626"/>
            <a:ext cx="3097529" cy="3984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4454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D2B981-EBC8-A760-A2DB-2150A1A37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89723" cy="922901"/>
          </a:xfrm>
        </p:spPr>
        <p:txBody>
          <a:bodyPr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Zapobiegawczy Nadzór Sanitarny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E1C4C6-C440-E135-80FB-FBCB6073A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10" y="1535504"/>
            <a:ext cx="11287432" cy="4544568"/>
          </a:xfrm>
        </p:spPr>
        <p:txBody>
          <a:bodyPr>
            <a:normAutofit fontScale="47500" lnSpcReduction="20000"/>
          </a:bodyPr>
          <a:lstStyle/>
          <a:p>
            <a:pPr marL="457200">
              <a:lnSpc>
                <a:spcPts val="1500"/>
              </a:lnSpc>
            </a:pPr>
            <a:r>
              <a:rPr lang="pl-PL" sz="2900" i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Oceny oddziaływania przedsięwzięcia na środowisko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3400" b="1" dirty="0">
                <a:latin typeface="+mn-lt"/>
                <a:ea typeface="Times New Roman" panose="02020603050405020304" pitchFamily="18" charset="0"/>
              </a:rPr>
              <a:t>W sprawach dotyczących wydania opinii co do przeprowadzenia oceny oddziaływania przedsięwzięcia na środowisko,              a w przypadku stwierdzenia tej potrzeby – co do zakresu raportu zajęto </a:t>
            </a:r>
            <a:r>
              <a:rPr lang="pl-PL" sz="34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14 stanowisk w formie opinii sanitarnej.</a:t>
            </a:r>
          </a:p>
          <a:p>
            <a:r>
              <a:rPr lang="pl-PL" sz="29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Wydano  11  opinii sanitarnych</a:t>
            </a:r>
            <a:r>
              <a:rPr lang="pl-PL" sz="2900" dirty="0">
                <a:latin typeface="+mn-lt"/>
                <a:ea typeface="Times New Roman" panose="02020603050405020304" pitchFamily="18" charset="0"/>
              </a:rPr>
              <a:t>, w których  nie stwierdzono konieczności przeprowadzenia oceny oddziaływania przedsięwzięcia na środowisko,  dla przedsięwzięć polegających m.in. na: 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pl-PL" sz="2900" dirty="0">
                <a:latin typeface="+mn-lt"/>
              </a:rPr>
              <a:t>budowie studni nr 4 do poboru wody podziemnej na terenie gminnego ujęcia wód podziemnych w miejscowości Łoje, gmina Dubeninki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l-PL" sz="2900" dirty="0">
                <a:latin typeface="+mn-lt"/>
              </a:rPr>
              <a:t>przebudowie wraz z rozbudową drogi gminnej nr 140001N,140002N na odcinku od miejscowości Czarne do miejscowości Kociołki                o długości ok. 4,7 km</a:t>
            </a:r>
          </a:p>
          <a:p>
            <a:r>
              <a:rPr lang="pl-PL" sz="2900" dirty="0">
                <a:latin typeface="+mn-lt"/>
              </a:rPr>
              <a:t>W </a:t>
            </a:r>
            <a:r>
              <a:rPr lang="pl-PL" sz="2900" dirty="0">
                <a:solidFill>
                  <a:srgbClr val="002060"/>
                </a:solidFill>
                <a:latin typeface="+mn-lt"/>
              </a:rPr>
              <a:t>3 stanowiskach </a:t>
            </a:r>
            <a:r>
              <a:rPr lang="pl-PL" sz="2900" dirty="0">
                <a:latin typeface="+mn-lt"/>
              </a:rPr>
              <a:t>stwierdzono potrzebę przeprowadzenia oceny oddziaływania na środowisko oraz określono zakres raportu dla  przedsięwzięć polegających na: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pl-PL" sz="2900" dirty="0">
                <a:latin typeface="+mn-lt"/>
              </a:rPr>
              <a:t>budowie farmy fotowoltaicznej PV Grabowo o mocy do 110 MW wraz z niezbędną infrastrukturą techniczną z możliwością budowy                  w etapach planowanej do realizacji na terenie działek nr 40, 41, 44 obręb Grabowo i 95/2 obręb Marcinowo, gmina Gołdap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pl-PL" sz="2900" dirty="0">
                <a:latin typeface="+mn-lt"/>
              </a:rPr>
              <a:t>budowie budynku inwentarskiego o planowanej obsadzie do 380 DJP (łącznie w gospodarstwie do 450 DJP) w systemie chowu ściółkowego i bezściółkowego wraz ze zbiornikami wewnętrznymi podrusztowymi na gnojowicę o łącznej poj. do 15 000 m</a:t>
            </a:r>
            <a:r>
              <a:rPr lang="pl-PL" sz="2900" baseline="30000" dirty="0">
                <a:latin typeface="+mn-lt"/>
              </a:rPr>
              <a:t>3</a:t>
            </a:r>
            <a:r>
              <a:rPr lang="pl-PL" sz="2900" dirty="0">
                <a:latin typeface="+mn-lt"/>
              </a:rPr>
              <a:t> na działce nr geodezyjny 58 położonej we wsi Rogajny, gmina Dubeninki.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pl-PL" sz="2100" dirty="0">
              <a:latin typeface="+mj-lt"/>
            </a:endParaRPr>
          </a:p>
          <a:p>
            <a:pPr marL="342900" indent="-342900">
              <a:buFontTx/>
              <a:buChar char="-"/>
            </a:pPr>
            <a:endParaRPr lang="pl-PL" dirty="0"/>
          </a:p>
          <a:p>
            <a:pPr indent="228600" algn="just"/>
            <a:endParaRPr lang="pl-P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0987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E5A06B-C1B5-51BC-07D2-3595BCA2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538884" cy="893404"/>
          </a:xfrm>
        </p:spPr>
        <p:txBody>
          <a:bodyPr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Zapobiegawczy Nadzór Sanitarny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750685-6A2A-7CCF-7364-7AC7722EA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510"/>
            <a:ext cx="10515600" cy="4386556"/>
          </a:xfrm>
        </p:spPr>
        <p:txBody>
          <a:bodyPr>
            <a:normAutofit fontScale="85000" lnSpcReduction="20000"/>
          </a:bodyPr>
          <a:lstStyle/>
          <a:p>
            <a:r>
              <a:rPr lang="pl-PL" sz="2100" u="sng" dirty="0"/>
              <a:t>Wydanie opinii w sprawie uzgodnienia warunków realizacji przedsięwzięcia przed wydaniem decyzji o środowiskowych uwarunkowaniach </a:t>
            </a:r>
            <a:r>
              <a:rPr lang="pl-PL" sz="2100" b="1" dirty="0"/>
              <a:t>zajęto </a:t>
            </a:r>
            <a:r>
              <a:rPr lang="pl-PL" sz="2100" b="1" dirty="0">
                <a:solidFill>
                  <a:srgbClr val="002060"/>
                </a:solidFill>
              </a:rPr>
              <a:t>3 stanowiska </a:t>
            </a:r>
            <a:r>
              <a:rPr lang="pl-PL" sz="2100" b="1" dirty="0"/>
              <a:t>w formie opinii sanitarnych</a:t>
            </a:r>
            <a:r>
              <a:rPr lang="pl-PL" sz="2100" dirty="0"/>
              <a:t> dotyczące: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pl-PL" sz="2100" dirty="0"/>
              <a:t>budowy elektrowni fotowoltaicznej o mocy  do 7,65 </a:t>
            </a:r>
            <a:r>
              <a:rPr lang="pl-PL" sz="2100" dirty="0" err="1"/>
              <a:t>MWp</a:t>
            </a:r>
            <a:r>
              <a:rPr lang="pl-PL" sz="2100" dirty="0"/>
              <a:t>, wraz ze stacjami transformatorowymi, kontenerami technicznymi, liniami kablowymi </a:t>
            </a:r>
            <a:r>
              <a:rPr lang="pl-PL" sz="2100" dirty="0" err="1"/>
              <a:t>nn</a:t>
            </a:r>
            <a:r>
              <a:rPr lang="pl-PL" sz="2100" dirty="0"/>
              <a:t> i SN, ogrodzeniem, szlakami komunikacyjnymi, magazynem energii oraz niezbędnym urządzeniami w miejscowości Surminy realizowanego na działkach ewidencyjnych- 89/3, 108/5, 107/2, 106, 90, 45, 46,47, 88/2 w obrębie Surminy,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pl-PL" sz="2100" dirty="0"/>
              <a:t>budowy elektrowni fotowoltaicznej o mocy  do 16,77 </a:t>
            </a:r>
            <a:r>
              <a:rPr lang="pl-PL" sz="2100" dirty="0" err="1"/>
              <a:t>MWp</a:t>
            </a:r>
            <a:r>
              <a:rPr lang="pl-PL" sz="2100" dirty="0"/>
              <a:t>, wraz ze stacjami transformatorowymi, kontenerami technicznymi, liniami kablowymi </a:t>
            </a:r>
            <a:r>
              <a:rPr lang="pl-PL" sz="2100" dirty="0" err="1"/>
              <a:t>nn</a:t>
            </a:r>
            <a:r>
              <a:rPr lang="pl-PL" sz="2100" dirty="0"/>
              <a:t> i SN, ogrodzeniem, szlakami komunikacyjnymi, magazynem energii oraz niezbędnym urządzeniami w miejscowości Surminy realizowanego na działkach ewidencyjnych - 268/2, 270/4, 270/2, 271, 272, 275/2 w obrębie Wróbel,</a:t>
            </a:r>
          </a:p>
          <a:p>
            <a:pPr marL="342900" indent="-342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pl-PL" sz="2100" dirty="0"/>
              <a:t>budowy budynku inwentarskiego o planowanej obsadzie do 380 DJP (łącznie w gospodarstwie do 450 DJP) w systemie chowu ściółkowego i bezściółkowego wraz ze zbiornikami wewnętrznymi </a:t>
            </a:r>
            <a:r>
              <a:rPr lang="pl-PL" sz="2100" dirty="0" err="1"/>
              <a:t>podrusztowymi</a:t>
            </a:r>
            <a:r>
              <a:rPr lang="pl-PL" sz="2100" dirty="0"/>
              <a:t> na gnojowicę o łącznej poj. do 15 000 m3 na działce nr geodezyjny 58 położonej we wsi Rogajny, gmina Dubeninki.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01879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335983-1579-F92B-FD70-0979484F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l-PL" dirty="0"/>
              <a:t>Zapobiegawczy Nadzór Sanitarny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B1DB00-3F84-D488-3D79-1A11171DE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229" y="1593705"/>
            <a:ext cx="7580861" cy="447458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pl-PL" sz="1700" u="sng" dirty="0"/>
              <a:t>Uzgadniania dokumentacji projektowej pod względem wymagań higienicznych i zdrowotnych  </a:t>
            </a:r>
            <a:r>
              <a:rPr lang="pl-PL" sz="1700" dirty="0"/>
              <a:t>zajęto  1 stanowisko w formie opinii sanitarnej dotyczącej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pl-PL" sz="1400" dirty="0"/>
              <a:t>przebudowa i zmiana sposobu użytkowania części pomieszczeń na parterze w szkole podstawowej na pomieszczenia oddziałów przedszkolnych wraz z rozbudową o schody zewnętrzne w budynku Szkoły Podstawowej nr 2 im. Marszałka Józefa Piłsudskiego, ul. 1 Maja 25, 19-500 Gołdap Przy opiniowaniu projektów uwzględniane były stanowiska działów merytorycznych sprawujących  nadzór nad opiniowanym obiektem.</a:t>
            </a:r>
          </a:p>
          <a:p>
            <a:pPr>
              <a:lnSpc>
                <a:spcPct val="110000"/>
              </a:lnSpc>
            </a:pPr>
            <a:r>
              <a:rPr lang="pl-PL" sz="1600" u="sng" dirty="0"/>
              <a:t>Odbiory końcowe i uczestniczenie  w sprawie dopuszczenia do użytkowania obiektu budowlanego</a:t>
            </a:r>
            <a:endParaRPr lang="pl-PL" sz="1600" dirty="0"/>
          </a:p>
          <a:p>
            <a:pPr>
              <a:lnSpc>
                <a:spcPct val="110000"/>
              </a:lnSpc>
            </a:pPr>
            <a:r>
              <a:rPr lang="pl-PL" sz="1500" dirty="0"/>
              <a:t>W sprawie zawiadomień o zakończeniu budowy i zamiarze przystąpienia do użytkowania zgłaszanego obiektu budowlanego w związku z art. 56 ustawy z dnia 7 lipca 1994r. Prawo budowlane (Dz. U. z 2025 r., poz. 418 ze zm.) </a:t>
            </a:r>
            <a:r>
              <a:rPr lang="pl-PL" sz="1500" b="1" dirty="0"/>
              <a:t>przeprowadzono kontrole i</a:t>
            </a:r>
            <a:r>
              <a:rPr lang="pl-PL" sz="1500" dirty="0"/>
              <a:t> </a:t>
            </a:r>
            <a:r>
              <a:rPr lang="pl-PL" sz="1500" b="1" dirty="0"/>
              <a:t>zajęto 6</a:t>
            </a:r>
            <a:r>
              <a:rPr lang="pl-PL" sz="1500" dirty="0"/>
              <a:t> </a:t>
            </a:r>
            <a:r>
              <a:rPr lang="pl-PL" sz="1500" b="1" dirty="0"/>
              <a:t>stanowisk (</a:t>
            </a:r>
            <a:r>
              <a:rPr lang="pl-PL" sz="1500" dirty="0"/>
              <a:t>5  na terenie gminy Gołdap, 1 – na terenie gminy  Dubeninki ) stwierdzające zgodność  zrealizowanego zadania z zatwierdzonym projektem budowlanym, w zakresie wymagań higienicznych i zdrowotnych. </a:t>
            </a:r>
          </a:p>
        </p:txBody>
      </p:sp>
      <p:pic>
        <p:nvPicPr>
          <p:cNvPr id="5" name="Obraz 4" descr="Obraz zawierający osoba, ubrania, człowiek, używanie&#10;&#10;Zawartość wygenerowana przez AI może być niepoprawna.">
            <a:extLst>
              <a:ext uri="{FF2B5EF4-FFF2-40B4-BE49-F238E27FC236}">
                <a16:creationId xmlns:a16="http://schemas.microsoft.com/office/drawing/2014/main" id="{0ECC771E-746F-6B1A-2C80-EDAC110BA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3" r="29323"/>
          <a:stretch>
            <a:fillRect/>
          </a:stretch>
        </p:blipFill>
        <p:spPr>
          <a:xfrm>
            <a:off x="838200" y="1950317"/>
            <a:ext cx="2951018" cy="3950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6263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A7E59D-A5B0-D35B-9EB5-E993D17E0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Promocja Zdrowia i Oświata Zdrowotna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9FDCEB-CF8E-C65F-FB8D-A074CA4D7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073877" cy="3996440"/>
          </a:xfrm>
        </p:spPr>
        <p:txBody>
          <a:bodyPr>
            <a:normAutofit/>
          </a:bodyPr>
          <a:lstStyle/>
          <a:p>
            <a:r>
              <a:rPr lang="pl-PL" sz="1800" kern="50" dirty="0">
                <a:latin typeface="+mj-lt"/>
                <a:ea typeface="Arial Unicode MS"/>
                <a:cs typeface="Mangal" panose="02040503050203030202" pitchFamily="18" charset="0"/>
              </a:rPr>
              <a:t>Promocja Zdrowia i Oświata Zdrowotna zajmuje się prowadzeniem działalności z zakresu promocji zdrowia poprzez organizowanie, prowadzenie, koordynację                           i nadzorowanie działalności oświatowo-zdrowotnej mającej na celu ukształtowanie odpowiednich postaw                       i zachowań zdrowotnych.</a:t>
            </a:r>
            <a:endParaRPr lang="pl-PL" sz="1800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6713A6D-D40A-41F3-A8F8-00A6C2D08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67" y="1902062"/>
            <a:ext cx="3433563" cy="245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33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4B5DF9-1741-D53A-E112-A9371080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Promocja Zdrowia i Oświata Zdrowotna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505410-2015-CA30-1BD3-E6F24F5FB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2100" dirty="0">
                <a:latin typeface="+mn-lt"/>
                <a:cs typeface="Times New Roman" panose="02020603050405020304" pitchFamily="18" charset="0"/>
              </a:rPr>
              <a:t>Działania podejmowane przez Promocję Zdrowia i Oświatę Zdrowotną wynikają z założeń krajowych (Ustawy o Inspekcji Sanitarnej, wytycznych Głównego Inspektora Sanitarnego, Narodowego Programu Zdrowia), Wojewódzkiego Programu Promocji i Ochrony Zdrowia, Wojewódzkiego Programu Zwalczania AIDS i Zapobiegania Zakażeniom HIV, Programu Przeciwdziałania Narkomanii, sytuacji epidemiologicznej, sytuacji społecznej oraz demograficznej powiatu. </a:t>
            </a:r>
          </a:p>
          <a:p>
            <a:r>
              <a:rPr lang="pl-PL" sz="2100" dirty="0">
                <a:latin typeface="+mn-lt"/>
                <a:cs typeface="Times New Roman" panose="02020603050405020304" pitchFamily="18" charset="0"/>
              </a:rPr>
              <a:t>Ich inicjacją i koordynacją na poziomie powiatowym zajmuje się pracownik ds. Promocji Zdrowia i Oświaty Zdrowotnej. Organizuje, prowadzi, koordynuje i nadzoruje działalność oświatowo-zdrowotną w celu ukształtowania odpowiednich postaw i zachowań zdrowotnych. Prowadzone działania z zakresu promocji zdrowia i oświaty zdrowotnej kierowane są między innymi do: rodziców i opiekunów dzieci, uczniów, nauczycieli, wychowawców oraz pedagogów szkolnych, seniorów, pacjentów zakładów opieki zdrowotnej, pracowników ochrony zdrowia, przedstawicieli samorządów lokalnych, policjantów, służb mundurowych.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65754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3DBE97-F0A5-B083-2304-8EB7037C6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3600" dirty="0"/>
              <a:t>Promocja Zdrowia i Oświata Zdrowotna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4C2F39-88FC-53BD-0265-15F302CCD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85" y="1435510"/>
            <a:ext cx="10515600" cy="4503174"/>
          </a:xfrm>
        </p:spPr>
        <p:txBody>
          <a:bodyPr>
            <a:noAutofit/>
          </a:bodyPr>
          <a:lstStyle/>
          <a:p>
            <a:r>
              <a:rPr lang="pl-PL" sz="1600" dirty="0">
                <a:latin typeface="+mn-lt"/>
                <a:cs typeface="Times New Roman" panose="02020603050405020304" pitchFamily="18" charset="0"/>
              </a:rPr>
              <a:t>W roku 2025  przeprowadzonych zostało 135 zajęć edukacyjnych w których uczestniczyło 3787 osób.</a:t>
            </a:r>
          </a:p>
          <a:p>
            <a:r>
              <a:rPr lang="pl-PL" sz="1600" dirty="0">
                <a:latin typeface="+mn-lt"/>
                <a:cs typeface="Times New Roman" panose="02020603050405020304" pitchFamily="18" charset="0"/>
              </a:rPr>
              <a:t>Przeprowadzono 10 wizytacji w placówkach nauczania i wychowania w związku z realizację programów edukacyjnych.</a:t>
            </a:r>
          </a:p>
          <a:p>
            <a:r>
              <a:rPr lang="pl-PL" sz="1600" dirty="0">
                <a:latin typeface="+mn-lt"/>
                <a:cs typeface="Times New Roman" panose="02020603050405020304" pitchFamily="18" charset="0"/>
              </a:rPr>
              <a:t>Zorganizowano 3 szkolenia i 3 narady, w których udział wzięło 89 osób.</a:t>
            </a:r>
          </a:p>
          <a:p>
            <a:r>
              <a:rPr lang="pl-PL" sz="1600" dirty="0">
                <a:latin typeface="+mn-lt"/>
                <a:cs typeface="Times New Roman" panose="02020603050405020304" pitchFamily="18" charset="0"/>
              </a:rPr>
              <a:t>Zrealizowano 3 konkursy, w których wzięło udział 59 osoby, byli to uczniowie szkół podstawowych, ponadpodstawowych.</a:t>
            </a:r>
          </a:p>
          <a:p>
            <a:r>
              <a:rPr lang="pl-PL" sz="1600" dirty="0">
                <a:latin typeface="+mn-lt"/>
                <a:cs typeface="Times New Roman" panose="02020603050405020304" pitchFamily="18" charset="0"/>
              </a:rPr>
              <a:t>Zorganizowano Międzyszkolne Zawody Sportowe z programu edukacyjnego „Trzymaj Formę!” pod                                   nazwą „Aktywne Powitanie Wiosny” gdzie zawodnikami byli uczniowie z 10 szkół podstawowych. </a:t>
            </a:r>
          </a:p>
          <a:p>
            <a:r>
              <a:rPr lang="pl-PL" sz="1600" dirty="0">
                <a:latin typeface="+mn-lt"/>
                <a:cs typeface="Times New Roman" panose="02020603050405020304" pitchFamily="18" charset="0"/>
              </a:rPr>
              <a:t>W ramach realizacji profilaktyki zażywania nowych narkotyków udało nam się zorganizować dwa Koncerty Profilaktyczne pod nazwą „Po Kamieniach” realizowane przez znanych muzyków Jacka i Michała Musiatowicz. Koncert zrealizowany został w Dubeninkach i Gołdapi, skierowany  był do uczniów szkół podstawowych                                  z Dubeninek, Żytkiejmy i Galwiecie oraz do uczniów ze szkoły podstawowej nr 3, szkoły podstawowej nr 2.                             W koncertach ogółem udział wzięło 230 osób.    </a:t>
            </a:r>
            <a:endParaRPr lang="pl-PL" sz="1600" dirty="0">
              <a:latin typeface="+mn-lt"/>
            </a:endParaRPr>
          </a:p>
        </p:txBody>
      </p:sp>
      <p:pic>
        <p:nvPicPr>
          <p:cNvPr id="5" name="Obraz 4" descr="Obraz zawierający ubrania, w pomieszczeniu, obuwie, osoba&#10;&#10;Zawartość wygenerowana przez AI może być niepoprawna.">
            <a:extLst>
              <a:ext uri="{FF2B5EF4-FFF2-40B4-BE49-F238E27FC236}">
                <a16:creationId xmlns:a16="http://schemas.microsoft.com/office/drawing/2014/main" id="{F08365D6-FEB6-4A23-11FB-3A97DE358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32485" y="5206081"/>
            <a:ext cx="1642627" cy="1231970"/>
          </a:xfrm>
          <a:prstGeom prst="rect">
            <a:avLst/>
          </a:prstGeom>
        </p:spPr>
      </p:pic>
      <p:pic>
        <p:nvPicPr>
          <p:cNvPr id="7" name="Obraz 6" descr="Obraz zawierający ubrania, człowiek, w pomieszczeniu, Wyposażenie sceniczne&#10;&#10;Zawartość wygenerowana przez AI może być niepoprawna.">
            <a:extLst>
              <a:ext uri="{FF2B5EF4-FFF2-40B4-BE49-F238E27FC236}">
                <a16:creationId xmlns:a16="http://schemas.microsoft.com/office/drawing/2014/main" id="{ADB4E81A-026D-8709-5253-980F8CCCB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87" y="1236714"/>
            <a:ext cx="1488597" cy="1116449"/>
          </a:xfrm>
          <a:prstGeom prst="rect">
            <a:avLst/>
          </a:prstGeom>
        </p:spPr>
      </p:pic>
      <p:pic>
        <p:nvPicPr>
          <p:cNvPr id="9" name="Obraz 8" descr="Obraz zawierający ubrania, publiczność, Ludzka twarz, osoba&#10;&#10;Zawartość wygenerowana przez AI może być niepoprawna.">
            <a:extLst>
              <a:ext uri="{FF2B5EF4-FFF2-40B4-BE49-F238E27FC236}">
                <a16:creationId xmlns:a16="http://schemas.microsoft.com/office/drawing/2014/main" id="{9F56175F-36D5-86D0-4DBD-B1395B99F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665" y="2562277"/>
            <a:ext cx="1779639" cy="133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306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E29136-68B0-2F87-B73E-0FAE42E2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/>
              <a:t>Promocja Zdrowia i Oświata Zdrowotna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E09991-3251-1A31-B94B-AE5EBFEBA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916" y="1386348"/>
            <a:ext cx="10586884" cy="4435718"/>
          </a:xfrm>
        </p:spPr>
        <p:txBody>
          <a:bodyPr>
            <a:normAutofit/>
          </a:bodyPr>
          <a:lstStyle/>
          <a:p>
            <a:r>
              <a:rPr lang="pl-PL" sz="1400" dirty="0">
                <a:latin typeface="+mn-lt"/>
                <a:cs typeface="Times New Roman" panose="02020603050405020304" pitchFamily="18" charset="0"/>
              </a:rPr>
              <a:t>Pracownicy Powiatowej Stacji Sanitarno-Epidemiologicznej aktywnie uczestniczyli ze stanowiskiem edukacyjnym w trakcie zawodów sportowych, imprez edukacyjnych zorganizowanych przez różne instytucje. </a:t>
            </a:r>
          </a:p>
          <a:p>
            <a:r>
              <a:rPr lang="pl-PL" sz="1400" dirty="0">
                <a:latin typeface="+mn-lt"/>
                <a:cs typeface="Times New Roman" panose="02020603050405020304" pitchFamily="18" charset="0"/>
              </a:rPr>
              <a:t>Edukacją objęto 1151 dzieci  i młodzieży wypoczywającej na obozach letnich i półkoloniach oraz 196 osób wypoczywających na obozach i półkoloniach zimowych. </a:t>
            </a:r>
          </a:p>
          <a:p>
            <a:r>
              <a:rPr lang="pl-PL" sz="1400" dirty="0">
                <a:latin typeface="+mn-lt"/>
                <a:cs typeface="Times New Roman" panose="02020603050405020304" pitchFamily="18" charset="0"/>
              </a:rPr>
              <a:t>W ramach Światowego Dnia Higieny Rąk zostały zorganizowane zajęcia edukacyjne na terenie Przedsiębiorstwa Wodociągów                           i Kanalizacji w Gołdapi, skierowane były do uczniów klas 0 szkół podstawowych. Z zajęć skorzystało 211 osób z czterech szkół podstawowych z Gołdapi.  </a:t>
            </a:r>
            <a:endParaRPr lang="pl-PL" sz="1400" dirty="0">
              <a:latin typeface="+mn-lt"/>
            </a:endParaRPr>
          </a:p>
        </p:txBody>
      </p:sp>
      <p:pic>
        <p:nvPicPr>
          <p:cNvPr id="5" name="Obraz 4" descr="Obraz zawierający ubrania, osoba, na wolnym powietrzu, obuwie&#10;&#10;Zawartość wygenerowana przez AI może być niepoprawna.">
            <a:extLst>
              <a:ext uri="{FF2B5EF4-FFF2-40B4-BE49-F238E27FC236}">
                <a16:creationId xmlns:a16="http://schemas.microsoft.com/office/drawing/2014/main" id="{4B9A56B3-6A81-954C-2AF8-FD9EB47D4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91" y="287908"/>
            <a:ext cx="1206784" cy="1609717"/>
          </a:xfrm>
          <a:prstGeom prst="rect">
            <a:avLst/>
          </a:prstGeom>
        </p:spPr>
      </p:pic>
      <p:pic>
        <p:nvPicPr>
          <p:cNvPr id="7" name="Obraz 6" descr="Obraz zawierający na wolnym powietrzu, ubrania, drzewo, osoba&#10;&#10;Zawartość wygenerowana przez AI może być niepoprawna.">
            <a:extLst>
              <a:ext uri="{FF2B5EF4-FFF2-40B4-BE49-F238E27FC236}">
                <a16:creationId xmlns:a16="http://schemas.microsoft.com/office/drawing/2014/main" id="{1B2B5563-E1F3-6D50-C70A-984BA46E9E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8" y="4173793"/>
            <a:ext cx="2910348" cy="2182761"/>
          </a:xfrm>
          <a:prstGeom prst="rect">
            <a:avLst/>
          </a:prstGeom>
        </p:spPr>
      </p:pic>
      <p:pic>
        <p:nvPicPr>
          <p:cNvPr id="9" name="Obraz 8" descr="Obraz zawierający obuwie, ubrania, osob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2DD94766-C393-1460-794D-29A5D94229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48" y="4016475"/>
            <a:ext cx="3028336" cy="2271253"/>
          </a:xfrm>
          <a:prstGeom prst="rect">
            <a:avLst/>
          </a:prstGeom>
        </p:spPr>
      </p:pic>
      <p:pic>
        <p:nvPicPr>
          <p:cNvPr id="11" name="Obraz 10" descr="Obraz zawierający na wolnym powietrzu, ubrania, tekst, osoba&#10;&#10;Zawartość wygenerowana przez AI może być niepoprawna.">
            <a:extLst>
              <a:ext uri="{FF2B5EF4-FFF2-40B4-BE49-F238E27FC236}">
                <a16:creationId xmlns:a16="http://schemas.microsoft.com/office/drawing/2014/main" id="{BFF2B53F-8D5A-7626-10A2-E25962291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32670" y="3867904"/>
            <a:ext cx="2605547" cy="19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558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B36FC7-D07E-8717-92E1-059E43C7F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1559"/>
          </a:xfrm>
        </p:spPr>
        <p:txBody>
          <a:bodyPr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Promocja Zdrowia i Oświata Zdrowotna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1D2CE9-072F-FC87-34BF-CCD4C33D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82" y="1543665"/>
            <a:ext cx="9851922" cy="42784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800" dirty="0">
                <a:latin typeface="+mn-lt"/>
                <a:cs typeface="Times New Roman" panose="02020603050405020304" pitchFamily="18" charset="0"/>
              </a:rPr>
              <a:t>Z okazji ogólnopolskich Dni Otwartych Inspekcji Sanitarnej zorganizowaliśmy zajęcia edukacyjne  dla dzieci i młodzieży ze szkół podstawowych i ponadpodstawowych oraz zajęcia skierowane do seniorów.</a:t>
            </a:r>
          </a:p>
          <a:p>
            <a:r>
              <a:rPr lang="pl-PL" sz="1800" dirty="0">
                <a:latin typeface="+mn-lt"/>
                <a:cs typeface="Times New Roman" panose="02020603050405020304" pitchFamily="18" charset="0"/>
              </a:rPr>
              <a:t>W roku szkolnym 2024/2025 Powiatowa Stacja Sanitarno-Epidemiologiczna w Gołdapi                      na polecenie Warmińsko-Mazurskiego Państwowego Wojewódzkiego Inspektora Sanitarnego realizowała projektu #MłodziŚwiadomi. Jest to pierwsza inicjatywa w województwie z działaniami profilaktycznymi skierowana do młodzieży szkolnej  w zakresie chorób przenoszonych drogą płciową.  </a:t>
            </a:r>
          </a:p>
          <a:p>
            <a:r>
              <a:rPr lang="pl-PL" sz="1800" dirty="0">
                <a:latin typeface="+mn-lt"/>
                <a:cs typeface="Times New Roman" panose="02020603050405020304" pitchFamily="18" charset="0"/>
              </a:rPr>
              <a:t>Edukacją objęto 538 osób, byli to uczniowie klas III, IV i V Liceum Ogólnokształcącego                     w Gołdapi oraz Technikum i Szkoły Branżowej 1 stopnia</a:t>
            </a:r>
            <a:r>
              <a:rPr lang="pl-PL" sz="1800" dirty="0">
                <a:latin typeface="+mn-lt"/>
              </a:rPr>
              <a:t>. </a:t>
            </a:r>
          </a:p>
          <a:p>
            <a:endParaRPr lang="pl-PL" dirty="0"/>
          </a:p>
        </p:txBody>
      </p:sp>
      <p:pic>
        <p:nvPicPr>
          <p:cNvPr id="5" name="Obraz 4" descr="Obraz zawierający ubrania, w pomieszczeniu, ściana, osoba&#10;&#10;Zawartość wygenerowana przez AI może być niepoprawna.">
            <a:extLst>
              <a:ext uri="{FF2B5EF4-FFF2-40B4-BE49-F238E27FC236}">
                <a16:creationId xmlns:a16="http://schemas.microsoft.com/office/drawing/2014/main" id="{36953568-9C1B-C177-241B-D8A7808EC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74" y="4647945"/>
            <a:ext cx="2655938" cy="1991954"/>
          </a:xfrm>
          <a:prstGeom prst="rect">
            <a:avLst/>
          </a:prstGeom>
        </p:spPr>
      </p:pic>
      <p:pic>
        <p:nvPicPr>
          <p:cNvPr id="7" name="Obraz 6" descr="Obraz zawierający w pomieszczeniu, meble, ściana, stół&#10;&#10;Zawartość wygenerowana przez AI może być niepoprawna.">
            <a:extLst>
              <a:ext uri="{FF2B5EF4-FFF2-40B4-BE49-F238E27FC236}">
                <a16:creationId xmlns:a16="http://schemas.microsoft.com/office/drawing/2014/main" id="{C886C46E-B434-B73F-0E7D-F4B4331D9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77" y="3154701"/>
            <a:ext cx="1848464" cy="1386348"/>
          </a:xfrm>
          <a:prstGeom prst="rect">
            <a:avLst/>
          </a:prstGeom>
        </p:spPr>
      </p:pic>
      <p:pic>
        <p:nvPicPr>
          <p:cNvPr id="9" name="Obraz 8" descr="Obraz zawierający ubrania, obuwie, ściana, osoba&#10;&#10;Zawartość wygenerowana przez AI może być niepoprawna.">
            <a:extLst>
              <a:ext uri="{FF2B5EF4-FFF2-40B4-BE49-F238E27FC236}">
                <a16:creationId xmlns:a16="http://schemas.microsoft.com/office/drawing/2014/main" id="{ABD9CA29-5219-1091-0572-9939946AB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8198" y="909432"/>
            <a:ext cx="2083350" cy="15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436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78E6CC-9E9C-6FFD-B92B-75FA62A1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0888"/>
          </a:xfrm>
        </p:spPr>
        <p:txBody>
          <a:bodyPr anchor="ctr"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Promocja Zdrowia i Oświata Zdrowotna</a:t>
            </a:r>
            <a:endParaRPr lang="pl-PL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FB5CF7-2DA8-B7D6-5F38-E9F420E13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49" y="1825626"/>
            <a:ext cx="5577963" cy="39964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600" dirty="0">
                <a:latin typeface="+mn-lt"/>
                <a:cs typeface="Times New Roman" panose="02020603050405020304" pitchFamily="18" charset="0"/>
              </a:rPr>
              <a:t>W roku sprawozdawczym Wojewódzka Stacja Sanitarno-Epidemiologiczna w Olsztynie monitorując sytuację epidemiologiczną pod kątem wystąpienia pasożytów przewodu pokarmowego u dzieci przy udziale Powiatowej Stacji Sanitarno-Epidemiologicznej w Gołdapi przeprowadziła badania parazytologiczne u 110 dzieci z Przedszkola Samorządowego nr 1 w Gołdapi. </a:t>
            </a:r>
          </a:p>
          <a:p>
            <a:pPr>
              <a:lnSpc>
                <a:spcPct val="110000"/>
              </a:lnSpc>
            </a:pPr>
            <a:r>
              <a:rPr lang="pl-PL" sz="1600" dirty="0">
                <a:latin typeface="+mn-lt"/>
                <a:cs typeface="Times New Roman" panose="02020603050405020304" pitchFamily="18" charset="0"/>
              </a:rPr>
              <a:t>Przekazane rodzicom sprawozdania z badań laboratoryjnych pozwoliły indywidualnie prowadzić dalsze postepowanie w zakresie wystąpienia pasożytów w przewodzie pokarmowym.</a:t>
            </a:r>
          </a:p>
        </p:txBody>
      </p:sp>
      <p:pic>
        <p:nvPicPr>
          <p:cNvPr id="1026" name="Picture 2" descr="PRZEGLĄD PARAZYTOLOGICZNY DZIECI W WIEKU PRZEDSZKOLNYM „Co mieszka w  naszych jelitach” - Powiatowa Stacja Sanitarno-Epidemiologiczna w Nidzicy -  Portal Gov.pl">
            <a:extLst>
              <a:ext uri="{FF2B5EF4-FFF2-40B4-BE49-F238E27FC236}">
                <a16:creationId xmlns:a16="http://schemas.microsoft.com/office/drawing/2014/main" id="{8CB20FEE-C27A-9050-3C2E-940006893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r="16981"/>
          <a:stretch>
            <a:fillRect/>
          </a:stretch>
        </p:blipFill>
        <p:spPr bwMode="auto">
          <a:xfrm>
            <a:off x="838200" y="1825626"/>
            <a:ext cx="5162550" cy="399644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20806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89B21D-F780-4647-F092-B1AB8B1F0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</a:rPr>
              <a:t>Epidemiologia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375816-5929-7083-43CE-56346264D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W porównaniu z rokiem poprzednim spadła liczba zachorowań na: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biegunka i zapalenia żołądkowo-jelitowe o prawdopodobnie zakaźnym pochodzeniu – </a:t>
            </a:r>
            <a:r>
              <a:rPr lang="pl-PL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19 przypadków</a:t>
            </a: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, natomiast w 2024 r. odnotowano </a:t>
            </a:r>
            <a:r>
              <a:rPr lang="pl-PL" sz="1800" u="sng" dirty="0">
                <a:effectLst/>
                <a:latin typeface="+mj-lt"/>
                <a:ea typeface="Times New Roman" panose="02020603050405020304" pitchFamily="18" charset="0"/>
              </a:rPr>
              <a:t>32 przypadki</a:t>
            </a: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borelioza – </a:t>
            </a:r>
            <a:r>
              <a:rPr lang="pl-PL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64 przypadki</a:t>
            </a: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, natomiast w 2024 r. odnotowano </a:t>
            </a:r>
            <a:r>
              <a:rPr lang="pl-PL" sz="1800" u="sng" dirty="0">
                <a:effectLst/>
                <a:latin typeface="+mj-lt"/>
                <a:ea typeface="Times New Roman" panose="02020603050405020304" pitchFamily="18" charset="0"/>
              </a:rPr>
              <a:t>80 przypadków.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ospa wietrzna– odnotowano </a:t>
            </a:r>
            <a:r>
              <a:rPr lang="pl-PL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29 przypadków</a:t>
            </a: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, natomiast w 2024 r. odnotowano </a:t>
            </a:r>
            <a:r>
              <a:rPr lang="pl-PL" sz="1800" u="sng" dirty="0">
                <a:effectLst/>
                <a:latin typeface="+mj-lt"/>
                <a:ea typeface="Times New Roman" panose="02020603050405020304" pitchFamily="18" charset="0"/>
              </a:rPr>
              <a:t>227 przypadków</a:t>
            </a:r>
            <a:r>
              <a:rPr lang="pl-PL" sz="1800" u="sng" dirty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płonica – odnotowano </a:t>
            </a:r>
            <a:r>
              <a:rPr lang="pl-PL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5 przypadków</a:t>
            </a: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, natomiast w 2024 r. odnotowano </a:t>
            </a:r>
            <a:r>
              <a:rPr lang="pl-PL" sz="1800" u="sng" dirty="0">
                <a:effectLst/>
                <a:latin typeface="+mj-lt"/>
                <a:ea typeface="Times New Roman" panose="02020603050405020304" pitchFamily="18" charset="0"/>
              </a:rPr>
              <a:t>28 przypadków.</a:t>
            </a:r>
            <a:endParaRPr lang="pl-PL" sz="1800" b="1" u="sng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pl-PL" sz="1300" dirty="0"/>
          </a:p>
        </p:txBody>
      </p:sp>
    </p:spTree>
    <p:extLst>
      <p:ext uri="{BB962C8B-B14F-4D97-AF65-F5344CB8AC3E}">
        <p14:creationId xmlns:p14="http://schemas.microsoft.com/office/powerpoint/2010/main" val="24793485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C0E541-7297-C1A8-F76E-A93EECEC7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493" y="399384"/>
            <a:ext cx="10714703" cy="1325563"/>
          </a:xfrm>
        </p:spPr>
        <p:txBody>
          <a:bodyPr>
            <a:normAutofit/>
          </a:bodyPr>
          <a:lstStyle/>
          <a:p>
            <a:r>
              <a:rPr lang="pl-PL" sz="3200" b="0" dirty="0">
                <a:solidFill>
                  <a:srgbClr val="002060"/>
                </a:solidFill>
              </a:rPr>
              <a:t>Promocja Zdrowia i Oświata Zdrowotna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451D91-1793-5303-EBE2-C996DA470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52" y="1492374"/>
            <a:ext cx="10515600" cy="4077143"/>
          </a:xfrm>
        </p:spPr>
        <p:txBody>
          <a:bodyPr>
            <a:normAutofit fontScale="25000" lnSpcReduction="20000"/>
          </a:bodyPr>
          <a:lstStyle/>
          <a:p>
            <a:r>
              <a:rPr lang="pl-P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Koordynowana jest na poziomie powiatowym poprzez realizację programów i akcji  profilaktycznych:</a:t>
            </a:r>
            <a:endParaRPr lang="pl-PL" sz="3600" dirty="0">
              <a:latin typeface="+mn-lt"/>
              <a:ea typeface="Times New Roman" panose="02020603050405020304" pitchFamily="18" charset="0"/>
            </a:endParaRPr>
          </a:p>
          <a:p>
            <a:pPr marL="216000" lvl="0"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Program „Czyste powietrze wokół nas”</a:t>
            </a:r>
          </a:p>
          <a:p>
            <a:pPr marL="216000" lvl="0"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Program #MłodziŚwiadomi</a:t>
            </a:r>
          </a:p>
          <a:p>
            <a:pPr marL="216000" lvl="0">
              <a:lnSpc>
                <a:spcPct val="100000"/>
              </a:lnSpc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Program „Bieg po zdrowie”</a:t>
            </a:r>
          </a:p>
          <a:p>
            <a:pPr marL="216000" lvl="0">
              <a:lnSpc>
                <a:spcPct val="100000"/>
              </a:lnSpc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Program „Trzymaj Formę” </a:t>
            </a:r>
          </a:p>
          <a:p>
            <a:pPr marL="216000" lvl="0">
              <a:lnSpc>
                <a:spcPct val="100000"/>
              </a:lnSpc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Program „ARS, czyli jak dbać o miłość?”</a:t>
            </a:r>
          </a:p>
          <a:p>
            <a:pPr marL="216000" lvl="0">
              <a:lnSpc>
                <a:spcPct val="100000"/>
              </a:lnSpc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Krajowy Program Zwalczania AIDS i Zapobiegania Zakażeniom HIV</a:t>
            </a:r>
          </a:p>
          <a:p>
            <a:pPr marL="216000" lvl="0">
              <a:lnSpc>
                <a:spcPct val="100000"/>
              </a:lnSpc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Program „Wybierz życie – pierwszy krok” poświęcony profilaktyce zakażeń wirusem HPV</a:t>
            </a:r>
          </a:p>
          <a:p>
            <a:pPr marL="216000" lvl="0">
              <a:lnSpc>
                <a:spcPct val="100000"/>
              </a:lnSpc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Program „Znamię! Znam Je?”</a:t>
            </a:r>
          </a:p>
          <a:p>
            <a:pPr marL="216000" lvl="0">
              <a:lnSpc>
                <a:spcPct val="100000"/>
              </a:lnSpc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Program „Podstępne WZW”</a:t>
            </a:r>
          </a:p>
          <a:p>
            <a:pPr marL="216000" lvl="0">
              <a:lnSpc>
                <a:spcPct val="100000"/>
              </a:lnSpc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Program „Skąd się biorą produkty ekologiczne”  </a:t>
            </a:r>
          </a:p>
          <a:p>
            <a:pPr marL="216000" lvl="0">
              <a:lnSpc>
                <a:spcPct val="100000"/>
              </a:lnSpc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Profilaktyka chorób przenoszonych przez kleszcze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     Akcja Światowym Dniem bez Tytoniu,                         </a:t>
            </a:r>
          </a:p>
          <a:p>
            <a:pPr lvl="0"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     Akcja Dniem Rzucania Palenia,</a:t>
            </a:r>
          </a:p>
          <a:p>
            <a:pPr lvl="0"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     Akcja Światowym Dniem Zdrowia,</a:t>
            </a:r>
          </a:p>
          <a:p>
            <a:pPr lvl="0"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     Akcja Europejskim Dniem Wiedzy o Antybiotykach,</a:t>
            </a:r>
          </a:p>
          <a:p>
            <a:pPr lvl="0"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     Akcja profilaktyka grypy sezonowej i COVID 19,</a:t>
            </a:r>
          </a:p>
          <a:p>
            <a:pPr lvl="0"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     Akcja „Moje dziecko idzie do szkoły”,</a:t>
            </a:r>
          </a:p>
          <a:p>
            <a:pPr lvl="0"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  <a:ea typeface="Times New Roman" panose="02020603050405020304" pitchFamily="18" charset="0"/>
              </a:rPr>
              <a:t>    Akcja „Zdrowe wakacje”, „Zdrowe ferie”</a:t>
            </a:r>
          </a:p>
          <a:p>
            <a:pPr lvl="0"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</a:rPr>
              <a:t>     Kampania EFSA #Safe2Eat i Kampania # EFSA#PlantHealth4Life</a:t>
            </a:r>
          </a:p>
          <a:p>
            <a:pPr lvl="0"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</a:rPr>
              <a:t>     Profilaktyka chorób nowotworowych</a:t>
            </a:r>
          </a:p>
          <a:p>
            <a:pPr lvl="0"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pl-PL" sz="3600" dirty="0">
                <a:latin typeface="+mn-lt"/>
              </a:rPr>
              <a:t>     Promocja szczepień ochronnych</a:t>
            </a:r>
          </a:p>
        </p:txBody>
      </p:sp>
      <p:pic>
        <p:nvPicPr>
          <p:cNvPr id="4" name="Obraz 3" descr="Obraz zawierający tekst, kreskówka, bezkręgowiec, ilustracja&#10;&#10;Opis wygenerowany automatycznie">
            <a:extLst>
              <a:ext uri="{FF2B5EF4-FFF2-40B4-BE49-F238E27FC236}">
                <a16:creationId xmlns:a16="http://schemas.microsoft.com/office/drawing/2014/main" id="{1DB526E2-F1F0-85A7-8560-0A23858B3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987" y="1731564"/>
            <a:ext cx="1299717" cy="928370"/>
          </a:xfrm>
          <a:prstGeom prst="rect">
            <a:avLst/>
          </a:prstGeom>
        </p:spPr>
      </p:pic>
      <p:pic>
        <p:nvPicPr>
          <p:cNvPr id="5" name="Obraz 4" descr="Obraz zawierający tekst, Czcionka, logo, krąg&#10;&#10;Opis wygenerowany automatycznie">
            <a:extLst>
              <a:ext uri="{FF2B5EF4-FFF2-40B4-BE49-F238E27FC236}">
                <a16:creationId xmlns:a16="http://schemas.microsoft.com/office/drawing/2014/main" id="{413099C6-DA6B-5BF9-79EB-4CEE822A4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88" y="3660088"/>
            <a:ext cx="1853483" cy="782105"/>
          </a:xfrm>
          <a:prstGeom prst="rect">
            <a:avLst/>
          </a:prstGeom>
        </p:spPr>
      </p:pic>
      <p:pic>
        <p:nvPicPr>
          <p:cNvPr id="6" name="Obraz 5" descr="Obraz zawierający tekst, ubrania, Taniec, osoba&#10;&#10;Opis wygenerowany automatycznie">
            <a:extLst>
              <a:ext uri="{FF2B5EF4-FFF2-40B4-BE49-F238E27FC236}">
                <a16:creationId xmlns:a16="http://schemas.microsoft.com/office/drawing/2014/main" id="{C82BCE8F-A13A-5EC8-238F-8BFC95A91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653" y="5677718"/>
            <a:ext cx="1566297" cy="66092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B65977-74EB-26A1-5A77-8422F3429F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62" y="2933437"/>
            <a:ext cx="1515724" cy="755841"/>
          </a:xfrm>
          <a:prstGeom prst="rect">
            <a:avLst/>
          </a:prstGeom>
        </p:spPr>
      </p:pic>
      <p:pic>
        <p:nvPicPr>
          <p:cNvPr id="8" name="Picture 3" descr="C:\Users\E.Bolewska\Desktop\HIVAIDS 2021\Wstążeczka.png">
            <a:extLst>
              <a:ext uri="{FF2B5EF4-FFF2-40B4-BE49-F238E27FC236}">
                <a16:creationId xmlns:a16="http://schemas.microsoft.com/office/drawing/2014/main" id="{22AA5E05-4E95-B288-F1DA-E34C3319C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17261" y="1485757"/>
            <a:ext cx="729611" cy="989367"/>
          </a:xfrm>
          <a:prstGeom prst="rect">
            <a:avLst/>
          </a:prstGeom>
          <a:noFill/>
        </p:spPr>
      </p:pic>
      <p:pic>
        <p:nvPicPr>
          <p:cNvPr id="9" name="Picture 2" descr="Skąd się biorą produkty ekologiczne” – ogólnopolski program edukacyjny dla  przedszkoli - Główny Inspektorat Sanitarny - Portal Gov.pl">
            <a:extLst>
              <a:ext uri="{FF2B5EF4-FFF2-40B4-BE49-F238E27FC236}">
                <a16:creationId xmlns:a16="http://schemas.microsoft.com/office/drawing/2014/main" id="{19027CCE-734B-B096-FF10-D02FA7457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3719" y="4798016"/>
            <a:ext cx="1652246" cy="697041"/>
          </a:xfrm>
          <a:prstGeom prst="rect">
            <a:avLst/>
          </a:prstGeom>
          <a:noFill/>
        </p:spPr>
      </p:pic>
      <p:pic>
        <p:nvPicPr>
          <p:cNvPr id="2050" name="Picture 2" descr="Na Warmii i Mazurach wystartował projekt edukacyjny #MłodziŚwiadomi - Radio  UWM FM">
            <a:extLst>
              <a:ext uri="{FF2B5EF4-FFF2-40B4-BE49-F238E27FC236}">
                <a16:creationId xmlns:a16="http://schemas.microsoft.com/office/drawing/2014/main" id="{6DB24A2B-34BB-2BF6-979E-997263AAD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16" y="2812003"/>
            <a:ext cx="2640909" cy="125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761A779-EB24-9824-FC43-AF7D5E4BBE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117" y="5819283"/>
            <a:ext cx="1081671" cy="1038717"/>
          </a:xfrm>
          <a:prstGeom prst="rect">
            <a:avLst/>
          </a:prstGeom>
        </p:spPr>
      </p:pic>
      <p:pic>
        <p:nvPicPr>
          <p:cNvPr id="2052" name="Picture 4" descr="EFSA: co to takiego? Oświadczenia zdrowotne i żywieniowe">
            <a:extLst>
              <a:ext uri="{FF2B5EF4-FFF2-40B4-BE49-F238E27FC236}">
                <a16:creationId xmlns:a16="http://schemas.microsoft.com/office/drawing/2014/main" id="{209DABEF-9361-49F0-A9AF-B46B499DB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916" y="1333172"/>
            <a:ext cx="1977026" cy="102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ogram Szczepień Ochronnych w 2023 roku - Szczepienia.Info">
            <a:extLst>
              <a:ext uri="{FF2B5EF4-FFF2-40B4-BE49-F238E27FC236}">
                <a16:creationId xmlns:a16="http://schemas.microsoft.com/office/drawing/2014/main" id="{879E1BEE-B5CB-2AF1-E31E-6B5A15C54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352" y="3918314"/>
            <a:ext cx="1914904" cy="144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DANIA PROFILAKTYCZNE – Przedszkole Samorządowe Nr 1 w Gołdapi">
            <a:extLst>
              <a:ext uri="{FF2B5EF4-FFF2-40B4-BE49-F238E27FC236}">
                <a16:creationId xmlns:a16="http://schemas.microsoft.com/office/drawing/2014/main" id="{42DC9958-DD3F-F85A-8CB2-1C4FC2DFC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307" y="4233293"/>
            <a:ext cx="1001668" cy="141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zymaj Formę! - Wojewódzka Stacja Sanitarno-Epidemiologiczna w Katowicach  - Portal Gov.pl">
            <a:extLst>
              <a:ext uri="{FF2B5EF4-FFF2-40B4-BE49-F238E27FC236}">
                <a16:creationId xmlns:a16="http://schemas.microsoft.com/office/drawing/2014/main" id="{E24F3974-1DD6-A4BF-839C-CEA74247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548" y="1492374"/>
            <a:ext cx="2328982" cy="9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5018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280404-5E22-D6FA-FBB7-CE6FF434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pl-PL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Z okazji obchodów Światowego Dnia Zdrowia </a:t>
            </a:r>
            <a:br>
              <a:rPr kumimoji="0" lang="pl-PL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pl-PL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 naszej placówce w dniach 7-8 kwietnia 2025 r. zorganizowano </a:t>
            </a:r>
            <a:br>
              <a:rPr kumimoji="0" lang="pl-PL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pl-PL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Dni Otwarte Państwowej Inspekcji Sanitarnej </a:t>
            </a:r>
            <a:br>
              <a:rPr kumimoji="0" lang="pl-PL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pl-PL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pod hasłem </a:t>
            </a:r>
            <a:r>
              <a:rPr kumimoji="0" lang="pl-PL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Bezpieczeństwo zdrowotne – wspólna odpowiedzialność</a:t>
            </a:r>
            <a:endParaRPr lang="pl-PL" sz="2100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C31D4B8-3440-2478-F173-95AA42677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386" y="1855123"/>
            <a:ext cx="7940055" cy="3493625"/>
          </a:xfrm>
          <a:prstGeom prst="rect">
            <a:avLst/>
          </a:prstGeom>
          <a:noFill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442A0C6-988D-D01D-B876-E8A1342A9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118" y="252310"/>
            <a:ext cx="2605730" cy="132556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D1242E5-382C-990C-C50A-C0396CDC2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612" y="2295650"/>
            <a:ext cx="3499407" cy="17740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0E7FF0F-6EF9-1A59-97D2-FC472AFD0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611" y="4224880"/>
            <a:ext cx="349940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982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A1178C-0DFC-07E7-B303-534B103E9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72346"/>
          </a:xfrm>
        </p:spPr>
        <p:txBody>
          <a:bodyPr/>
          <a:lstStyle/>
          <a:p>
            <a:pPr algn="r"/>
            <a:r>
              <a:rPr lang="pl-PL" b="0" i="1" dirty="0">
                <a:solidFill>
                  <a:srgbClr val="002060"/>
                </a:solidFill>
              </a:rPr>
              <a:t>Bezpieczeństwo zdrowotne </a:t>
            </a:r>
            <a:br>
              <a:rPr lang="pl-PL" b="0" i="1" dirty="0">
                <a:solidFill>
                  <a:srgbClr val="002060"/>
                </a:solidFill>
              </a:rPr>
            </a:br>
            <a:r>
              <a:rPr lang="pl-PL" b="0" i="1" dirty="0">
                <a:solidFill>
                  <a:srgbClr val="002060"/>
                </a:solidFill>
              </a:rPr>
              <a:t>– </a:t>
            </a:r>
            <a:br>
              <a:rPr lang="pl-PL" b="0" i="1" dirty="0">
                <a:solidFill>
                  <a:srgbClr val="002060"/>
                </a:solidFill>
              </a:rPr>
            </a:br>
            <a:r>
              <a:rPr lang="pl-PL" b="0" i="1" dirty="0">
                <a:solidFill>
                  <a:srgbClr val="002060"/>
                </a:solidFill>
              </a:rPr>
              <a:t>wspólna odpowiedzialność</a:t>
            </a:r>
            <a:br>
              <a:rPr lang="pl-PL" b="0" i="1" dirty="0">
                <a:solidFill>
                  <a:srgbClr val="002060"/>
                </a:solidFill>
              </a:rPr>
            </a:br>
            <a:br>
              <a:rPr lang="pl-PL" b="0" i="1" dirty="0">
                <a:solidFill>
                  <a:srgbClr val="002060"/>
                </a:solidFill>
              </a:rPr>
            </a:br>
            <a:br>
              <a:rPr lang="pl-PL" b="0" i="1">
                <a:solidFill>
                  <a:srgbClr val="002060"/>
                </a:solidFill>
              </a:rPr>
            </a:br>
            <a:endParaRPr lang="pl-PL" b="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13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880B48-733D-C349-A359-932210BF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</a:rPr>
              <a:t>Epidemiologia</a:t>
            </a:r>
            <a:endParaRPr lang="pl-PL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30C6D8-3580-B021-941A-56B711812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>
                <a:latin typeface="+mn-lt"/>
              </a:rPr>
              <a:t>Inne jednostki chorobowe: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+mn-lt"/>
              </a:rPr>
              <a:t>kiła - 1 przypadek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+mn-lt"/>
              </a:rPr>
              <a:t>gruźlica – 3 przypadki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+mn-lt"/>
              </a:rPr>
              <a:t>salmonella – 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err="1">
                <a:latin typeface="+mn-lt"/>
              </a:rPr>
              <a:t>giardioza</a:t>
            </a:r>
            <a:r>
              <a:rPr lang="pl-PL" dirty="0">
                <a:latin typeface="+mn-lt"/>
              </a:rPr>
              <a:t> (lamblioza) </a:t>
            </a:r>
            <a:r>
              <a:rPr lang="pl-PL" dirty="0">
                <a:latin typeface="+mn-lt"/>
                <a:cs typeface="Times New Roman" panose="02020603050405020304" pitchFamily="18" charset="0"/>
              </a:rPr>
              <a:t>– </a:t>
            </a:r>
            <a:r>
              <a:rPr lang="pl-PL" dirty="0">
                <a:latin typeface="+mn-lt"/>
              </a:rPr>
              <a:t>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+mn-lt"/>
              </a:rPr>
              <a:t>róża- 1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+mn-lt"/>
              </a:rPr>
              <a:t>kleszczowe zapalenie mózgu -2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+mn-lt"/>
              </a:rPr>
              <a:t>wirusowe zapalenie wątroby- 6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>
                <a:latin typeface="+mn-lt"/>
              </a:rPr>
              <a:t>zapalenie opon mózgowych inne i nieokreślone - 1</a:t>
            </a:r>
            <a:endParaRPr lang="pl-PL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FF0000"/>
              </a:solidFill>
              <a:latin typeface="Impact" panose="020B080603090205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FCB9193-9326-089A-2E51-C3A5A53AE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843" y="653385"/>
            <a:ext cx="7263580" cy="408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62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15B4E9-AEC1-4DB9-EA08-31A575973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</a:rPr>
              <a:t>Pokąsania przez zwierzęta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BC5827-096B-13A0-67C1-6AA4624E4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2000" dirty="0"/>
              <a:t>W roku 2025 zgłoszono </a:t>
            </a:r>
            <a:r>
              <a:rPr lang="pl-PL" sz="2000" dirty="0">
                <a:solidFill>
                  <a:srgbClr val="002060"/>
                </a:solidFill>
              </a:rPr>
              <a:t>22 osoby </a:t>
            </a:r>
            <a:r>
              <a:rPr lang="pl-PL" sz="2000" dirty="0"/>
              <a:t>pogryzione przez zwierzęta ( znane i nieznane ).</a:t>
            </a:r>
          </a:p>
          <a:p>
            <a:r>
              <a:rPr lang="pl-PL" sz="2000" dirty="0"/>
              <a:t>Do szczepień przeciwko wściekliźnie zakwalifikowano </a:t>
            </a:r>
            <a:r>
              <a:rPr lang="pl-PL" sz="2000" dirty="0">
                <a:solidFill>
                  <a:srgbClr val="002060"/>
                </a:solidFill>
              </a:rPr>
              <a:t>4 osoby </a:t>
            </a:r>
            <a:r>
              <a:rPr lang="pl-PL" sz="2000" dirty="0"/>
              <a:t>z powodu pogryzienia przez nieznane psy. </a:t>
            </a:r>
          </a:p>
          <a:p>
            <a:r>
              <a:rPr lang="pl-PL" sz="2000" dirty="0"/>
              <a:t>Osoby zakwalifikowane do szczepień kierowane były do Poradni Chorób Zakaźnych                                     w Suwałkach.</a:t>
            </a:r>
          </a:p>
          <a:p>
            <a:r>
              <a:rPr lang="pl-PL" sz="2000" dirty="0"/>
              <a:t>Zwierzęta znane, kierowane są na obserwację weterynaryjną do Powiatowego Lekarza Weterynarii w Gołdapi.</a:t>
            </a:r>
          </a:p>
          <a:p>
            <a:r>
              <a:rPr lang="pl-PL" sz="2000" b="0" i="0" u="none" strike="noStrike" baseline="0" dirty="0"/>
              <a:t>Dzięki bardzo dobrej współpracy z Powiatowym Lekarzem Weterynarii</a:t>
            </a:r>
            <a:r>
              <a:rPr lang="pl-PL" sz="2000" dirty="0"/>
              <a:t> </a:t>
            </a:r>
            <a:r>
              <a:rPr lang="pl-PL" sz="2000" b="0" i="0" u="none" strike="noStrike" baseline="0" dirty="0"/>
              <a:t>w zakresie zwalczania chorób zakaźnych, nadzór w tym zakresie przebiegał sprawie.</a:t>
            </a:r>
          </a:p>
          <a:p>
            <a:r>
              <a:rPr lang="pl-PL" sz="2000" b="0" i="0" u="none" strike="noStrike" baseline="0" dirty="0"/>
              <a:t>W powiecie  gołdapskim nie potwierdzono przypadku wścieklizny u zwierząt. </a:t>
            </a:r>
          </a:p>
          <a:p>
            <a:endParaRPr lang="pl-PL" sz="1300" dirty="0"/>
          </a:p>
        </p:txBody>
      </p:sp>
    </p:spTree>
    <p:extLst>
      <p:ext uri="{BB962C8B-B14F-4D97-AF65-F5344CB8AC3E}">
        <p14:creationId xmlns:p14="http://schemas.microsoft.com/office/powerpoint/2010/main" val="3780899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48C5C5-7BAF-CFEE-F00D-485F63612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002060"/>
                </a:solidFill>
              </a:rPr>
              <a:t>Epidemiologia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A9794E-26DC-4150-D359-C2515E508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553497"/>
            <a:ext cx="11090787" cy="4404851"/>
          </a:xfrm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Na terenie powiatu gołdapskiego działalność leczniczą prowadziło </a:t>
            </a:r>
            <a:r>
              <a:rPr lang="pl-PL" sz="1800" b="1" u="sng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40 podmiotów leczniczych, w tym 5 wykonujących całodobowe świadczenia zdrowotne tj.: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- NZOZ Szpital Uzdrowiskowy </a:t>
            </a:r>
            <a:r>
              <a:rPr lang="pl-PL" sz="1800" dirty="0" err="1">
                <a:effectLst/>
                <a:latin typeface="+mj-lt"/>
                <a:ea typeface="Times New Roman" panose="02020603050405020304" pitchFamily="18" charset="0"/>
              </a:rPr>
              <a:t>Wital</a:t>
            </a: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 w Gołdapi wykonujący </a:t>
            </a:r>
            <a:r>
              <a:rPr lang="pl-PL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stacjonarne</a:t>
            </a:r>
            <a:r>
              <a:rPr lang="pl-PL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pl-PL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 całodobowe świadczenia zdrowotne inne niż szpitalne</a:t>
            </a:r>
            <a:endParaRPr lang="pl-PL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- NZOZ Sanatorium Uzdrowiskowe „</a:t>
            </a:r>
            <a:r>
              <a:rPr lang="pl-PL" sz="1800" dirty="0" err="1">
                <a:effectLst/>
                <a:latin typeface="+mj-lt"/>
                <a:ea typeface="Times New Roman" panose="02020603050405020304" pitchFamily="18" charset="0"/>
              </a:rPr>
              <a:t>Wital</a:t>
            </a:r>
            <a:r>
              <a:rPr lang="pl-PL" sz="1800" b="1" dirty="0">
                <a:effectLst/>
                <a:latin typeface="+mj-lt"/>
                <a:ea typeface="Times New Roman" panose="02020603050405020304" pitchFamily="18" charset="0"/>
              </a:rPr>
              <a:t>” </a:t>
            </a: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w Gołdapi wykonujący </a:t>
            </a:r>
            <a:r>
              <a:rPr lang="pl-PL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stacjonarne i całodobowe świadczenia zdrowotne inne niż szpitalne</a:t>
            </a:r>
            <a:endParaRPr lang="pl-PL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- Centrum Rehabilitacji Dzieci i Młodzieży „Marzenia” w Niedrzwicy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- GoldMedica Sp. z o.o. Szpital w Gołdapi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- Zakład Pielęgnacyjno-Opiekuńczy w Gołdapi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W podmiotach całodobowych przeprowadzonych zostało 16 kontroli sanitarnych, w tym 3 w punkcie szczepień oraz </a:t>
            </a:r>
            <a:r>
              <a:rPr lang="pl-PL" sz="1800" b="1" dirty="0">
                <a:effectLst/>
                <a:latin typeface="+mj-lt"/>
                <a:ea typeface="Times New Roman" panose="02020603050405020304" pitchFamily="18" charset="0"/>
              </a:rPr>
              <a:t>1 kontrolę interwencyjną w Sanatorium </a:t>
            </a:r>
            <a:r>
              <a:rPr lang="pl-PL" sz="1800" b="1" dirty="0" err="1">
                <a:effectLst/>
                <a:latin typeface="+mj-lt"/>
                <a:ea typeface="Times New Roman" panose="02020603050405020304" pitchFamily="18" charset="0"/>
              </a:rPr>
              <a:t>Wital</a:t>
            </a:r>
            <a:r>
              <a:rPr lang="pl-PL" sz="1800" b="1" dirty="0">
                <a:latin typeface="+mj-lt"/>
                <a:ea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800" dirty="0">
                <a:effectLst/>
                <a:latin typeface="+mj-lt"/>
                <a:ea typeface="Times New Roman" panose="02020603050405020304" pitchFamily="18" charset="0"/>
              </a:rPr>
              <a:t>Działalność leczniczą w ramach stacjonarnych świadczeń zdrowotnych wykonywało </a:t>
            </a:r>
            <a:r>
              <a:rPr lang="pl-PL" sz="1800" u="sng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35 podmiotów, </a:t>
            </a:r>
            <a:r>
              <a:rPr lang="pl-PL" sz="1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w których przeprowadzono 38 kontroli sanitarnych, w tym 13 w punktach szczepień. </a:t>
            </a:r>
          </a:p>
          <a:p>
            <a:r>
              <a:rPr lang="pl-PL" sz="1800" dirty="0">
                <a:latin typeface="+mj-lt"/>
              </a:rPr>
              <a:t>W podmiotach skontrolowanych wystawiono 5 decyzji administracyjnych na stwierdzone usterki sanitarno-techniczne. </a:t>
            </a:r>
          </a:p>
        </p:txBody>
      </p:sp>
    </p:spTree>
    <p:extLst>
      <p:ext uri="{BB962C8B-B14F-4D97-AF65-F5344CB8AC3E}">
        <p14:creationId xmlns:p14="http://schemas.microsoft.com/office/powerpoint/2010/main" val="8046951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3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4993"/>
      </a:accent1>
      <a:accent2>
        <a:srgbClr val="E6332A"/>
      </a:accent2>
      <a:accent3>
        <a:srgbClr val="4D94D8"/>
      </a:accent3>
      <a:accent4>
        <a:srgbClr val="F07062"/>
      </a:accent4>
      <a:accent5>
        <a:srgbClr val="7F7F7F"/>
      </a:accent5>
      <a:accent6>
        <a:srgbClr val="D8D8D8"/>
      </a:accent6>
      <a:hlink>
        <a:srgbClr val="467886"/>
      </a:hlink>
      <a:folHlink>
        <a:srgbClr val="96607D"/>
      </a:folHlink>
    </a:clrScheme>
    <a:fontScheme name="Niestandardowy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2284</TotalTime>
  <Words>6510</Words>
  <Application>Microsoft Office PowerPoint</Application>
  <PresentationFormat>Panoramiczny</PresentationFormat>
  <Paragraphs>517</Paragraphs>
  <Slides>62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72" baseType="lpstr">
      <vt:lpstr>Aptos</vt:lpstr>
      <vt:lpstr>Arial</vt:lpstr>
      <vt:lpstr>Calibri</vt:lpstr>
      <vt:lpstr>Impact</vt:lpstr>
      <vt:lpstr>Lato</vt:lpstr>
      <vt:lpstr>Noto Serif</vt:lpstr>
      <vt:lpstr>Tahoma</vt:lpstr>
      <vt:lpstr>Times New Roman</vt:lpstr>
      <vt:lpstr>Wingdings</vt:lpstr>
      <vt:lpstr>Motyw pakietu Office</vt:lpstr>
      <vt:lpstr>Raport o stanie bezpieczeństwa sanitarnego powiatu gołdapskiego za 2025 rok</vt:lpstr>
      <vt:lpstr>CEL DZIAŁALNOŚCI  POWIATOWEJ STACJI SANITARNO-EPIDEMIOLOGICZNEJ W GOŁDAPI</vt:lpstr>
      <vt:lpstr>Epidemiologia</vt:lpstr>
      <vt:lpstr>Epidemiologia</vt:lpstr>
      <vt:lpstr>Epidemiologia</vt:lpstr>
      <vt:lpstr>Epidemiologia</vt:lpstr>
      <vt:lpstr>Epidemiologia</vt:lpstr>
      <vt:lpstr>Pokąsania przez zwierzęta</vt:lpstr>
      <vt:lpstr>Epidemiologia</vt:lpstr>
      <vt:lpstr>Badania laboratoryjne</vt:lpstr>
      <vt:lpstr>Szczepienia ochronne</vt:lpstr>
      <vt:lpstr>Szczepienia ochronne</vt:lpstr>
      <vt:lpstr>Szczepienia ochronne</vt:lpstr>
      <vt:lpstr>Szczepienia ochronne</vt:lpstr>
      <vt:lpstr>      Nadzór nad jakością wody do spożycia realizowany na podstawie rozporządzenia Ministra Zdrowia w sprawie jakości wody przeznaczonej do spożycia przez ludzi ( Dz.U. z 2017 r, poz. 2294)                        </vt:lpstr>
      <vt:lpstr>Prezentacja programu PowerPoint</vt:lpstr>
      <vt:lpstr>Nadzór nad jakością wody za 2025 r. w liczbach</vt:lpstr>
      <vt:lpstr>Badanie ciepłej wody użytkowej </vt:lpstr>
      <vt:lpstr>Prezentacja programu PowerPoint</vt:lpstr>
      <vt:lpstr>Prezentacja programu PowerPoint</vt:lpstr>
      <vt:lpstr>Obiekty użyteczności publicznej</vt:lpstr>
      <vt:lpstr>Bezpieczeństwo sanitarne w przestrzeni publicznej</vt:lpstr>
      <vt:lpstr>Higiena Żywności Żywienia i Przedmiotów Użytku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Higiena Pracy</vt:lpstr>
      <vt:lpstr>Higiena Pracy</vt:lpstr>
      <vt:lpstr>Higiena Pracy</vt:lpstr>
      <vt:lpstr>Higiena Pracy</vt:lpstr>
      <vt:lpstr>Higiena Pracy</vt:lpstr>
      <vt:lpstr>Higiena Pracy</vt:lpstr>
      <vt:lpstr>Higiena Pracy</vt:lpstr>
      <vt:lpstr>Higiena Pracy</vt:lpstr>
      <vt:lpstr>Higiena Dzieci i Młodzieży </vt:lpstr>
      <vt:lpstr>Higiena Dzieci i Młodzieży </vt:lpstr>
      <vt:lpstr>Higiena Dzieci i Młodzieży </vt:lpstr>
      <vt:lpstr>Higiena Dzieci i Młodzieży </vt:lpstr>
      <vt:lpstr>Higiena Dzieci i Młodzieży </vt:lpstr>
      <vt:lpstr>Higiena Dzieci i Młodzieży </vt:lpstr>
      <vt:lpstr>Higiena Dzieci i Młodzieży </vt:lpstr>
      <vt:lpstr>Higiena Dzieci i Młodzieży </vt:lpstr>
      <vt:lpstr>Higiena Dzieci i Młodzieży </vt:lpstr>
      <vt:lpstr>Higiena Dzieci i Młodzieży </vt:lpstr>
      <vt:lpstr>Zapobiegawczy Nadzór Sanitarny</vt:lpstr>
      <vt:lpstr>Zapobiegawczy Nadzór Sanitarny</vt:lpstr>
      <vt:lpstr>Zapobiegawczy Nadzór Sanitarny</vt:lpstr>
      <vt:lpstr>Zapobiegawczy Nadzór Sanitarny</vt:lpstr>
      <vt:lpstr>Zapobiegawczy Nadzór Sanitarny</vt:lpstr>
      <vt:lpstr>Zapobiegawczy Nadzór Sanitarny</vt:lpstr>
      <vt:lpstr>Zapobiegawczy Nadzór Sanitarny</vt:lpstr>
      <vt:lpstr>Promocja Zdrowia i Oświata Zdrowotna</vt:lpstr>
      <vt:lpstr>Promocja Zdrowia i Oświata Zdrowotna </vt:lpstr>
      <vt:lpstr>Promocja Zdrowia i Oświata Zdrowotna</vt:lpstr>
      <vt:lpstr>Promocja Zdrowia i Oświata Zdrowotna</vt:lpstr>
      <vt:lpstr>Promocja Zdrowia i Oświata Zdrowotna</vt:lpstr>
      <vt:lpstr>Promocja Zdrowia i Oświata Zdrowotna</vt:lpstr>
      <vt:lpstr>Promocja Zdrowia i Oświata Zdrowotna</vt:lpstr>
      <vt:lpstr>Z okazji obchodów Światowego Dnia Zdrowia  w naszej placówce w dniach 7-8 kwietnia 2025 r. zorganizowano  Dni Otwarte Państwowej Inspekcji Sanitarnej  pod hasłem Bezpieczeństwo zdrowotne – wspólna odpowiedzialność</vt:lpstr>
      <vt:lpstr>Bezpieczeństwo zdrowotne  –  wspólna odpowiedzialność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GIS - Marcin Szczupak</dc:creator>
  <cp:lastModifiedBy>Tomasz Mikielski</cp:lastModifiedBy>
  <cp:revision>81</cp:revision>
  <cp:lastPrinted>2026-04-09T11:16:30Z</cp:lastPrinted>
  <dcterms:created xsi:type="dcterms:W3CDTF">2025-08-07T11:00:28Z</dcterms:created>
  <dcterms:modified xsi:type="dcterms:W3CDTF">2026-04-23T05:43:02Z</dcterms:modified>
</cp:coreProperties>
</file>