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2" r:id="rId1"/>
    <p:sldMasterId id="2147485280" r:id="rId2"/>
    <p:sldMasterId id="2147485328" r:id="rId3"/>
    <p:sldMasterId id="2147485394" r:id="rId4"/>
    <p:sldMasterId id="2147485412" r:id="rId5"/>
  </p:sldMasterIdLst>
  <p:notesMasterIdLst>
    <p:notesMasterId r:id="rId39"/>
  </p:notesMasterIdLst>
  <p:handoutMasterIdLst>
    <p:handoutMasterId r:id="rId40"/>
  </p:handoutMasterIdLst>
  <p:sldIdLst>
    <p:sldId id="387" r:id="rId6"/>
    <p:sldId id="414" r:id="rId7"/>
    <p:sldId id="423" r:id="rId8"/>
    <p:sldId id="352" r:id="rId9"/>
    <p:sldId id="456" r:id="rId10"/>
    <p:sldId id="410" r:id="rId11"/>
    <p:sldId id="291" r:id="rId12"/>
    <p:sldId id="391" r:id="rId13"/>
    <p:sldId id="458" r:id="rId14"/>
    <p:sldId id="461" r:id="rId15"/>
    <p:sldId id="308" r:id="rId16"/>
    <p:sldId id="392" r:id="rId17"/>
    <p:sldId id="460" r:id="rId18"/>
    <p:sldId id="462" r:id="rId19"/>
    <p:sldId id="463" r:id="rId20"/>
    <p:sldId id="464" r:id="rId21"/>
    <p:sldId id="467" r:id="rId22"/>
    <p:sldId id="475" r:id="rId23"/>
    <p:sldId id="468" r:id="rId24"/>
    <p:sldId id="476" r:id="rId25"/>
    <p:sldId id="474" r:id="rId26"/>
    <p:sldId id="470" r:id="rId27"/>
    <p:sldId id="471" r:id="rId28"/>
    <p:sldId id="473" r:id="rId29"/>
    <p:sldId id="472" r:id="rId30"/>
    <p:sldId id="446" r:id="rId31"/>
    <p:sldId id="445" r:id="rId32"/>
    <p:sldId id="440" r:id="rId33"/>
    <p:sldId id="457" r:id="rId34"/>
    <p:sldId id="281" r:id="rId35"/>
    <p:sldId id="385" r:id="rId36"/>
    <p:sldId id="323" r:id="rId37"/>
    <p:sldId id="405" r:id="rId38"/>
  </p:sldIdLst>
  <p:sldSz cx="9144000" cy="6858000" type="screen4x3"/>
  <p:notesSz cx="10021888" cy="688816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478" userDrawn="1">
          <p15:clr>
            <a:srgbClr val="A4A3A4"/>
          </p15:clr>
        </p15:guide>
        <p15:guide id="2" pos="4525" userDrawn="1">
          <p15:clr>
            <a:srgbClr val="A4A3A4"/>
          </p15:clr>
        </p15:guide>
        <p15:guide id="3" orient="horz" pos="1485" userDrawn="1">
          <p15:clr>
            <a:srgbClr val="A4A3A4"/>
          </p15:clr>
        </p15:guide>
        <p15:guide id="4" pos="4559" userDrawn="1">
          <p15:clr>
            <a:srgbClr val="A4A3A4"/>
          </p15:clr>
        </p15:guide>
        <p15:guide id="5" orient="horz" pos="2151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pos="3110" userDrawn="1">
          <p15:clr>
            <a:srgbClr val="A4A3A4"/>
          </p15:clr>
        </p15:guide>
        <p15:guide id="8" pos="3133" userDrawn="1">
          <p15:clr>
            <a:srgbClr val="A4A3A4"/>
          </p15:clr>
        </p15:guide>
        <p15:guide id="9" orient="horz" pos="1492" userDrawn="1">
          <p15:clr>
            <a:srgbClr val="A4A3A4"/>
          </p15:clr>
        </p15:guide>
        <p15:guide id="10" orient="horz" pos="2170" userDrawn="1">
          <p15:clr>
            <a:srgbClr val="A4A3A4"/>
          </p15:clr>
        </p15:guide>
        <p15:guide id="11" pos="4593" userDrawn="1">
          <p15:clr>
            <a:srgbClr val="A4A3A4"/>
          </p15:clr>
        </p15:guide>
        <p15:guide id="12" pos="31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CC3399"/>
    <a:srgbClr val="01FF74"/>
    <a:srgbClr val="089C3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34" autoAdjust="0"/>
  </p:normalViewPr>
  <p:slideViewPr>
    <p:cSldViewPr>
      <p:cViewPr varScale="1">
        <p:scale>
          <a:sx n="111" d="100"/>
          <a:sy n="111" d="100"/>
        </p:scale>
        <p:origin x="165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1478"/>
        <p:guide pos="4525"/>
        <p:guide orient="horz" pos="1485"/>
        <p:guide pos="4559"/>
        <p:guide orient="horz" pos="2151"/>
        <p:guide orient="horz" pos="2160"/>
        <p:guide pos="3110"/>
        <p:guide pos="3133"/>
        <p:guide orient="horz" pos="1492"/>
        <p:guide orient="horz" pos="2170"/>
        <p:guide pos="4593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Podział</a:t>
            </a:r>
            <a:r>
              <a:rPr lang="pl-PL" baseline="0" dirty="0"/>
              <a:t> dzieci ze względu na liczbę rodziców,</a:t>
            </a:r>
          </a:p>
          <a:p>
            <a:pPr algn="ctr">
              <a:defRPr/>
            </a:pPr>
            <a:r>
              <a:rPr lang="pl-PL" baseline="0" dirty="0"/>
              <a:t> piecza rodzinna i instytucjonalna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7263779527558E-2"/>
          <c:y val="0.20819537401574806"/>
          <c:w val="0.91897736220472437"/>
          <c:h val="0.64126697834645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alpha val="90000"/>
                  </a:schemeClr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760-4DB2-BE7D-4ECD9D31617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760-4DB2-BE7D-4ECD9D31617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alpha val="96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60-4DB2-BE7D-4ECD9D316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Dwoje rodziców</c:v>
                </c:pt>
                <c:pt idx="1">
                  <c:v>Jeden rodzic</c:v>
                </c:pt>
                <c:pt idx="2">
                  <c:v>Brak rodzica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75</c:v>
                </c:pt>
                <c:pt idx="1">
                  <c:v>45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0-4DB2-BE7D-4ECD9D316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577216"/>
        <c:axId val="117578752"/>
      </c:barChart>
      <c:catAx>
        <c:axId val="117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578752"/>
        <c:crosses val="autoZero"/>
        <c:auto val="1"/>
        <c:lblAlgn val="ctr"/>
        <c:lblOffset val="100"/>
        <c:noMultiLvlLbl val="0"/>
      </c:catAx>
      <c:valAx>
        <c:axId val="1175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89304461942257E-2"/>
          <c:y val="0.22502460629921259"/>
          <c:w val="0.91897736220472437"/>
          <c:h val="0.4121151574803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 Alkohol i narkotyki</c:v>
                </c:pt>
                <c:pt idx="1">
                  <c:v>Niepełnosprawność rodziców</c:v>
                </c:pt>
                <c:pt idx="2">
                  <c:v>Bezr.w spr.op. - wych.</c:v>
                </c:pt>
                <c:pt idx="3">
                  <c:v>Wyjazd rodz. za granicę</c:v>
                </c:pt>
                <c:pt idx="4">
                  <c:v>niepełnoletność rodzica</c:v>
                </c:pt>
                <c:pt idx="5">
                  <c:v>przemoc</c:v>
                </c:pt>
                <c:pt idx="6">
                  <c:v>długotrwała choroba</c:v>
                </c:pt>
                <c:pt idx="7">
                  <c:v>inne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59</c:v>
                </c:pt>
                <c:pt idx="1">
                  <c:v>4</c:v>
                </c:pt>
                <c:pt idx="2">
                  <c:v>32</c:v>
                </c:pt>
                <c:pt idx="3">
                  <c:v>4</c:v>
                </c:pt>
                <c:pt idx="4">
                  <c:v>3</c:v>
                </c:pt>
                <c:pt idx="5">
                  <c:v>7</c:v>
                </c:pt>
                <c:pt idx="6">
                  <c:v>3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8-4D6B-9237-E4854E508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123200"/>
        <c:axId val="121124736"/>
      </c:barChart>
      <c:catAx>
        <c:axId val="1211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124736"/>
        <c:crosses val="autoZero"/>
        <c:auto val="1"/>
        <c:lblAlgn val="ctr"/>
        <c:lblOffset val="100"/>
        <c:noMultiLvlLbl val="0"/>
      </c:catAx>
      <c:valAx>
        <c:axId val="12112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1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blipFill>
            <a:blip xmlns:r="http://schemas.openxmlformats.org/officeDocument/2006/relationships" r:embed="rId3"/>
            <a:tile tx="0" ty="0" sx="100000" sy="100000" flip="none" algn="tl"/>
          </a:blipFill>
          <a:effectLst>
            <a:outerShdw blurRad="50800" dist="50800" dir="5400000" algn="ctr" rotWithShape="0">
              <a:schemeClr val="tx2"/>
            </a:outerShdw>
          </a:effectLst>
        </a:defRPr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34666496959739"/>
          <c:y val="0"/>
          <c:w val="0.85395790675340211"/>
          <c:h val="0.799077692568693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 umieszczonych w rodzinach zastępczych</c:v>
                </c:pt>
              </c:strCache>
            </c:strRef>
          </c:tx>
          <c:spPr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6347393393071264E-3"/>
                  <c:y val="2.2880393886778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088170462894931E-2"/>
                      <c:h val="0.100688439261309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1C9-4B2A-9DD9-E6232515AF1B}"/>
                </c:ext>
              </c:extLst>
            </c:dLbl>
            <c:dLbl>
              <c:idx val="1"/>
              <c:layout>
                <c:manualLayout>
                  <c:x val="8.0822924320351607E-3"/>
                  <c:y val="3.9135515582871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454077883908887E-2"/>
                      <c:h val="9.5423684267253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C9-4B2A-9DD9-E6232515AF1B}"/>
                </c:ext>
              </c:extLst>
            </c:dLbl>
            <c:dLbl>
              <c:idx val="2"/>
              <c:layout>
                <c:manualLayout>
                  <c:x val="-1.4695077149155032E-3"/>
                  <c:y val="6.0207003965110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984570168993391E-2"/>
                      <c:h val="0.129644591728613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C9-4B2A-9DD9-E6232515AF1B}"/>
                </c:ext>
              </c:extLst>
            </c:dLbl>
            <c:dLbl>
              <c:idx val="3"/>
              <c:layout>
                <c:manualLayout>
                  <c:x val="-2.9390154298310064E-3"/>
                  <c:y val="4.1802474481382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269654665686998E-2"/>
                      <c:h val="0.116482704243475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1C9-4B2A-9DD9-E6232515AF1B}"/>
                </c:ext>
              </c:extLst>
            </c:dLbl>
            <c:dLbl>
              <c:idx val="4"/>
              <c:layout>
                <c:manualLayout>
                  <c:x val="-4.1016621636477272E-3"/>
                  <c:y val="2.5877658539037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951506245407784E-2"/>
                      <c:h val="8.75265517761708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1C9-4B2A-9DD9-E6232515AF1B}"/>
                </c:ext>
              </c:extLst>
            </c:dLbl>
            <c:dLbl>
              <c:idx val="5"/>
              <c:layout>
                <c:manualLayout>
                  <c:x val="-3.7960940163737711E-3"/>
                  <c:y val="2.56432413592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612049963262311E-2"/>
                      <c:h val="9.01589292731985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75E-412D-BA3C-981D5AEC605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9AC5D58-5C6C-4CC3-A606-C85C8BF7F505}" type="VALUE">
                      <a:rPr lang="en-US" baseline="0" smtClean="0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59-4E74-9AC9-DAC8B0B90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58</c:v>
                </c:pt>
                <c:pt idx="1">
                  <c:v>64</c:v>
                </c:pt>
                <c:pt idx="2">
                  <c:v>69</c:v>
                </c:pt>
                <c:pt idx="3">
                  <c:v>68</c:v>
                </c:pt>
                <c:pt idx="4">
                  <c:v>76</c:v>
                </c:pt>
                <c:pt idx="5">
                  <c:v>103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47-4226-BDCC-E24409778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1241600"/>
        <c:axId val="121243136"/>
      </c:barChart>
      <c:catAx>
        <c:axId val="12124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 b="1"/>
            </a:pPr>
            <a:endParaRPr lang="pl-PL"/>
          </a:p>
        </c:txPr>
        <c:crossAx val="121243136"/>
        <c:crosses val="autoZero"/>
        <c:auto val="0"/>
        <c:lblAlgn val="ctr"/>
        <c:lblOffset val="100"/>
        <c:noMultiLvlLbl val="0"/>
      </c:catAx>
      <c:valAx>
        <c:axId val="12124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2124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6.1345840800297547E-3"/>
                  <c:y val="5.78581546494833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5F-4447-862C-327EDFE4D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26</c:v>
                </c:pt>
                <c:pt idx="1">
                  <c:v>15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B-4405-A76C-A1D3A62B28D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4.6009380600223167E-3"/>
                  <c:y val="5.78581546494833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5F-4447-862C-327EDFE4D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27</c:v>
                </c:pt>
                <c:pt idx="1">
                  <c:v>13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4B-4405-A76C-A1D3A62B28D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3.0672920400149901E-3"/>
                  <c:y val="8.866684565911530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5F-4447-862C-327EDFE4D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29</c:v>
                </c:pt>
                <c:pt idx="1">
                  <c:v>15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4B-4405-A76C-A1D3A62B28D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95F-4447-862C-327EDFE4D2A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95F-4447-862C-327EDFE4D2A2}"/>
                </c:ext>
              </c:extLst>
            </c:dLbl>
            <c:dLbl>
              <c:idx val="2"/>
              <c:layout>
                <c:manualLayout>
                  <c:x val="4.600938060022204E-3"/>
                  <c:y val="1.31345359774839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34-4A14-B8EE-E3EA1110404F}"/>
                </c:ext>
              </c:extLst>
            </c:dLbl>
            <c:dLbl>
              <c:idx val="3"/>
              <c:layout>
                <c:manualLayout>
                  <c:x val="6.1345840800296429E-3"/>
                  <c:y val="-1.5629050475873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5F-4447-862C-327EDFE4D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35</c:v>
                </c:pt>
                <c:pt idx="1">
                  <c:v>16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86-4220-877E-3BC1D717C711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31</c:v>
                </c:pt>
                <c:pt idx="1">
                  <c:v>19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0-46F4-9B63-84A4A8869C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21316864"/>
        <c:axId val="121318400"/>
      </c:barChart>
      <c:catAx>
        <c:axId val="12131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318400"/>
        <c:crosses val="autoZero"/>
        <c:auto val="1"/>
        <c:lblAlgn val="ctr"/>
        <c:lblOffset val="100"/>
        <c:noMultiLvlLbl val="0"/>
      </c:catAx>
      <c:valAx>
        <c:axId val="12131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316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48578177303971E-2"/>
          <c:y val="7.6878922284988271E-2"/>
          <c:w val="0.89303459035952526"/>
          <c:h val="0.862428035061631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F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44E-46E5-A39F-8F7A51DC010B}"/>
              </c:ext>
            </c:extLst>
          </c:dPt>
          <c:dPt>
            <c:idx val="1"/>
            <c:invertIfNegative val="0"/>
            <c:bubble3D val="0"/>
            <c:spPr>
              <a:solidFill>
                <a:srgbClr val="CC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4E-46E5-A39F-8F7A51DC010B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>
                <a:outerShdw blurRad="50800" dist="190500" dir="54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4E-46E5-A39F-8F7A51DC010B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44E-46E5-A39F-8F7A51DC01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1576980</c:v>
                </c:pt>
                <c:pt idx="1">
                  <c:v>1586651</c:v>
                </c:pt>
                <c:pt idx="2">
                  <c:v>2212567</c:v>
                </c:pt>
                <c:pt idx="3">
                  <c:v>2436679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4E-46E5-A39F-8F7A51DC0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9534623"/>
        <c:axId val="1489533663"/>
      </c:barChart>
      <c:valAx>
        <c:axId val="1489533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89534623"/>
        <c:crosses val="autoZero"/>
        <c:crossBetween val="between"/>
      </c:valAx>
      <c:catAx>
        <c:axId val="148953462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895336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561619643337996"/>
          <c:y val="2.638688293893271E-2"/>
          <c:w val="0.79726115262175401"/>
          <c:h val="0.893022356490304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419193286837958E-3"/>
                  <c:y val="0.184207927514226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8D-4B62-BDEB-E2DE9F8D6715}"/>
                </c:ext>
              </c:extLst>
            </c:dLbl>
            <c:dLbl>
              <c:idx val="1"/>
              <c:layout>
                <c:manualLayout>
                  <c:x val="-4.8143949651284906E-3"/>
                  <c:y val="0.184207927514226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8D-4B62-BDEB-E2DE9F8D6715}"/>
                </c:ext>
              </c:extLst>
            </c:dLbl>
            <c:dLbl>
              <c:idx val="2"/>
              <c:layout>
                <c:manualLayout>
                  <c:x val="0"/>
                  <c:y val="0.203804515547655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8D-4B62-BDEB-E2DE9F8D6715}"/>
                </c:ext>
              </c:extLst>
            </c:dLbl>
            <c:dLbl>
              <c:idx val="3"/>
              <c:layout>
                <c:manualLayout>
                  <c:x val="1.1233588251966478E-2"/>
                  <c:y val="0.258674962041254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8D-4B62-BDEB-E2DE9F8D6715}"/>
                </c:ext>
              </c:extLst>
            </c:dLbl>
            <c:dLbl>
              <c:idx val="4"/>
              <c:layout>
                <c:manualLayout>
                  <c:x val="-6.4191932868379875E-3"/>
                  <c:y val="0.290029502894740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8D-4B62-BDEB-E2DE9F8D6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1143319</c:v>
                </c:pt>
                <c:pt idx="1">
                  <c:v>1160634</c:v>
                </c:pt>
                <c:pt idx="2">
                  <c:v>1344769</c:v>
                </c:pt>
                <c:pt idx="3">
                  <c:v>1562691</c:v>
                </c:pt>
                <c:pt idx="4">
                  <c:v>1719769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8D-4B62-BDEB-E2DE9F8D6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295424"/>
        <c:axId val="124309504"/>
        <c:axId val="121419968"/>
      </c:bar3DChart>
      <c:catAx>
        <c:axId val="1242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309504"/>
        <c:crosses val="autoZero"/>
        <c:auto val="1"/>
        <c:lblAlgn val="ctr"/>
        <c:lblOffset val="100"/>
        <c:noMultiLvlLbl val="0"/>
      </c:catAx>
      <c:valAx>
        <c:axId val="12430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4295424"/>
        <c:crosses val="autoZero"/>
        <c:crossBetween val="between"/>
      </c:valAx>
      <c:serAx>
        <c:axId val="121419968"/>
        <c:scaling>
          <c:orientation val="minMax"/>
        </c:scaling>
        <c:delete val="1"/>
        <c:axPos val="b"/>
        <c:majorTickMark val="none"/>
        <c:minorTickMark val="none"/>
        <c:tickLblPos val="nextTo"/>
        <c:crossAx val="1243095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0.09489</cdr:x>
      <cdr:y>0.75385</cdr:y>
    </cdr:from>
    <cdr:to>
      <cdr:x>0.932</cdr:x>
      <cdr:y>0.96923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50925" y="3528392"/>
          <a:ext cx="662473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endParaRPr lang="pl-PL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fld id="{DD601CDE-1D52-475D-8D50-239A410A5757}" type="datetime1">
              <a:rPr lang="pl-PL" smtClean="0"/>
              <a:t>13.04.2026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76751" y="6542988"/>
            <a:ext cx="4342820" cy="344080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8704F4E4-10A8-4DB6-98F9-AF4AF94BAD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4882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/>
          <a:lstStyle>
            <a:lvl1pPr algn="r">
              <a:defRPr sz="1200"/>
            </a:lvl1pPr>
          </a:lstStyle>
          <a:p>
            <a:fld id="{293FC437-8CAD-48E9-90ED-DE3117363FC9}" type="datetime1">
              <a:rPr lang="pl-PL" smtClean="0"/>
              <a:t>13.04.2026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59" tIns="45979" rIns="91959" bIns="4597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02192" y="3271882"/>
            <a:ext cx="8017510" cy="3099673"/>
          </a:xfrm>
          <a:prstGeom prst="rect">
            <a:avLst/>
          </a:prstGeom>
        </p:spPr>
        <p:txBody>
          <a:bodyPr vert="horz" lIns="91959" tIns="45979" rIns="91959" bIns="4597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76751" y="6542561"/>
            <a:ext cx="4342820" cy="344408"/>
          </a:xfrm>
          <a:prstGeom prst="rect">
            <a:avLst/>
          </a:prstGeom>
        </p:spPr>
        <p:txBody>
          <a:bodyPr vert="horz" lIns="91959" tIns="45979" rIns="91959" bIns="45979" rtlCol="0" anchor="b"/>
          <a:lstStyle>
            <a:lvl1pPr algn="r">
              <a:defRPr sz="1200"/>
            </a:lvl1pPr>
          </a:lstStyle>
          <a:p>
            <a:fld id="{40F204A1-1A48-40F7-9759-EBBA0D5510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51154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943CDE8-CCFC-4581-B985-46BA4F84AC4B}" type="datetime1">
              <a:rPr lang="pl-PL" smtClean="0"/>
              <a:t>13.04.2026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21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8B1D964-395E-4248-83F7-56C2A4638762}" type="datetime1">
              <a:rPr lang="pl-PL" smtClean="0"/>
              <a:t>13.04.2026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33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3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44FD277-D74D-4C62-A193-8EB551E33B4D}" type="datetime1">
              <a:rPr lang="pl-PL" smtClean="0"/>
              <a:t>13.04.2026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53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4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8D0A1C8-77B4-4033-B81F-44A60BB6081C}" type="datetime1">
              <a:rPr lang="pl-PL" smtClean="0"/>
              <a:t>13.04.2026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52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6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F8901FE-05EB-4A0D-BC95-B653D8D6477E}" type="datetime1">
              <a:rPr lang="pl-PL" smtClean="0"/>
              <a:t>13.04.2026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97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3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4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0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9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2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42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5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42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18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9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9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589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3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83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36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1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0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2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5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5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55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10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20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96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75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6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511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47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05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674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38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3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53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82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539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150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626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34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5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685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274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793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992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681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49660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885662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76237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00253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3083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27455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7870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263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628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055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18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193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693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607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48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51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219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267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645250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44343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228941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02006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461104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95682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1929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93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6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  <p:sldLayoutId id="2147485215" r:id="rId13"/>
    <p:sldLayoutId id="2147485216" r:id="rId14"/>
    <p:sldLayoutId id="2147485217" r:id="rId15"/>
    <p:sldLayoutId id="2147485218" r:id="rId16"/>
    <p:sldLayoutId id="214748521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4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4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104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397" r:id="rId3"/>
    <p:sldLayoutId id="2147485398" r:id="rId4"/>
    <p:sldLayoutId id="2147485399" r:id="rId5"/>
    <p:sldLayoutId id="2147485400" r:id="rId6"/>
    <p:sldLayoutId id="2147485401" r:id="rId7"/>
    <p:sldLayoutId id="2147485402" r:id="rId8"/>
    <p:sldLayoutId id="2147485403" r:id="rId9"/>
    <p:sldLayoutId id="2147485404" r:id="rId10"/>
    <p:sldLayoutId id="2147485405" r:id="rId11"/>
    <p:sldLayoutId id="2147485406" r:id="rId12"/>
    <p:sldLayoutId id="2147485407" r:id="rId13"/>
    <p:sldLayoutId id="2147485408" r:id="rId14"/>
    <p:sldLayoutId id="2147485409" r:id="rId15"/>
    <p:sldLayoutId id="2147485410" r:id="rId16"/>
    <p:sldLayoutId id="214748541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2018-04-13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676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  <p:sldLayoutId id="2147485424" r:id="rId12"/>
    <p:sldLayoutId id="2147485425" r:id="rId13"/>
    <p:sldLayoutId id="2147485426" r:id="rId14"/>
    <p:sldLayoutId id="2147485427" r:id="rId15"/>
    <p:sldLayoutId id="2147485428" r:id="rId16"/>
    <p:sldLayoutId id="21474854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5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8FBCEA6-D814-8EB9-0369-3408B2D1B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3345A75-A906-65C3-0879-93E65E641A97}"/>
              </a:ext>
            </a:extLst>
          </p:cNvPr>
          <p:cNvSpPr txBox="1"/>
          <p:nvPr/>
        </p:nvSpPr>
        <p:spPr>
          <a:xfrm>
            <a:off x="-108520" y="3717032"/>
            <a:ext cx="91342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Działalność </a:t>
            </a:r>
            <a:b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Powiatowego  Centrum </a:t>
            </a:r>
            <a:b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Pomocy Rodzinie w Gołdapi </a:t>
            </a:r>
            <a:b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</a:br>
            <a:r>
              <a:rPr kumimoji="0" lang="pl-PL" sz="36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Batang" panose="02030600000101010101" pitchFamily="18" charset="-127"/>
              </a:rPr>
              <a:t>w 2025  roku</a:t>
            </a:r>
            <a:endParaRPr kumimoji="0" lang="pl-PL" sz="11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822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94AFE6-4D99-5666-5F38-9B60590C623D}"/>
              </a:ext>
            </a:extLst>
          </p:cNvPr>
          <p:cNvSpPr txBox="1"/>
          <p:nvPr/>
        </p:nvSpPr>
        <p:spPr>
          <a:xfrm>
            <a:off x="1619672" y="908720"/>
            <a:ext cx="5904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algn="ctr"/>
            <a:r>
              <a:rPr lang="pl-PL" b="1" dirty="0"/>
              <a:t>Zwrot za pobyt dzieci umieszczonych </a:t>
            </a:r>
            <a:br>
              <a:rPr lang="pl-PL" b="1" dirty="0"/>
            </a:br>
            <a:r>
              <a:rPr lang="pl-PL" b="1" dirty="0"/>
              <a:t>w rodzinnej pieczy zastępczej na terenie Powiatu Gołdapskiego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Gmina Gołdap – 629.725 zł</a:t>
            </a:r>
          </a:p>
          <a:p>
            <a:r>
              <a:rPr lang="pl-PL" dirty="0"/>
              <a:t>Gmina Banie Mazurskie – 27.825 zł</a:t>
            </a:r>
          </a:p>
          <a:p>
            <a:r>
              <a:rPr lang="pl-PL" dirty="0"/>
              <a:t>Gmina Dubeninki – 115.622 zł</a:t>
            </a:r>
          </a:p>
          <a:p>
            <a:r>
              <a:rPr lang="pl-PL" dirty="0"/>
              <a:t>Inne powiaty i miasta 478.436 zł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38FA2D-FF57-F4D1-3520-E40DBA04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1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3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79512" y="783465"/>
            <a:ext cx="7272808" cy="7013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+mj-lt"/>
              </a:rPr>
              <a:t>Instytucjonalna piecza zastępcza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83568" y="2405778"/>
            <a:ext cx="8352928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endParaRPr lang="pl-PL" sz="1100" b="1" dirty="0">
              <a:latin typeface="+mj-lt"/>
            </a:endParaRPr>
          </a:p>
          <a:p>
            <a:pPr marL="0" indent="0">
              <a:buNone/>
              <a:defRPr/>
            </a:pPr>
            <a:r>
              <a:rPr lang="pl-PL" sz="1800" b="1" dirty="0">
                <a:latin typeface="+mj-lt"/>
              </a:rPr>
              <a:t>Dzieci z Powiatu Gołdapskiego – 18</a:t>
            </a:r>
          </a:p>
          <a:p>
            <a:pPr marL="0" indent="0">
              <a:buNone/>
              <a:defRPr/>
            </a:pPr>
            <a:r>
              <a:rPr lang="pl-PL" sz="1800" b="1" dirty="0">
                <a:latin typeface="+mj-lt"/>
              </a:rPr>
              <a:t>Dzieci z innych powiatów – 11</a:t>
            </a:r>
          </a:p>
          <a:p>
            <a:pPr>
              <a:buClr>
                <a:schemeClr val="tx1"/>
              </a:buClr>
              <a:defRPr/>
            </a:pPr>
            <a:r>
              <a:rPr lang="pl-PL" sz="1800" dirty="0">
                <a:latin typeface="+mj-lt"/>
              </a:rPr>
              <a:t>  </a:t>
            </a:r>
            <a:endParaRPr lang="pl-PL" sz="800" dirty="0"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W 2025 r. wydano 8 skierowań  </a:t>
            </a:r>
            <a:br>
              <a:rPr lang="pl-PL" sz="2000" b="1" dirty="0">
                <a:latin typeface="+mj-lt"/>
              </a:rPr>
            </a:br>
            <a:r>
              <a:rPr lang="pl-PL" sz="2000" b="1" dirty="0">
                <a:latin typeface="+mj-lt"/>
              </a:rPr>
              <a:t>do placówki opiekuńczo - wychowawczej w Gołdapi </a:t>
            </a:r>
          </a:p>
          <a:p>
            <a:pPr>
              <a:buClr>
                <a:schemeClr val="tx1"/>
              </a:buClr>
              <a:defRPr/>
            </a:pPr>
            <a:endParaRPr lang="pl-PL" sz="1800" b="1" dirty="0"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Powiatu Gołdapskiego – 5.550,21 zł </a:t>
            </a:r>
          </a:p>
          <a:p>
            <a:pPr>
              <a:buClr>
                <a:schemeClr val="tx1"/>
              </a:buClr>
              <a:defRPr/>
            </a:pPr>
            <a:r>
              <a:rPr lang="pl-PL" sz="2000" b="1" dirty="0">
                <a:latin typeface="+mj-lt"/>
              </a:rPr>
              <a:t>Dzieci z innych powiatów – 5.550,21 zł</a:t>
            </a:r>
          </a:p>
        </p:txBody>
      </p:sp>
    </p:spTree>
    <p:extLst>
      <p:ext uri="{BB962C8B-B14F-4D97-AF65-F5344CB8AC3E}">
        <p14:creationId xmlns:p14="http://schemas.microsoft.com/office/powerpoint/2010/main" val="132807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41276" y="1496501"/>
            <a:ext cx="7992888" cy="88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Dom dla dzieci i młodzieży „TACY SAMI” – dotacja ogółem</a:t>
            </a:r>
            <a:b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(Dzieci z Powiatu Gołdapskiego i dotacje z innych powiatów)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65704" y="476250"/>
            <a:ext cx="7596188" cy="1025525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Koszty instytucjonalnej pieczy zastępczej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1620838" y="2349500"/>
            <a:ext cx="7523162" cy="4032250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-1"/>
            <a:ext cx="1619672" cy="1845017"/>
          </a:xfrm>
          <a:prstGeom prst="rect">
            <a:avLst/>
          </a:prstGeom>
        </p:spPr>
      </p:pic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711274256"/>
              </p:ext>
            </p:extLst>
          </p:nvPr>
        </p:nvGraphicFramePr>
        <p:xfrm>
          <a:off x="365500" y="1700808"/>
          <a:ext cx="7913767" cy="3482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rostokąt 4"/>
          <p:cNvSpPr/>
          <p:nvPr/>
        </p:nvSpPr>
        <p:spPr>
          <a:xfrm>
            <a:off x="416117" y="5024082"/>
            <a:ext cx="8311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b="1" dirty="0"/>
              <a:t>Zwrot Gminy Gołdap – 343.882 zł,  </a:t>
            </a:r>
            <a:br>
              <a:rPr lang="pl-PL" sz="1800" b="1" dirty="0"/>
            </a:br>
            <a:r>
              <a:rPr lang="pl-PL" sz="1800" b="1" dirty="0"/>
              <a:t>Dubeninki – 157.788 zł, </a:t>
            </a:r>
            <a:br>
              <a:rPr lang="pl-PL" sz="1800" b="1" dirty="0"/>
            </a:br>
            <a:r>
              <a:rPr lang="pl-PL" sz="1800" b="1" dirty="0"/>
              <a:t>Banie Mazurskie – 21.711 zł, </a:t>
            </a:r>
            <a:br>
              <a:rPr lang="pl-PL" sz="1800" b="1" dirty="0"/>
            </a:br>
            <a:r>
              <a:rPr lang="pl-PL" sz="1800" b="1" dirty="0"/>
              <a:t>inne powiaty – 633.691 zł. </a:t>
            </a:r>
          </a:p>
        </p:txBody>
      </p:sp>
    </p:spTree>
    <p:extLst>
      <p:ext uri="{BB962C8B-B14F-4D97-AF65-F5344CB8AC3E}">
        <p14:creationId xmlns:p14="http://schemas.microsoft.com/office/powerpoint/2010/main" val="1390473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93AA6-3365-92CB-D417-33D5ADAE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915337"/>
            <a:ext cx="6331053" cy="1303867"/>
          </a:xfrm>
        </p:spPr>
        <p:txBody>
          <a:bodyPr>
            <a:normAutofit fontScale="90000"/>
          </a:bodyPr>
          <a:lstStyle/>
          <a:p>
            <a:r>
              <a:rPr lang="pl-PL" dirty="0"/>
              <a:t>Projekt: Wsparcie pieczy zastępczej w powiecie gołdapskim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684B8B-29EA-95FA-881F-0A368032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l-PL" dirty="0"/>
              <a:t>W 2024 r. podpisano umowę na 2.421.982,38 zł, Priorytet 9.Włączenie i integracja EFS+ Fundusze europejskie dla Warmii              i Mazur 2021-2027. Projekt skierowany jest do rodzin zastępczych, RDD, wychowanków rodzinnej i instytucjonalnej pieczy zastępczej.</a:t>
            </a:r>
          </a:p>
          <a:p>
            <a:r>
              <a:rPr lang="pl-PL" dirty="0"/>
              <a:t>W ramach w/w projektu w 2025 roku zrealizowano następujące działania: </a:t>
            </a:r>
          </a:p>
          <a:p>
            <a:pPr>
              <a:buFontTx/>
              <a:buChar char="-"/>
            </a:pPr>
            <a:r>
              <a:rPr lang="pl-PL" dirty="0"/>
              <a:t>Zdiagnozowano potrzeby wychowanków i rodzin zastępczych w zakresie możliwości wsparcia</a:t>
            </a:r>
          </a:p>
          <a:p>
            <a:pPr>
              <a:buFontTx/>
              <a:buChar char="-"/>
            </a:pPr>
            <a:r>
              <a:rPr lang="pl-PL" dirty="0"/>
              <a:t>Zakupiono nowy samochód do realizacji zadań PCPR- Dacia </a:t>
            </a:r>
            <a:r>
              <a:rPr lang="pl-PL" dirty="0" err="1"/>
              <a:t>Duster</a:t>
            </a:r>
            <a:r>
              <a:rPr lang="pl-PL" dirty="0"/>
              <a:t> </a:t>
            </a:r>
          </a:p>
          <a:p>
            <a:pPr>
              <a:buFontTx/>
              <a:buChar char="-"/>
            </a:pPr>
            <a:r>
              <a:rPr lang="pl-PL" dirty="0"/>
              <a:t>Zrealizowano warsztaty  kulinarne i warsztaty z rękodzieła dla wychowanków,</a:t>
            </a:r>
          </a:p>
          <a:p>
            <a:pPr>
              <a:buFontTx/>
              <a:buChar char="-"/>
            </a:pPr>
            <a:r>
              <a:rPr lang="pl-PL" dirty="0"/>
              <a:t>Zorganizowano wyjazd do parku wodnego </a:t>
            </a:r>
            <a:r>
              <a:rPr lang="pl-PL" dirty="0" err="1"/>
              <a:t>Suntago</a:t>
            </a:r>
            <a:endParaRPr lang="pl-PL" dirty="0"/>
          </a:p>
          <a:p>
            <a:pPr>
              <a:buFontTx/>
              <a:buChar char="-"/>
            </a:pPr>
            <a:r>
              <a:rPr lang="pl-PL" dirty="0"/>
              <a:t>Zorganizowano rodzinny rajd rowerowy</a:t>
            </a:r>
          </a:p>
          <a:p>
            <a:pPr>
              <a:buFontTx/>
              <a:buChar char="-"/>
            </a:pPr>
            <a:r>
              <a:rPr lang="pl-PL" dirty="0"/>
              <a:t>Zorganizowano piknik promujący rodzicielstwo zastępcze (dożynki powiatowo – gminne w Baniach Mazurskich)</a:t>
            </a:r>
          </a:p>
          <a:p>
            <a:pPr>
              <a:buFontTx/>
              <a:buChar char="-"/>
            </a:pPr>
            <a:r>
              <a:rPr lang="pl-PL" dirty="0"/>
              <a:t>Zorganizowano wyjazd do teatru w Warszawie (oraz do Muzeum Powstania Warszawskiego)</a:t>
            </a:r>
          </a:p>
          <a:p>
            <a:pPr>
              <a:buFontTx/>
              <a:buChar char="-"/>
            </a:pPr>
            <a:r>
              <a:rPr lang="pl-PL" dirty="0"/>
              <a:t>Zorganizowano 7 dniowy obóz terapeutyczny w Poroninie</a:t>
            </a:r>
          </a:p>
          <a:p>
            <a:pPr>
              <a:buFontTx/>
              <a:buChar char="-"/>
            </a:pPr>
            <a:r>
              <a:rPr lang="pl-PL" dirty="0"/>
              <a:t>Przeprowadzono warsztaty w zakresie doradztwa zawodowego</a:t>
            </a:r>
          </a:p>
          <a:p>
            <a:pPr>
              <a:buFontTx/>
              <a:buChar char="-"/>
            </a:pPr>
            <a:r>
              <a:rPr lang="pl-PL" dirty="0"/>
              <a:t>Zrealizowano 3 miesięczny cykl  skierowany do rodziców zastępczych „Szkoła dla rodziców i wychowawców”</a:t>
            </a:r>
          </a:p>
          <a:p>
            <a:pPr>
              <a:buFontTx/>
              <a:buChar char="-"/>
            </a:pPr>
            <a:r>
              <a:rPr lang="pl-PL" dirty="0"/>
              <a:t>Grupę wsparcia dla rodziców zastępczych</a:t>
            </a:r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2FAA43A-0A75-C575-3FA5-AECBFD61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AD52113-47ED-BCE4-9BA3-482BCC44A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788024" cy="331236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D314BD5-47A6-078F-B7EF-019C75C69879}"/>
              </a:ext>
            </a:extLst>
          </p:cNvPr>
          <p:cNvSpPr txBox="1"/>
          <p:nvPr/>
        </p:nvSpPr>
        <p:spPr>
          <a:xfrm>
            <a:off x="6492" y="2689389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 </a:t>
            </a:r>
          </a:p>
          <a:p>
            <a:pPr algn="ctr"/>
            <a:r>
              <a:rPr lang="pl-PL" b="1" dirty="0"/>
              <a:t>Zakupiono nowy samochód do realizacji zadań PCPR- Dacia </a:t>
            </a:r>
            <a:r>
              <a:rPr lang="pl-PL" b="1" dirty="0" err="1"/>
              <a:t>Duster</a:t>
            </a:r>
            <a:r>
              <a:rPr lang="pl-PL" dirty="0"/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A32C19C-61C9-253E-07B1-5C402E88D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" y="3573016"/>
            <a:ext cx="4343197" cy="32839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B3BC32A-7D95-D523-1243-47E6C5764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" y="-24747"/>
            <a:ext cx="5135285" cy="292392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85A1246-65B3-35A9-289C-EB8C7C27D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5822"/>
            <a:ext cx="3983157" cy="2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63EE396B-FC02-5F28-C10A-FB732E90A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17" y="1"/>
            <a:ext cx="4450701" cy="278092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C8B304B-E223-DF64-297B-B63C80258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8" y="3429000"/>
            <a:ext cx="5962870" cy="3429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AF29EFFC-8A4C-5894-7FB9-3F2BA33B1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427399"/>
            <a:ext cx="4644008" cy="3429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6C4267E4-87EC-C931-25E2-573C524B4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"/>
            <a:ext cx="4730214" cy="2780928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AD97AC9-87B3-6D87-9E7C-B4FA0DBE8656}"/>
              </a:ext>
            </a:extLst>
          </p:cNvPr>
          <p:cNvSpPr txBox="1"/>
          <p:nvPr/>
        </p:nvSpPr>
        <p:spPr>
          <a:xfrm>
            <a:off x="2276670" y="2833501"/>
            <a:ext cx="4590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Warsztaty  kulinarne</a:t>
            </a:r>
          </a:p>
        </p:txBody>
      </p:sp>
    </p:spTree>
    <p:extLst>
      <p:ext uri="{BB962C8B-B14F-4D97-AF65-F5344CB8AC3E}">
        <p14:creationId xmlns:p14="http://schemas.microsoft.com/office/powerpoint/2010/main" val="108083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91EA2-9C03-E29B-156D-BECFDC14D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FAA7447-7539-EE72-602E-D1AD51058689}"/>
              </a:ext>
            </a:extLst>
          </p:cNvPr>
          <p:cNvSpPr txBox="1"/>
          <p:nvPr/>
        </p:nvSpPr>
        <p:spPr>
          <a:xfrm>
            <a:off x="2132654" y="2826189"/>
            <a:ext cx="4590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Warsztaty  rękodzieła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B3D702C-6F46-FEF8-8DD5-561CC2D41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278092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21E743E-4258-C28F-F393-CF9FA9285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572000" cy="3284984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F4B67777-959C-7FFA-CBBB-6A59398BF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2780928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BED162E-B231-1814-CA42-C5977DEA1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40" y="3573015"/>
            <a:ext cx="459066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3E270-8C45-EECB-5A5C-DAAA9DF14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87C0383-FF92-C8E3-889C-8494E54065F6}"/>
              </a:ext>
            </a:extLst>
          </p:cNvPr>
          <p:cNvSpPr txBox="1"/>
          <p:nvPr/>
        </p:nvSpPr>
        <p:spPr>
          <a:xfrm>
            <a:off x="0" y="282618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Wyjazd do Aquaparku </a:t>
            </a:r>
            <a:r>
              <a:rPr lang="pl-PL" sz="3200" b="1" dirty="0" err="1"/>
              <a:t>Suntago</a:t>
            </a:r>
            <a:endParaRPr lang="pl-PL" sz="32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DE7A6FD-C050-2A96-E9DF-3D9A65EDC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27809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1C1431-5D59-3AEC-33DD-E8AD819B7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278092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310D07D-E5BF-2C9E-41CD-97F06E0E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302"/>
            <a:ext cx="4490662" cy="342169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258DC8E-109A-2DFE-2E03-0CD37B3A7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62" y="3436300"/>
            <a:ext cx="4653338" cy="34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6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6082D-A914-3378-5C0B-FDC32E62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8EE7D5C5-706E-8145-8834-FB2C7FFD5873}"/>
              </a:ext>
            </a:extLst>
          </p:cNvPr>
          <p:cNvSpPr txBox="1"/>
          <p:nvPr/>
        </p:nvSpPr>
        <p:spPr>
          <a:xfrm rot="20541263">
            <a:off x="3131840" y="3933056"/>
            <a:ext cx="3240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Dzień Rodzicielstwa Zastępczego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A881DD0-5444-9F84-4AA3-7E876608C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3456384" cy="425029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53C3AA-3C81-D0EC-B96F-2CFA0E76D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3131840" cy="414907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A1A92CB-4966-0533-C56B-DB76C6A3E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426080" cy="321287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BB5A7D4-6FD8-64AD-7CE7-5B0C10BE1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25" y="0"/>
            <a:ext cx="4785775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350F7-EFB1-303A-EE3E-DB82AF4F6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75D890D-F582-0169-F8DC-78AAF9F5DE5B}"/>
              </a:ext>
            </a:extLst>
          </p:cNvPr>
          <p:cNvSpPr txBox="1"/>
          <p:nvPr/>
        </p:nvSpPr>
        <p:spPr>
          <a:xfrm rot="15946345">
            <a:off x="3672823" y="289587"/>
            <a:ext cx="1169551" cy="2440531"/>
          </a:xfrm>
          <a:prstGeom prst="rect">
            <a:avLst/>
          </a:prstGeom>
          <a:noFill/>
        </p:spPr>
        <p:txBody>
          <a:bodyPr vert="vert" wrap="square">
            <a:spAutoFit/>
          </a:bodyPr>
          <a:lstStyle/>
          <a:p>
            <a:pPr algn="ctr"/>
            <a:r>
              <a:rPr lang="pl-PL" sz="3200" b="1" dirty="0"/>
              <a:t>Eko </a:t>
            </a:r>
            <a:br>
              <a:rPr lang="pl-PL" sz="3200" b="1" dirty="0"/>
            </a:br>
            <a:r>
              <a:rPr lang="pl-PL" sz="3200" b="1" dirty="0"/>
              <a:t>Piknik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AF7E0E-6454-40A0-D748-0F7EFB922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399"/>
            <a:ext cx="4932040" cy="334134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9657749-5802-9014-6F30-0C618C744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429000"/>
            <a:ext cx="4444414" cy="344153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024C228-8799-6B53-390A-2F74242B4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145"/>
            <a:ext cx="4211960" cy="344153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6BD1629-FCE8-CB1C-816A-DAF8D03CD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3158" cy="354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37340"/>
              </p:ext>
            </p:extLst>
          </p:nvPr>
        </p:nvGraphicFramePr>
        <p:xfrm>
          <a:off x="431539" y="1307669"/>
          <a:ext cx="8244918" cy="5704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701">
                <a:tc gridSpan="3">
                  <a:txBody>
                    <a:bodyPr/>
                    <a:lstStyle/>
                    <a:p>
                      <a:pPr algn="ctr"/>
                      <a:r>
                        <a:rPr lang="pl-PL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Dyrektor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04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 ds. rodzinnej pieczy zastępczej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</a:t>
                      </a:r>
                      <a:r>
                        <a:rPr lang="pl-PL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ds. kadr                    i rehabilitacji społecznej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Księgowość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8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Zespołu ds. RPZ</a:t>
                      </a:r>
                      <a:r>
                        <a:rPr lang="pl-PL" sz="2000" baseline="0" dirty="0"/>
                        <a:t>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Pracownik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4 koordynatorów rodzinnej pieczy zastępczej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Kierownik ds. kadr                i rehabilitacji społecznej osób niepełnosprawnych;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Podinspektor ds. rehabilitacji</a:t>
                      </a:r>
                      <a:r>
                        <a:rPr lang="pl-PL" sz="2000" baseline="0" dirty="0"/>
                        <a:t> społecznej, realizacji programów PFRON, pomocy uchodźcom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/>
                        <a:t>Pomoc administracyjna</a:t>
                      </a:r>
                      <a:endParaRPr lang="pl-PL" sz="2000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Główny księgowy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/>
                        <a:t>Pomoc administracyjna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755576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Kadra PCPR </a:t>
            </a:r>
            <a:endParaRPr lang="pl-PL" sz="4800" dirty="0"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07" y="4282"/>
            <a:ext cx="1403023" cy="15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B4FCE-0177-7DBC-9BCD-67E262275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63EAD43A-B48F-EAA8-9449-5B5C1BED56B2}"/>
              </a:ext>
            </a:extLst>
          </p:cNvPr>
          <p:cNvSpPr txBox="1"/>
          <p:nvPr/>
        </p:nvSpPr>
        <p:spPr>
          <a:xfrm>
            <a:off x="0" y="282618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Rodzinny Rajd Rowerowy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2ED1D9-342E-16A4-1079-C4B3BFB15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278092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11D5F2D-3CEB-BFEB-DF81-30971D267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0748" cy="278092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DDED36B-4AED-5204-E952-FA24E9456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224"/>
            <a:ext cx="4490662" cy="340177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14444B5-B6B1-A906-EA27-56EDE865F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62" y="3456224"/>
            <a:ext cx="4653338" cy="34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12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2E006-BA90-31C7-8FA9-1FEEFD31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69765DB4-05C0-9497-B09A-92FF618BF715}"/>
              </a:ext>
            </a:extLst>
          </p:cNvPr>
          <p:cNvSpPr txBox="1"/>
          <p:nvPr/>
        </p:nvSpPr>
        <p:spPr>
          <a:xfrm>
            <a:off x="0" y="2927687"/>
            <a:ext cx="91624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b="1" dirty="0"/>
              <a:t>Dożynki powiatowo – gminne w Baniach Mazurskich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97F037-4CA0-878C-3D47-7621C1916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27902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A2A9F72-4DAF-DDD2-C613-695063ED8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995"/>
            <a:ext cx="6950699" cy="31913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8111D55-5471-3B23-346D-9C9C7A46E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058" y="3694325"/>
            <a:ext cx="4572396" cy="31913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277B26E-81ED-8965-1667-7D17FC96A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7" y="1"/>
            <a:ext cx="4608115" cy="27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8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3480-20FE-EA2B-CE25-51978BA15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EEC2A881-5AF4-065E-1C8C-2BD760F083BB}"/>
              </a:ext>
            </a:extLst>
          </p:cNvPr>
          <p:cNvSpPr txBox="1"/>
          <p:nvPr/>
        </p:nvSpPr>
        <p:spPr>
          <a:xfrm>
            <a:off x="0" y="2826189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Wyjazd do teatru oraz Muzeum Powstania Warszawskiego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B5635D-A893-E6BB-427C-D56B9510F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27809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D5B8F1-927D-18C8-3888-3EE409A69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603F85B-3E96-82EB-73BE-B73316496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78092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186A026-49EA-7012-9B1F-F81C5F88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65" y="34273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47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A4B4-5BB9-7D40-52DC-E486D014D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0380A4C-B59A-5015-56F8-A701F1676085}"/>
              </a:ext>
            </a:extLst>
          </p:cNvPr>
          <p:cNvSpPr txBox="1"/>
          <p:nvPr/>
        </p:nvSpPr>
        <p:spPr>
          <a:xfrm>
            <a:off x="11765" y="289461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Obóz w Poroninie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C094EFF-2E62-CD9D-F0FC-10D8D132A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27984" cy="27809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C1BF5E-59E1-5286-D667-ED53A85AA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34" y="3429000"/>
            <a:ext cx="4583765" cy="3429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3EA4F00-7786-AB52-FECB-A9C8E8203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1"/>
            <a:ext cx="4716014" cy="278092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D8AFC00-BD22-B185-0060-00361E274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837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8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20063-9F00-5C8A-ADA3-A9023DD0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E870E6B-1E87-B7A0-0E8E-5DD7D66CC702}"/>
              </a:ext>
            </a:extLst>
          </p:cNvPr>
          <p:cNvSpPr txBox="1"/>
          <p:nvPr/>
        </p:nvSpPr>
        <p:spPr>
          <a:xfrm>
            <a:off x="11765" y="289461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/>
              <a:t>Sensoplastyka</a:t>
            </a:r>
            <a:endParaRPr lang="pl-PL" sz="32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DB0E5E1-3D84-D25C-F74B-6130AF30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" y="0"/>
            <a:ext cx="4416019" cy="27809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FE8917-222B-E409-6D14-4E1E0393A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1"/>
            <a:ext cx="4739544" cy="278092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BF8C752-F2CE-33C1-D46E-F2518DEA6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3084"/>
            <a:ext cx="4427986" cy="326491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D36E6FB-38B7-C3E9-4998-AB4E1A38B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3593084"/>
            <a:ext cx="4713580" cy="32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4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8EDB-1C62-A010-7189-FE44535E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61313775-6670-A041-4264-4D151E55F865}"/>
              </a:ext>
            </a:extLst>
          </p:cNvPr>
          <p:cNvSpPr txBox="1"/>
          <p:nvPr/>
        </p:nvSpPr>
        <p:spPr>
          <a:xfrm>
            <a:off x="2980240" y="579126"/>
            <a:ext cx="3888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Szkoła </a:t>
            </a:r>
            <a:br>
              <a:rPr lang="pl-PL" b="1" dirty="0"/>
            </a:br>
            <a:r>
              <a:rPr lang="pl-PL" b="1" dirty="0"/>
              <a:t>dla rodziców </a:t>
            </a:r>
            <a:br>
              <a:rPr lang="pl-PL" b="1" dirty="0"/>
            </a:br>
            <a:r>
              <a:rPr lang="pl-PL" b="1" dirty="0"/>
              <a:t>i wychowawców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9ED9EA0-C383-5C3F-873A-5EE151440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5112977" cy="275382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3F8BCE-0CF6-81DB-533A-BE2CE879BD92}"/>
              </a:ext>
            </a:extLst>
          </p:cNvPr>
          <p:cNvSpPr txBox="1"/>
          <p:nvPr/>
        </p:nvSpPr>
        <p:spPr>
          <a:xfrm>
            <a:off x="5292489" y="4678436"/>
            <a:ext cx="3297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/>
              <a:t>Warsztaty planowania swojej kariery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820D2DB-D550-B13D-FFF2-DBC827FDA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09" y="171122"/>
            <a:ext cx="2904008" cy="3977957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1ADEBEA3-BEB3-9EC9-7A00-AE28EF27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171123"/>
            <a:ext cx="36724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2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6923088" cy="1224136"/>
          </a:xfrm>
        </p:spPr>
        <p:txBody>
          <a:bodyPr>
            <a:noAutofit/>
          </a:bodyPr>
          <a:lstStyle/>
          <a:p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kadry</a:t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395537" y="1052736"/>
            <a:ext cx="8064896" cy="5256584"/>
          </a:xfrm>
        </p:spPr>
        <p:txBody>
          <a:bodyPr>
            <a:normAutofit fontScale="25000" lnSpcReduction="20000"/>
          </a:bodyPr>
          <a:lstStyle/>
          <a:p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„Widzisz, słyszysz, reagujesz – o uważności wobec dzieci w kryzysie” </a:t>
            </a:r>
          </a:p>
          <a:p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Granice pieczy zastępczej, Standardy ochrony małoletnich w placówce opiekuńczo – wychowawczej”</a:t>
            </a:r>
          </a:p>
          <a:p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„Zasady prowadzenia mieszkalnictwa treningowego i wspomaganego dla wychowanków pieczy zastępczej”</a:t>
            </a:r>
          </a:p>
          <a:p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„Nasze dzieci - Akceptacja różnorodności - autyzm, ADHD, zaburzenia lękowe i zagrożenia cywilizacyjne.”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Narada koordynatorów Gminnych ds. profilaktyki i rozwiązywania problemów uzależnień, członków gminnych komisji rozwiązywania problemów alkoholowych oraz innych specjalistów pracujących w obszarze uzależnień.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Opłata za pobyt dziecka w pieczy zastępczej – ustalanie, umarzanie, rozkładanie opłat na raty. Procedura i wydawanie decyzji w praktyce.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 Widzisz, słyszysz, reagujesz – o uważności wobec dzieci w kryzysie.”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„Pracownik w sieci z praktycznym aspektem wykorzystywania zaawansowanych funkcji arkusza kalkulacyjnego.”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„Aktualizacja regulaminów pracy i wynagradzania 2026 – jak dostosować dokumenty wewnętrzne do nowych przepisów prawa pracy i wynagradzania obowiązujących od 1 stycznia 2026 r.”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Szkolenie w dziedzinie bezpieczeństwa i higieny pracy.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Szkolenie w zakresie ochrony informacji niejawnych.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„Wsparcie ofiar handlu ludźmi.”</a:t>
            </a:r>
          </a:p>
          <a:p>
            <a:pPr algn="just"/>
            <a:r>
              <a:rPr lang="pl-PL" sz="5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„Język urzędowy w praktyce – poprawne redagowanie decyzji i pism urzędowych”.</a:t>
            </a:r>
          </a:p>
          <a:p>
            <a:pPr algn="just"/>
            <a:endParaRPr lang="pl-PL" sz="3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1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6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915988"/>
            <a:ext cx="7354888" cy="130333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     Zespół ds. rehabilitacji społecznej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08063" y="2490788"/>
            <a:ext cx="8135937" cy="3444875"/>
          </a:xfrm>
        </p:spPr>
        <p:txBody>
          <a:bodyPr>
            <a:normAutofit/>
          </a:bodyPr>
          <a:lstStyle/>
          <a:p>
            <a:r>
              <a:rPr lang="pl-PL" dirty="0"/>
              <a:t>rozdysponował dla mieszkańców powiatu  oraz WTZ w Gołdapi   2.480.132 zł. ze środków PFRON na zadania określone w ustawie o rehabilitacji zawodowej i społecznej oraz zatrudnianiu osób niepełnosprawnych</a:t>
            </a:r>
          </a:p>
          <a:p>
            <a:r>
              <a:rPr lang="pl-PL" dirty="0"/>
              <a:t>zrealizował programy na rzecz osób niepełnosprawnych na kwotę 379.720 zł. (AS, AOON, SAM)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43" y="9597"/>
            <a:ext cx="14017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89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6985000" cy="1439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Przeciwdziałanie </a:t>
            </a:r>
            <a:br>
              <a:rPr lang="pl-PL" sz="3600" b="1" dirty="0"/>
            </a:br>
            <a:r>
              <a:rPr lang="pl-PL" sz="3600" b="1" dirty="0"/>
              <a:t>przemocy w rodzinie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63600" y="1125538"/>
            <a:ext cx="8280400" cy="5256212"/>
          </a:xfrm>
        </p:spPr>
        <p:txBody>
          <a:bodyPr>
            <a:noAutofit/>
          </a:bodyPr>
          <a:lstStyle/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Pracownicy PCPR uczestniczyli w posiedzeniach Zespołu Interdyscyplinarnego </a:t>
            </a:r>
            <a:b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grup </a:t>
            </a:r>
            <a:r>
              <a:rPr lang="pl-P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diagnostyczno</a:t>
            </a: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pomocowych w Gołdapi.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Prowadzono pracę socjalną z ofiarami przemocy.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Założono 1  Niebieską Kartę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mieszkańcom powiatu poradnictwo  prawne  (21 konsultacji)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Świadczono poradnictwo psychologiczne (369 konsultacji)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Upowszechniano ulotki, informatory nt. przemocy.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Przyjęto 2 mamy z 3 dzieci do domu dla matek z małoletnimi dziećmi i kobiet </a:t>
            </a:r>
            <a:b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ciąży </a:t>
            </a:r>
          </a:p>
          <a:p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kampanii „Pomarańczowa wstążka” zorganizowano konkurs dla szkół ponadpodstawowych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0"/>
            <a:ext cx="1547664" cy="17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49DF7-F95A-207F-733B-E2FF57AE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915337"/>
            <a:ext cx="6331053" cy="1303867"/>
          </a:xfrm>
        </p:spPr>
        <p:txBody>
          <a:bodyPr>
            <a:normAutofit fontScale="90000"/>
          </a:bodyPr>
          <a:lstStyle/>
          <a:p>
            <a:r>
              <a:rPr lang="pl-PL" dirty="0"/>
              <a:t>Dom dla matek z dziećmi i kobiet           w ciąży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D05C03-F78C-6A7B-110F-D4CD1F73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490135"/>
            <a:ext cx="8352928" cy="3444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sz="1900" dirty="0">
                <a:solidFill>
                  <a:schemeClr val="tx1"/>
                </a:solidFill>
              </a:rPr>
              <a:t>W trakcie roku przebywały 3 matki oraz 5 dzieci </a:t>
            </a:r>
            <a:br>
              <a:rPr lang="pl-PL" sz="1900" dirty="0">
                <a:solidFill>
                  <a:schemeClr val="tx1"/>
                </a:solidFill>
              </a:rPr>
            </a:br>
            <a:r>
              <a:rPr lang="pl-PL" sz="1900" dirty="0">
                <a:solidFill>
                  <a:schemeClr val="tx1"/>
                </a:solidFill>
              </a:rPr>
              <a:t>(koszt styczeń – marzec – 2.240,94 od kwietnia  1.685,25zł)</a:t>
            </a:r>
          </a:p>
          <a:p>
            <a:pPr marL="0" indent="0">
              <a:buNone/>
            </a:pPr>
            <a:endParaRPr lang="pl-PL" sz="1900" dirty="0"/>
          </a:p>
          <a:p>
            <a:pPr>
              <a:buFontTx/>
              <a:buChar char="-"/>
            </a:pPr>
            <a:r>
              <a:rPr lang="pl-PL" dirty="0"/>
              <a:t>Zwrot gmin- 63.401,45zł 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Doposażenie (Pr. wsparcia dla rodzin „Za życiem”)  31.744 zł(dotacja) udział  własny (8.140,02 zł.)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Wydatki bieżące: 51.861 zł. 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B08140E-8419-9C50-3272-057DA2F2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365"/>
            <a:ext cx="1402202" cy="159729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17585" y="2030530"/>
            <a:ext cx="8314970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Prawnik   (4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psychologów    (ok 40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osoby prowadzące program korekcyjno – edukacyjny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Informatyk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Pedagog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rodzinne domy dziecka  (1 umowa)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do pomocy w gospodarstwie domowym (5)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Osoby prowadzące zawodową rodzinę zastępczą i RDD (4)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Osoba sprzątająca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Wychowawcy (Dom Samotnej Matki)(2 osoby)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547664" y="115436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Umowy - zlecenia</a:t>
            </a:r>
          </a:p>
        </p:txBody>
      </p:sp>
    </p:spTree>
    <p:extLst>
      <p:ext uri="{BB962C8B-B14F-4D97-AF65-F5344CB8AC3E}">
        <p14:creationId xmlns:p14="http://schemas.microsoft.com/office/powerpoint/2010/main" val="3275181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 idx="4294967295"/>
          </p:nvPr>
        </p:nvSpPr>
        <p:spPr>
          <a:xfrm>
            <a:off x="0" y="257175"/>
            <a:ext cx="7038975" cy="1339850"/>
          </a:xfrm>
        </p:spPr>
        <p:txBody>
          <a:bodyPr>
            <a:noAutofit/>
          </a:bodyPr>
          <a:lstStyle/>
          <a:p>
            <a:pPr algn="ctr"/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Pozyskane środki zewnętrzne </a:t>
            </a:r>
            <a:b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</a:br>
            <a:r>
              <a:rPr lang="pl-PL" sz="3200" spc="3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glow>
                    <a:schemeClr val="bg2">
                      <a:lumMod val="75000"/>
                    </a:schemeClr>
                  </a:glow>
                </a:effectLst>
              </a:rPr>
              <a:t>w 2025 roku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353425" cy="518477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>
              <a:solidFill>
                <a:srgbClr val="FF0000"/>
              </a:solidFill>
              <a:latin typeface="Georgia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GKRPA w Gołdapi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10.000 zł 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/warsztaty dla rodziców/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PFRON - Aktywny Samorząd –</a:t>
            </a:r>
            <a:r>
              <a:rPr lang="pl-PL" sz="2700" dirty="0">
                <a:solidFill>
                  <a:srgbClr val="FF0000"/>
                </a:solidFill>
                <a:latin typeface="+mj-lt"/>
              </a:rPr>
              <a:t>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85.160</a:t>
            </a:r>
            <a:r>
              <a:rPr lang="pl-PL" sz="2700" dirty="0">
                <a:solidFill>
                  <a:srgbClr val="FF0000"/>
                </a:solidFill>
                <a:latin typeface="+mj-lt"/>
              </a:rPr>
              <a:t> 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zł. /wsparcie osób niepełnosprawnych aktywnych zawodowo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AOON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188.972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zł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Samodzielność aktywność mobilność (dostępne mieszkanie)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105.600 zł. 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Program kompleksowego wsparcia dla rodzin „Za życiem”- Doposażenie domu dla matek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31.744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 zł. 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Rządowy Program wsparcia powiatu w organizacji i tworzeniu rodzinnych form pieczy zastępczej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38.600 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zł. 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Fundusz Pracy, dofinansowanie do wynagrodzeń zawodowym rodzinom zastępczym i RDD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46.574,53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 zł. 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Priorytet 9. Włączenie i integracja EFS+ Fundusze Europejskie dla Warmii i Mazur 2021-2027 – </a:t>
            </a:r>
            <a:r>
              <a:rPr lang="pl-PL" sz="2700" b="1" dirty="0">
                <a:solidFill>
                  <a:schemeClr val="tx1"/>
                </a:solidFill>
                <a:latin typeface="+mj-lt"/>
              </a:rPr>
              <a:t>2.421.982</a:t>
            </a:r>
            <a:r>
              <a:rPr lang="pl-PL" sz="2700" dirty="0">
                <a:solidFill>
                  <a:schemeClr val="tx1"/>
                </a:solidFill>
                <a:latin typeface="+mj-lt"/>
              </a:rPr>
              <a:t> zł. </a:t>
            </a:r>
          </a:p>
          <a:p>
            <a:pPr marL="82296" indent="0" algn="just">
              <a:lnSpc>
                <a:spcPct val="130000"/>
              </a:lnSpc>
              <a:buNone/>
              <a:defRPr/>
            </a:pPr>
            <a:r>
              <a:rPr lang="pl-PL" sz="2700" dirty="0">
                <a:solidFill>
                  <a:schemeClr val="tx1"/>
                </a:solidFill>
                <a:latin typeface="+mj-lt"/>
              </a:rPr>
              <a:t>    </a:t>
            </a:r>
            <a:endParaRPr lang="pl-PL" sz="27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FontTx/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19" y="-18884"/>
            <a:ext cx="1636081" cy="18637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329" y="486330"/>
            <a:ext cx="6408738" cy="788987"/>
          </a:xfrm>
        </p:spPr>
        <p:txBody>
          <a:bodyPr>
            <a:noAutofit/>
          </a:bodyPr>
          <a:lstStyle/>
          <a:p>
            <a:br>
              <a:rPr lang="pl-PL" sz="3200" b="1" dirty="0"/>
            </a:br>
            <a:r>
              <a:rPr lang="pl-PL" sz="3200" b="1" dirty="0"/>
              <a:t>Kontrole jednostki w 2025 r</a:t>
            </a:r>
            <a:r>
              <a:rPr lang="pl-PL" sz="3200" dirty="0"/>
              <a:t>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80920" cy="3671862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53" y="0"/>
            <a:ext cx="1619502" cy="18448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7750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Garamond" panose="02020404030301010803" pitchFamily="18" charset="0"/>
              </a:rPr>
              <a:t>Starostwo Powiatowe- </a:t>
            </a:r>
            <a:r>
              <a:rPr lang="pl-PL" sz="1800" dirty="0">
                <a:latin typeface="Garamond" panose="02020404030301010803" pitchFamily="18" charset="0"/>
              </a:rPr>
              <a:t>Prawidłowość dopełnienia obowiązku sprawdzenia czy pracownicy PCPR dopuszczeni do pracy z dziećmi nie figurują w bazie Rejestru Sprawców na tle seksualnym, Standardy Ochrony Małoletnich. </a:t>
            </a:r>
          </a:p>
          <a:p>
            <a:endParaRPr lang="pl-PL" sz="1800" dirty="0">
              <a:latin typeface="Garamond" panose="02020404030301010803" pitchFamily="18" charset="0"/>
            </a:endParaRPr>
          </a:p>
          <a:p>
            <a:r>
              <a:rPr lang="pl-PL" sz="1800" b="1" dirty="0">
                <a:latin typeface="Garamond" panose="02020404030301010803" pitchFamily="18" charset="0"/>
              </a:rPr>
              <a:t>Warmińsko – Mazurski Urząd Wojewódzki </a:t>
            </a:r>
            <a:r>
              <a:rPr lang="pl-PL" sz="1800" dirty="0">
                <a:latin typeface="Garamond" panose="02020404030301010803" pitchFamily="18" charset="0"/>
              </a:rPr>
              <a:t>– realizacja zadań powiatu w zakresie usamodzielnienia wychowanków pieczy zastępczej.</a:t>
            </a:r>
          </a:p>
          <a:p>
            <a:endParaRPr lang="pl-PL" sz="1800" dirty="0">
              <a:latin typeface="Garamond" panose="02020404030301010803" pitchFamily="18" charset="0"/>
            </a:endParaRPr>
          </a:p>
          <a:p>
            <a:r>
              <a:rPr lang="pl-PL" sz="1800" b="1" dirty="0">
                <a:latin typeface="Garamond" panose="02020404030301010803" pitchFamily="18" charset="0"/>
              </a:rPr>
              <a:t>Warmińsko – Mazurski Urząd Wojewódzki </a:t>
            </a:r>
            <a:r>
              <a:rPr lang="pl-PL" sz="1800" dirty="0">
                <a:latin typeface="Garamond" panose="02020404030301010803" pitchFamily="18" charset="0"/>
              </a:rPr>
              <a:t>– kontrola kompleksowa realizacji zadań powiatu w obszarze przeciwdziałania przemocy domowej. </a:t>
            </a:r>
            <a:endParaRPr lang="pl-PL" sz="3200" b="1" dirty="0">
              <a:latin typeface="Garamond" panose="02020404030301010803" pitchFamily="18" charset="0"/>
            </a:endParaRPr>
          </a:p>
          <a:p>
            <a:endParaRPr lang="pl-PL" sz="2000" b="1" dirty="0">
              <a:latin typeface="Garamond" panose="02020404030301010803" pitchFamily="18" charset="0"/>
            </a:endParaRPr>
          </a:p>
          <a:p>
            <a:r>
              <a:rPr lang="pl-PL" sz="2000" b="1" dirty="0">
                <a:latin typeface="Garamond" panose="02020404030301010803" pitchFamily="18" charset="0"/>
              </a:rPr>
              <a:t>Regionalny Ośrodek Polityki Społecznej </a:t>
            </a:r>
            <a:r>
              <a:rPr lang="pl-PL" sz="2000" dirty="0">
                <a:latin typeface="Garamond" panose="02020404030301010803" pitchFamily="18" charset="0"/>
              </a:rPr>
              <a:t>- </a:t>
            </a:r>
            <a:r>
              <a:rPr lang="pl-PL" sz="1800" dirty="0">
                <a:latin typeface="Garamond" panose="02020404030301010803" pitchFamily="18" charset="0"/>
              </a:rPr>
              <a:t>Kontrola planowa </a:t>
            </a:r>
            <a:r>
              <a:rPr lang="pl-PL" sz="1800">
                <a:latin typeface="Garamond" panose="02020404030301010803" pitchFamily="18" charset="0"/>
              </a:rPr>
              <a:t>projektu </a:t>
            </a:r>
            <a:br>
              <a:rPr lang="pl-PL" sz="1800">
                <a:latin typeface="Garamond" panose="02020404030301010803" pitchFamily="18" charset="0"/>
              </a:rPr>
            </a:br>
            <a:r>
              <a:rPr lang="pl-PL" sz="1800">
                <a:latin typeface="Garamond" panose="02020404030301010803" pitchFamily="18" charset="0"/>
              </a:rPr>
              <a:t>pn</a:t>
            </a:r>
            <a:r>
              <a:rPr lang="pl-PL" sz="1800" dirty="0">
                <a:latin typeface="Garamond" panose="02020404030301010803" pitchFamily="18" charset="0"/>
              </a:rPr>
              <a:t>. Wsparcie pieczy zastępczej w powiecie gołdapskim FEWM.09.09-iz.00-0004/24</a:t>
            </a:r>
          </a:p>
          <a:p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46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863600" y="2276475"/>
            <a:ext cx="8280400" cy="1657350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pl-PL" dirty="0">
                <a:solidFill>
                  <a:schemeClr val="tx1"/>
                </a:solidFill>
              </a:rPr>
              <a:t>Kandydaci na niezawodowe i zawodowe rodziny zastępcze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5" y="917431"/>
            <a:ext cx="7128793" cy="22129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Zestawienie potrzeb w  zakresie systemu </a:t>
            </a:r>
            <a:b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</a:br>
            <a:r>
              <a:rPr lang="pl-PL" sz="2800" b="1" dirty="0">
                <a:latin typeface="Garamond" panose="02020404030301010803" pitchFamily="18" charset="0"/>
                <a:cs typeface="FrankRuehl" pitchFamily="34" charset="-79"/>
              </a:rPr>
              <a:t>pieczy zastępczej</a:t>
            </a:r>
          </a:p>
          <a:p>
            <a:pPr algn="ctr">
              <a:lnSpc>
                <a:spcPct val="125000"/>
              </a:lnSpc>
            </a:pPr>
            <a:endParaRPr lang="pl-PL" sz="2800" b="1" dirty="0">
              <a:latin typeface="Garamond" panose="02020404030301010803" pitchFamily="18" charset="0"/>
              <a:cs typeface="FrankRuehl" pitchFamily="34" charset="-79"/>
            </a:endParaRPr>
          </a:p>
          <a:p>
            <a:pPr algn="ctr">
              <a:lnSpc>
                <a:spcPct val="125000"/>
              </a:lnSpc>
            </a:pPr>
            <a:endParaRPr lang="pl-PL" sz="2800" b="1" dirty="0">
              <a:latin typeface="Garamond" panose="02020404030301010803" pitchFamily="18" charset="0"/>
              <a:cs typeface="FrankRuehl" pitchFamily="34" charset="-79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2564904"/>
            <a:ext cx="813690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ln>
                  <a:solidFill>
                    <a:srgbClr val="FFFF00"/>
                  </a:solidFill>
                </a:ln>
                <a:effectLst>
                  <a:outerShdw blurRad="254000" dist="38100" dir="2700000" sx="113000" sy="113000" algn="tl">
                    <a:schemeClr val="tx1">
                      <a:alpha val="48000"/>
                    </a:scheme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04" y="-1"/>
            <a:ext cx="1493077" cy="17008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15490" y="3501008"/>
            <a:ext cx="7747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Garamond" panose="02020404030301010803" pitchFamily="18" charset="0"/>
              </a:rPr>
              <a:t>Wykaz potrzeb z zakresu ustawy o pomocy społecznej: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dirty="0">
              <a:latin typeface="Garamond" panose="02020404030301010803" pitchFamily="18" charset="0"/>
            </a:endParaRPr>
          </a:p>
          <a:p>
            <a:r>
              <a:rPr lang="pl-PL" dirty="0">
                <a:latin typeface="Garamond" panose="02020404030301010803" pitchFamily="18" charset="0"/>
              </a:rPr>
              <a:t>Utworzenie mieszkania treningowego na terenie powiatu </a:t>
            </a:r>
          </a:p>
        </p:txBody>
      </p:sp>
    </p:spTree>
    <p:extLst>
      <p:ext uri="{BB962C8B-B14F-4D97-AF65-F5344CB8AC3E}">
        <p14:creationId xmlns:p14="http://schemas.microsoft.com/office/powerpoint/2010/main" val="383486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292080" y="292494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</a:t>
            </a:r>
            <a:endParaRPr lang="pl-PL" sz="2800" i="1" dirty="0">
              <a:latin typeface="Bookman Old Style" panose="02050604050505020204" pitchFamily="18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1" y="-12876"/>
            <a:ext cx="9144000" cy="6870876"/>
          </a:xfrm>
        </p:spPr>
      </p:pic>
      <p:sp>
        <p:nvSpPr>
          <p:cNvPr id="17" name="Prostokąt 16"/>
          <p:cNvSpPr/>
          <p:nvPr/>
        </p:nvSpPr>
        <p:spPr>
          <a:xfrm>
            <a:off x="225178" y="243994"/>
            <a:ext cx="7750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Dziękuję za  współpracę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932040" y="6443952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Gołdap, kwiecień 2026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4572000" y="267618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Małgorzata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Gryszkowska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pracownikami</a:t>
            </a:r>
            <a:endParaRPr lang="pl-PL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3454" y="-13493"/>
            <a:ext cx="7668344" cy="1223962"/>
          </a:xfrm>
        </p:spPr>
        <p:txBody>
          <a:bodyPr>
            <a:noAutofit/>
          </a:bodyPr>
          <a:lstStyle/>
          <a:p>
            <a:b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ds. rodzinnej pieczy zastępczej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323528" y="1196975"/>
            <a:ext cx="8424936" cy="5184775"/>
          </a:xfrm>
        </p:spPr>
        <p:txBody>
          <a:bodyPr>
            <a:noAutofit/>
          </a:bodyPr>
          <a:lstStyle/>
          <a:p>
            <a:pPr marL="57150" lvl="8" indent="0" algn="just">
              <a:buNone/>
            </a:pPr>
            <a:endParaRPr lang="pl-PL" sz="2300" dirty="0"/>
          </a:p>
          <a:p>
            <a:pPr marL="57150" lvl="8" indent="0" algn="just">
              <a:buNone/>
            </a:pPr>
            <a:r>
              <a:rPr lang="pl-PL" sz="1100" b="1" dirty="0"/>
              <a:t>Zespół obejmował wsparciem</a:t>
            </a:r>
            <a:r>
              <a:rPr lang="pl-PL" sz="1100" dirty="0"/>
              <a:t>: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1 rodzinny dom dziecka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3 rodziny zawodowe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/>
              <a:t> 19 rodzin zastępczych niezawodowych</a:t>
            </a:r>
          </a:p>
          <a:p>
            <a:pPr marL="400050" lvl="8" indent="-34290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 31 </a:t>
            </a:r>
            <a:r>
              <a:rPr lang="pl-PL" sz="1100" dirty="0"/>
              <a:t>rodzin zastępczych spokrewnionych </a:t>
            </a:r>
          </a:p>
          <a:p>
            <a:pPr marL="57150" lvl="8" indent="0" algn="just">
              <a:buNone/>
            </a:pPr>
            <a:r>
              <a:rPr lang="pl-PL" sz="1100" b="1" dirty="0"/>
              <a:t>Główne działania Zespołu: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Wsparcie rodziców zastępczych (m. in. w  dostępie do poradni specjalistycznych, psychologa, prawnika,  organizowanie kontaktów z rodzicami biologicznymi, organizacja zajęć dodatkowych dla dzieci, współpraca z sądem, kuratorami, sporządzanie sprawozdań nt. funkcjonowania rodzin zastępczych, ocen rodzin zastępczych)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Praca/współpraca z asystentami w kierunku powrotu dzieci do rodzin naturalnych, współpraca ze szkołami,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przyznawanie  świadczeń  obligatoryjnych  (na utrzymanie dziecka) i fakultatywnych (zdarz. losowe,  wypoczynek,  pomoc domowa,)(172 decyzje administracyjne)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rozliczanie przyznanych świadczeń z gminami, miastami i powiatami (wystawiono 1055 not  księgowych)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organizowanie   posiedzeń  Zespołów ds. Oceny Sytuacji Dziecka (10), sporządzanie do sądu ocen sytuacji dziecka 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monitorowanie sytuacji pełnoletnich wychowanków pieczy zastępczej, motywowaniu ich do nauki, do pracy, wypłata świadczeń na usamodzielnienie</a:t>
            </a: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/>
              <a:t>Realizacja powiatowego programu rozwoju pieczy zastępczej.</a:t>
            </a:r>
            <a:endParaRPr lang="pl-PL" sz="1100" dirty="0">
              <a:solidFill>
                <a:schemeClr val="tx1"/>
              </a:solidFill>
            </a:endParaRPr>
          </a:p>
          <a:p>
            <a:pPr marL="342900" lvl="8" indent="-285750" algn="just"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tx1"/>
                </a:solidFill>
              </a:rPr>
              <a:t>regulowanie sytuacji prawnej dzieci ( 13 dzieci zgłoszono do WMOAO).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just">
              <a:buNone/>
            </a:pPr>
            <a:endParaRPr lang="pl-PL" sz="2400" dirty="0"/>
          </a:p>
          <a:p>
            <a:pPr marL="57150" indent="0" algn="just">
              <a:buNone/>
            </a:pPr>
            <a:endParaRPr lang="pl-PL" sz="3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0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AF54A829-3966-C8BF-CA9B-55152847A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54155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45B23C89-45DE-9988-C953-D58DEB409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404664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548680"/>
            <a:ext cx="6696744" cy="11521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3800" b="1" dirty="0"/>
              <a:t>Przyczyny umieszczenia dzieci </a:t>
            </a:r>
            <a:br>
              <a:rPr lang="pl-PL" sz="3800" b="1" dirty="0"/>
            </a:br>
            <a:r>
              <a:rPr lang="pl-PL" sz="3800" b="1" dirty="0"/>
              <a:t>            w  pieczy zastępczej (rodz. inst.)</a:t>
            </a:r>
            <a:endParaRPr lang="pl-PL" sz="2800" b="1" dirty="0"/>
          </a:p>
          <a:p>
            <a:pPr marL="0" indent="0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82" y="0"/>
            <a:ext cx="1402202" cy="1597290"/>
          </a:xfrm>
          <a:prstGeom prst="rect">
            <a:avLst/>
          </a:prstGeom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3233387155"/>
              </p:ext>
            </p:extLst>
          </p:nvPr>
        </p:nvGraphicFramePr>
        <p:xfrm>
          <a:off x="899592" y="1772816"/>
          <a:ext cx="78488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Prostokąt 1"/>
          <p:cNvSpPr/>
          <p:nvPr/>
        </p:nvSpPr>
        <p:spPr>
          <a:xfrm>
            <a:off x="0" y="4010580"/>
            <a:ext cx="101502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Liczba dzieci</a:t>
            </a:r>
          </a:p>
        </p:txBody>
      </p:sp>
    </p:spTree>
    <p:extLst>
      <p:ext uri="{BB962C8B-B14F-4D97-AF65-F5344CB8AC3E}">
        <p14:creationId xmlns:p14="http://schemas.microsoft.com/office/powerpoint/2010/main" val="332048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11145"/>
            <a:ext cx="7380288" cy="1171575"/>
          </a:xfrm>
        </p:spPr>
        <p:txBody>
          <a:bodyPr>
            <a:noAutofit/>
          </a:bodyPr>
          <a:lstStyle/>
          <a:p>
            <a:r>
              <a:rPr lang="pl-PL" sz="3200" b="1" spc="300" dirty="0">
                <a:solidFill>
                  <a:schemeClr val="accent1">
                    <a:lumMod val="50000"/>
                  </a:schemeClr>
                </a:solidFill>
              </a:rPr>
              <a:t>Liczba dzieci w rodzinach zastępczych w latach 2019 - 2025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1087882"/>
              </p:ext>
            </p:extLst>
          </p:nvPr>
        </p:nvGraphicFramePr>
        <p:xfrm>
          <a:off x="323528" y="1382720"/>
          <a:ext cx="8352928" cy="485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rostokąt 4"/>
          <p:cNvSpPr/>
          <p:nvPr/>
        </p:nvSpPr>
        <p:spPr>
          <a:xfrm>
            <a:off x="539552" y="1720840"/>
            <a:ext cx="8064896" cy="103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l-PL" dirty="0"/>
          </a:p>
          <a:p>
            <a:pPr eaLnBrk="1" hangingPunct="1">
              <a:lnSpc>
                <a:spcPct val="150000"/>
              </a:lnSpc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798" y="-171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0"/>
            <a:ext cx="6336704" cy="1303867"/>
          </a:xfrm>
        </p:spPr>
        <p:txBody>
          <a:bodyPr>
            <a:normAutofit/>
          </a:bodyPr>
          <a:lstStyle/>
          <a:p>
            <a:r>
              <a:rPr lang="pl-PL" sz="3600" b="1" dirty="0">
                <a:cs typeface="Calibri Light" panose="020F0302020204030204" pitchFamily="34" charset="0"/>
              </a:rPr>
              <a:t>Liczba rodzin zastępczych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989186"/>
              </p:ext>
            </p:extLst>
          </p:nvPr>
        </p:nvGraphicFramePr>
        <p:xfrm>
          <a:off x="467544" y="1052736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4287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BEA0AD8-840D-8719-A756-362A9D7B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655" y="0"/>
            <a:ext cx="1402202" cy="15972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D23F0DB-49C7-233E-3232-D66D02F6A0E5}"/>
              </a:ext>
            </a:extLst>
          </p:cNvPr>
          <p:cNvSpPr txBox="1"/>
          <p:nvPr/>
        </p:nvSpPr>
        <p:spPr>
          <a:xfrm>
            <a:off x="539552" y="332656"/>
            <a:ext cx="744912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Wydatki na rodzinną pieczę zastępczą                </a:t>
            </a:r>
            <a:r>
              <a:rPr lang="pl-PL" sz="1200" b="1" dirty="0"/>
              <a:t>(świadczenia dla rodzin zastępczych w powiecie gołdapskim oraz w innych powiatach, wynagrodzenie koordynatorów pieczy zastępczej, wynagrodzenie rodzin zastępczych i pomocy domowych, pomoc psychologiczna rodzinom i wychowankom, dodatki motywacyjne)</a:t>
            </a:r>
            <a:endParaRPr lang="pl-PL" sz="1200" dirty="0"/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6709A49A-A73E-A0B9-095B-055111B37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091376"/>
              </p:ext>
            </p:extLst>
          </p:nvPr>
        </p:nvGraphicFramePr>
        <p:xfrm>
          <a:off x="395536" y="908720"/>
          <a:ext cx="828092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A1548FBC-4C31-15B7-CD25-87B1117B2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959503"/>
              </p:ext>
            </p:extLst>
          </p:nvPr>
        </p:nvGraphicFramePr>
        <p:xfrm>
          <a:off x="3957638" y="3233738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28801" imgH="390628" progId="Excel.Sheet.12">
                  <p:embed/>
                </p:oleObj>
              </mc:Choice>
              <mc:Fallback>
                <p:oleObj name="Worksheet" r:id="rId4" imgW="1228801" imgH="3906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7638" y="3233738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3575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2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1_Jon">
  <a:themeElements>
    <a:clrScheme name="J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marańczowoczerwon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11051</TotalTime>
  <Words>1425</Words>
  <Application>Microsoft Office PowerPoint</Application>
  <PresentationFormat>Pokaz na ekranie (4:3)</PresentationFormat>
  <Paragraphs>177</Paragraphs>
  <Slides>33</Slides>
  <Notes>5</Notes>
  <HiddenSlides>0</HiddenSlides>
  <MMClips>0</MMClips>
  <ScaleCrop>false</ScaleCrop>
  <HeadingPairs>
    <vt:vector size="8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52" baseType="lpstr">
      <vt:lpstr>Arial</vt:lpstr>
      <vt:lpstr>Baskerville Old Face</vt:lpstr>
      <vt:lpstr>Bookman Old Style</vt:lpstr>
      <vt:lpstr>Calibri</vt:lpstr>
      <vt:lpstr>Calibri Light</vt:lpstr>
      <vt:lpstr>Cambria</vt:lpstr>
      <vt:lpstr>Century Gothic</vt:lpstr>
      <vt:lpstr>Garamond</vt:lpstr>
      <vt:lpstr>Georgia</vt:lpstr>
      <vt:lpstr>Gill Sans MT</vt:lpstr>
      <vt:lpstr>Times New Roman</vt:lpstr>
      <vt:lpstr>Wingdings</vt:lpstr>
      <vt:lpstr>Wingdings 3</vt:lpstr>
      <vt:lpstr>Organiczny</vt:lpstr>
      <vt:lpstr>2_Organiczny</vt:lpstr>
      <vt:lpstr>Galeria</vt:lpstr>
      <vt:lpstr>Jon</vt:lpstr>
      <vt:lpstr>1_Jon</vt:lpstr>
      <vt:lpstr>Worksheet</vt:lpstr>
      <vt:lpstr>Prezentacja programu PowerPoint</vt:lpstr>
      <vt:lpstr>Prezentacja programu PowerPoint</vt:lpstr>
      <vt:lpstr>Prezentacja programu PowerPoint</vt:lpstr>
      <vt:lpstr> Zespół ds. rodzinnej pieczy zastępczej</vt:lpstr>
      <vt:lpstr>Prezentacja programu PowerPoint</vt:lpstr>
      <vt:lpstr>Prezentacja programu PowerPoint</vt:lpstr>
      <vt:lpstr>Liczba dzieci w rodzinach zastępczych w latach 2019 - 2025</vt:lpstr>
      <vt:lpstr>Liczba rodzin zastępczych</vt:lpstr>
      <vt:lpstr>Prezentacja programu PowerPoint</vt:lpstr>
      <vt:lpstr>Prezentacja programu PowerPoint</vt:lpstr>
      <vt:lpstr>Prezentacja programu PowerPoint</vt:lpstr>
      <vt:lpstr>Koszty instytucjonalnej pieczy zastępczej</vt:lpstr>
      <vt:lpstr>Projekt: Wsparcie pieczy zastępczej w powiecie gołdapskim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Szkolenie kadry   </vt:lpstr>
      <vt:lpstr>     Zespół ds. rehabilitacji społecznej</vt:lpstr>
      <vt:lpstr>Przeciwdziałanie  przemocy w rodzinie</vt:lpstr>
      <vt:lpstr>Dom dla matek z dziećmi i kobiet           w ciąży</vt:lpstr>
      <vt:lpstr>Pozyskane środki zewnętrzne  w 2025 roku</vt:lpstr>
      <vt:lpstr> Kontrole jednostki w 2025 r. </vt:lpstr>
      <vt:lpstr>Prezentacja programu PowerPoint</vt:lpstr>
      <vt:lpstr>Prezentacja programu PowerPoint</vt:lpstr>
    </vt:vector>
  </TitlesOfParts>
  <Company>Powiatowe Centrum Pomocy Rodzinie w Gołdapi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Powiatowego Centrum Pomocy Rodzinie                w Gołdapi w 2012 roku.</dc:title>
  <dc:creator>admin1</dc:creator>
  <cp:lastModifiedBy>Małgorzata Gryszkowska</cp:lastModifiedBy>
  <cp:revision>583</cp:revision>
  <cp:lastPrinted>2026-03-26T09:29:40Z</cp:lastPrinted>
  <dcterms:created xsi:type="dcterms:W3CDTF">2013-04-03T13:23:55Z</dcterms:created>
  <dcterms:modified xsi:type="dcterms:W3CDTF">2026-04-13T07:57:19Z</dcterms:modified>
</cp:coreProperties>
</file>