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13" r:id="rId3"/>
  </p:sldMasterIdLst>
  <p:handoutMasterIdLst>
    <p:handoutMasterId r:id="rId12"/>
  </p:handoutMasterIdLst>
  <p:sldIdLst>
    <p:sldId id="256" r:id="rId4"/>
    <p:sldId id="272" r:id="rId5"/>
    <p:sldId id="282" r:id="rId6"/>
    <p:sldId id="273" r:id="rId7"/>
    <p:sldId id="268" r:id="rId8"/>
    <p:sldId id="271" r:id="rId9"/>
    <p:sldId id="290" r:id="rId10"/>
    <p:sldId id="291" r:id="rId11"/>
  </p:sldIdLst>
  <p:sldSz cx="9144000" cy="6858000" type="screen4x3"/>
  <p:notesSz cx="10021888" cy="6888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961" autoAdjust="0"/>
  </p:normalViewPr>
  <p:slideViewPr>
    <p:cSldViewPr>
      <p:cViewPr varScale="1">
        <p:scale>
          <a:sx n="100" d="100"/>
          <a:sy n="100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63080953968078"/>
          <c:y val="3.575022501125056E-2"/>
          <c:w val="0.87936919046031925"/>
          <c:h val="0.87875556265353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AD-4373-A703-CA720C7809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AD-4373-A703-CA720C7809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AD-4373-A703-CA720C7809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AD-4373-A703-CA720C7809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AD-4373-A703-CA720C7809D7}"/>
              </c:ext>
            </c:extLst>
          </c:dPt>
          <c:dLbls>
            <c:dLbl>
              <c:idx val="0"/>
              <c:layout>
                <c:manualLayout>
                  <c:x val="-1.1635281265044625E-3"/>
                  <c:y val="8.795319038625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AD-4373-A703-CA720C7809D7}"/>
                </c:ext>
              </c:extLst>
            </c:dLbl>
            <c:dLbl>
              <c:idx val="1"/>
              <c:layout>
                <c:manualLayout>
                  <c:x val="7.2745389401177646E-3"/>
                  <c:y val="7.2258560777197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AD-4373-A703-CA720C7809D7}"/>
                </c:ext>
              </c:extLst>
            </c:dLbl>
            <c:dLbl>
              <c:idx val="2"/>
              <c:layout>
                <c:manualLayout>
                  <c:x val="-7.0965494574676885E-3"/>
                  <c:y val="7.1031845227073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AD-4373-A703-CA720C7809D7}"/>
                </c:ext>
              </c:extLst>
            </c:dLbl>
            <c:dLbl>
              <c:idx val="3"/>
              <c:layout>
                <c:manualLayout>
                  <c:x val="1.0663167055512352E-3"/>
                  <c:y val="1.55673289387598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1177528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995567048394"/>
                      <c:h val="6.16721269969871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FAD-4373-A703-CA720C7809D7}"/>
                </c:ext>
              </c:extLst>
            </c:dLbl>
            <c:dLbl>
              <c:idx val="4"/>
              <c:layout>
                <c:manualLayout>
                  <c:x val="1.6339619671888309E-3"/>
                  <c:y val="2.38588459306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AD-4373-A703-CA720C7809D7}"/>
                </c:ext>
              </c:extLst>
            </c:dLbl>
            <c:dLbl>
              <c:idx val="5"/>
              <c:layout>
                <c:manualLayout>
                  <c:x val="1.0288208717550009E-2"/>
                  <c:y val="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AD-4373-A703-CA720C7809D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1165620</c:v>
                </c:pt>
                <c:pt idx="1">
                  <c:v>1281011</c:v>
                </c:pt>
                <c:pt idx="2">
                  <c:v>1430565</c:v>
                </c:pt>
                <c:pt idx="3">
                  <c:v>1534916</c:v>
                </c:pt>
                <c:pt idx="4">
                  <c:v>1727305</c:v>
                </c:pt>
                <c:pt idx="5">
                  <c:v>2057237</c:v>
                </c:pt>
                <c:pt idx="6">
                  <c:v>2352037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AD-4373-A703-CA720C7809D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Arkusz1!$C$2:$C$8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7-6FAD-4373-A703-CA720C7809D7}"/>
            </c:ext>
          </c:extLst>
        </c:ser>
        <c:ser>
          <c:idx val="2"/>
          <c:order val="2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Arkusz1!$D$2:$D$8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8-6FAD-4373-A703-CA720C7809D7}"/>
            </c:ext>
          </c:extLst>
        </c:ser>
        <c:ser>
          <c:idx val="3"/>
          <c:order val="3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Arkusz1!$E$2:$E$8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9-6FAD-4373-A703-CA720C780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57760"/>
        <c:axId val="123559296"/>
      </c:barChart>
      <c:catAx>
        <c:axId val="1235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559296"/>
        <c:crosses val="autoZero"/>
        <c:auto val="1"/>
        <c:lblAlgn val="ctr"/>
        <c:lblOffset val="100"/>
        <c:noMultiLvlLbl val="0"/>
      </c:catAx>
      <c:valAx>
        <c:axId val="123559296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12355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819" cy="34440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76753" y="1"/>
            <a:ext cx="4342819" cy="34440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753EAB5-1D04-499D-A5D4-C7F3D4012DE7}" type="datetimeFigureOut">
              <a:rPr lang="pl-PL" smtClean="0"/>
              <a:t>11.04.2025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2819" cy="34440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76753" y="6542560"/>
            <a:ext cx="4342819" cy="34440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FE3384A7-A262-45FD-B89B-F825261C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7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0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9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84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59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11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79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8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4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9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72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5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981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03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00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94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759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5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20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877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625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425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303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07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71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08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791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112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01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8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272808" cy="5976664"/>
          </a:xfrm>
          <a:noFill/>
          <a:ln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a:ln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Sprawozdanie </a:t>
            </a:r>
            <a:b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realizacji Powiatowego Programu Działań na Rzecz Osób Niepełnosprawnych</a:t>
            </a:r>
            <a:b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 2024 roku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dirty="0"/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11760" cy="1503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139129" cy="6858000"/>
          </a:xfrm>
        </p:spPr>
      </p:pic>
      <p:sp>
        <p:nvSpPr>
          <p:cNvPr id="5" name="Prostokąt 4"/>
          <p:cNvSpPr/>
          <p:nvPr/>
        </p:nvSpPr>
        <p:spPr>
          <a:xfrm>
            <a:off x="323528" y="188640"/>
            <a:ext cx="8640960" cy="556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l-PL" sz="3200" b="1" dirty="0">
                <a:latin typeface="Bookman Old Style" pitchFamily="18" charset="0"/>
              </a:rPr>
              <a:t>Zadania na rzecz niepełnosprawnych mieszkańców powiatu realizowano                   z następujących środków/programów:</a:t>
            </a:r>
            <a:endParaRPr lang="pl-PL" b="1" dirty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PFRON – 2.352.037zł.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Aktywny Samorząd –  127.385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Powiat Gołdapski –  187.200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Asystent osobisty osoby niepełnosprawnej – 132.415 zł.</a:t>
            </a:r>
          </a:p>
          <a:p>
            <a:pPr algn="ctr" eaLnBrk="1" hangingPunct="1">
              <a:lnSpc>
                <a:spcPct val="150000"/>
              </a:lnSpc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064896" cy="1524000"/>
          </a:xfrm>
        </p:spPr>
        <p:txBody>
          <a:bodyPr>
            <a:normAutofit/>
          </a:bodyPr>
          <a:lstStyle/>
          <a:p>
            <a:pPr algn="ctr"/>
            <a:r>
              <a:rPr lang="pl-PL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Wysokość środków PFRON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46025"/>
              </p:ext>
            </p:extLst>
          </p:nvPr>
        </p:nvGraphicFramePr>
        <p:xfrm>
          <a:off x="395536" y="332656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56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 flipV="1">
            <a:off x="0" y="-242888"/>
            <a:ext cx="5003800" cy="431801"/>
          </a:xfrm>
        </p:spPr>
        <p:txBody>
          <a:bodyPr>
            <a:normAutofit fontScale="90000"/>
          </a:bodyPr>
          <a:lstStyle/>
          <a:p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3877" y="260648"/>
            <a:ext cx="6978761" cy="835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Bariery architektoniczne</a:t>
            </a:r>
            <a:endParaRPr lang="pl-PL" b="1" dirty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104.976 zł -  </a:t>
            </a:r>
            <a:r>
              <a:rPr lang="pl-PL" sz="2000" dirty="0">
                <a:latin typeface="Book Antiqua" panose="02040602050305030304" pitchFamily="18" charset="0"/>
              </a:rPr>
              <a:t>21 osób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Likwidacja barier technicznych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 21.248 zł - </a:t>
            </a:r>
            <a:r>
              <a:rPr lang="pl-PL" sz="2000" dirty="0">
                <a:latin typeface="Book Antiqua" panose="02040602050305030304" pitchFamily="18" charset="0"/>
              </a:rPr>
              <a:t>7 osób</a:t>
            </a:r>
          </a:p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Bariery  w komunikowaniu się </a:t>
            </a: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6951zł - </a:t>
            </a:r>
            <a:r>
              <a:rPr lang="pl-PL" sz="2000" dirty="0">
                <a:latin typeface="Book Antiqua" panose="02040602050305030304" pitchFamily="18" charset="0"/>
              </a:rPr>
              <a:t> 5 osób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Przedmioty ortopedyczne i środki pomocnicze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283.868 zł - </a:t>
            </a:r>
            <a:r>
              <a:rPr lang="pl-PL" sz="2000" dirty="0">
                <a:latin typeface="Book Antiqua" panose="02040602050305030304" pitchFamily="18" charset="0"/>
              </a:rPr>
              <a:t>209 osób</a:t>
            </a:r>
          </a:p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Sprzęt rehabilitacyjny</a:t>
            </a: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11.226 zł - </a:t>
            </a:r>
            <a:r>
              <a:rPr lang="pl-PL" sz="2000" dirty="0">
                <a:latin typeface="Book Antiqua" panose="02040602050305030304" pitchFamily="18" charset="0"/>
              </a:rPr>
              <a:t>4 osoby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Turnusy Rehabilitacyjne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80.193 zł - </a:t>
            </a:r>
            <a:r>
              <a:rPr lang="pl-PL" sz="2000" dirty="0">
                <a:latin typeface="Book Antiqua" panose="02040602050305030304" pitchFamily="18" charset="0"/>
              </a:rPr>
              <a:t> 43 osoby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Sport, kultura, rekreacja i turystyka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8.437 zł </a:t>
            </a:r>
            <a:r>
              <a:rPr lang="pl-PL" sz="2000" dirty="0">
                <a:latin typeface="Book Antiqua" panose="02040602050305030304" pitchFamily="18" charset="0"/>
              </a:rPr>
              <a:t>– 1 wniosek (21 osób)</a:t>
            </a:r>
            <a:endParaRPr lang="pl-PL" sz="2000" dirty="0"/>
          </a:p>
          <a:p>
            <a:pPr eaLnBrk="1" hangingPunct="1">
              <a:lnSpc>
                <a:spcPct val="150000"/>
              </a:lnSpc>
              <a:defRPr/>
            </a:pPr>
            <a:endParaRPr lang="pl-PL" sz="20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sz="1800" dirty="0"/>
          </a:p>
          <a:p>
            <a:pPr marL="0" indent="0" algn="ctr">
              <a:buNone/>
            </a:pPr>
            <a:endParaRPr lang="pl-PL" sz="1800" dirty="0"/>
          </a:p>
          <a:p>
            <a:pPr algn="ctr" eaLnBrk="1" hangingPunct="1">
              <a:lnSpc>
                <a:spcPct val="150000"/>
              </a:lnSpc>
              <a:defRPr/>
            </a:pPr>
            <a:endParaRPr lang="pl-PL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pl-PL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5" cy="1869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Warsztat </a:t>
            </a:r>
            <a:br>
              <a:rPr lang="pl-PL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Terapii Zajęciowej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PFRON –1.684.800zł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ze Starostwa Powiatowego              w Gołdapi  – 187.200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własne Caritas – 39.978 zł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Rehabilitacja </a:t>
            </a:r>
            <a:br>
              <a:rPr lang="pl-PL" sz="4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zawodowa </a:t>
            </a:r>
            <a:endParaRPr lang="pl-PL" sz="2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0514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Instrumenty i usługi rynku pracy- 1 (staże) 3214 zł 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Rozpoczęcie działalności gospodarczej, rolniczej albo wniesienie wkładu do spółdzielni socjalnej – 1(40.000zł)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kosztów wyposażenia  lub doposażenia stanowiska pracy osoby niepełnosprawnej – 1 (40.000 zł)</a:t>
            </a:r>
          </a:p>
          <a:p>
            <a:pPr marL="0" indent="0"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54" y="0"/>
            <a:ext cx="7740351" cy="18137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Aktywny </a:t>
            </a: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Samorząd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Środki wykorzystane w 2024 r. – </a:t>
            </a:r>
            <a:r>
              <a:rPr lang="pl-PL" sz="2600" b="1" dirty="0">
                <a:solidFill>
                  <a:schemeClr val="accent5">
                    <a:lumMod val="50000"/>
                  </a:schemeClr>
                </a:solidFill>
              </a:rPr>
              <a:t>127.385 zł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Pomoc w uzyskaniu wykształcenia na poziomie wyższym – 10 os.  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Pomoc w zakupie sprzętu elektronicznego, jego elementów, oprogramowania – 4 os.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Pomoc w utrzymaniu aktywności zawodowej poprzez zapewnienie opieki dla osoby zależnej – 1 osoba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Pomoc w zakupie wózka inwalidzkiego o napędzie elektrycznym – 1os.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Pomoc w zakupie i montażu oprzyrządowania do posiadanego samochodu – 1 os.  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- pomoc w zakupie protezy kończyny, w której zastosowano nowoczesne rozwiązania techniczne – 1 os.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- refundacja kosztów opłaty za energię elektryczną dla osób korzystających z koncentratora tlenu lub respiratora – 9 os. </a:t>
            </a:r>
          </a:p>
          <a:p>
            <a:pPr marL="0" indent="0" algn="r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endParaRPr lang="pl-PL" sz="2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26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Zapobieganie niepełnosprawności,  ochrona socjalna i prawna osób niepełnosprawnych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6" y="1772816"/>
            <a:ext cx="8046641" cy="5085184"/>
          </a:xfrm>
        </p:spPr>
        <p:txBody>
          <a:bodyPr>
            <a:noAutofit/>
          </a:bodyPr>
          <a:lstStyle/>
          <a:p>
            <a:pPr algn="just"/>
            <a:r>
              <a:rPr lang="pl-PL" sz="2000" dirty="0"/>
              <a:t>W 2024 roku mieszkańcy powiatu (również niepełnosprawni) mieli możliwość uzyskania konsultacji prawnych, psychologicznych, wsparcia pracownika socjalnego.</a:t>
            </a:r>
          </a:p>
          <a:p>
            <a:pPr algn="just"/>
            <a:r>
              <a:rPr lang="pl-PL" sz="2000" dirty="0"/>
              <a:t>Realizowano program AOON skierowany do 3 dzieci i 10 dorosłych </a:t>
            </a:r>
            <a:endParaRPr lang="pl-PL" sz="2300" dirty="0"/>
          </a:p>
          <a:p>
            <a:pPr marL="0" indent="0" algn="r">
              <a:buNone/>
            </a:pPr>
            <a:r>
              <a:rPr lang="pl-PL" sz="2300" dirty="0"/>
              <a:t>Dziękuję za uwagę. </a:t>
            </a:r>
          </a:p>
        </p:txBody>
      </p:sp>
    </p:spTree>
    <p:extLst>
      <p:ext uri="{BB962C8B-B14F-4D97-AF65-F5344CB8AC3E}">
        <p14:creationId xmlns:p14="http://schemas.microsoft.com/office/powerpoint/2010/main" val="369876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Wycinek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Złożony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1305</TotalTime>
  <Words>353</Words>
  <Application>Microsoft Office PowerPoint</Application>
  <PresentationFormat>Pokaz na ekranie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23" baseType="lpstr">
      <vt:lpstr>Arial</vt:lpstr>
      <vt:lpstr>Berlin Sans FB</vt:lpstr>
      <vt:lpstr>Book Antiqua</vt:lpstr>
      <vt:lpstr>Bookman Old Style</vt:lpstr>
      <vt:lpstr>Calibri</vt:lpstr>
      <vt:lpstr>Candara</vt:lpstr>
      <vt:lpstr>Palatino</vt:lpstr>
      <vt:lpstr>Palatino Linotype</vt:lpstr>
      <vt:lpstr>Times New Roman</vt:lpstr>
      <vt:lpstr>Trebuchet MS</vt:lpstr>
      <vt:lpstr>Wingdings</vt:lpstr>
      <vt:lpstr>Wingdings 3</vt:lpstr>
      <vt:lpstr>Soho</vt:lpstr>
      <vt:lpstr>1_Faseta</vt:lpstr>
      <vt:lpstr>Wycinek</vt:lpstr>
      <vt:lpstr>Sprawozdanie  z realizacji Powiatowego Programu Działań na Rzecz Osób Niepełnosprawnych w 2024 roku</vt:lpstr>
      <vt:lpstr>Prezentacja programu PowerPoint</vt:lpstr>
      <vt:lpstr>Wysokość środków PFRON</vt:lpstr>
      <vt:lpstr> </vt:lpstr>
      <vt:lpstr>Warsztat  Terapii Zajęciowej</vt:lpstr>
      <vt:lpstr>Rehabilitacja  zawodowa </vt:lpstr>
      <vt:lpstr>Aktywny  Samorząd</vt:lpstr>
      <vt:lpstr>Zapobieganie niepełnosprawności,  ochrona socjalna i prawna osób niepełnosprawnych</vt:lpstr>
    </vt:vector>
  </TitlesOfParts>
  <Company>Powiatowe Centrum Pomocy Rodzinie w Gołdapi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Powiatowego Programu Działań na Rzecz Osób niepełnosprawnych</dc:title>
  <dc:creator>admin1</dc:creator>
  <cp:lastModifiedBy>Małgorzata Gryszkowska</cp:lastModifiedBy>
  <cp:revision>131</cp:revision>
  <cp:lastPrinted>2023-04-12T08:27:28Z</cp:lastPrinted>
  <dcterms:created xsi:type="dcterms:W3CDTF">2013-04-12T12:37:56Z</dcterms:created>
  <dcterms:modified xsi:type="dcterms:W3CDTF">2025-04-11T11:02:48Z</dcterms:modified>
</cp:coreProperties>
</file>