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52"/>
  </p:notesMasterIdLst>
  <p:sldIdLst>
    <p:sldId id="256" r:id="rId2"/>
    <p:sldId id="365" r:id="rId3"/>
    <p:sldId id="335" r:id="rId4"/>
    <p:sldId id="366" r:id="rId5"/>
    <p:sldId id="340" r:id="rId6"/>
    <p:sldId id="336" r:id="rId7"/>
    <p:sldId id="338" r:id="rId8"/>
    <p:sldId id="339" r:id="rId9"/>
    <p:sldId id="370" r:id="rId10"/>
    <p:sldId id="375" r:id="rId11"/>
    <p:sldId id="374" r:id="rId12"/>
    <p:sldId id="371" r:id="rId13"/>
    <p:sldId id="341" r:id="rId14"/>
    <p:sldId id="345" r:id="rId15"/>
    <p:sldId id="382" r:id="rId16"/>
    <p:sldId id="347" r:id="rId17"/>
    <p:sldId id="342" r:id="rId18"/>
    <p:sldId id="346" r:id="rId19"/>
    <p:sldId id="343" r:id="rId20"/>
    <p:sldId id="344" r:id="rId21"/>
    <p:sldId id="351" r:id="rId22"/>
    <p:sldId id="383" r:id="rId23"/>
    <p:sldId id="348" r:id="rId24"/>
    <p:sldId id="349" r:id="rId25"/>
    <p:sldId id="350" r:id="rId26"/>
    <p:sldId id="353" r:id="rId27"/>
    <p:sldId id="337" r:id="rId28"/>
    <p:sldId id="379" r:id="rId29"/>
    <p:sldId id="354" r:id="rId30"/>
    <p:sldId id="373" r:id="rId31"/>
    <p:sldId id="355" r:id="rId32"/>
    <p:sldId id="356" r:id="rId33"/>
    <p:sldId id="380" r:id="rId34"/>
    <p:sldId id="381" r:id="rId35"/>
    <p:sldId id="352" r:id="rId36"/>
    <p:sldId id="357" r:id="rId37"/>
    <p:sldId id="359" r:id="rId38"/>
    <p:sldId id="376" r:id="rId39"/>
    <p:sldId id="377" r:id="rId40"/>
    <p:sldId id="378" r:id="rId41"/>
    <p:sldId id="358" r:id="rId42"/>
    <p:sldId id="364" r:id="rId43"/>
    <p:sldId id="363" r:id="rId44"/>
    <p:sldId id="362" r:id="rId45"/>
    <p:sldId id="361" r:id="rId46"/>
    <p:sldId id="367" r:id="rId47"/>
    <p:sldId id="368" r:id="rId48"/>
    <p:sldId id="369" r:id="rId49"/>
    <p:sldId id="372" r:id="rId50"/>
    <p:sldId id="300" r:id="rId5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 pośredni 4 — Ak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Styl jasny 3 — Ak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C4B1156A-380E-4F78-BDF5-A606A8083BF9}" styleName="Styl pośredni 4 — Ak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Styl pośredni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Styl pośredni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6" autoAdjust="0"/>
  </p:normalViewPr>
  <p:slideViewPr>
    <p:cSldViewPr snapToGrid="0">
      <p:cViewPr varScale="1">
        <p:scale>
          <a:sx n="77" d="100"/>
          <a:sy n="77" d="100"/>
        </p:scale>
        <p:origin x="88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Arkusz1!$B$1</c:f>
              <c:strCache>
                <c:ptCount val="1"/>
                <c:pt idx="0">
                  <c:v>2023</c:v>
                </c:pt>
              </c:strCache>
            </c:strRef>
          </c:tx>
          <c:spPr>
            <a:solidFill>
              <a:schemeClr val="accent1"/>
            </a:solidFill>
            <a:ln>
              <a:noFill/>
            </a:ln>
            <a:effectLst/>
          </c:spPr>
          <c:invertIfNegative val="0"/>
          <c:cat>
            <c:strRef>
              <c:f>Arkusz1!$A$2</c:f>
              <c:strCache>
                <c:ptCount val="1"/>
                <c:pt idx="0">
                  <c:v>Stwierdzone choroby zawodowe</c:v>
                </c:pt>
              </c:strCache>
            </c:strRef>
          </c:cat>
          <c:val>
            <c:numRef>
              <c:f>Arkusz1!$B$2</c:f>
              <c:numCache>
                <c:formatCode>General</c:formatCode>
                <c:ptCount val="1"/>
                <c:pt idx="0">
                  <c:v>3</c:v>
                </c:pt>
              </c:numCache>
            </c:numRef>
          </c:val>
          <c:extLst>
            <c:ext xmlns:c16="http://schemas.microsoft.com/office/drawing/2014/chart" uri="{C3380CC4-5D6E-409C-BE32-E72D297353CC}">
              <c16:uniqueId val="{00000000-17B8-4258-8808-63F696540DB3}"/>
            </c:ext>
          </c:extLst>
        </c:ser>
        <c:ser>
          <c:idx val="1"/>
          <c:order val="1"/>
          <c:tx>
            <c:strRef>
              <c:f>Arkusz1!$C$1</c:f>
              <c:strCache>
                <c:ptCount val="1"/>
                <c:pt idx="0">
                  <c:v>2024</c:v>
                </c:pt>
              </c:strCache>
            </c:strRef>
          </c:tx>
          <c:spPr>
            <a:solidFill>
              <a:schemeClr val="accent2"/>
            </a:solidFill>
            <a:ln>
              <a:noFill/>
            </a:ln>
            <a:effectLst/>
          </c:spPr>
          <c:invertIfNegative val="0"/>
          <c:cat>
            <c:strRef>
              <c:f>Arkusz1!$A$2</c:f>
              <c:strCache>
                <c:ptCount val="1"/>
                <c:pt idx="0">
                  <c:v>Stwierdzone choroby zawodowe</c:v>
                </c:pt>
              </c:strCache>
            </c:strRef>
          </c:cat>
          <c:val>
            <c:numRef>
              <c:f>Arkusz1!$C$2</c:f>
              <c:numCache>
                <c:formatCode>General</c:formatCode>
                <c:ptCount val="1"/>
                <c:pt idx="0">
                  <c:v>5</c:v>
                </c:pt>
              </c:numCache>
            </c:numRef>
          </c:val>
          <c:extLst>
            <c:ext xmlns:c16="http://schemas.microsoft.com/office/drawing/2014/chart" uri="{C3380CC4-5D6E-409C-BE32-E72D297353CC}">
              <c16:uniqueId val="{00000001-17B8-4258-8808-63F696540DB3}"/>
            </c:ext>
          </c:extLst>
        </c:ser>
        <c:dLbls>
          <c:showLegendKey val="0"/>
          <c:showVal val="0"/>
          <c:showCatName val="0"/>
          <c:showSerName val="0"/>
          <c:showPercent val="0"/>
          <c:showBubbleSize val="0"/>
        </c:dLbls>
        <c:gapWidth val="219"/>
        <c:overlap val="-27"/>
        <c:axId val="34991215"/>
        <c:axId val="34990255"/>
      </c:barChart>
      <c:catAx>
        <c:axId val="34991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34990255"/>
        <c:crosses val="autoZero"/>
        <c:auto val="1"/>
        <c:lblAlgn val="ctr"/>
        <c:lblOffset val="100"/>
        <c:noMultiLvlLbl val="0"/>
      </c:catAx>
      <c:valAx>
        <c:axId val="349902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349912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Arkusz1!$B$1</c:f>
              <c:strCache>
                <c:ptCount val="1"/>
                <c:pt idx="0">
                  <c:v>2023</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p/HPV</c:v>
                </c:pt>
              </c:strCache>
            </c:strRef>
          </c:cat>
          <c:val>
            <c:numRef>
              <c:f>Arkusz1!$B$2</c:f>
              <c:numCache>
                <c:formatCode>General</c:formatCode>
                <c:ptCount val="1"/>
                <c:pt idx="0">
                  <c:v>91</c:v>
                </c:pt>
              </c:numCache>
            </c:numRef>
          </c:val>
          <c:extLst>
            <c:ext xmlns:c16="http://schemas.microsoft.com/office/drawing/2014/chart" uri="{C3380CC4-5D6E-409C-BE32-E72D297353CC}">
              <c16:uniqueId val="{00000000-26F6-4CE6-B7CC-576EBDD98BFB}"/>
            </c:ext>
          </c:extLst>
        </c:ser>
        <c:ser>
          <c:idx val="1"/>
          <c:order val="1"/>
          <c:tx>
            <c:strRef>
              <c:f>Arkusz1!$C$1</c:f>
              <c:strCache>
                <c:ptCount val="1"/>
                <c:pt idx="0">
                  <c:v>2024</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p/HPV</c:v>
                </c:pt>
              </c:strCache>
            </c:strRef>
          </c:cat>
          <c:val>
            <c:numRef>
              <c:f>Arkusz1!$C$2</c:f>
              <c:numCache>
                <c:formatCode>General</c:formatCode>
                <c:ptCount val="1"/>
                <c:pt idx="0">
                  <c:v>149</c:v>
                </c:pt>
              </c:numCache>
            </c:numRef>
          </c:val>
          <c:extLst>
            <c:ext xmlns:c16="http://schemas.microsoft.com/office/drawing/2014/chart" uri="{C3380CC4-5D6E-409C-BE32-E72D297353CC}">
              <c16:uniqueId val="{00000001-26F6-4CE6-B7CC-576EBDD98BFB}"/>
            </c:ext>
          </c:extLst>
        </c:ser>
        <c:dLbls>
          <c:showLegendKey val="0"/>
          <c:showVal val="0"/>
          <c:showCatName val="0"/>
          <c:showSerName val="0"/>
          <c:showPercent val="0"/>
          <c:showBubbleSize val="0"/>
        </c:dLbls>
        <c:gapWidth val="219"/>
        <c:overlap val="-27"/>
        <c:axId val="1107554399"/>
        <c:axId val="1107551519"/>
      </c:barChart>
      <c:catAx>
        <c:axId val="1107554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107551519"/>
        <c:crosses val="autoZero"/>
        <c:auto val="1"/>
        <c:lblAlgn val="ctr"/>
        <c:lblOffset val="100"/>
        <c:noMultiLvlLbl val="0"/>
      </c:catAx>
      <c:valAx>
        <c:axId val="1107551519"/>
        <c:scaling>
          <c:orientation val="minMax"/>
          <c:max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107554399"/>
        <c:crosses val="autoZero"/>
        <c:crossBetween val="between"/>
        <c:majorUnit val="3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Arkusz1!$B$1</c:f>
              <c:strCache>
                <c:ptCount val="1"/>
                <c:pt idx="0">
                  <c:v>2023</c:v>
                </c:pt>
              </c:strCache>
            </c:strRef>
          </c:tx>
          <c:spPr>
            <a:solidFill>
              <a:schemeClr val="accent5">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p/ospie wietrznej</c:v>
                </c:pt>
              </c:strCache>
            </c:strRef>
          </c:cat>
          <c:val>
            <c:numRef>
              <c:f>Arkusz1!$B$2</c:f>
              <c:numCache>
                <c:formatCode>General</c:formatCode>
                <c:ptCount val="1"/>
                <c:pt idx="0">
                  <c:v>25</c:v>
                </c:pt>
              </c:numCache>
            </c:numRef>
          </c:val>
          <c:extLst>
            <c:ext xmlns:c16="http://schemas.microsoft.com/office/drawing/2014/chart" uri="{C3380CC4-5D6E-409C-BE32-E72D297353CC}">
              <c16:uniqueId val="{00000000-4DAB-4303-B122-28F119AD0268}"/>
            </c:ext>
          </c:extLst>
        </c:ser>
        <c:ser>
          <c:idx val="1"/>
          <c:order val="1"/>
          <c:tx>
            <c:strRef>
              <c:f>Arkusz1!$C$1</c:f>
              <c:strCache>
                <c:ptCount val="1"/>
                <c:pt idx="0">
                  <c:v>2024</c:v>
                </c:pt>
              </c:strCache>
            </c:strRef>
          </c:tx>
          <c:spPr>
            <a:solidFill>
              <a:schemeClr val="accent5">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p/ospie wietrznej</c:v>
                </c:pt>
              </c:strCache>
            </c:strRef>
          </c:cat>
          <c:val>
            <c:numRef>
              <c:f>Arkusz1!$C$2</c:f>
              <c:numCache>
                <c:formatCode>General</c:formatCode>
                <c:ptCount val="1"/>
                <c:pt idx="0">
                  <c:v>18</c:v>
                </c:pt>
              </c:numCache>
            </c:numRef>
          </c:val>
          <c:extLst>
            <c:ext xmlns:c16="http://schemas.microsoft.com/office/drawing/2014/chart" uri="{C3380CC4-5D6E-409C-BE32-E72D297353CC}">
              <c16:uniqueId val="{00000001-4DAB-4303-B122-28F119AD0268}"/>
            </c:ext>
          </c:extLst>
        </c:ser>
        <c:dLbls>
          <c:showLegendKey val="0"/>
          <c:showVal val="0"/>
          <c:showCatName val="0"/>
          <c:showSerName val="0"/>
          <c:showPercent val="0"/>
          <c:showBubbleSize val="0"/>
        </c:dLbls>
        <c:gapWidth val="219"/>
        <c:overlap val="-27"/>
        <c:axId val="1107602751"/>
        <c:axId val="1107597951"/>
      </c:barChart>
      <c:catAx>
        <c:axId val="11076027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107597951"/>
        <c:crosses val="autoZero"/>
        <c:auto val="1"/>
        <c:lblAlgn val="ctr"/>
        <c:lblOffset val="100"/>
        <c:noMultiLvlLbl val="0"/>
      </c:catAx>
      <c:valAx>
        <c:axId val="11075979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1076027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pl-PL" dirty="0"/>
              <a:t>Działalność kontrolno-represyjna</a:t>
            </a:r>
            <a:r>
              <a:rPr lang="pl-PL" baseline="0" dirty="0"/>
              <a:t> 2022-2024</a:t>
            </a:r>
            <a:endParaRPr lang="pl-PL" dirty="0"/>
          </a:p>
        </c:rich>
      </c:tx>
      <c:layout>
        <c:manualLayout>
          <c:xMode val="edge"/>
          <c:yMode val="edge"/>
          <c:x val="0.31920930540698"/>
          <c:y val="2.5534623642769409E-3"/>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pl-PL"/>
        </a:p>
      </c:txPr>
    </c:title>
    <c:autoTitleDeleted val="0"/>
    <c:plotArea>
      <c:layout/>
      <c:barChart>
        <c:barDir val="col"/>
        <c:grouping val="clustered"/>
        <c:varyColors val="0"/>
        <c:ser>
          <c:idx val="0"/>
          <c:order val="0"/>
          <c:tx>
            <c:strRef>
              <c:f>Arkusz1!$B$1</c:f>
              <c:strCache>
                <c:ptCount val="1"/>
                <c:pt idx="0">
                  <c:v>2022</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Arkusz1!$A$2:$A$5</c:f>
              <c:strCache>
                <c:ptCount val="4"/>
                <c:pt idx="0">
                  <c:v>Liczba obiektów</c:v>
                </c:pt>
                <c:pt idx="1">
                  <c:v>liczba kontroli</c:v>
                </c:pt>
                <c:pt idx="2">
                  <c:v>liczba decyzji</c:v>
                </c:pt>
                <c:pt idx="3">
                  <c:v>liczba mandatów</c:v>
                </c:pt>
              </c:strCache>
            </c:strRef>
          </c:cat>
          <c:val>
            <c:numRef>
              <c:f>Arkusz1!$B$2:$B$5</c:f>
              <c:numCache>
                <c:formatCode>General</c:formatCode>
                <c:ptCount val="4"/>
                <c:pt idx="0">
                  <c:v>258</c:v>
                </c:pt>
                <c:pt idx="1">
                  <c:v>225</c:v>
                </c:pt>
                <c:pt idx="2">
                  <c:v>58</c:v>
                </c:pt>
                <c:pt idx="3">
                  <c:v>5</c:v>
                </c:pt>
              </c:numCache>
            </c:numRef>
          </c:val>
          <c:extLst>
            <c:ext xmlns:c16="http://schemas.microsoft.com/office/drawing/2014/chart" uri="{C3380CC4-5D6E-409C-BE32-E72D297353CC}">
              <c16:uniqueId val="{00000000-5918-4922-88D7-0B59BA007FB4}"/>
            </c:ext>
          </c:extLst>
        </c:ser>
        <c:ser>
          <c:idx val="1"/>
          <c:order val="1"/>
          <c:tx>
            <c:strRef>
              <c:f>Arkusz1!$C$1</c:f>
              <c:strCache>
                <c:ptCount val="1"/>
                <c:pt idx="0">
                  <c:v>2023</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Arkusz1!$A$2:$A$5</c:f>
              <c:strCache>
                <c:ptCount val="4"/>
                <c:pt idx="0">
                  <c:v>Liczba obiektów</c:v>
                </c:pt>
                <c:pt idx="1">
                  <c:v>liczba kontroli</c:v>
                </c:pt>
                <c:pt idx="2">
                  <c:v>liczba decyzji</c:v>
                </c:pt>
                <c:pt idx="3">
                  <c:v>liczba mandatów</c:v>
                </c:pt>
              </c:strCache>
            </c:strRef>
          </c:cat>
          <c:val>
            <c:numRef>
              <c:f>Arkusz1!$C$2:$C$5</c:f>
              <c:numCache>
                <c:formatCode>General</c:formatCode>
                <c:ptCount val="4"/>
                <c:pt idx="0">
                  <c:v>272</c:v>
                </c:pt>
                <c:pt idx="1">
                  <c:v>277</c:v>
                </c:pt>
                <c:pt idx="2">
                  <c:v>89</c:v>
                </c:pt>
                <c:pt idx="3">
                  <c:v>11</c:v>
                </c:pt>
              </c:numCache>
            </c:numRef>
          </c:val>
          <c:extLst>
            <c:ext xmlns:c16="http://schemas.microsoft.com/office/drawing/2014/chart" uri="{C3380CC4-5D6E-409C-BE32-E72D297353CC}">
              <c16:uniqueId val="{00000001-5918-4922-88D7-0B59BA007FB4}"/>
            </c:ext>
          </c:extLst>
        </c:ser>
        <c:ser>
          <c:idx val="2"/>
          <c:order val="2"/>
          <c:tx>
            <c:strRef>
              <c:f>Arkusz1!$D$1</c:f>
              <c:strCache>
                <c:ptCount val="1"/>
                <c:pt idx="0">
                  <c:v>2024</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Arkusz1!$A$2:$A$5</c:f>
              <c:strCache>
                <c:ptCount val="4"/>
                <c:pt idx="0">
                  <c:v>Liczba obiektów</c:v>
                </c:pt>
                <c:pt idx="1">
                  <c:v>liczba kontroli</c:v>
                </c:pt>
                <c:pt idx="2">
                  <c:v>liczba decyzji</c:v>
                </c:pt>
                <c:pt idx="3">
                  <c:v>liczba mandatów</c:v>
                </c:pt>
              </c:strCache>
            </c:strRef>
          </c:cat>
          <c:val>
            <c:numRef>
              <c:f>Arkusz1!$D$2:$D$5</c:f>
              <c:numCache>
                <c:formatCode>General</c:formatCode>
                <c:ptCount val="4"/>
                <c:pt idx="0">
                  <c:v>256</c:v>
                </c:pt>
                <c:pt idx="1">
                  <c:v>205</c:v>
                </c:pt>
                <c:pt idx="2">
                  <c:v>72</c:v>
                </c:pt>
                <c:pt idx="3">
                  <c:v>7</c:v>
                </c:pt>
              </c:numCache>
            </c:numRef>
          </c:val>
          <c:extLst>
            <c:ext xmlns:c16="http://schemas.microsoft.com/office/drawing/2014/chart" uri="{C3380CC4-5D6E-409C-BE32-E72D297353CC}">
              <c16:uniqueId val="{00000002-5918-4922-88D7-0B59BA007FB4}"/>
            </c:ext>
          </c:extLst>
        </c:ser>
        <c:dLbls>
          <c:dLblPos val="outEnd"/>
          <c:showLegendKey val="0"/>
          <c:showVal val="1"/>
          <c:showCatName val="0"/>
          <c:showSerName val="0"/>
          <c:showPercent val="0"/>
          <c:showBubbleSize val="0"/>
        </c:dLbls>
        <c:gapWidth val="444"/>
        <c:overlap val="-90"/>
        <c:axId val="1265224255"/>
        <c:axId val="1265223295"/>
      </c:barChart>
      <c:catAx>
        <c:axId val="126522425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pl-PL"/>
          </a:p>
        </c:txPr>
        <c:crossAx val="1265223295"/>
        <c:crosses val="autoZero"/>
        <c:auto val="1"/>
        <c:lblAlgn val="ctr"/>
        <c:lblOffset val="100"/>
        <c:noMultiLvlLbl val="0"/>
      </c:catAx>
      <c:valAx>
        <c:axId val="1265223295"/>
        <c:scaling>
          <c:orientation val="minMax"/>
        </c:scaling>
        <c:delete val="1"/>
        <c:axPos val="l"/>
        <c:numFmt formatCode="General" sourceLinked="1"/>
        <c:majorTickMark val="none"/>
        <c:minorTickMark val="none"/>
        <c:tickLblPos val="nextTo"/>
        <c:crossAx val="126522425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Arkusz1!$B$1</c:f>
              <c:strCache>
                <c:ptCount val="1"/>
                <c:pt idx="0">
                  <c:v>2022</c:v>
                </c:pt>
              </c:strCache>
            </c:strRef>
          </c:tx>
          <c:spPr>
            <a:solidFill>
              <a:schemeClr val="accent2">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Biegunka i zapalenia żołądkowo-jelitowe</c:v>
                </c:pt>
              </c:strCache>
            </c:strRef>
          </c:cat>
          <c:val>
            <c:numRef>
              <c:f>Arkusz1!$B$2</c:f>
              <c:numCache>
                <c:formatCode>General</c:formatCode>
                <c:ptCount val="1"/>
                <c:pt idx="0">
                  <c:v>65</c:v>
                </c:pt>
              </c:numCache>
            </c:numRef>
          </c:val>
          <c:extLst>
            <c:ext xmlns:c16="http://schemas.microsoft.com/office/drawing/2014/chart" uri="{C3380CC4-5D6E-409C-BE32-E72D297353CC}">
              <c16:uniqueId val="{00000000-CA29-4468-BB24-46D9CC8D469D}"/>
            </c:ext>
          </c:extLst>
        </c:ser>
        <c:ser>
          <c:idx val="1"/>
          <c:order val="1"/>
          <c:tx>
            <c:strRef>
              <c:f>Arkusz1!$C$1</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Biegunka i zapalenia żołądkowo-jelitowe</c:v>
                </c:pt>
              </c:strCache>
            </c:strRef>
          </c:cat>
          <c:val>
            <c:numRef>
              <c:f>Arkusz1!$C$2</c:f>
              <c:numCache>
                <c:formatCode>General</c:formatCode>
                <c:ptCount val="1"/>
                <c:pt idx="0">
                  <c:v>23</c:v>
                </c:pt>
              </c:numCache>
            </c:numRef>
          </c:val>
          <c:extLst>
            <c:ext xmlns:c16="http://schemas.microsoft.com/office/drawing/2014/chart" uri="{C3380CC4-5D6E-409C-BE32-E72D297353CC}">
              <c16:uniqueId val="{00000001-CA29-4468-BB24-46D9CC8D469D}"/>
            </c:ext>
          </c:extLst>
        </c:ser>
        <c:ser>
          <c:idx val="2"/>
          <c:order val="2"/>
          <c:tx>
            <c:strRef>
              <c:f>Arkusz1!$D$1</c:f>
              <c:strCache>
                <c:ptCount val="1"/>
                <c:pt idx="0">
                  <c:v>2024</c:v>
                </c:pt>
              </c:strCache>
            </c:strRef>
          </c:tx>
          <c:spPr>
            <a:solidFill>
              <a:schemeClr val="accent2">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Biegunka i zapalenia żołądkowo-jelitowe</c:v>
                </c:pt>
              </c:strCache>
            </c:strRef>
          </c:cat>
          <c:val>
            <c:numRef>
              <c:f>Arkusz1!$D$2</c:f>
              <c:numCache>
                <c:formatCode>General</c:formatCode>
                <c:ptCount val="1"/>
                <c:pt idx="0">
                  <c:v>32</c:v>
                </c:pt>
              </c:numCache>
            </c:numRef>
          </c:val>
          <c:extLst>
            <c:ext xmlns:c16="http://schemas.microsoft.com/office/drawing/2014/chart" uri="{C3380CC4-5D6E-409C-BE32-E72D297353CC}">
              <c16:uniqueId val="{00000002-CA29-4468-BB24-46D9CC8D469D}"/>
            </c:ext>
          </c:extLst>
        </c:ser>
        <c:dLbls>
          <c:showLegendKey val="0"/>
          <c:showVal val="0"/>
          <c:showCatName val="0"/>
          <c:showSerName val="0"/>
          <c:showPercent val="0"/>
          <c:showBubbleSize val="0"/>
        </c:dLbls>
        <c:gapWidth val="219"/>
        <c:overlap val="-27"/>
        <c:axId val="664833087"/>
        <c:axId val="672122399"/>
      </c:barChart>
      <c:catAx>
        <c:axId val="664833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672122399"/>
        <c:crosses val="autoZero"/>
        <c:auto val="1"/>
        <c:lblAlgn val="ctr"/>
        <c:lblOffset val="100"/>
        <c:noMultiLvlLbl val="0"/>
      </c:catAx>
      <c:valAx>
        <c:axId val="6721223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664833087"/>
        <c:crosses val="autoZero"/>
        <c:crossBetween val="between"/>
        <c:majorUnit val="20"/>
      </c:valAx>
      <c:spPr>
        <a:noFill/>
        <a:ln>
          <a:noFill/>
        </a:ln>
        <a:effectLst/>
      </c:spPr>
    </c:plotArea>
    <c:legend>
      <c:legendPos val="b"/>
      <c:layout>
        <c:manualLayout>
          <c:xMode val="edge"/>
          <c:yMode val="edge"/>
          <c:x val="0.15853405015733921"/>
          <c:y val="0.80850224067031995"/>
          <c:w val="0.71439770713955886"/>
          <c:h val="0.1128734377280007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Arkusz1!$B$1</c:f>
              <c:strCache>
                <c:ptCount val="1"/>
                <c:pt idx="0">
                  <c:v>2022</c:v>
                </c:pt>
              </c:strCache>
            </c:strRef>
          </c:tx>
          <c:spPr>
            <a:solidFill>
              <a:schemeClr val="dk1">
                <a:tint val="885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Ospa wietrzna</c:v>
                </c:pt>
              </c:strCache>
            </c:strRef>
          </c:cat>
          <c:val>
            <c:numRef>
              <c:f>Arkusz1!$B$2</c:f>
              <c:numCache>
                <c:formatCode>General</c:formatCode>
                <c:ptCount val="1"/>
                <c:pt idx="0">
                  <c:v>66</c:v>
                </c:pt>
              </c:numCache>
            </c:numRef>
          </c:val>
          <c:extLst>
            <c:ext xmlns:c16="http://schemas.microsoft.com/office/drawing/2014/chart" uri="{C3380CC4-5D6E-409C-BE32-E72D297353CC}">
              <c16:uniqueId val="{00000000-9C42-4DB6-B31B-589D2FC0E957}"/>
            </c:ext>
          </c:extLst>
        </c:ser>
        <c:ser>
          <c:idx val="1"/>
          <c:order val="1"/>
          <c:tx>
            <c:strRef>
              <c:f>Arkusz1!$C$1</c:f>
              <c:strCache>
                <c:ptCount val="1"/>
                <c:pt idx="0">
                  <c:v>2023</c:v>
                </c:pt>
              </c:strCache>
            </c:strRef>
          </c:tx>
          <c:spPr>
            <a:solidFill>
              <a:schemeClr val="dk1">
                <a:tint val="5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Ospa wietrzna</c:v>
                </c:pt>
              </c:strCache>
            </c:strRef>
          </c:cat>
          <c:val>
            <c:numRef>
              <c:f>Arkusz1!$C$2</c:f>
              <c:numCache>
                <c:formatCode>General</c:formatCode>
                <c:ptCount val="1"/>
                <c:pt idx="0">
                  <c:v>47</c:v>
                </c:pt>
              </c:numCache>
            </c:numRef>
          </c:val>
          <c:extLst>
            <c:ext xmlns:c16="http://schemas.microsoft.com/office/drawing/2014/chart" uri="{C3380CC4-5D6E-409C-BE32-E72D297353CC}">
              <c16:uniqueId val="{00000001-9C42-4DB6-B31B-589D2FC0E957}"/>
            </c:ext>
          </c:extLst>
        </c:ser>
        <c:ser>
          <c:idx val="2"/>
          <c:order val="2"/>
          <c:tx>
            <c:strRef>
              <c:f>Arkusz1!$D$1</c:f>
              <c:strCache>
                <c:ptCount val="1"/>
                <c:pt idx="0">
                  <c:v>2024</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Ospa wietrzna</c:v>
                </c:pt>
              </c:strCache>
            </c:strRef>
          </c:cat>
          <c:val>
            <c:numRef>
              <c:f>Arkusz1!$D$2</c:f>
              <c:numCache>
                <c:formatCode>General</c:formatCode>
                <c:ptCount val="1"/>
                <c:pt idx="0">
                  <c:v>227</c:v>
                </c:pt>
              </c:numCache>
            </c:numRef>
          </c:val>
          <c:extLst>
            <c:ext xmlns:c16="http://schemas.microsoft.com/office/drawing/2014/chart" uri="{C3380CC4-5D6E-409C-BE32-E72D297353CC}">
              <c16:uniqueId val="{00000002-9C42-4DB6-B31B-589D2FC0E957}"/>
            </c:ext>
          </c:extLst>
        </c:ser>
        <c:dLbls>
          <c:showLegendKey val="0"/>
          <c:showVal val="0"/>
          <c:showCatName val="0"/>
          <c:showSerName val="0"/>
          <c:showPercent val="0"/>
          <c:showBubbleSize val="0"/>
        </c:dLbls>
        <c:gapWidth val="219"/>
        <c:overlap val="-27"/>
        <c:axId val="725573343"/>
        <c:axId val="502063983"/>
      </c:barChart>
      <c:catAx>
        <c:axId val="725573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502063983"/>
        <c:crosses val="autoZero"/>
        <c:auto val="1"/>
        <c:lblAlgn val="ctr"/>
        <c:lblOffset val="100"/>
        <c:noMultiLvlLbl val="0"/>
      </c:catAx>
      <c:valAx>
        <c:axId val="5020639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7255733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Arkusz1!$B$1</c:f>
              <c:strCache>
                <c:ptCount val="1"/>
                <c:pt idx="0">
                  <c:v>2022</c:v>
                </c:pt>
              </c:strCache>
            </c:strRef>
          </c:tx>
          <c:spPr>
            <a:solidFill>
              <a:schemeClr val="accent3">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Krztusiec</c:v>
                </c:pt>
              </c:strCache>
            </c:strRef>
          </c:cat>
          <c:val>
            <c:numRef>
              <c:f>Arkusz1!$B$2</c:f>
              <c:numCache>
                <c:formatCode>General</c:formatCode>
                <c:ptCount val="1"/>
                <c:pt idx="0">
                  <c:v>1</c:v>
                </c:pt>
              </c:numCache>
            </c:numRef>
          </c:val>
          <c:extLst>
            <c:ext xmlns:c16="http://schemas.microsoft.com/office/drawing/2014/chart" uri="{C3380CC4-5D6E-409C-BE32-E72D297353CC}">
              <c16:uniqueId val="{00000000-B4C3-4C1D-9C0C-F02388B52499}"/>
            </c:ext>
          </c:extLst>
        </c:ser>
        <c:ser>
          <c:idx val="1"/>
          <c:order val="1"/>
          <c:tx>
            <c:strRef>
              <c:f>Arkusz1!$C$1</c:f>
              <c:strCache>
                <c:ptCount val="1"/>
                <c:pt idx="0">
                  <c:v>2023</c:v>
                </c:pt>
              </c:strCache>
            </c:strRef>
          </c:tx>
          <c:spPr>
            <a:solidFill>
              <a:schemeClr val="accent3"/>
            </a:solidFill>
            <a:ln>
              <a:noFill/>
            </a:ln>
            <a:effectLst/>
          </c:spPr>
          <c:invertIfNegative val="0"/>
          <c:cat>
            <c:strRef>
              <c:f>Arkusz1!$A$2</c:f>
              <c:strCache>
                <c:ptCount val="1"/>
                <c:pt idx="0">
                  <c:v>Krztusiec</c:v>
                </c:pt>
              </c:strCache>
            </c:strRef>
          </c:cat>
          <c:val>
            <c:numRef>
              <c:f>Arkusz1!$C$2</c:f>
              <c:numCache>
                <c:formatCode>General</c:formatCode>
                <c:ptCount val="1"/>
                <c:pt idx="0">
                  <c:v>0</c:v>
                </c:pt>
              </c:numCache>
            </c:numRef>
          </c:val>
          <c:extLst>
            <c:ext xmlns:c16="http://schemas.microsoft.com/office/drawing/2014/chart" uri="{C3380CC4-5D6E-409C-BE32-E72D297353CC}">
              <c16:uniqueId val="{00000001-B4C3-4C1D-9C0C-F02388B52499}"/>
            </c:ext>
          </c:extLst>
        </c:ser>
        <c:ser>
          <c:idx val="2"/>
          <c:order val="2"/>
          <c:tx>
            <c:strRef>
              <c:f>Arkusz1!$D$1</c:f>
              <c:strCache>
                <c:ptCount val="1"/>
                <c:pt idx="0">
                  <c:v>2024</c:v>
                </c:pt>
              </c:strCache>
            </c:strRef>
          </c:tx>
          <c:spPr>
            <a:solidFill>
              <a:schemeClr val="accent3">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Krztusiec</c:v>
                </c:pt>
              </c:strCache>
            </c:strRef>
          </c:cat>
          <c:val>
            <c:numRef>
              <c:f>Arkusz1!$D$2</c:f>
              <c:numCache>
                <c:formatCode>General</c:formatCode>
                <c:ptCount val="1"/>
                <c:pt idx="0">
                  <c:v>20</c:v>
                </c:pt>
              </c:numCache>
            </c:numRef>
          </c:val>
          <c:extLst>
            <c:ext xmlns:c16="http://schemas.microsoft.com/office/drawing/2014/chart" uri="{C3380CC4-5D6E-409C-BE32-E72D297353CC}">
              <c16:uniqueId val="{00000002-B4C3-4C1D-9C0C-F02388B52499}"/>
            </c:ext>
          </c:extLst>
        </c:ser>
        <c:dLbls>
          <c:showLegendKey val="0"/>
          <c:showVal val="0"/>
          <c:showCatName val="0"/>
          <c:showSerName val="0"/>
          <c:showPercent val="0"/>
          <c:showBubbleSize val="0"/>
        </c:dLbls>
        <c:gapWidth val="219"/>
        <c:overlap val="-27"/>
        <c:axId val="1076178031"/>
        <c:axId val="1547242191"/>
      </c:barChart>
      <c:catAx>
        <c:axId val="1076178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547242191"/>
        <c:crosses val="autoZero"/>
        <c:auto val="1"/>
        <c:lblAlgn val="ctr"/>
        <c:lblOffset val="100"/>
        <c:noMultiLvlLbl val="0"/>
      </c:catAx>
      <c:valAx>
        <c:axId val="15472421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076178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Arkusz1!$B$1</c:f>
              <c:strCache>
                <c:ptCount val="1"/>
                <c:pt idx="0">
                  <c:v>2022</c:v>
                </c:pt>
              </c:strCache>
            </c:strRef>
          </c:tx>
          <c:spPr>
            <a:solidFill>
              <a:schemeClr val="accent4">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Borelioza</c:v>
                </c:pt>
              </c:strCache>
            </c:strRef>
          </c:cat>
          <c:val>
            <c:numRef>
              <c:f>Arkusz1!$B$2</c:f>
              <c:numCache>
                <c:formatCode>General</c:formatCode>
                <c:ptCount val="1"/>
                <c:pt idx="0">
                  <c:v>43</c:v>
                </c:pt>
              </c:numCache>
            </c:numRef>
          </c:val>
          <c:extLst>
            <c:ext xmlns:c16="http://schemas.microsoft.com/office/drawing/2014/chart" uri="{C3380CC4-5D6E-409C-BE32-E72D297353CC}">
              <c16:uniqueId val="{00000000-3B2F-4B30-8D5D-8B4D85E2FF1B}"/>
            </c:ext>
          </c:extLst>
        </c:ser>
        <c:ser>
          <c:idx val="1"/>
          <c:order val="1"/>
          <c:tx>
            <c:strRef>
              <c:f>Arkusz1!$C$1</c:f>
              <c:strCache>
                <c:ptCount val="1"/>
                <c:pt idx="0">
                  <c:v>2023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Borelioza</c:v>
                </c:pt>
              </c:strCache>
            </c:strRef>
          </c:cat>
          <c:val>
            <c:numRef>
              <c:f>Arkusz1!$C$2</c:f>
              <c:numCache>
                <c:formatCode>General</c:formatCode>
                <c:ptCount val="1"/>
                <c:pt idx="0">
                  <c:v>63</c:v>
                </c:pt>
              </c:numCache>
            </c:numRef>
          </c:val>
          <c:extLst>
            <c:ext xmlns:c16="http://schemas.microsoft.com/office/drawing/2014/chart" uri="{C3380CC4-5D6E-409C-BE32-E72D297353CC}">
              <c16:uniqueId val="{00000001-3B2F-4B30-8D5D-8B4D85E2FF1B}"/>
            </c:ext>
          </c:extLst>
        </c:ser>
        <c:ser>
          <c:idx val="2"/>
          <c:order val="2"/>
          <c:tx>
            <c:strRef>
              <c:f>Arkusz1!$D$1</c:f>
              <c:strCache>
                <c:ptCount val="1"/>
                <c:pt idx="0">
                  <c:v>2024</c:v>
                </c:pt>
              </c:strCache>
            </c:strRef>
          </c:tx>
          <c:spPr>
            <a:solidFill>
              <a:schemeClr val="accent4">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Borelioza</c:v>
                </c:pt>
              </c:strCache>
            </c:strRef>
          </c:cat>
          <c:val>
            <c:numRef>
              <c:f>Arkusz1!$D$2</c:f>
              <c:numCache>
                <c:formatCode>General</c:formatCode>
                <c:ptCount val="1"/>
                <c:pt idx="0">
                  <c:v>80</c:v>
                </c:pt>
              </c:numCache>
            </c:numRef>
          </c:val>
          <c:extLst>
            <c:ext xmlns:c16="http://schemas.microsoft.com/office/drawing/2014/chart" uri="{C3380CC4-5D6E-409C-BE32-E72D297353CC}">
              <c16:uniqueId val="{00000002-3B2F-4B30-8D5D-8B4D85E2FF1B}"/>
            </c:ext>
          </c:extLst>
        </c:ser>
        <c:dLbls>
          <c:showLegendKey val="0"/>
          <c:showVal val="0"/>
          <c:showCatName val="0"/>
          <c:showSerName val="0"/>
          <c:showPercent val="0"/>
          <c:showBubbleSize val="0"/>
        </c:dLbls>
        <c:gapWidth val="219"/>
        <c:overlap val="-27"/>
        <c:axId val="1076072735"/>
        <c:axId val="1089642207"/>
      </c:barChart>
      <c:catAx>
        <c:axId val="1076072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089642207"/>
        <c:crosses val="autoZero"/>
        <c:auto val="1"/>
        <c:lblAlgn val="ctr"/>
        <c:lblOffset val="100"/>
        <c:noMultiLvlLbl val="0"/>
      </c:catAx>
      <c:valAx>
        <c:axId val="10896422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0760727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Arkusz1!$B$1</c:f>
              <c:strCache>
                <c:ptCount val="1"/>
                <c:pt idx="0">
                  <c:v>2022</c:v>
                </c:pt>
              </c:strCache>
            </c:strRef>
          </c:tx>
          <c:spPr>
            <a:solidFill>
              <a:schemeClr val="accent2">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Jelitowe zakażenia bakteryjne wywołane przez Clostridium difficile </c:v>
                </c:pt>
              </c:strCache>
            </c:strRef>
          </c:cat>
          <c:val>
            <c:numRef>
              <c:f>Arkusz1!$B$2</c:f>
              <c:numCache>
                <c:formatCode>General</c:formatCode>
                <c:ptCount val="1"/>
                <c:pt idx="0">
                  <c:v>16</c:v>
                </c:pt>
              </c:numCache>
            </c:numRef>
          </c:val>
          <c:extLst>
            <c:ext xmlns:c16="http://schemas.microsoft.com/office/drawing/2014/chart" uri="{C3380CC4-5D6E-409C-BE32-E72D297353CC}">
              <c16:uniqueId val="{00000000-9FFC-4354-ACC5-458BF8D77258}"/>
            </c:ext>
          </c:extLst>
        </c:ser>
        <c:ser>
          <c:idx val="1"/>
          <c:order val="1"/>
          <c:tx>
            <c:strRef>
              <c:f>Arkusz1!$C$1</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Jelitowe zakażenia bakteryjne wywołane przez Clostridium difficile </c:v>
                </c:pt>
              </c:strCache>
            </c:strRef>
          </c:cat>
          <c:val>
            <c:numRef>
              <c:f>Arkusz1!$C$2</c:f>
              <c:numCache>
                <c:formatCode>General</c:formatCode>
                <c:ptCount val="1"/>
                <c:pt idx="0">
                  <c:v>20</c:v>
                </c:pt>
              </c:numCache>
            </c:numRef>
          </c:val>
          <c:extLst>
            <c:ext xmlns:c16="http://schemas.microsoft.com/office/drawing/2014/chart" uri="{C3380CC4-5D6E-409C-BE32-E72D297353CC}">
              <c16:uniqueId val="{00000001-9FFC-4354-ACC5-458BF8D77258}"/>
            </c:ext>
          </c:extLst>
        </c:ser>
        <c:ser>
          <c:idx val="2"/>
          <c:order val="2"/>
          <c:tx>
            <c:strRef>
              <c:f>Arkusz1!$D$1</c:f>
              <c:strCache>
                <c:ptCount val="1"/>
                <c:pt idx="0">
                  <c:v>2024</c:v>
                </c:pt>
              </c:strCache>
            </c:strRef>
          </c:tx>
          <c:spPr>
            <a:solidFill>
              <a:schemeClr val="accent2">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Jelitowe zakażenia bakteryjne wywołane przez Clostridium difficile </c:v>
                </c:pt>
              </c:strCache>
            </c:strRef>
          </c:cat>
          <c:val>
            <c:numRef>
              <c:f>Arkusz1!$D$2</c:f>
              <c:numCache>
                <c:formatCode>General</c:formatCode>
                <c:ptCount val="1"/>
                <c:pt idx="0">
                  <c:v>14</c:v>
                </c:pt>
              </c:numCache>
            </c:numRef>
          </c:val>
          <c:extLst>
            <c:ext xmlns:c16="http://schemas.microsoft.com/office/drawing/2014/chart" uri="{C3380CC4-5D6E-409C-BE32-E72D297353CC}">
              <c16:uniqueId val="{00000002-9FFC-4354-ACC5-458BF8D77258}"/>
            </c:ext>
          </c:extLst>
        </c:ser>
        <c:dLbls>
          <c:showLegendKey val="0"/>
          <c:showVal val="0"/>
          <c:showCatName val="0"/>
          <c:showSerName val="0"/>
          <c:showPercent val="0"/>
          <c:showBubbleSize val="0"/>
        </c:dLbls>
        <c:gapWidth val="219"/>
        <c:overlap val="-27"/>
        <c:axId val="1449256367"/>
        <c:axId val="1438136719"/>
      </c:barChart>
      <c:catAx>
        <c:axId val="1449256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438136719"/>
        <c:crosses val="autoZero"/>
        <c:auto val="1"/>
        <c:lblAlgn val="ctr"/>
        <c:lblOffset val="100"/>
        <c:noMultiLvlLbl val="0"/>
      </c:catAx>
      <c:valAx>
        <c:axId val="1438136719"/>
        <c:scaling>
          <c:orientation val="minMax"/>
          <c:max val="2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449256367"/>
        <c:crosses val="autoZero"/>
        <c:crossBetween val="between"/>
      </c:valAx>
      <c:spPr>
        <a:noFill/>
        <a:ln>
          <a:noFill/>
        </a:ln>
        <a:effectLst/>
      </c:spPr>
    </c:plotArea>
    <c:legend>
      <c:legendPos val="b"/>
      <c:layout>
        <c:manualLayout>
          <c:xMode val="edge"/>
          <c:yMode val="edge"/>
          <c:x val="0.18518665798451461"/>
          <c:y val="0.82350536733537683"/>
          <c:w val="0.72739368091765699"/>
          <c:h val="0.1184795225590480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Arkusz1!$B$1</c:f>
              <c:strCache>
                <c:ptCount val="1"/>
                <c:pt idx="0">
                  <c:v>2022</c:v>
                </c:pt>
              </c:strCache>
            </c:strRef>
          </c:tx>
          <c:spPr>
            <a:solidFill>
              <a:schemeClr val="accent4">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Salmonella, zatrucia pokarmowe</c:v>
                </c:pt>
              </c:strCache>
            </c:strRef>
          </c:cat>
          <c:val>
            <c:numRef>
              <c:f>Arkusz1!$B$2</c:f>
              <c:numCache>
                <c:formatCode>General</c:formatCode>
                <c:ptCount val="1"/>
                <c:pt idx="0">
                  <c:v>2</c:v>
                </c:pt>
              </c:numCache>
            </c:numRef>
          </c:val>
          <c:extLst>
            <c:ext xmlns:c16="http://schemas.microsoft.com/office/drawing/2014/chart" uri="{C3380CC4-5D6E-409C-BE32-E72D297353CC}">
              <c16:uniqueId val="{00000000-039A-4E30-AF56-65BCC977919E}"/>
            </c:ext>
          </c:extLst>
        </c:ser>
        <c:ser>
          <c:idx val="1"/>
          <c:order val="1"/>
          <c:tx>
            <c:strRef>
              <c:f>Arkusz1!$C$1</c:f>
              <c:strCache>
                <c:ptCount val="1"/>
                <c:pt idx="0">
                  <c:v>2023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Salmonella, zatrucia pokarmowe</c:v>
                </c:pt>
              </c:strCache>
            </c:strRef>
          </c:cat>
          <c:val>
            <c:numRef>
              <c:f>Arkusz1!$C$2</c:f>
              <c:numCache>
                <c:formatCode>General</c:formatCode>
                <c:ptCount val="1"/>
                <c:pt idx="0">
                  <c:v>13</c:v>
                </c:pt>
              </c:numCache>
            </c:numRef>
          </c:val>
          <c:extLst>
            <c:ext xmlns:c16="http://schemas.microsoft.com/office/drawing/2014/chart" uri="{C3380CC4-5D6E-409C-BE32-E72D297353CC}">
              <c16:uniqueId val="{00000001-039A-4E30-AF56-65BCC977919E}"/>
            </c:ext>
          </c:extLst>
        </c:ser>
        <c:ser>
          <c:idx val="2"/>
          <c:order val="2"/>
          <c:tx>
            <c:strRef>
              <c:f>Arkusz1!$D$1</c:f>
              <c:strCache>
                <c:ptCount val="1"/>
                <c:pt idx="0">
                  <c:v>2024</c:v>
                </c:pt>
              </c:strCache>
            </c:strRef>
          </c:tx>
          <c:spPr>
            <a:solidFill>
              <a:schemeClr val="accent4">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Salmonella, zatrucia pokarmowe</c:v>
                </c:pt>
              </c:strCache>
            </c:strRef>
          </c:cat>
          <c:val>
            <c:numRef>
              <c:f>Arkusz1!$D$2</c:f>
              <c:numCache>
                <c:formatCode>General</c:formatCode>
                <c:ptCount val="1"/>
                <c:pt idx="0">
                  <c:v>4</c:v>
                </c:pt>
              </c:numCache>
            </c:numRef>
          </c:val>
          <c:extLst>
            <c:ext xmlns:c16="http://schemas.microsoft.com/office/drawing/2014/chart" uri="{C3380CC4-5D6E-409C-BE32-E72D297353CC}">
              <c16:uniqueId val="{00000002-039A-4E30-AF56-65BCC977919E}"/>
            </c:ext>
          </c:extLst>
        </c:ser>
        <c:dLbls>
          <c:showLegendKey val="0"/>
          <c:showVal val="0"/>
          <c:showCatName val="0"/>
          <c:showSerName val="0"/>
          <c:showPercent val="0"/>
          <c:showBubbleSize val="0"/>
        </c:dLbls>
        <c:gapWidth val="219"/>
        <c:overlap val="-27"/>
        <c:axId val="1245769023"/>
        <c:axId val="1245765663"/>
      </c:barChart>
      <c:catAx>
        <c:axId val="1245769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245765663"/>
        <c:crosses val="autoZero"/>
        <c:auto val="1"/>
        <c:lblAlgn val="ctr"/>
        <c:lblOffset val="100"/>
        <c:noMultiLvlLbl val="0"/>
      </c:catAx>
      <c:valAx>
        <c:axId val="12457656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245769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Arkusz1!$B$1</c:f>
              <c:strCache>
                <c:ptCount val="1"/>
                <c:pt idx="0">
                  <c:v>2022</c:v>
                </c:pt>
              </c:strCache>
            </c:strRef>
          </c:tx>
          <c:spPr>
            <a:solidFill>
              <a:schemeClr val="dk1">
                <a:tint val="885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Covid-19</c:v>
                </c:pt>
              </c:strCache>
            </c:strRef>
          </c:cat>
          <c:val>
            <c:numRef>
              <c:f>Arkusz1!$B$2</c:f>
              <c:numCache>
                <c:formatCode>General</c:formatCode>
                <c:ptCount val="1"/>
                <c:pt idx="0">
                  <c:v>1014</c:v>
                </c:pt>
              </c:numCache>
            </c:numRef>
          </c:val>
          <c:extLst>
            <c:ext xmlns:c16="http://schemas.microsoft.com/office/drawing/2014/chart" uri="{C3380CC4-5D6E-409C-BE32-E72D297353CC}">
              <c16:uniqueId val="{00000000-E93E-457F-A90A-1BA04B34E0B5}"/>
            </c:ext>
          </c:extLst>
        </c:ser>
        <c:ser>
          <c:idx val="1"/>
          <c:order val="1"/>
          <c:tx>
            <c:strRef>
              <c:f>Arkusz1!$C$1</c:f>
              <c:strCache>
                <c:ptCount val="1"/>
                <c:pt idx="0">
                  <c:v>2023</c:v>
                </c:pt>
              </c:strCache>
            </c:strRef>
          </c:tx>
          <c:spPr>
            <a:solidFill>
              <a:schemeClr val="dk1">
                <a:tint val="5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Covid-19</c:v>
                </c:pt>
              </c:strCache>
            </c:strRef>
          </c:cat>
          <c:val>
            <c:numRef>
              <c:f>Arkusz1!$C$2</c:f>
              <c:numCache>
                <c:formatCode>General</c:formatCode>
                <c:ptCount val="1"/>
                <c:pt idx="0">
                  <c:v>165</c:v>
                </c:pt>
              </c:numCache>
            </c:numRef>
          </c:val>
          <c:extLst>
            <c:ext xmlns:c16="http://schemas.microsoft.com/office/drawing/2014/chart" uri="{C3380CC4-5D6E-409C-BE32-E72D297353CC}">
              <c16:uniqueId val="{00000001-E93E-457F-A90A-1BA04B34E0B5}"/>
            </c:ext>
          </c:extLst>
        </c:ser>
        <c:ser>
          <c:idx val="2"/>
          <c:order val="2"/>
          <c:tx>
            <c:strRef>
              <c:f>Arkusz1!$D$1</c:f>
              <c:strCache>
                <c:ptCount val="1"/>
                <c:pt idx="0">
                  <c:v>2024</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c:f>
              <c:strCache>
                <c:ptCount val="1"/>
                <c:pt idx="0">
                  <c:v>Covid-19</c:v>
                </c:pt>
              </c:strCache>
            </c:strRef>
          </c:cat>
          <c:val>
            <c:numRef>
              <c:f>Arkusz1!$D$2</c:f>
              <c:numCache>
                <c:formatCode>General</c:formatCode>
                <c:ptCount val="1"/>
                <c:pt idx="0">
                  <c:v>71</c:v>
                </c:pt>
              </c:numCache>
            </c:numRef>
          </c:val>
          <c:extLst>
            <c:ext xmlns:c16="http://schemas.microsoft.com/office/drawing/2014/chart" uri="{C3380CC4-5D6E-409C-BE32-E72D297353CC}">
              <c16:uniqueId val="{00000002-E93E-457F-A90A-1BA04B34E0B5}"/>
            </c:ext>
          </c:extLst>
        </c:ser>
        <c:dLbls>
          <c:showLegendKey val="0"/>
          <c:showVal val="0"/>
          <c:showCatName val="0"/>
          <c:showSerName val="0"/>
          <c:showPercent val="0"/>
          <c:showBubbleSize val="0"/>
        </c:dLbls>
        <c:gapWidth val="219"/>
        <c:overlap val="-27"/>
        <c:axId val="1110506895"/>
        <c:axId val="1110504495"/>
      </c:barChart>
      <c:catAx>
        <c:axId val="1110506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110504495"/>
        <c:crosses val="autoZero"/>
        <c:auto val="1"/>
        <c:lblAlgn val="ctr"/>
        <c:lblOffset val="100"/>
        <c:noMultiLvlLbl val="0"/>
      </c:catAx>
      <c:valAx>
        <c:axId val="1110504495"/>
        <c:scaling>
          <c:orientation val="minMax"/>
          <c:max val="1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110506895"/>
        <c:crosses val="autoZero"/>
        <c:crossBetween val="between"/>
        <c:majorUnit val="2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lineChart>
        <c:grouping val="standard"/>
        <c:varyColors val="0"/>
        <c:ser>
          <c:idx val="0"/>
          <c:order val="0"/>
          <c:tx>
            <c:strRef>
              <c:f>Arkusz1!$B$1</c:f>
              <c:strCache>
                <c:ptCount val="1"/>
                <c:pt idx="0">
                  <c:v>Ilość nadzorowanych kart szczepień dzieci w powiecie</c:v>
                </c:pt>
              </c:strCache>
            </c:strRef>
          </c:tx>
          <c:spPr>
            <a:ln w="28575" cap="rnd">
              <a:solidFill>
                <a:schemeClr val="dk1">
                  <a:tint val="88500"/>
                </a:schemeClr>
              </a:solidFill>
              <a:round/>
            </a:ln>
            <a:effectLst/>
          </c:spPr>
          <c:marker>
            <c:symbol val="none"/>
          </c:marker>
          <c:dLbls>
            <c:dLbl>
              <c:idx val="0"/>
              <c:layout>
                <c:manualLayout>
                  <c:x val="1.0038860666779526E-2"/>
                  <c:y val="-1.31665887960277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DB-468D-8279-695608C25053}"/>
                </c:ext>
              </c:extLst>
            </c:dLbl>
            <c:dLbl>
              <c:idx val="1"/>
              <c:layout>
                <c:manualLayout>
                  <c:x val="1.2046632800135454E-2"/>
                  <c:y val="-2.63331775920555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DB-468D-8279-695608C25053}"/>
                </c:ext>
              </c:extLst>
            </c:dLbl>
            <c:dLbl>
              <c:idx val="2"/>
              <c:layout>
                <c:manualLayout>
                  <c:x val="0"/>
                  <c:y val="-4.38886293200925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EDB-468D-8279-695608C25053}"/>
                </c:ext>
              </c:extLst>
            </c:dLbl>
            <c:dLbl>
              <c:idx val="3"/>
              <c:layout>
                <c:manualLayout>
                  <c:x val="4.0155442667117441E-3"/>
                  <c:y val="-6.58329439801388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EDB-468D-8279-695608C25053}"/>
                </c:ext>
              </c:extLst>
            </c:dLbl>
            <c:dLbl>
              <c:idx val="4"/>
              <c:layout>
                <c:manualLayout>
                  <c:x val="0"/>
                  <c:y val="-3.94997663880832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EDB-468D-8279-695608C25053}"/>
                </c:ext>
              </c:extLst>
            </c:dLbl>
            <c:dLbl>
              <c:idx val="5"/>
              <c:layout>
                <c:manualLayout>
                  <c:x val="4.0155442667118178E-3"/>
                  <c:y val="-3.94997663880833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EDB-468D-8279-695608C25053}"/>
                </c:ext>
              </c:extLst>
            </c:dLbl>
            <c:dLbl>
              <c:idx val="6"/>
              <c:layout>
                <c:manualLayout>
                  <c:x val="0"/>
                  <c:y val="-3.51109034560741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EDB-468D-8279-695608C25053}"/>
                </c:ext>
              </c:extLst>
            </c:dLbl>
            <c:dLbl>
              <c:idx val="7"/>
              <c:layout>
                <c:manualLayout>
                  <c:x val="-8.031088533423783E-3"/>
                  <c:y val="-5.7055218116120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EDB-468D-8279-695608C25053}"/>
                </c:ext>
              </c:extLst>
            </c:dLbl>
            <c:dLbl>
              <c:idx val="8"/>
              <c:layout>
                <c:manualLayout>
                  <c:x val="-1.2046632800135454E-2"/>
                  <c:y val="-8.77772586401852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EDB-468D-8279-695608C2505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Arkusz1!$A$2:$A$10</c:f>
              <c:strCache>
                <c:ptCount val="9"/>
                <c:pt idx="0">
                  <c:v>2016 r.</c:v>
                </c:pt>
                <c:pt idx="1">
                  <c:v>2017 r.</c:v>
                </c:pt>
                <c:pt idx="2">
                  <c:v>2018 r.</c:v>
                </c:pt>
                <c:pt idx="3">
                  <c:v>2019 r.</c:v>
                </c:pt>
                <c:pt idx="4">
                  <c:v>2020 r.</c:v>
                </c:pt>
                <c:pt idx="5">
                  <c:v>2021 r.</c:v>
                </c:pt>
                <c:pt idx="6">
                  <c:v>2022 r.</c:v>
                </c:pt>
                <c:pt idx="7">
                  <c:v>2023 r.</c:v>
                </c:pt>
                <c:pt idx="8">
                  <c:v>2024 r. </c:v>
                </c:pt>
              </c:strCache>
            </c:strRef>
          </c:cat>
          <c:val>
            <c:numRef>
              <c:f>Arkusz1!$B$2:$B$10</c:f>
              <c:numCache>
                <c:formatCode>General</c:formatCode>
                <c:ptCount val="9"/>
                <c:pt idx="0">
                  <c:v>5262</c:v>
                </c:pt>
                <c:pt idx="1">
                  <c:v>5160</c:v>
                </c:pt>
                <c:pt idx="2">
                  <c:v>5045</c:v>
                </c:pt>
                <c:pt idx="3">
                  <c:v>4995</c:v>
                </c:pt>
                <c:pt idx="4">
                  <c:v>4937</c:v>
                </c:pt>
                <c:pt idx="5">
                  <c:v>4880</c:v>
                </c:pt>
                <c:pt idx="6">
                  <c:v>4798</c:v>
                </c:pt>
                <c:pt idx="7">
                  <c:v>4675</c:v>
                </c:pt>
                <c:pt idx="8">
                  <c:v>4575</c:v>
                </c:pt>
              </c:numCache>
            </c:numRef>
          </c:val>
          <c:smooth val="0"/>
          <c:extLst>
            <c:ext xmlns:c16="http://schemas.microsoft.com/office/drawing/2014/chart" uri="{C3380CC4-5D6E-409C-BE32-E72D297353CC}">
              <c16:uniqueId val="{00000008-FEDB-468D-8279-695608C25053}"/>
            </c:ext>
          </c:extLst>
        </c:ser>
        <c:dLbls>
          <c:showLegendKey val="0"/>
          <c:showVal val="0"/>
          <c:showCatName val="0"/>
          <c:showSerName val="0"/>
          <c:showPercent val="0"/>
          <c:showBubbleSize val="0"/>
        </c:dLbls>
        <c:smooth val="0"/>
        <c:axId val="1576697135"/>
        <c:axId val="1626839455"/>
      </c:lineChart>
      <c:catAx>
        <c:axId val="1576697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626839455"/>
        <c:crosses val="autoZero"/>
        <c:auto val="1"/>
        <c:lblAlgn val="ctr"/>
        <c:lblOffset val="100"/>
        <c:noMultiLvlLbl val="0"/>
      </c:catAx>
      <c:valAx>
        <c:axId val="1626839455"/>
        <c:scaling>
          <c:orientation val="minMax"/>
          <c:max val="5300"/>
          <c:min val="45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5766971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5">
  <a:schemeClr val="accent2"/>
</cs:colorStyle>
</file>

<file path=ppt/charts/colors11.xml><?xml version="1.0" encoding="utf-8"?>
<cs:colorStyle xmlns:cs="http://schemas.microsoft.com/office/drawing/2012/chartStyle" xmlns:a="http://schemas.openxmlformats.org/drawingml/2006/main" meth="withinLinear" id="18">
  <a:schemeClr val="accent5"/>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withinLinear" id="17">
  <a:schemeClr val="accent4"/>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withinLinear" id="17">
  <a:schemeClr val="accent4"/>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0593FD-DC4E-4192-9596-7D1ABA89202C}" type="datetimeFigureOut">
              <a:rPr lang="pl-PL" smtClean="0"/>
              <a:t>04.04.2025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D33F8-2225-4C72-BDE0-1CA9D017BF54}" type="slidenum">
              <a:rPr lang="pl-PL" smtClean="0"/>
              <a:t>‹#›</a:t>
            </a:fld>
            <a:endParaRPr lang="pl-PL"/>
          </a:p>
        </p:txBody>
      </p:sp>
    </p:spTree>
    <p:extLst>
      <p:ext uri="{BB962C8B-B14F-4D97-AF65-F5344CB8AC3E}">
        <p14:creationId xmlns:p14="http://schemas.microsoft.com/office/powerpoint/2010/main" val="3715524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9CD33F8-2225-4C72-BDE0-1CA9D017BF54}" type="slidenum">
              <a:rPr lang="pl-PL" smtClean="0"/>
              <a:t>1</a:t>
            </a:fld>
            <a:endParaRPr lang="pl-PL"/>
          </a:p>
        </p:txBody>
      </p:sp>
    </p:spTree>
    <p:extLst>
      <p:ext uri="{BB962C8B-B14F-4D97-AF65-F5344CB8AC3E}">
        <p14:creationId xmlns:p14="http://schemas.microsoft.com/office/powerpoint/2010/main" val="3158872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9CD33F8-2225-4C72-BDE0-1CA9D017BF54}" type="slidenum">
              <a:rPr lang="pl-PL" smtClean="0"/>
              <a:t>3</a:t>
            </a:fld>
            <a:endParaRPr lang="pl-PL"/>
          </a:p>
        </p:txBody>
      </p:sp>
    </p:spTree>
    <p:extLst>
      <p:ext uri="{BB962C8B-B14F-4D97-AF65-F5344CB8AC3E}">
        <p14:creationId xmlns:p14="http://schemas.microsoft.com/office/powerpoint/2010/main" val="1435809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9CD33F8-2225-4C72-BDE0-1CA9D017BF54}" type="slidenum">
              <a:rPr lang="pl-PL" smtClean="0"/>
              <a:t>41</a:t>
            </a:fld>
            <a:endParaRPr lang="pl-PL"/>
          </a:p>
        </p:txBody>
      </p:sp>
    </p:spTree>
    <p:extLst>
      <p:ext uri="{BB962C8B-B14F-4D97-AF65-F5344CB8AC3E}">
        <p14:creationId xmlns:p14="http://schemas.microsoft.com/office/powerpoint/2010/main" val="90954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0D4E46AA-1EC0-4433-9956-E798E94A6FB7}" type="datetimeFigureOut">
              <a:rPr lang="en-US" smtClean="0"/>
              <a:t>4/4/2025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914927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0D4E46AA-1EC0-4433-9956-E798E94A6FB7}" type="datetimeFigureOut">
              <a:rPr lang="en-US" smtClean="0"/>
              <a:t>4/4/2025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445582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D4E46AA-1EC0-4433-9956-E798E94A6FB7}" type="datetimeFigureOut">
              <a:rPr lang="en-US" smtClean="0"/>
              <a:t>4/4/2025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4157977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0D4E46AA-1EC0-4433-9956-E798E94A6FB7}" type="datetimeFigureOut">
              <a:rPr lang="en-US" smtClean="0"/>
              <a:t>4/4/2025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897559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0D4E46AA-1EC0-4433-9956-E798E94A6FB7}" type="datetimeFigureOut">
              <a:rPr lang="en-US" smtClean="0"/>
              <a:t>4/4/2025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2488535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0D4E46AA-1EC0-4433-9956-E798E94A6FB7}" type="datetimeFigureOut">
              <a:rPr lang="en-US" smtClean="0"/>
              <a:t>4/4/2025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757238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0D4E46AA-1EC0-4433-9956-E798E94A6FB7}" type="datetimeFigureOut">
              <a:rPr lang="en-US" smtClean="0"/>
              <a:t>4/4/2025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2731680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0D4E46AA-1EC0-4433-9956-E798E94A6FB7}" type="datetimeFigureOut">
              <a:rPr lang="en-US" smtClean="0"/>
              <a:t>4/4/2025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1855754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D4E46AA-1EC0-4433-9956-E798E94A6FB7}" type="datetimeFigureOut">
              <a:rPr lang="en-US" smtClean="0"/>
              <a:t>4/4/2025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4170508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0D4E46AA-1EC0-4433-9956-E798E94A6FB7}" type="datetimeFigureOut">
              <a:rPr lang="en-US" smtClean="0"/>
              <a:t>4/4/2025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4014321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0D4E46AA-1EC0-4433-9956-E798E94A6FB7}" type="datetimeFigureOut">
              <a:rPr lang="en-US" smtClean="0"/>
              <a:t>4/4/2025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38C08-47C7-4847-B0BE-B9D8DEEB3D1B}" type="slidenum">
              <a:rPr lang="en-US" smtClean="0"/>
              <a:t>‹#›</a:t>
            </a:fld>
            <a:endParaRPr lang="en-US"/>
          </a:p>
        </p:txBody>
      </p:sp>
    </p:spTree>
    <p:extLst>
      <p:ext uri="{BB962C8B-B14F-4D97-AF65-F5344CB8AC3E}">
        <p14:creationId xmlns:p14="http://schemas.microsoft.com/office/powerpoint/2010/main" val="2729889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0"/>
            <a:ext cx="10363200" cy="131444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853369"/>
            <a:ext cx="10363200" cy="30884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0D4E46AA-1EC0-4433-9956-E798E94A6FB7}" type="datetimeFigureOut">
              <a:rPr lang="en-US" smtClean="0"/>
              <a:pPr/>
              <a:t>4/4/2025</a:t>
            </a:fld>
            <a:endParaRPr lang="en-US" dirty="0"/>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38C08-47C7-4847-B0BE-B9D8DEEB3D1B}" type="slidenum">
              <a:rPr lang="en-US" smtClean="0"/>
              <a:pPr/>
              <a:t>‹#›</a:t>
            </a:fld>
            <a:endParaRPr lang="en-US" dirty="0"/>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95508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55" r:id="rId6"/>
    <p:sldLayoutId id="2147483751" r:id="rId7"/>
    <p:sldLayoutId id="2147483752" r:id="rId8"/>
    <p:sldLayoutId id="2147483753" r:id="rId9"/>
    <p:sldLayoutId id="2147483754" r:id="rId10"/>
    <p:sldLayoutId id="2147483756"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274320" indent="0" algn="l" defTabSz="914400" rtl="0" eaLnBrk="1" latinLnBrk="0" hangingPunct="1">
        <a:lnSpc>
          <a:spcPct val="120000"/>
        </a:lnSpc>
        <a:spcBef>
          <a:spcPts val="500"/>
        </a:spcBef>
        <a:buSzPct val="87000"/>
        <a:buFontTx/>
        <a:buNone/>
        <a:defRPr sz="1800"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594360" indent="0" algn="l" defTabSz="914400" rtl="0" eaLnBrk="1" latinLnBrk="0" hangingPunct="1">
        <a:lnSpc>
          <a:spcPct val="120000"/>
        </a:lnSpc>
        <a:spcBef>
          <a:spcPts val="500"/>
        </a:spcBef>
        <a:buSzPct val="87000"/>
        <a:buFontTx/>
        <a:buNone/>
        <a:defRPr sz="1400"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48.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2DFD373-6DB6-47FC-9340-CE6002F6EDD8}"/>
              </a:ext>
            </a:extLst>
          </p:cNvPr>
          <p:cNvSpPr>
            <a:spLocks noGrp="1"/>
          </p:cNvSpPr>
          <p:nvPr>
            <p:ph type="ctrTitle"/>
          </p:nvPr>
        </p:nvSpPr>
        <p:spPr>
          <a:xfrm>
            <a:off x="3559277" y="2222090"/>
            <a:ext cx="8008220" cy="3421626"/>
          </a:xfrm>
        </p:spPr>
        <p:txBody>
          <a:bodyPr anchor="t">
            <a:normAutofit/>
          </a:bodyPr>
          <a:lstStyle/>
          <a:p>
            <a:pPr algn="ctr">
              <a:lnSpc>
                <a:spcPct val="90000"/>
              </a:lnSpc>
            </a:pPr>
            <a:br>
              <a:rPr lang="pl-PL" dirty="0">
                <a:latin typeface="Times New Roman" panose="02020603050405020304" pitchFamily="18" charset="0"/>
                <a:cs typeface="Times New Roman" panose="02020603050405020304" pitchFamily="18" charset="0"/>
              </a:rPr>
            </a:br>
            <a:r>
              <a:rPr lang="pl-PL" b="1" dirty="0">
                <a:solidFill>
                  <a:srgbClr val="002060"/>
                </a:solidFill>
                <a:cs typeface="Times New Roman" panose="02020603050405020304" pitchFamily="18" charset="0"/>
              </a:rPr>
              <a:t>STAN SANITARNY </a:t>
            </a:r>
            <a:br>
              <a:rPr lang="pl-PL" b="1" dirty="0">
                <a:solidFill>
                  <a:srgbClr val="002060"/>
                </a:solidFill>
                <a:cs typeface="Times New Roman" panose="02020603050405020304" pitchFamily="18" charset="0"/>
              </a:rPr>
            </a:br>
            <a:r>
              <a:rPr lang="pl-PL" b="1" dirty="0">
                <a:solidFill>
                  <a:srgbClr val="002060"/>
                </a:solidFill>
                <a:cs typeface="Times New Roman" panose="02020603050405020304" pitchFamily="18" charset="0"/>
              </a:rPr>
              <a:t>POWIATU GOŁDAPSKIEGO</a:t>
            </a:r>
            <a:br>
              <a:rPr lang="pl-PL" b="1" dirty="0">
                <a:solidFill>
                  <a:srgbClr val="002060"/>
                </a:solidFill>
                <a:cs typeface="Times New Roman" panose="02020603050405020304" pitchFamily="18" charset="0"/>
              </a:rPr>
            </a:br>
            <a:r>
              <a:rPr lang="pl-PL" b="1" dirty="0">
                <a:solidFill>
                  <a:srgbClr val="002060"/>
                </a:solidFill>
                <a:cs typeface="Times New Roman" panose="02020603050405020304" pitchFamily="18" charset="0"/>
              </a:rPr>
              <a:t>2024 r.</a:t>
            </a:r>
          </a:p>
        </p:txBody>
      </p:sp>
      <p:cxnSp>
        <p:nvCxnSpPr>
          <p:cNvPr id="40" name="Straight Connector 39">
            <a:extLst>
              <a:ext uri="{FF2B5EF4-FFF2-40B4-BE49-F238E27FC236}">
                <a16:creationId xmlns:a16="http://schemas.microsoft.com/office/drawing/2014/main" id="{59D7B6BE-A4E0-4483-BEC5-493AC3E5D2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75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Obraz 3">
            <a:extLst>
              <a:ext uri="{FF2B5EF4-FFF2-40B4-BE49-F238E27FC236}">
                <a16:creationId xmlns:a16="http://schemas.microsoft.com/office/drawing/2014/main" id="{7FEF253D-C10A-41ED-AE48-D25BCE5356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0" r="1" b="1"/>
          <a:stretch/>
        </p:blipFill>
        <p:spPr>
          <a:xfrm>
            <a:off x="624503" y="195830"/>
            <a:ext cx="2860787" cy="2832233"/>
          </a:xfrm>
          <a:prstGeom prst="rect">
            <a:avLst/>
          </a:prstGeom>
        </p:spPr>
      </p:pic>
    </p:spTree>
    <p:extLst>
      <p:ext uri="{BB962C8B-B14F-4D97-AF65-F5344CB8AC3E}">
        <p14:creationId xmlns:p14="http://schemas.microsoft.com/office/powerpoint/2010/main" val="154020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0F2BED8-4AC5-5181-ECD9-D14FD1CF2B0D}"/>
              </a:ext>
            </a:extLst>
          </p:cNvPr>
          <p:cNvSpPr>
            <a:spLocks noGrp="1"/>
          </p:cNvSpPr>
          <p:nvPr>
            <p:ph type="title"/>
          </p:nvPr>
        </p:nvSpPr>
        <p:spPr>
          <a:xfrm>
            <a:off x="675861" y="318053"/>
            <a:ext cx="10643151" cy="468910"/>
          </a:xfrm>
        </p:spPr>
        <p:txBody>
          <a:bodyPr>
            <a:noAutofit/>
          </a:bodyPr>
          <a:lstStyle/>
          <a:p>
            <a:r>
              <a:rPr lang="pl-PL" sz="2400" dirty="0">
                <a:solidFill>
                  <a:srgbClr val="FF0000"/>
                </a:solidFill>
                <a:cs typeface="Times New Roman" panose="02020603050405020304" pitchFamily="18" charset="0"/>
              </a:rPr>
              <a:t>Higieniczna ocena rozkładu zajęć lekcyjnych</a:t>
            </a:r>
            <a:endParaRPr lang="pl-PL" sz="2400" dirty="0">
              <a:solidFill>
                <a:srgbClr val="FF0000"/>
              </a:solidFill>
            </a:endParaRPr>
          </a:p>
        </p:txBody>
      </p:sp>
      <p:sp>
        <p:nvSpPr>
          <p:cNvPr id="3" name="Symbol zastępczy zawartości 2">
            <a:extLst>
              <a:ext uri="{FF2B5EF4-FFF2-40B4-BE49-F238E27FC236}">
                <a16:creationId xmlns:a16="http://schemas.microsoft.com/office/drawing/2014/main" id="{9DFEE865-0864-3F1F-A830-88654DC12348}"/>
              </a:ext>
            </a:extLst>
          </p:cNvPr>
          <p:cNvSpPr>
            <a:spLocks noGrp="1"/>
          </p:cNvSpPr>
          <p:nvPr>
            <p:ph idx="1"/>
          </p:nvPr>
        </p:nvSpPr>
        <p:spPr>
          <a:xfrm>
            <a:off x="566530" y="1242391"/>
            <a:ext cx="11420061" cy="4699438"/>
          </a:xfrm>
        </p:spPr>
        <p:txBody>
          <a:bodyPr>
            <a:normAutofit lnSpcReduction="10000"/>
          </a:bodyPr>
          <a:lstStyle/>
          <a:p>
            <a:r>
              <a:rPr lang="pl-PL" dirty="0">
                <a:cs typeface="Times New Roman" panose="02020603050405020304" pitchFamily="18" charset="0"/>
              </a:rPr>
              <a:t>W 2024 dokonano analizy tygodniowych rozkładów zajęć lekcyjnych w </a:t>
            </a:r>
            <a:r>
              <a:rPr lang="pl-PL" u="sng" dirty="0">
                <a:cs typeface="Times New Roman" panose="02020603050405020304" pitchFamily="18" charset="0"/>
              </a:rPr>
              <a:t>4 placówkach, łącznie w 58 oddziałach</a:t>
            </a:r>
            <a:r>
              <a:rPr lang="pl-PL" dirty="0">
                <a:cs typeface="Times New Roman" panose="02020603050405020304" pitchFamily="18" charset="0"/>
              </a:rPr>
              <a:t>. Stwierdzono, że skontrolowane plany zajęć lekcyjnych uwzględniają równomierne obciążenie uczniów zajęciami w poszczególnych dniach tygodnia. Zajęcia rozpoczynają się o stałej porze, różnica liczby godzin lekcyjnych pomiędzy dniami tygodnia nie jest większa od 1 godziny. </a:t>
            </a:r>
          </a:p>
          <a:p>
            <a:pPr marL="0" indent="0">
              <a:spcBef>
                <a:spcPts val="0"/>
              </a:spcBef>
              <a:buNone/>
            </a:pPr>
            <a:endParaRPr lang="pl-PL" dirty="0">
              <a:solidFill>
                <a:srgbClr val="FF0000"/>
              </a:solidFill>
              <a:cs typeface="Times New Roman" panose="02020603050405020304" pitchFamily="18" charset="0"/>
            </a:endParaRPr>
          </a:p>
          <a:p>
            <a:pPr marL="0" indent="0">
              <a:spcBef>
                <a:spcPts val="0"/>
              </a:spcBef>
              <a:buNone/>
            </a:pPr>
            <a:r>
              <a:rPr lang="pl-PL" sz="2400" dirty="0">
                <a:solidFill>
                  <a:srgbClr val="FF0000"/>
                </a:solidFill>
                <a:latin typeface="+mj-lt"/>
                <a:cs typeface="Times New Roman" panose="02020603050405020304" pitchFamily="18" charset="0"/>
              </a:rPr>
              <a:t>Ocena możliwości pozostawienia w szkole części podręczników i przyborów szkolnych</a:t>
            </a:r>
          </a:p>
          <a:p>
            <a:r>
              <a:rPr lang="pl-PL" sz="2000" dirty="0">
                <a:cs typeface="Times New Roman" panose="02020603050405020304" pitchFamily="18" charset="0"/>
              </a:rPr>
              <a:t>Podczas kontroli sanitarnych w szkołach każdorazowo sprawdzano w jaki sposób realizowany jest obowiązek zapewnienia uczniom miejsca na pozostawienie w placówkach podręczników i przyborów szkolnych. We wszystkich skontrolowanych szkołach dyrektorzy zapewnili uczniom miejsce na pozostawienie części podręczników i przyborów szkolnych w szafkach indywidualnych uczniów, w szafkach lub na półkach w salach dydaktycznych. </a:t>
            </a:r>
          </a:p>
          <a:p>
            <a:endParaRPr lang="pl-PL" dirty="0"/>
          </a:p>
        </p:txBody>
      </p:sp>
    </p:spTree>
    <p:extLst>
      <p:ext uri="{BB962C8B-B14F-4D97-AF65-F5344CB8AC3E}">
        <p14:creationId xmlns:p14="http://schemas.microsoft.com/office/powerpoint/2010/main" val="618168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7BF977A-C3CF-627C-5B2A-BAB4DEF8A2AE}"/>
              </a:ext>
            </a:extLst>
          </p:cNvPr>
          <p:cNvSpPr>
            <a:spLocks noGrp="1"/>
          </p:cNvSpPr>
          <p:nvPr>
            <p:ph type="title"/>
          </p:nvPr>
        </p:nvSpPr>
        <p:spPr>
          <a:xfrm>
            <a:off x="914399" y="238540"/>
            <a:ext cx="10893287" cy="765312"/>
          </a:xfrm>
        </p:spPr>
        <p:txBody>
          <a:bodyPr>
            <a:normAutofit/>
          </a:bodyPr>
          <a:lstStyle/>
          <a:p>
            <a:r>
              <a:rPr lang="pl-PL" sz="2800" dirty="0">
                <a:solidFill>
                  <a:srgbClr val="FF0000"/>
                </a:solidFill>
                <a:latin typeface="+mn-lt"/>
                <a:cs typeface="Times New Roman" panose="02020603050405020304" pitchFamily="18" charset="0"/>
              </a:rPr>
              <a:t>Nadzór nad substancjami i preparatami chemicznymi w szkołach</a:t>
            </a:r>
            <a:endParaRPr lang="pl-PL" sz="2800" dirty="0">
              <a:solidFill>
                <a:srgbClr val="FF0000"/>
              </a:solidFill>
              <a:latin typeface="+mn-lt"/>
            </a:endParaRPr>
          </a:p>
        </p:txBody>
      </p:sp>
      <p:sp>
        <p:nvSpPr>
          <p:cNvPr id="3" name="Symbol zastępczy zawartości 2">
            <a:extLst>
              <a:ext uri="{FF2B5EF4-FFF2-40B4-BE49-F238E27FC236}">
                <a16:creationId xmlns:a16="http://schemas.microsoft.com/office/drawing/2014/main" id="{CF196DDB-BC7D-FCCF-DC9C-6F38428E9AE3}"/>
              </a:ext>
            </a:extLst>
          </p:cNvPr>
          <p:cNvSpPr>
            <a:spLocks noGrp="1"/>
          </p:cNvSpPr>
          <p:nvPr>
            <p:ph idx="1"/>
          </p:nvPr>
        </p:nvSpPr>
        <p:spPr>
          <a:xfrm>
            <a:off x="616225" y="1133061"/>
            <a:ext cx="11300791" cy="5297556"/>
          </a:xfrm>
        </p:spPr>
        <p:txBody>
          <a:bodyPr>
            <a:normAutofit/>
          </a:bodyPr>
          <a:lstStyle/>
          <a:p>
            <a:r>
              <a:rPr lang="pl-PL" sz="2000" dirty="0">
                <a:cs typeface="Times New Roman" panose="02020603050405020304" pitchFamily="18" charset="0"/>
              </a:rPr>
              <a:t>Na terenie powiatu gołdapskiego w 2024 roku skontrolowano </a:t>
            </a:r>
            <a:r>
              <a:rPr lang="pl-PL" sz="2000" u="sng" dirty="0">
                <a:cs typeface="Times New Roman" panose="02020603050405020304" pitchFamily="18" charset="0"/>
              </a:rPr>
              <a:t>4 pracownie chemiczne. </a:t>
            </a:r>
            <a:r>
              <a:rPr lang="pl-PL" sz="2000" dirty="0">
                <a:cs typeface="Times New Roman" panose="02020603050405020304" pitchFamily="18" charset="0"/>
              </a:rPr>
              <a:t>W wyniku przeprowadzonych kontroli stwierdzono, że niebezpieczne substancje chemiczne oraz ich mieszaniny były przechowywane we właściwych warunkach, są prawidłowo oznakowane oraz posiadają karty charakterystyki. Wszystkie skontrolowane placówki posiadały na stanie pracowni chemicznych aktualny spis niebezpiecznych substancji chemicznych i ich mieszani. </a:t>
            </a:r>
            <a:endParaRPr lang="pl-PL" sz="1800" dirty="0">
              <a:solidFill>
                <a:srgbClr val="000000"/>
              </a:solidFill>
              <a:latin typeface="Calibri" panose="020F0502020204030204" pitchFamily="34" charset="0"/>
            </a:endParaRPr>
          </a:p>
          <a:p>
            <a:pPr marL="0" indent="0">
              <a:buNone/>
            </a:pPr>
            <a:r>
              <a:rPr lang="pl-PL" sz="2800" i="0" u="none" strike="noStrike" baseline="0" dirty="0">
                <a:solidFill>
                  <a:srgbClr val="FF0000"/>
                </a:solidFill>
              </a:rPr>
              <a:t>Ochrona terenów rekreacyjnych i sportowych oraz placów zabaw przed zanieczyszczeniem zwierząt </a:t>
            </a:r>
          </a:p>
          <a:p>
            <a:pPr algn="l"/>
            <a:r>
              <a:rPr lang="pl-PL" b="0" i="0" u="none" strike="noStrike" baseline="0" dirty="0"/>
              <a:t>Tereny rekreacyjne, sportowe oraz place zabaw, zostały zabezpieczone przed zanieczyszczeniami (w szczególności przed zanieczyszczeniem odchodami zwierzęcymi). Osoby odpowiedzialne </a:t>
            </a:r>
            <a:r>
              <a:rPr lang="pl-PL" dirty="0">
                <a:solidFill>
                  <a:srgbClr val="000000"/>
                </a:solidFill>
              </a:rPr>
              <a:t>za </a:t>
            </a:r>
            <a:r>
              <a:rPr lang="pl-PL" b="0" i="0" u="none" strike="noStrike" baseline="0" dirty="0"/>
              <a:t>zapewnienie higienicznych warunków  na bieżąco dbają o szczelne ogrodzenie terenu, zabezpieczenie piaskownic, wymianę piasku w piaskownicach przed rozpoczęciem sezonu letniego. Tereny oznakowane są zakazem wprowadzania zwierząt na w/w placówki.</a:t>
            </a:r>
            <a:endParaRPr lang="pl-PL" dirty="0"/>
          </a:p>
        </p:txBody>
      </p:sp>
    </p:spTree>
    <p:extLst>
      <p:ext uri="{BB962C8B-B14F-4D97-AF65-F5344CB8AC3E}">
        <p14:creationId xmlns:p14="http://schemas.microsoft.com/office/powerpoint/2010/main" val="321957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C3BE5EB-9007-3F4F-CC8A-B5398156E6AF}"/>
              </a:ext>
            </a:extLst>
          </p:cNvPr>
          <p:cNvSpPr>
            <a:spLocks noGrp="1"/>
          </p:cNvSpPr>
          <p:nvPr>
            <p:ph type="title"/>
          </p:nvPr>
        </p:nvSpPr>
        <p:spPr>
          <a:xfrm>
            <a:off x="1213578" y="447260"/>
            <a:ext cx="10064021" cy="468911"/>
          </a:xfrm>
        </p:spPr>
        <p:txBody>
          <a:bodyPr>
            <a:normAutofit fontScale="90000"/>
          </a:bodyPr>
          <a:lstStyle/>
          <a:p>
            <a:r>
              <a:rPr lang="pl-PL" sz="2800" dirty="0"/>
              <a:t>Nadzór nad jakością wody do spożycia</a:t>
            </a:r>
            <a:br>
              <a:rPr lang="pl-PL" sz="2800" dirty="0"/>
            </a:br>
            <a:r>
              <a:rPr lang="pl-PL" sz="2800" dirty="0"/>
              <a:t>        </a:t>
            </a:r>
            <a:r>
              <a:rPr lang="pl-PL" sz="1800" dirty="0">
                <a:solidFill>
                  <a:srgbClr val="002060"/>
                </a:solidFill>
              </a:rPr>
              <a:t>Realizowany na podstawie rozporządzenia Ministra Zdrowia w sprawie jakości wody przeznaczonej do spożycia przez ludzi (Dz. U. z 2017 r., poz. 2294)</a:t>
            </a:r>
            <a:br>
              <a:rPr lang="pl-PL" sz="2800" b="1" dirty="0">
                <a:solidFill>
                  <a:srgbClr val="002060"/>
                </a:solidFill>
              </a:rPr>
            </a:br>
            <a:endParaRPr lang="pl-PL" sz="2800" dirty="0"/>
          </a:p>
        </p:txBody>
      </p:sp>
      <p:sp>
        <p:nvSpPr>
          <p:cNvPr id="3" name="Symbol zastępczy zawartości 2">
            <a:extLst>
              <a:ext uri="{FF2B5EF4-FFF2-40B4-BE49-F238E27FC236}">
                <a16:creationId xmlns:a16="http://schemas.microsoft.com/office/drawing/2014/main" id="{3EE46DEE-F689-E408-8F32-A7A9A06AB658}"/>
              </a:ext>
            </a:extLst>
          </p:cNvPr>
          <p:cNvSpPr>
            <a:spLocks noGrp="1"/>
          </p:cNvSpPr>
          <p:nvPr>
            <p:ph idx="1"/>
          </p:nvPr>
        </p:nvSpPr>
        <p:spPr>
          <a:xfrm>
            <a:off x="327991" y="1908313"/>
            <a:ext cx="11430000" cy="4681330"/>
          </a:xfrm>
        </p:spPr>
        <p:txBody>
          <a:bodyPr/>
          <a:lstStyle/>
          <a:p>
            <a:pPr marL="0" indent="0">
              <a:spcBef>
                <a:spcPts val="600"/>
              </a:spcBef>
              <a:buNone/>
            </a:pPr>
            <a:r>
              <a:rPr lang="pl-PL" sz="2000" dirty="0"/>
              <a:t>Przepis ten nakazuje</a:t>
            </a:r>
          </a:p>
          <a:p>
            <a:pPr>
              <a:spcBef>
                <a:spcPts val="600"/>
              </a:spcBef>
            </a:pPr>
            <a:r>
              <a:rPr lang="pl-PL" sz="2000" dirty="0"/>
              <a:t>prowadzenie monitoringu jakości wody zarówno przez </a:t>
            </a:r>
            <a:r>
              <a:rPr lang="pl-PL" sz="2000" u="sng" dirty="0"/>
              <a:t>Państwowego Powiatowego Inspektora Sanitarnego</a:t>
            </a:r>
            <a:r>
              <a:rPr lang="pl-PL" sz="2000" dirty="0"/>
              <a:t> jak również przez </a:t>
            </a:r>
            <a:r>
              <a:rPr lang="pl-PL" sz="2000" u="sng" dirty="0"/>
              <a:t>właściciela/zarządcę ujęcia</a:t>
            </a:r>
            <a:r>
              <a:rPr lang="pl-PL" sz="2000" dirty="0"/>
              <a:t>, polegający m.in. na badaniu jakości wody do spożycia pod względem: </a:t>
            </a:r>
          </a:p>
          <a:p>
            <a:pPr marL="0" indent="0" algn="ctr">
              <a:spcBef>
                <a:spcPts val="600"/>
              </a:spcBef>
              <a:spcAft>
                <a:spcPts val="600"/>
              </a:spcAft>
              <a:buNone/>
            </a:pPr>
            <a:r>
              <a:rPr lang="pl-PL" sz="2000" b="1" dirty="0">
                <a:cs typeface="Arial" panose="020B0604020202020204" pitchFamily="34" charset="0"/>
              </a:rPr>
              <a:t>♦ </a:t>
            </a:r>
            <a:r>
              <a:rPr lang="pl-PL" sz="2000" b="1" dirty="0"/>
              <a:t>mikrobiologicznym   </a:t>
            </a:r>
            <a:r>
              <a:rPr lang="ar-AE" sz="2000" b="1" dirty="0">
                <a:cs typeface="Arial" panose="020B0604020202020204" pitchFamily="34" charset="0"/>
              </a:rPr>
              <a:t>♦</a:t>
            </a:r>
            <a:r>
              <a:rPr lang="pl-PL" sz="2000" b="1" dirty="0">
                <a:cs typeface="Times New Roman" panose="02020603050405020304" pitchFamily="18" charset="0"/>
              </a:rPr>
              <a:t> </a:t>
            </a:r>
            <a:r>
              <a:rPr lang="pl-PL" sz="2000" b="1" dirty="0"/>
              <a:t>fizykochemicznym  </a:t>
            </a:r>
            <a:r>
              <a:rPr lang="pl-PL" sz="2000" b="1" dirty="0">
                <a:cs typeface="Arial" panose="020B0604020202020204" pitchFamily="34" charset="0"/>
              </a:rPr>
              <a:t>♦ </a:t>
            </a:r>
            <a:r>
              <a:rPr lang="pl-PL" sz="2000" b="1" dirty="0"/>
              <a:t>zawartości substancji promieniotwórczych</a:t>
            </a:r>
            <a:r>
              <a:rPr lang="pl-PL" sz="2000" dirty="0"/>
              <a:t>.</a:t>
            </a:r>
          </a:p>
          <a:p>
            <a:pPr>
              <a:spcBef>
                <a:spcPts val="600"/>
              </a:spcBef>
              <a:spcAft>
                <a:spcPts val="600"/>
              </a:spcAft>
            </a:pPr>
            <a:r>
              <a:rPr lang="pl-PL" sz="2000" dirty="0"/>
              <a:t>informować o wszelkich przekroczeniach parametrów jakości wody określonych w rozporządzeniu wraz z przedstawieniem planowanych przedsięwzięć naprawczych Państwowego Powiatowego Inspektora Sanitarnego oraz wójta i burmistrza (prezydenta). </a:t>
            </a:r>
          </a:p>
          <a:p>
            <a:pPr marL="0" indent="0" algn="ctr">
              <a:spcBef>
                <a:spcPts val="600"/>
              </a:spcBef>
              <a:spcAft>
                <a:spcPts val="600"/>
              </a:spcAft>
              <a:buNone/>
            </a:pPr>
            <a:endParaRPr lang="pl-PL" sz="2000" dirty="0"/>
          </a:p>
          <a:p>
            <a:endParaRPr lang="pl-PL" dirty="0"/>
          </a:p>
        </p:txBody>
      </p:sp>
      <p:pic>
        <p:nvPicPr>
          <p:cNvPr id="4" name="Obraz 3">
            <a:extLst>
              <a:ext uri="{FF2B5EF4-FFF2-40B4-BE49-F238E27FC236}">
                <a16:creationId xmlns:a16="http://schemas.microsoft.com/office/drawing/2014/main" id="{CEB322CE-6C6E-0C91-F8AF-072445A2C9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0" r="1" b="1"/>
          <a:stretch/>
        </p:blipFill>
        <p:spPr>
          <a:xfrm>
            <a:off x="232475" y="62502"/>
            <a:ext cx="981104" cy="971311"/>
          </a:xfrm>
          <a:prstGeom prst="rect">
            <a:avLst/>
          </a:prstGeom>
        </p:spPr>
      </p:pic>
    </p:spTree>
    <p:extLst>
      <p:ext uri="{BB962C8B-B14F-4D97-AF65-F5344CB8AC3E}">
        <p14:creationId xmlns:p14="http://schemas.microsoft.com/office/powerpoint/2010/main" val="2936645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wój poziomy 7"/>
          <p:cNvSpPr/>
          <p:nvPr/>
        </p:nvSpPr>
        <p:spPr>
          <a:xfrm>
            <a:off x="1362113" y="4308963"/>
            <a:ext cx="8875191" cy="1316585"/>
          </a:xfrm>
          <a:prstGeom prst="horizontalScroll">
            <a:avLst/>
          </a:prstGeom>
          <a:solidFill>
            <a:schemeClr val="bg1">
              <a:lumMod val="95000"/>
            </a:schemeClr>
          </a:solidFill>
          <a:ln>
            <a:solidFill>
              <a:schemeClr val="tx2">
                <a:lumMod val="50000"/>
                <a:lumOff val="50000"/>
              </a:schemeClr>
            </a:solidFill>
          </a:ln>
          <a:effectLst>
            <a:reflection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5381" y="144330"/>
            <a:ext cx="2588711" cy="1904245"/>
          </a:xfrm>
          <a:prstGeom prst="rect">
            <a:avLst/>
          </a:prstGeom>
          <a:ln>
            <a:noFill/>
          </a:ln>
          <a:effectLst>
            <a:outerShdw blurRad="190500" algn="tl" rotWithShape="0">
              <a:srgbClr val="000000">
                <a:alpha val="70000"/>
              </a:srgbClr>
            </a:outerShdw>
          </a:effectLst>
        </p:spPr>
      </p:pic>
      <p:sp>
        <p:nvSpPr>
          <p:cNvPr id="7" name="pole tekstowe 6"/>
          <p:cNvSpPr txBox="1"/>
          <p:nvPr/>
        </p:nvSpPr>
        <p:spPr>
          <a:xfrm>
            <a:off x="1540565" y="4547940"/>
            <a:ext cx="8458200" cy="830997"/>
          </a:xfrm>
          <a:prstGeom prst="rect">
            <a:avLst/>
          </a:prstGeom>
          <a:noFill/>
        </p:spPr>
        <p:txBody>
          <a:bodyPr wrap="square" rtlCol="0">
            <a:spAutoFit/>
          </a:bodyPr>
          <a:lstStyle/>
          <a:p>
            <a:pPr algn="ctr"/>
            <a:r>
              <a:rPr lang="pl-PL" sz="1600" dirty="0">
                <a:solidFill>
                  <a:srgbClr val="002060"/>
                </a:solidFill>
              </a:rPr>
              <a:t>Z dniem 31.01.2024 r. całkowicie wyłączono z eksploatacji </a:t>
            </a:r>
            <a:r>
              <a:rPr lang="pl-PL" sz="1600" b="1" dirty="0">
                <a:solidFill>
                  <a:srgbClr val="002060"/>
                </a:solidFill>
              </a:rPr>
              <a:t>lokalne ujęcie wody  w Mażuciach</a:t>
            </a:r>
            <a:r>
              <a:rPr lang="pl-PL" sz="1600" dirty="0">
                <a:solidFill>
                  <a:srgbClr val="002060"/>
                </a:solidFill>
              </a:rPr>
              <a:t>, jego odbiorcy zostali podłączeni do sieć </a:t>
            </a:r>
          </a:p>
          <a:p>
            <a:pPr algn="ctr"/>
            <a:r>
              <a:rPr lang="pl-PL" sz="1600" dirty="0">
                <a:solidFill>
                  <a:srgbClr val="002060"/>
                </a:solidFill>
              </a:rPr>
              <a:t>wodociągu publicznego Gołdap. </a:t>
            </a:r>
          </a:p>
        </p:txBody>
      </p:sp>
      <p:sp>
        <p:nvSpPr>
          <p:cNvPr id="10" name="pole tekstowe 9"/>
          <p:cNvSpPr txBox="1"/>
          <p:nvPr/>
        </p:nvSpPr>
        <p:spPr>
          <a:xfrm>
            <a:off x="532351" y="4455607"/>
            <a:ext cx="646043" cy="923330"/>
          </a:xfrm>
          <a:prstGeom prst="rect">
            <a:avLst/>
          </a:prstGeom>
          <a:noFill/>
        </p:spPr>
        <p:txBody>
          <a:bodyPr wrap="square" rtlCol="0">
            <a:spAutoFit/>
          </a:bodyPr>
          <a:lstStyle/>
          <a:p>
            <a:r>
              <a:rPr lang="pl-PL" sz="5400" b="1" dirty="0">
                <a:solidFill>
                  <a:srgbClr val="C00000"/>
                </a:solidFill>
                <a:latin typeface="Arial" panose="020B0604020202020204" pitchFamily="34" charset="0"/>
                <a:cs typeface="Arial" panose="020B0604020202020204" pitchFamily="34" charset="0"/>
              </a:rPr>
              <a:t>!</a:t>
            </a:r>
            <a:endParaRPr lang="pl-PL" sz="5400" b="1" dirty="0">
              <a:solidFill>
                <a:srgbClr val="C00000"/>
              </a:solidFill>
            </a:endParaRPr>
          </a:p>
        </p:txBody>
      </p:sp>
      <p:sp>
        <p:nvSpPr>
          <p:cNvPr id="11" name="pole tekstowe 10"/>
          <p:cNvSpPr txBox="1"/>
          <p:nvPr/>
        </p:nvSpPr>
        <p:spPr>
          <a:xfrm>
            <a:off x="378139" y="1232451"/>
            <a:ext cx="9312513" cy="2908489"/>
          </a:xfrm>
          <a:prstGeom prst="rect">
            <a:avLst/>
          </a:prstGeom>
          <a:noFill/>
        </p:spPr>
        <p:txBody>
          <a:bodyPr wrap="square" rtlCol="0">
            <a:spAutoFit/>
          </a:bodyPr>
          <a:lstStyle/>
          <a:p>
            <a:pPr algn="l"/>
            <a:endParaRPr lang="pl-PL" sz="1800" b="0" i="0" u="none" strike="noStrike" baseline="0" dirty="0">
              <a:solidFill>
                <a:srgbClr val="000000"/>
              </a:solidFill>
              <a:latin typeface="Calibri" panose="020F0502020204030204" pitchFamily="34" charset="0"/>
            </a:endParaRPr>
          </a:p>
          <a:p>
            <a:r>
              <a:rPr lang="pl-PL" sz="2000" b="0" i="0" u="none" strike="noStrike" baseline="0" dirty="0"/>
              <a:t>W 2024 r. na terenie powiatu gołdapskiego do zbiorowego zaopatrzenia ludności </a:t>
            </a:r>
            <a:endParaRPr lang="pl-PL" sz="2000" dirty="0"/>
          </a:p>
          <a:p>
            <a:r>
              <a:rPr lang="pl-PL" sz="2000" b="0" i="0" u="none" strike="noStrike" baseline="0" dirty="0"/>
              <a:t>w wodę służyło </a:t>
            </a:r>
            <a:r>
              <a:rPr lang="pl-PL" sz="2000" b="1" i="1" dirty="0"/>
              <a:t>15 wodociągów: w tym 11  wodociągów publicznych i 4 wodociągi lokalne </a:t>
            </a:r>
          </a:p>
          <a:p>
            <a:pPr>
              <a:spcBef>
                <a:spcPts val="600"/>
              </a:spcBef>
            </a:pPr>
            <a:r>
              <a:rPr lang="pl-PL" sz="2000" dirty="0"/>
              <a:t>We wszystkich wodociągach przeprowadzono łącznie </a:t>
            </a:r>
            <a:r>
              <a:rPr lang="pl-PL" sz="2000" b="1" u="sng" dirty="0"/>
              <a:t>103 kontrole </a:t>
            </a:r>
            <a:r>
              <a:rPr lang="pl-PL" sz="2000" b="1" dirty="0"/>
              <a:t>jakości wody</a:t>
            </a:r>
            <a:r>
              <a:rPr lang="pl-PL" sz="2000" dirty="0"/>
              <a:t>: </a:t>
            </a:r>
          </a:p>
          <a:p>
            <a:pPr marL="285750" indent="-285750">
              <a:buFont typeface="Wingdings" panose="05000000000000000000" pitchFamily="2" charset="2"/>
              <a:buChar char="Ø"/>
            </a:pPr>
            <a:r>
              <a:rPr lang="pl-PL" sz="2000" u="sng" dirty="0"/>
              <a:t>55 kontroli urzędowych </a:t>
            </a:r>
            <a:r>
              <a:rPr lang="pl-PL" sz="2000" dirty="0"/>
              <a:t>– pobierając 85 próbek do oznaczeń fizykochemicznych i mikrobiologicznych.</a:t>
            </a:r>
          </a:p>
          <a:p>
            <a:pPr marL="285750" indent="-285750">
              <a:buFont typeface="Wingdings" panose="05000000000000000000" pitchFamily="2" charset="2"/>
              <a:buChar char="Ø"/>
            </a:pPr>
            <a:r>
              <a:rPr lang="pl-PL" sz="2000" u="sng" dirty="0"/>
              <a:t>48 kontroli wewnętrznych </a:t>
            </a:r>
            <a:r>
              <a:rPr lang="pl-PL" sz="2000" dirty="0"/>
              <a:t>– pobierając 69 próbek do oznaczeń fizykochemicznych i mikrobiologicznych.</a:t>
            </a:r>
          </a:p>
        </p:txBody>
      </p:sp>
      <p:sp>
        <p:nvSpPr>
          <p:cNvPr id="3" name="pole tekstowe 2">
            <a:extLst>
              <a:ext uri="{FF2B5EF4-FFF2-40B4-BE49-F238E27FC236}">
                <a16:creationId xmlns:a16="http://schemas.microsoft.com/office/drawing/2014/main" id="{A18D12EB-4492-2026-9561-FBF92C372607}"/>
              </a:ext>
            </a:extLst>
          </p:cNvPr>
          <p:cNvSpPr txBox="1"/>
          <p:nvPr/>
        </p:nvSpPr>
        <p:spPr>
          <a:xfrm>
            <a:off x="1362113" y="252656"/>
            <a:ext cx="6097656" cy="461665"/>
          </a:xfrm>
          <a:prstGeom prst="rect">
            <a:avLst/>
          </a:prstGeom>
          <a:noFill/>
        </p:spPr>
        <p:txBody>
          <a:bodyPr wrap="square">
            <a:spAutoFit/>
          </a:bodyPr>
          <a:lstStyle/>
          <a:p>
            <a:r>
              <a:rPr lang="pl-PL" sz="2400" dirty="0"/>
              <a:t>Nadzór nad jakością wody do spożycia</a:t>
            </a:r>
          </a:p>
        </p:txBody>
      </p:sp>
    </p:spTree>
    <p:extLst>
      <p:ext uri="{BB962C8B-B14F-4D97-AF65-F5344CB8AC3E}">
        <p14:creationId xmlns:p14="http://schemas.microsoft.com/office/powerpoint/2010/main" val="75600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ymbol zastępczy zawartości 3"/>
          <p:cNvGraphicFramePr>
            <a:graphicFrameLocks/>
          </p:cNvGraphicFramePr>
          <p:nvPr>
            <p:extLst>
              <p:ext uri="{D42A27DB-BD31-4B8C-83A1-F6EECF244321}">
                <p14:modId xmlns:p14="http://schemas.microsoft.com/office/powerpoint/2010/main" val="896559140"/>
              </p:ext>
            </p:extLst>
          </p:nvPr>
        </p:nvGraphicFramePr>
        <p:xfrm>
          <a:off x="216973" y="201479"/>
          <a:ext cx="8276097" cy="6413244"/>
        </p:xfrm>
        <a:graphic>
          <a:graphicData uri="http://schemas.openxmlformats.org/drawingml/2006/table">
            <a:tbl>
              <a:tblPr>
                <a:tableStyleId>{D7AC3CCA-C797-4891-BE02-D94E43425B78}</a:tableStyleId>
              </a:tblPr>
              <a:tblGrid>
                <a:gridCol w="388465">
                  <a:extLst>
                    <a:ext uri="{9D8B030D-6E8A-4147-A177-3AD203B41FA5}">
                      <a16:colId xmlns:a16="http://schemas.microsoft.com/office/drawing/2014/main" val="20000"/>
                    </a:ext>
                  </a:extLst>
                </a:gridCol>
                <a:gridCol w="2263985">
                  <a:extLst>
                    <a:ext uri="{9D8B030D-6E8A-4147-A177-3AD203B41FA5}">
                      <a16:colId xmlns:a16="http://schemas.microsoft.com/office/drawing/2014/main" val="20001"/>
                    </a:ext>
                  </a:extLst>
                </a:gridCol>
                <a:gridCol w="899327">
                  <a:extLst>
                    <a:ext uri="{9D8B030D-6E8A-4147-A177-3AD203B41FA5}">
                      <a16:colId xmlns:a16="http://schemas.microsoft.com/office/drawing/2014/main" val="20002"/>
                    </a:ext>
                  </a:extLst>
                </a:gridCol>
                <a:gridCol w="1570978">
                  <a:extLst>
                    <a:ext uri="{9D8B030D-6E8A-4147-A177-3AD203B41FA5}">
                      <a16:colId xmlns:a16="http://schemas.microsoft.com/office/drawing/2014/main" val="20003"/>
                    </a:ext>
                  </a:extLst>
                </a:gridCol>
                <a:gridCol w="943315">
                  <a:extLst>
                    <a:ext uri="{9D8B030D-6E8A-4147-A177-3AD203B41FA5}">
                      <a16:colId xmlns:a16="http://schemas.microsoft.com/office/drawing/2014/main" val="20004"/>
                    </a:ext>
                  </a:extLst>
                </a:gridCol>
                <a:gridCol w="1360080">
                  <a:extLst>
                    <a:ext uri="{9D8B030D-6E8A-4147-A177-3AD203B41FA5}">
                      <a16:colId xmlns:a16="http://schemas.microsoft.com/office/drawing/2014/main" val="20005"/>
                    </a:ext>
                  </a:extLst>
                </a:gridCol>
                <a:gridCol w="849947">
                  <a:extLst>
                    <a:ext uri="{9D8B030D-6E8A-4147-A177-3AD203B41FA5}">
                      <a16:colId xmlns:a16="http://schemas.microsoft.com/office/drawing/2014/main" val="20006"/>
                    </a:ext>
                  </a:extLst>
                </a:gridCol>
              </a:tblGrid>
              <a:tr h="590035">
                <a:tc>
                  <a:txBody>
                    <a:bodyPr/>
                    <a:lstStyle/>
                    <a:p>
                      <a:pPr algn="ctr" fontAlgn="t"/>
                      <a:r>
                        <a:rPr lang="pl-PL" sz="1200" u="none" strike="noStrike" dirty="0" err="1">
                          <a:effectLst/>
                        </a:rPr>
                        <a:t>Lp</a:t>
                      </a:r>
                      <a:r>
                        <a:rPr lang="pl-PL" sz="1200" u="none" strike="noStrike" dirty="0">
                          <a:effectLst/>
                        </a:rPr>
                        <a:t> </a:t>
                      </a:r>
                      <a:endParaRPr lang="pl-PL" sz="1200" b="1" i="0" u="none" strike="noStrike" dirty="0">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pl-PL" sz="1200" u="none" strike="noStrike" dirty="0">
                          <a:effectLst/>
                        </a:rPr>
                        <a:t>Nazwa wodociągu</a:t>
                      </a:r>
                      <a:endParaRPr lang="pl-PL" sz="1200" b="1" i="0" u="none" strike="noStrike" dirty="0">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pl-PL" sz="1200" u="none" strike="noStrike" dirty="0">
                          <a:effectLst/>
                        </a:rPr>
                        <a:t>Długość  sieci  w km*</a:t>
                      </a:r>
                      <a:endParaRPr lang="pl-PL" sz="1200" b="1" i="0" u="none" strike="noStrike" dirty="0">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pl-PL" sz="1200" u="none" strike="noStrike" dirty="0">
                          <a:effectLst/>
                        </a:rPr>
                        <a:t>Liczba ludności zaopatrywanej   </a:t>
                      </a:r>
                    </a:p>
                    <a:p>
                      <a:pPr algn="ctr" fontAlgn="t"/>
                      <a:r>
                        <a:rPr lang="pl-PL" sz="1200" u="none" strike="noStrike" dirty="0">
                          <a:effectLst/>
                        </a:rPr>
                        <a:t>w wodę</a:t>
                      </a:r>
                      <a:endParaRPr lang="pl-PL" sz="1200" b="1" i="0" u="none" strike="noStrike" dirty="0">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pl-PL" sz="1200" u="none" strike="noStrike" dirty="0">
                          <a:effectLst/>
                        </a:rPr>
                        <a:t>Produkcja wody</a:t>
                      </a:r>
                    </a:p>
                    <a:p>
                      <a:pPr algn="ctr" fontAlgn="t"/>
                      <a:r>
                        <a:rPr lang="pl-PL" sz="1200" u="none" strike="noStrike" dirty="0">
                          <a:effectLst/>
                        </a:rPr>
                        <a:t> w m</a:t>
                      </a:r>
                      <a:r>
                        <a:rPr lang="pl-PL" sz="1200" u="none" strike="noStrike" baseline="30000" dirty="0">
                          <a:effectLst/>
                        </a:rPr>
                        <a:t>3</a:t>
                      </a:r>
                      <a:r>
                        <a:rPr lang="pl-PL" sz="1200" u="none" strike="noStrike" dirty="0">
                          <a:effectLst/>
                        </a:rPr>
                        <a:t>/d *</a:t>
                      </a:r>
                      <a:endParaRPr lang="pl-PL" sz="1200" b="1" i="0" u="none" strike="noStrike" dirty="0">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pl-PL" sz="1200" dirty="0"/>
                        <a:t>Stwierdzone zanieczyszczenie</a:t>
                      </a:r>
                      <a:r>
                        <a:rPr lang="pl-PL" sz="1200" baseline="0" dirty="0"/>
                        <a:t> </a:t>
                      </a:r>
                      <a:r>
                        <a:rPr lang="pl-PL" sz="1200" dirty="0"/>
                        <a:t>wody</a:t>
                      </a:r>
                      <a:endParaRPr lang="en-US" sz="1200" b="1" dirty="0">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pl-PL" sz="1200" u="none" strike="noStrike" dirty="0">
                          <a:effectLst/>
                        </a:rPr>
                        <a:t>Gmina </a:t>
                      </a:r>
                      <a:endParaRPr lang="pl-PL" sz="1200" b="1" i="0" u="none" strike="noStrike" dirty="0">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297784">
                <a:tc>
                  <a:txBody>
                    <a:bodyPr/>
                    <a:lstStyle/>
                    <a:p>
                      <a:pPr algn="ctr" fontAlgn="t"/>
                      <a:r>
                        <a:rPr lang="pl-PL" sz="1200" u="none" strike="noStrike" dirty="0">
                          <a:effectLst/>
                        </a:rPr>
                        <a:t>1.</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tcPr>
                </a:tc>
                <a:tc>
                  <a:txBody>
                    <a:bodyPr/>
                    <a:lstStyle/>
                    <a:p>
                      <a:pPr algn="ctr" fontAlgn="t"/>
                      <a:r>
                        <a:rPr lang="pl-PL" sz="1200" u="none" strike="noStrike" dirty="0">
                          <a:effectLst/>
                        </a:rPr>
                        <a:t>Wodociąg publiczny Gołdap</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tcPr>
                </a:tc>
                <a:tc>
                  <a:txBody>
                    <a:bodyPr/>
                    <a:lstStyle/>
                    <a:p>
                      <a:pPr algn="ctr" fontAlgn="t"/>
                      <a:r>
                        <a:rPr lang="pl-PL" sz="1200" u="none" strike="noStrike" dirty="0">
                          <a:effectLst/>
                        </a:rPr>
                        <a:t>143</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tcPr>
                </a:tc>
                <a:tc>
                  <a:txBody>
                    <a:bodyPr/>
                    <a:lstStyle/>
                    <a:p>
                      <a:pPr algn="ctr" fontAlgn="t"/>
                      <a:r>
                        <a:rPr lang="pl-PL" sz="1200" u="none" strike="noStrike" dirty="0">
                          <a:effectLst/>
                        </a:rPr>
                        <a:t>15086</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tcPr>
                </a:tc>
                <a:tc>
                  <a:txBody>
                    <a:bodyPr/>
                    <a:lstStyle/>
                    <a:p>
                      <a:pPr algn="ctr" fontAlgn="t"/>
                      <a:r>
                        <a:rPr lang="pl-PL" sz="1200" u="none" strike="noStrike" dirty="0">
                          <a:effectLst/>
                        </a:rPr>
                        <a:t>2370,5</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tcPr>
                </a:tc>
                <a:tc>
                  <a:txBody>
                    <a:bodyPr/>
                    <a:lstStyle/>
                    <a:p>
                      <a:endParaRPr lang="pl-PL" dirty="0"/>
                    </a:p>
                  </a:txBody>
                  <a:tcPr marL="5192" marR="5192" marT="5192" marB="0" anchor="ctr">
                    <a:lnT w="28575" cap="flat" cmpd="sng" algn="ctr">
                      <a:solidFill>
                        <a:schemeClr val="tx1"/>
                      </a:solidFill>
                      <a:prstDash val="solid"/>
                      <a:round/>
                      <a:headEnd type="none" w="med" len="med"/>
                      <a:tailEnd type="none" w="med" len="med"/>
                    </a:lnT>
                  </a:tcPr>
                </a:tc>
                <a:tc rowSpan="7">
                  <a:txBody>
                    <a:bodyPr/>
                    <a:lstStyle/>
                    <a:p>
                      <a:pPr algn="ctr" fontAlgn="t"/>
                      <a:r>
                        <a:rPr lang="pl-PL" sz="1200" u="none" strike="noStrike" dirty="0">
                          <a:effectLst/>
                        </a:rPr>
                        <a:t>Gołdap</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97784">
                <a:tc>
                  <a:txBody>
                    <a:bodyPr/>
                    <a:lstStyle/>
                    <a:p>
                      <a:pPr algn="ctr" fontAlgn="t"/>
                      <a:r>
                        <a:rPr lang="pl-PL" sz="1200" u="none" strike="noStrike" dirty="0">
                          <a:effectLst/>
                        </a:rPr>
                        <a:t>2.</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Wodociąg publiczny  Górne</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13,5</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182</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37,2</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endParaRPr lang="pl-PL" dirty="0"/>
                    </a:p>
                  </a:txBody>
                  <a:tcPr marL="5192" marR="5192" marT="5192" marB="0" anchor="ctr"/>
                </a:tc>
                <a:tc vMerge="1">
                  <a:txBody>
                    <a:bodyPr/>
                    <a:lstStyle/>
                    <a:p>
                      <a:endParaRPr lang="pl-PL"/>
                    </a:p>
                  </a:txBody>
                  <a:tcPr/>
                </a:tc>
                <a:extLst>
                  <a:ext uri="{0D108BD9-81ED-4DB2-BD59-A6C34878D82A}">
                    <a16:rowId xmlns:a16="http://schemas.microsoft.com/office/drawing/2014/main" val="10002"/>
                  </a:ext>
                </a:extLst>
              </a:tr>
              <a:tr h="297784">
                <a:tc>
                  <a:txBody>
                    <a:bodyPr/>
                    <a:lstStyle/>
                    <a:p>
                      <a:pPr algn="ctr" fontAlgn="t"/>
                      <a:r>
                        <a:rPr lang="pl-PL" sz="1200" u="none" strike="noStrike" dirty="0">
                          <a:effectLst/>
                        </a:rPr>
                        <a:t>3.</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Wodociąg publiczny  Pogorzel</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21,3</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560</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111,9</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endParaRPr lang="pl-PL" dirty="0"/>
                    </a:p>
                  </a:txBody>
                  <a:tcPr marL="5192" marR="5192" marT="5192" marB="0" anchor="ctr"/>
                </a:tc>
                <a:tc vMerge="1">
                  <a:txBody>
                    <a:bodyPr/>
                    <a:lstStyle/>
                    <a:p>
                      <a:endParaRPr lang="pl-PL"/>
                    </a:p>
                  </a:txBody>
                  <a:tcPr/>
                </a:tc>
                <a:extLst>
                  <a:ext uri="{0D108BD9-81ED-4DB2-BD59-A6C34878D82A}">
                    <a16:rowId xmlns:a16="http://schemas.microsoft.com/office/drawing/2014/main" val="10003"/>
                  </a:ext>
                </a:extLst>
              </a:tr>
              <a:tr h="297784">
                <a:tc>
                  <a:txBody>
                    <a:bodyPr/>
                    <a:lstStyle/>
                    <a:p>
                      <a:pPr algn="ctr" fontAlgn="t"/>
                      <a:r>
                        <a:rPr lang="pl-PL" sz="1200" u="none" strike="noStrike" dirty="0">
                          <a:effectLst/>
                        </a:rPr>
                        <a:t>4.</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Wodociąg publiczny  Kowalki </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50,1</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1185</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188,4</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endParaRPr lang="pl-PL" dirty="0"/>
                    </a:p>
                  </a:txBody>
                  <a:tcPr marL="5192" marR="5192" marT="5192" marB="0" anchor="ctr"/>
                </a:tc>
                <a:tc vMerge="1">
                  <a:txBody>
                    <a:bodyPr/>
                    <a:lstStyle/>
                    <a:p>
                      <a:endParaRPr lang="pl-PL"/>
                    </a:p>
                  </a:txBody>
                  <a:tcPr/>
                </a:tc>
                <a:extLst>
                  <a:ext uri="{0D108BD9-81ED-4DB2-BD59-A6C34878D82A}">
                    <a16:rowId xmlns:a16="http://schemas.microsoft.com/office/drawing/2014/main" val="10004"/>
                  </a:ext>
                </a:extLst>
              </a:tr>
              <a:tr h="297784">
                <a:tc>
                  <a:txBody>
                    <a:bodyPr/>
                    <a:lstStyle/>
                    <a:p>
                      <a:pPr algn="ctr" fontAlgn="t"/>
                      <a:r>
                        <a:rPr lang="pl-PL" sz="1200" u="none" strike="noStrike" dirty="0">
                          <a:effectLst/>
                        </a:rPr>
                        <a:t>5.</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Wodociąg publiczny Boćwinka </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25,1</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787</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66,7</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endParaRPr lang="pl-PL" dirty="0"/>
                    </a:p>
                  </a:txBody>
                  <a:tcPr marL="5192" marR="5192" marT="5192" marB="0" anchor="ctr"/>
                </a:tc>
                <a:tc vMerge="1">
                  <a:txBody>
                    <a:bodyPr/>
                    <a:lstStyle/>
                    <a:p>
                      <a:endParaRPr lang="pl-PL"/>
                    </a:p>
                  </a:txBody>
                  <a:tcPr/>
                </a:tc>
                <a:extLst>
                  <a:ext uri="{0D108BD9-81ED-4DB2-BD59-A6C34878D82A}">
                    <a16:rowId xmlns:a16="http://schemas.microsoft.com/office/drawing/2014/main" val="10005"/>
                  </a:ext>
                </a:extLst>
              </a:tr>
              <a:tr h="297784">
                <a:tc>
                  <a:txBody>
                    <a:bodyPr/>
                    <a:lstStyle/>
                    <a:p>
                      <a:pPr algn="ctr" fontAlgn="t"/>
                      <a:r>
                        <a:rPr lang="pl-PL" sz="1200" u="none" strike="noStrike">
                          <a:effectLst/>
                        </a:rPr>
                        <a:t>6.</a:t>
                      </a:r>
                      <a:endParaRPr lang="pl-PL" sz="1200" b="0" i="0" u="none" strike="noStrike">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Wodociąg publiczny Kozaki </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19</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469</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79,4</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endParaRPr lang="pl-PL" dirty="0"/>
                    </a:p>
                  </a:txBody>
                  <a:tcPr marL="5192" marR="5192" marT="5192" marB="0" anchor="ctr"/>
                </a:tc>
                <a:tc vMerge="1">
                  <a:txBody>
                    <a:bodyPr/>
                    <a:lstStyle/>
                    <a:p>
                      <a:endParaRPr lang="pl-PL"/>
                    </a:p>
                  </a:txBody>
                  <a:tcPr/>
                </a:tc>
                <a:extLst>
                  <a:ext uri="{0D108BD9-81ED-4DB2-BD59-A6C34878D82A}">
                    <a16:rowId xmlns:a16="http://schemas.microsoft.com/office/drawing/2014/main" val="10006"/>
                  </a:ext>
                </a:extLst>
              </a:tr>
              <a:tr h="297784">
                <a:tc>
                  <a:txBody>
                    <a:bodyPr/>
                    <a:lstStyle/>
                    <a:p>
                      <a:pPr algn="ctr" fontAlgn="t"/>
                      <a:r>
                        <a:rPr lang="pl-PL" sz="1200" u="none" strike="noStrike" dirty="0">
                          <a:effectLst/>
                        </a:rPr>
                        <a:t>7.</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tcPr>
                </a:tc>
                <a:tc>
                  <a:txBody>
                    <a:bodyPr/>
                    <a:lstStyle/>
                    <a:p>
                      <a:pPr algn="ctr" fontAlgn="t"/>
                      <a:r>
                        <a:rPr lang="pl-PL" sz="1200" u="none" strike="noStrike" dirty="0">
                          <a:effectLst/>
                        </a:rPr>
                        <a:t>Wodociąg lokalny Kolniszki</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tcPr>
                </a:tc>
                <a:tc>
                  <a:txBody>
                    <a:bodyPr/>
                    <a:lstStyle/>
                    <a:p>
                      <a:pPr algn="ctr" fontAlgn="t"/>
                      <a:r>
                        <a:rPr lang="pl-PL" sz="1200" u="none" strike="noStrike" dirty="0">
                          <a:effectLst/>
                        </a:rPr>
                        <a:t>1,4</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tcPr>
                </a:tc>
                <a:tc>
                  <a:txBody>
                    <a:bodyPr/>
                    <a:lstStyle/>
                    <a:p>
                      <a:pPr algn="ctr" fontAlgn="t"/>
                      <a:r>
                        <a:rPr lang="pl-PL" sz="1200" u="none" strike="noStrike" dirty="0">
                          <a:effectLst/>
                        </a:rPr>
                        <a:t>85</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tcPr>
                </a:tc>
                <a:tc>
                  <a:txBody>
                    <a:bodyPr/>
                    <a:lstStyle/>
                    <a:p>
                      <a:pPr algn="ctr" fontAlgn="t"/>
                      <a:r>
                        <a:rPr lang="pl-PL" sz="1200" u="none" strike="noStrike" dirty="0">
                          <a:effectLst/>
                        </a:rPr>
                        <a:t>4,6</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tcPr>
                </a:tc>
                <a:tc>
                  <a:txBody>
                    <a:bodyPr/>
                    <a:lstStyle/>
                    <a:p>
                      <a:endParaRPr lang="pl-PL" dirty="0"/>
                    </a:p>
                  </a:txBody>
                  <a:tcPr marL="5192" marR="5192" marT="5192" marB="0" anchor="ctr">
                    <a:lnB w="28575" cap="flat" cmpd="sng" algn="ctr">
                      <a:solidFill>
                        <a:schemeClr val="tx1"/>
                      </a:solidFill>
                      <a:prstDash val="solid"/>
                      <a:round/>
                      <a:headEnd type="none" w="med" len="med"/>
                      <a:tailEnd type="none" w="med" len="med"/>
                    </a:lnB>
                  </a:tcPr>
                </a:tc>
                <a:tc vMerge="1">
                  <a:txBody>
                    <a:bodyPr/>
                    <a:lstStyle/>
                    <a:p>
                      <a:endParaRPr lang="pl-PL"/>
                    </a:p>
                  </a:txBody>
                  <a:tcPr/>
                </a:tc>
                <a:extLst>
                  <a:ext uri="{0D108BD9-81ED-4DB2-BD59-A6C34878D82A}">
                    <a16:rowId xmlns:a16="http://schemas.microsoft.com/office/drawing/2014/main" val="10007"/>
                  </a:ext>
                </a:extLst>
              </a:tr>
              <a:tr h="297784">
                <a:tc>
                  <a:txBody>
                    <a:bodyPr/>
                    <a:lstStyle/>
                    <a:p>
                      <a:pPr algn="ctr" fontAlgn="t"/>
                      <a:r>
                        <a:rPr lang="pl-PL" sz="1200" u="none" strike="noStrike" dirty="0">
                          <a:effectLst/>
                        </a:rPr>
                        <a:t>8.</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fontAlgn="t"/>
                      <a:r>
                        <a:rPr lang="pl-PL" sz="1200" u="none" strike="noStrike" dirty="0">
                          <a:effectLst/>
                        </a:rPr>
                        <a:t>Wodociąg publiczny Łoje </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fontAlgn="t"/>
                      <a:r>
                        <a:rPr lang="pl-PL" sz="1200" u="none" strike="noStrike" dirty="0">
                          <a:effectLst/>
                        </a:rPr>
                        <a:t>72,7</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fontAlgn="t"/>
                      <a:r>
                        <a:rPr lang="pl-PL" sz="1200" u="none" strike="noStrike" dirty="0">
                          <a:effectLst/>
                        </a:rPr>
                        <a:t>1645</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fontAlgn="t"/>
                      <a:r>
                        <a:rPr lang="pl-PL" sz="1200" u="none" strike="noStrike" dirty="0">
                          <a:effectLst/>
                        </a:rPr>
                        <a:t>181,63</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solidFill>
                      <a:schemeClr val="bg1">
                        <a:lumMod val="95000"/>
                      </a:schemeClr>
                    </a:solidFill>
                  </a:tcPr>
                </a:tc>
                <a:tc>
                  <a:txBody>
                    <a:bodyPr/>
                    <a:lstStyle/>
                    <a:p>
                      <a:endParaRPr lang="pl-PL" dirty="0"/>
                    </a:p>
                  </a:txBody>
                  <a:tcPr marL="5192" marR="5192" marT="5192" marB="0" anchor="ctr">
                    <a:lnT w="28575" cap="flat" cmpd="sng" algn="ctr">
                      <a:solidFill>
                        <a:schemeClr val="tx1"/>
                      </a:solidFill>
                      <a:prstDash val="solid"/>
                      <a:round/>
                      <a:headEnd type="none" w="med" len="med"/>
                      <a:tailEnd type="none" w="med" len="med"/>
                    </a:lnT>
                    <a:solidFill>
                      <a:schemeClr val="bg1">
                        <a:lumMod val="95000"/>
                      </a:schemeClr>
                    </a:solidFill>
                  </a:tcPr>
                </a:tc>
                <a:tc rowSpan="2">
                  <a:txBody>
                    <a:bodyPr/>
                    <a:lstStyle/>
                    <a:p>
                      <a:pPr algn="ctr" fontAlgn="t"/>
                      <a:r>
                        <a:rPr lang="pl-PL" sz="1200" u="none" strike="noStrike" dirty="0">
                          <a:effectLst/>
                        </a:rPr>
                        <a:t>Dubeninki</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252390">
                <a:tc>
                  <a:txBody>
                    <a:bodyPr/>
                    <a:lstStyle/>
                    <a:p>
                      <a:pPr algn="ctr" fontAlgn="t"/>
                      <a:r>
                        <a:rPr lang="pl-PL" sz="1200" u="none" strike="noStrike" dirty="0">
                          <a:effectLst/>
                        </a:rPr>
                        <a:t>9.</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pl-PL" sz="1200" u="none" strike="noStrike" dirty="0">
                          <a:effectLst/>
                        </a:rPr>
                        <a:t>Wodociąg publiczny Żytkiejmy </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pl-PL" sz="1200" u="none" strike="noStrike" dirty="0">
                          <a:effectLst/>
                        </a:rPr>
                        <a:t>23,6</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pl-PL" sz="1200" u="none" strike="noStrike" dirty="0">
                          <a:effectLst/>
                        </a:rPr>
                        <a:t>966</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r>
                        <a:rPr lang="pl-PL" sz="1200" u="none" strike="noStrike" dirty="0">
                          <a:effectLst/>
                        </a:rPr>
                        <a:t>97,49</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t"/>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lang="pl-PL"/>
                    </a:p>
                  </a:txBody>
                  <a:tcPr/>
                </a:tc>
                <a:extLst>
                  <a:ext uri="{0D108BD9-81ED-4DB2-BD59-A6C34878D82A}">
                    <a16:rowId xmlns:a16="http://schemas.microsoft.com/office/drawing/2014/main" val="10009"/>
                  </a:ext>
                </a:extLst>
              </a:tr>
              <a:tr h="784870">
                <a:tc>
                  <a:txBody>
                    <a:bodyPr/>
                    <a:lstStyle/>
                    <a:p>
                      <a:pPr algn="ctr" fontAlgn="t"/>
                      <a:r>
                        <a:rPr lang="pl-PL" sz="1200" u="none" strike="noStrike" dirty="0">
                          <a:effectLst/>
                        </a:rPr>
                        <a:t>10.</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tcPr>
                </a:tc>
                <a:tc>
                  <a:txBody>
                    <a:bodyPr/>
                    <a:lstStyle/>
                    <a:p>
                      <a:pPr algn="ctr" fontAlgn="t"/>
                      <a:r>
                        <a:rPr lang="pl-PL" sz="1200" u="none" strike="noStrike" dirty="0">
                          <a:effectLst/>
                        </a:rPr>
                        <a:t>Wodociąg publiczny Banie Mazurskie</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tcPr>
                </a:tc>
                <a:tc>
                  <a:txBody>
                    <a:bodyPr/>
                    <a:lstStyle/>
                    <a:p>
                      <a:pPr algn="ctr" fontAlgn="t"/>
                      <a:r>
                        <a:rPr lang="pl-PL" sz="1200" u="none" strike="noStrike" dirty="0">
                          <a:effectLst/>
                        </a:rPr>
                        <a:t>59,3</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tcPr>
                </a:tc>
                <a:tc>
                  <a:txBody>
                    <a:bodyPr/>
                    <a:lstStyle/>
                    <a:p>
                      <a:pPr algn="ctr" fontAlgn="t"/>
                      <a:r>
                        <a:rPr lang="pl-PL" sz="1200" u="none" strike="noStrike" dirty="0">
                          <a:effectLst/>
                        </a:rPr>
                        <a:t>2083</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tcPr>
                </a:tc>
                <a:tc>
                  <a:txBody>
                    <a:bodyPr/>
                    <a:lstStyle/>
                    <a:p>
                      <a:pPr algn="ctr" fontAlgn="t"/>
                      <a:r>
                        <a:rPr lang="pl-PL" sz="1200" u="none" strike="noStrike" dirty="0">
                          <a:effectLst/>
                        </a:rPr>
                        <a:t>240,3</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tcPr>
                </a:tc>
                <a:tc>
                  <a:txBody>
                    <a:bodyPr/>
                    <a:lstStyle/>
                    <a:p>
                      <a:pPr algn="ctr" fontAlgn="t"/>
                      <a:r>
                        <a:rPr lang="pl-PL" sz="1200" kern="1200" dirty="0">
                          <a:effectLst/>
                        </a:rPr>
                        <a:t>03.07 – 22.07.2024</a:t>
                      </a:r>
                    </a:p>
                    <a:p>
                      <a:pPr algn="ctr" fontAlgn="t"/>
                      <a:r>
                        <a:rPr lang="pl-PL" sz="1200" kern="1200" dirty="0">
                          <a:effectLst/>
                        </a:rPr>
                        <a:t>zawartości jonu amonowego i manganu</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tcPr>
                </a:tc>
                <a:tc rowSpan="3">
                  <a:txBody>
                    <a:bodyPr/>
                    <a:lstStyle/>
                    <a:p>
                      <a:pPr algn="ctr" fontAlgn="t"/>
                      <a:r>
                        <a:rPr lang="pl-PL" sz="1200" u="none" strike="noStrike" dirty="0">
                          <a:effectLst/>
                        </a:rPr>
                        <a:t>Banie Mazurskie</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97784">
                <a:tc>
                  <a:txBody>
                    <a:bodyPr/>
                    <a:lstStyle/>
                    <a:p>
                      <a:pPr algn="ctr" fontAlgn="t"/>
                      <a:r>
                        <a:rPr lang="pl-PL" sz="1200" u="none" strike="noStrike" dirty="0">
                          <a:effectLst/>
                        </a:rPr>
                        <a:t>11.</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Wodociąg publiczny Budziska </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49,1</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674</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pPr algn="ctr" fontAlgn="t"/>
                      <a:r>
                        <a:rPr lang="pl-PL" sz="1200" u="none" strike="noStrike" dirty="0">
                          <a:effectLst/>
                        </a:rPr>
                        <a:t>86,16</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tc>
                <a:tc>
                  <a:txBody>
                    <a:bodyPr/>
                    <a:lstStyle/>
                    <a:p>
                      <a:endParaRPr lang="pl-PL" dirty="0"/>
                    </a:p>
                  </a:txBody>
                  <a:tcPr marL="5192" marR="5192" marT="5192" marB="0" anchor="ctr"/>
                </a:tc>
                <a:tc vMerge="1">
                  <a:txBody>
                    <a:bodyPr/>
                    <a:lstStyle/>
                    <a:p>
                      <a:endParaRPr lang="pl-PL"/>
                    </a:p>
                  </a:txBody>
                  <a:tcPr/>
                </a:tc>
                <a:extLst>
                  <a:ext uri="{0D108BD9-81ED-4DB2-BD59-A6C34878D82A}">
                    <a16:rowId xmlns:a16="http://schemas.microsoft.com/office/drawing/2014/main" val="10011"/>
                  </a:ext>
                </a:extLst>
              </a:tr>
              <a:tr h="297784">
                <a:tc>
                  <a:txBody>
                    <a:bodyPr/>
                    <a:lstStyle/>
                    <a:p>
                      <a:pPr algn="ctr" fontAlgn="t"/>
                      <a:r>
                        <a:rPr lang="pl-PL" sz="1200" u="none" strike="noStrike" dirty="0">
                          <a:effectLst/>
                        </a:rPr>
                        <a:t>12.</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tcPr>
                </a:tc>
                <a:tc>
                  <a:txBody>
                    <a:bodyPr/>
                    <a:lstStyle/>
                    <a:p>
                      <a:pPr algn="ctr" fontAlgn="t"/>
                      <a:r>
                        <a:rPr lang="pl-PL" sz="1200" u="none" strike="noStrike" dirty="0">
                          <a:effectLst/>
                        </a:rPr>
                        <a:t>Wodociąg publiczny Radkiejmy </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tcPr>
                </a:tc>
                <a:tc>
                  <a:txBody>
                    <a:bodyPr/>
                    <a:lstStyle/>
                    <a:p>
                      <a:pPr algn="ctr" fontAlgn="t"/>
                      <a:r>
                        <a:rPr lang="pl-PL" sz="1200" u="none" strike="noStrike" dirty="0">
                          <a:effectLst/>
                        </a:rPr>
                        <a:t>28,7</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tcPr>
                </a:tc>
                <a:tc>
                  <a:txBody>
                    <a:bodyPr/>
                    <a:lstStyle/>
                    <a:p>
                      <a:pPr algn="ctr" fontAlgn="t"/>
                      <a:r>
                        <a:rPr lang="pl-PL" sz="1200" u="none" strike="noStrike" dirty="0">
                          <a:effectLst/>
                        </a:rPr>
                        <a:t>365</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tcPr>
                </a:tc>
                <a:tc>
                  <a:txBody>
                    <a:bodyPr/>
                    <a:lstStyle/>
                    <a:p>
                      <a:pPr algn="ctr" fontAlgn="t"/>
                      <a:r>
                        <a:rPr lang="pl-PL" sz="1200" u="none" strike="noStrike" dirty="0">
                          <a:effectLst/>
                        </a:rPr>
                        <a:t>47,55</a:t>
                      </a:r>
                      <a:endParaRPr lang="pl-PL"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192" marR="5192" marT="5192" marB="0" anchor="ctr">
                    <a:lnB w="28575" cap="flat" cmpd="sng" algn="ctr">
                      <a:solidFill>
                        <a:schemeClr val="tx1"/>
                      </a:solidFill>
                      <a:prstDash val="solid"/>
                      <a:round/>
                      <a:headEnd type="none" w="med" len="med"/>
                      <a:tailEnd type="none" w="med" len="med"/>
                    </a:lnB>
                  </a:tcPr>
                </a:tc>
                <a:tc>
                  <a:txBody>
                    <a:bodyPr/>
                    <a:lstStyle/>
                    <a:p>
                      <a:endParaRPr lang="pl-PL" dirty="0"/>
                    </a:p>
                  </a:txBody>
                  <a:tcPr marL="5192" marR="5192" marT="5192" marB="0" anchor="ctr">
                    <a:lnB w="28575" cap="flat" cmpd="sng" algn="ctr">
                      <a:solidFill>
                        <a:schemeClr val="tx1"/>
                      </a:solidFill>
                      <a:prstDash val="solid"/>
                      <a:round/>
                      <a:headEnd type="none" w="med" len="med"/>
                      <a:tailEnd type="none" w="med" len="med"/>
                    </a:lnB>
                  </a:tcPr>
                </a:tc>
                <a:tc vMerge="1">
                  <a:txBody>
                    <a:bodyPr/>
                    <a:lstStyle/>
                    <a:p>
                      <a:endParaRPr lang="pl-PL"/>
                    </a:p>
                  </a:txBody>
                  <a:tcPr/>
                </a:tc>
                <a:extLst>
                  <a:ext uri="{0D108BD9-81ED-4DB2-BD59-A6C34878D82A}">
                    <a16:rowId xmlns:a16="http://schemas.microsoft.com/office/drawing/2014/main" val="10012"/>
                  </a:ext>
                </a:extLst>
              </a:tr>
              <a:tr h="232838">
                <a:tc gridSpan="7">
                  <a:txBody>
                    <a:bodyPr/>
                    <a:lstStyle/>
                    <a:p>
                      <a:pPr algn="ctr" fontAlgn="t"/>
                      <a:r>
                        <a:rPr lang="pl-PL" sz="1100" u="none" strike="noStrike" dirty="0">
                          <a:effectLst/>
                        </a:rPr>
                        <a:t>INNE PODMIOTY ZAOPATRUJĄCE W WODĘ</a:t>
                      </a:r>
                      <a:endParaRPr lang="pl-PL" sz="11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10013"/>
                  </a:ext>
                </a:extLst>
              </a:tr>
              <a:tr h="590035">
                <a:tc>
                  <a:txBody>
                    <a:bodyPr/>
                    <a:lstStyle/>
                    <a:p>
                      <a:pPr algn="ctr" fontAlgn="t"/>
                      <a:r>
                        <a:rPr lang="pl-PL" sz="1200" u="none" strike="noStrike" dirty="0">
                          <a:effectLst/>
                        </a:rPr>
                        <a:t>13.</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t"/>
                      <a:r>
                        <a:rPr lang="pl-PL" sz="1200" u="none" strike="noStrike" dirty="0">
                          <a:effectLst/>
                        </a:rPr>
                        <a:t>Wodociąg lokalny Kompleksu Wypoczynkowego „Leśny Zakątek” </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t"/>
                      <a:r>
                        <a:rPr lang="pl-PL" sz="1200" u="none" strike="noStrike" dirty="0">
                          <a:effectLst/>
                        </a:rPr>
                        <a:t>1,2</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t"/>
                      <a:r>
                        <a:rPr lang="pl-PL" sz="1200" u="none" strike="noStrike" dirty="0">
                          <a:effectLst/>
                        </a:rPr>
                        <a:t>Ośrodek na ok.100 osób</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t"/>
                      <a:r>
                        <a:rPr lang="pl-PL" sz="1200" u="none" strike="noStrike" dirty="0">
                          <a:effectLst/>
                        </a:rPr>
                        <a:t>3,7</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pl-PL" dirty="0"/>
                    </a:p>
                  </a:txBody>
                  <a:tcPr marL="5192" marR="5192" marT="5192"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3">
                  <a:txBody>
                    <a:bodyPr/>
                    <a:lstStyle/>
                    <a:p>
                      <a:pPr algn="ctr" fontAlgn="t"/>
                      <a:r>
                        <a:rPr lang="pl-PL" sz="1200" u="none" strike="noStrike" dirty="0">
                          <a:effectLst/>
                        </a:rPr>
                        <a:t>Gołdap</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14"/>
                  </a:ext>
                </a:extLst>
              </a:tr>
              <a:tr h="395201">
                <a:tc>
                  <a:txBody>
                    <a:bodyPr/>
                    <a:lstStyle/>
                    <a:p>
                      <a:pPr algn="ctr" fontAlgn="t"/>
                      <a:r>
                        <a:rPr lang="pl-PL" sz="1200" u="none" strike="noStrike" dirty="0">
                          <a:effectLst/>
                        </a:rPr>
                        <a:t>14.</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t"/>
                      <a:r>
                        <a:rPr lang="pl-PL" sz="1200" u="none" strike="noStrike" dirty="0">
                          <a:effectLst/>
                        </a:rPr>
                        <a:t>Wodociąg lokalny </a:t>
                      </a:r>
                      <a:r>
                        <a:rPr lang="pl-PL" sz="1200" u="none" strike="noStrike" dirty="0" err="1">
                          <a:effectLst/>
                        </a:rPr>
                        <a:t>Wital</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t"/>
                      <a:r>
                        <a:rPr lang="pl-PL" sz="1200" u="none" strike="noStrike" dirty="0">
                          <a:effectLst/>
                        </a:rPr>
                        <a:t>1,2</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t"/>
                      <a:r>
                        <a:rPr lang="pl-PL" sz="1200" u="none" strike="noStrike" dirty="0">
                          <a:effectLst/>
                        </a:rPr>
                        <a:t>Sanatorium na ok. 450 miejsc</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t"/>
                      <a:r>
                        <a:rPr lang="pl-PL" sz="1200" u="none" strike="noStrike" dirty="0">
                          <a:effectLst/>
                        </a:rPr>
                        <a:t>87,7</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pl-PL" dirty="0"/>
                    </a:p>
                  </a:txBody>
                  <a:tcPr marL="5192" marR="5192" marT="5192"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lang="pl-PL"/>
                    </a:p>
                  </a:txBody>
                  <a:tcPr/>
                </a:tc>
                <a:extLst>
                  <a:ext uri="{0D108BD9-81ED-4DB2-BD59-A6C34878D82A}">
                    <a16:rowId xmlns:a16="http://schemas.microsoft.com/office/drawing/2014/main" val="10015"/>
                  </a:ext>
                </a:extLst>
              </a:tr>
              <a:tr h="590035">
                <a:tc>
                  <a:txBody>
                    <a:bodyPr/>
                    <a:lstStyle/>
                    <a:p>
                      <a:pPr algn="ctr" fontAlgn="t"/>
                      <a:r>
                        <a:rPr lang="pl-PL" sz="1200" u="none" strike="noStrike" dirty="0">
                          <a:effectLst/>
                        </a:rPr>
                        <a:t>15.</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38100" cap="flat" cmpd="sng" algn="ctr">
                      <a:solidFill>
                        <a:schemeClr val="tx1"/>
                      </a:solidFill>
                      <a:prstDash val="solid"/>
                      <a:round/>
                      <a:headEnd type="none" w="med" len="med"/>
                      <a:tailEnd type="none" w="med" len="med"/>
                    </a:lnT>
                  </a:tcPr>
                </a:tc>
                <a:tc>
                  <a:txBody>
                    <a:bodyPr/>
                    <a:lstStyle/>
                    <a:p>
                      <a:pPr algn="ctr" fontAlgn="t"/>
                      <a:r>
                        <a:rPr lang="pl-PL" sz="1200" u="none" strike="noStrike" dirty="0">
                          <a:effectLst/>
                        </a:rPr>
                        <a:t>Wodociąg lokalny „Marzenia”</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tcPr>
                </a:tc>
                <a:tc>
                  <a:txBody>
                    <a:bodyPr/>
                    <a:lstStyle/>
                    <a:p>
                      <a:pPr algn="ctr" fontAlgn="t"/>
                      <a:r>
                        <a:rPr lang="pl-PL" sz="1200" u="none" strike="noStrike" dirty="0">
                          <a:effectLst/>
                        </a:rPr>
                        <a:t>0,6</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tcPr>
                </a:tc>
                <a:tc>
                  <a:txBody>
                    <a:bodyPr/>
                    <a:lstStyle/>
                    <a:p>
                      <a:pPr algn="ctr" fontAlgn="t"/>
                      <a:r>
                        <a:rPr lang="pl-PL" sz="1200" u="none" strike="noStrike" dirty="0">
                          <a:effectLst/>
                        </a:rPr>
                        <a:t>Ośrodek rehabilitacji dzieci i młodzieży na ok. 34 miejsca</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tcPr>
                </a:tc>
                <a:tc>
                  <a:txBody>
                    <a:bodyPr/>
                    <a:lstStyle/>
                    <a:p>
                      <a:pPr algn="ctr" fontAlgn="t"/>
                      <a:r>
                        <a:rPr lang="pl-PL" sz="1200" u="none" strike="noStrike" dirty="0">
                          <a:effectLst/>
                        </a:rPr>
                        <a:t>7,35</a:t>
                      </a:r>
                      <a:endParaRPr lang="pl-PL" sz="1200" b="0" i="0" u="none" strike="noStrike" dirty="0">
                        <a:effectLst/>
                        <a:latin typeface="Times New Roman" panose="02020603050405020304" pitchFamily="18" charset="0"/>
                        <a:cs typeface="Times New Roman" panose="02020603050405020304" pitchFamily="18" charset="0"/>
                      </a:endParaRPr>
                    </a:p>
                  </a:txBody>
                  <a:tcPr marL="5192" marR="5192" marT="5192" marB="0" anchor="ctr">
                    <a:lnT w="28575" cap="flat" cmpd="sng" algn="ctr">
                      <a:solidFill>
                        <a:schemeClr val="tx1"/>
                      </a:solidFill>
                      <a:prstDash val="solid"/>
                      <a:round/>
                      <a:headEnd type="none" w="med" len="med"/>
                      <a:tailEnd type="none" w="med" len="med"/>
                    </a:lnT>
                  </a:tcPr>
                </a:tc>
                <a:tc>
                  <a:txBody>
                    <a:bodyPr/>
                    <a:lstStyle/>
                    <a:p>
                      <a:endParaRPr lang="pl-PL" dirty="0"/>
                    </a:p>
                  </a:txBody>
                  <a:tcPr marL="5192" marR="5192" marT="5192" marB="0" anchor="ctr">
                    <a:lnT w="28575" cap="flat" cmpd="sng" algn="ctr">
                      <a:solidFill>
                        <a:schemeClr val="tx1"/>
                      </a:solidFill>
                      <a:prstDash val="solid"/>
                      <a:round/>
                      <a:headEnd type="none" w="med" len="med"/>
                      <a:tailEnd type="none" w="med" len="med"/>
                    </a:lnT>
                  </a:tcPr>
                </a:tc>
                <a:tc vMerge="1">
                  <a:txBody>
                    <a:bodyPr/>
                    <a:lstStyle/>
                    <a:p>
                      <a:endParaRPr lang="pl-PL"/>
                    </a:p>
                  </a:txBody>
                  <a:tcPr/>
                </a:tc>
                <a:extLst>
                  <a:ext uri="{0D108BD9-81ED-4DB2-BD59-A6C34878D82A}">
                    <a16:rowId xmlns:a16="http://schemas.microsoft.com/office/drawing/2014/main" val="10016"/>
                  </a:ext>
                </a:extLst>
              </a:tr>
            </a:tbl>
          </a:graphicData>
        </a:graphic>
      </p:graphicFrame>
      <p:sp>
        <p:nvSpPr>
          <p:cNvPr id="3" name="pole tekstowe 2"/>
          <p:cNvSpPr txBox="1"/>
          <p:nvPr/>
        </p:nvSpPr>
        <p:spPr>
          <a:xfrm>
            <a:off x="8565050" y="414748"/>
            <a:ext cx="3442626" cy="3323987"/>
          </a:xfrm>
          <a:prstGeom prst="rect">
            <a:avLst/>
          </a:prstGeom>
          <a:noFill/>
        </p:spPr>
        <p:txBody>
          <a:bodyPr wrap="square" rtlCol="0">
            <a:spAutoFit/>
          </a:bodyPr>
          <a:lstStyle/>
          <a:p>
            <a:pPr algn="ctr"/>
            <a:r>
              <a:rPr lang="pl-PL" sz="1400" b="1" u="sng" dirty="0">
                <a:cs typeface="Times New Roman" panose="02020603050405020304" pitchFamily="18" charset="0"/>
              </a:rPr>
              <a:t>Jakość wody do spożycia</a:t>
            </a:r>
          </a:p>
          <a:p>
            <a:pPr algn="ctr"/>
            <a:r>
              <a:rPr lang="pl-PL" sz="1400" dirty="0">
                <a:cs typeface="Times New Roman" panose="02020603050405020304" pitchFamily="18" charset="0"/>
              </a:rPr>
              <a:t>W 2024 roku przeprowadzono</a:t>
            </a:r>
            <a:r>
              <a:rPr lang="pl-PL" sz="1400" b="1" dirty="0">
                <a:cs typeface="Times New Roman" panose="02020603050405020304" pitchFamily="18" charset="0"/>
              </a:rPr>
              <a:t> jedno postępowanie administracyjne</a:t>
            </a:r>
            <a:r>
              <a:rPr lang="pl-PL" sz="1400" dirty="0">
                <a:cs typeface="Times New Roman" panose="02020603050405020304" pitchFamily="18" charset="0"/>
              </a:rPr>
              <a:t>, w których wyegzekwowano poprawę jakości wody</a:t>
            </a:r>
            <a:r>
              <a:rPr lang="pl-PL" sz="1400" b="1" dirty="0">
                <a:cs typeface="Times New Roman" panose="02020603050405020304" pitchFamily="18" charset="0"/>
              </a:rPr>
              <a:t>:</a:t>
            </a:r>
          </a:p>
          <a:p>
            <a:pPr lvl="0" algn="ctr"/>
            <a:r>
              <a:rPr lang="pl-PL" sz="1400" dirty="0">
                <a:cs typeface="Times New Roman" panose="02020603050405020304" pitchFamily="18" charset="0"/>
              </a:rPr>
              <a:t>wodociąg publicznego Banie Mazurskie zarządzany przez OPTIMA Spółka z o.o. w Olecku, odnotowano krótkotrwałe zanieczyszczenie wody ze względu na ponadnormatywną zawartość parametru fizykochemicznego wody – jonu amonowego i manganu, które po podjęciu działań naprawczych doprowadzono do wymagań określonych rozporządzeniem</a:t>
            </a:r>
            <a:r>
              <a:rPr lang="pl-PL" sz="1400" dirty="0"/>
              <a:t>.</a:t>
            </a:r>
            <a:endParaRPr lang="pl-PL" sz="1400" dirty="0">
              <a:cs typeface="Times New Roman" panose="02020603050405020304" pitchFamily="18" charset="0"/>
            </a:endParaRPr>
          </a:p>
        </p:txBody>
      </p:sp>
      <p:sp>
        <p:nvSpPr>
          <p:cNvPr id="5" name="pole tekstowe 4"/>
          <p:cNvSpPr txBox="1"/>
          <p:nvPr/>
        </p:nvSpPr>
        <p:spPr>
          <a:xfrm>
            <a:off x="8658736" y="4054959"/>
            <a:ext cx="3364057" cy="2062103"/>
          </a:xfrm>
          <a:prstGeom prst="rect">
            <a:avLst/>
          </a:prstGeom>
          <a:noFill/>
        </p:spPr>
        <p:txBody>
          <a:bodyPr wrap="square" rtlCol="0">
            <a:spAutoFit/>
          </a:bodyPr>
          <a:lstStyle/>
          <a:p>
            <a:pPr algn="ctr"/>
            <a:r>
              <a:rPr lang="pl-PL" sz="1400" b="1" u="sng" dirty="0">
                <a:cs typeface="Times New Roman" panose="02020603050405020304" pitchFamily="18" charset="0"/>
              </a:rPr>
              <a:t>Stan techniczny urządzeń wodnych</a:t>
            </a:r>
          </a:p>
          <a:p>
            <a:pPr algn="ctr"/>
            <a:r>
              <a:rPr lang="pl-PL" sz="1400" dirty="0">
                <a:cs typeface="Times New Roman" panose="02020603050405020304" pitchFamily="18" charset="0"/>
              </a:rPr>
              <a:t>W minionym roku przeprowadzono postępowanie administracyjne, w których wyegzekwowano poprawę stanu sanitarno– technicznego ujęcia wody wodociągu publicznego Banie Mazurskie, gmina Banie Mazurskie, zarządzanego przez OPTIMA Spółka z o.o. w Olecku</a:t>
            </a:r>
            <a:r>
              <a:rPr lang="pl-PL" sz="1600" dirty="0">
                <a:cs typeface="Times New Roman" panose="02020603050405020304" pitchFamily="18" charset="0"/>
              </a:rPr>
              <a:t>.</a:t>
            </a:r>
          </a:p>
        </p:txBody>
      </p:sp>
      <p:sp>
        <p:nvSpPr>
          <p:cNvPr id="7" name="pole tekstowe 6"/>
          <p:cNvSpPr txBox="1"/>
          <p:nvPr/>
        </p:nvSpPr>
        <p:spPr>
          <a:xfrm>
            <a:off x="159508" y="6596390"/>
            <a:ext cx="4541628" cy="261610"/>
          </a:xfrm>
          <a:prstGeom prst="rect">
            <a:avLst/>
          </a:prstGeom>
          <a:noFill/>
        </p:spPr>
        <p:txBody>
          <a:bodyPr wrap="none" rtlCol="0">
            <a:spAutoFit/>
          </a:bodyPr>
          <a:lstStyle/>
          <a:p>
            <a:r>
              <a:rPr lang="pl-PL" sz="1100" dirty="0"/>
              <a:t>* Dane na dzień 31.12.2024 r. pozyskane od Zarządców wodociągów</a:t>
            </a:r>
          </a:p>
        </p:txBody>
      </p:sp>
    </p:spTree>
    <p:extLst>
      <p:ext uri="{BB962C8B-B14F-4D97-AF65-F5344CB8AC3E}">
        <p14:creationId xmlns:p14="http://schemas.microsoft.com/office/powerpoint/2010/main" val="212046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FEB7FB94-1B0A-3F07-FE07-B25C6F19C772}"/>
              </a:ext>
            </a:extLst>
          </p:cNvPr>
          <p:cNvSpPr txBox="1"/>
          <p:nvPr/>
        </p:nvSpPr>
        <p:spPr>
          <a:xfrm>
            <a:off x="6221896" y="904459"/>
            <a:ext cx="5784574" cy="4431983"/>
          </a:xfrm>
          <a:prstGeom prst="rect">
            <a:avLst/>
          </a:prstGeom>
          <a:noFill/>
        </p:spPr>
        <p:txBody>
          <a:bodyPr wrap="square">
            <a:spAutoFit/>
          </a:bodyPr>
          <a:lstStyle/>
          <a:p>
            <a:pPr algn="just">
              <a:lnSpc>
                <a:spcPct val="200000"/>
              </a:lnSpc>
              <a:spcBef>
                <a:spcPts val="1200"/>
              </a:spcBef>
            </a:pPr>
            <a:r>
              <a:rPr lang="pl-PL" sz="2400" b="1" dirty="0">
                <a:effectLst/>
                <a:ea typeface="Aptos" panose="020B0004020202020204" pitchFamily="34" charset="0"/>
                <a:cs typeface="Aptos" panose="020B0004020202020204" pitchFamily="34" charset="0"/>
              </a:rPr>
              <a:t>Stopień zwodociągowania terenu</a:t>
            </a:r>
            <a:endParaRPr lang="pl-PL" dirty="0">
              <a:effectLst/>
              <a:ea typeface="Aptos" panose="020B0004020202020204" pitchFamily="34" charset="0"/>
              <a:cs typeface="Aptos" panose="020B0004020202020204" pitchFamily="34" charset="0"/>
            </a:endParaRPr>
          </a:p>
          <a:p>
            <a:r>
              <a:rPr lang="pl-PL" dirty="0">
                <a:effectLst/>
                <a:ea typeface="Aptos" panose="020B0004020202020204" pitchFamily="34" charset="0"/>
                <a:cs typeface="Aptos" panose="020B0004020202020204" pitchFamily="34" charset="0"/>
              </a:rPr>
              <a:t>W gminie Gołdap ok. </a:t>
            </a:r>
            <a:r>
              <a:rPr lang="pl-PL" b="1" dirty="0">
                <a:solidFill>
                  <a:srgbClr val="FF0000"/>
                </a:solidFill>
                <a:effectLst/>
                <a:ea typeface="Aptos" panose="020B0004020202020204" pitchFamily="34" charset="0"/>
                <a:cs typeface="Aptos" panose="020B0004020202020204" pitchFamily="34" charset="0"/>
              </a:rPr>
              <a:t>99 %</a:t>
            </a:r>
            <a:r>
              <a:rPr lang="pl-PL" b="1" dirty="0">
                <a:effectLst/>
                <a:ea typeface="Aptos" panose="020B0004020202020204" pitchFamily="34" charset="0"/>
                <a:cs typeface="Aptos" panose="020B0004020202020204" pitchFamily="34" charset="0"/>
              </a:rPr>
              <a:t> </a:t>
            </a:r>
            <a:r>
              <a:rPr lang="pl-PL" dirty="0">
                <a:effectLst/>
                <a:ea typeface="Aptos" panose="020B0004020202020204" pitchFamily="34" charset="0"/>
                <a:cs typeface="Aptos" panose="020B0004020202020204" pitchFamily="34" charset="0"/>
              </a:rPr>
              <a:t>ludności korzysta z wody produkowanej przez 7 różnych wodociągów (+ 3 wodociągi lokalne, w których liczba ludność jest zmienna) będących pod naszym nadzorem. </a:t>
            </a:r>
          </a:p>
          <a:p>
            <a:endParaRPr lang="pl-PL" dirty="0">
              <a:ea typeface="Aptos" panose="020B0004020202020204" pitchFamily="34" charset="0"/>
              <a:cs typeface="Aptos" panose="020B0004020202020204" pitchFamily="34" charset="0"/>
            </a:endParaRPr>
          </a:p>
          <a:p>
            <a:r>
              <a:rPr lang="pl-PL" dirty="0">
                <a:effectLst/>
                <a:ea typeface="Aptos" panose="020B0004020202020204" pitchFamily="34" charset="0"/>
                <a:cs typeface="Aptos" panose="020B0004020202020204" pitchFamily="34" charset="0"/>
              </a:rPr>
              <a:t>W gminie Dubeninki ok. </a:t>
            </a:r>
            <a:r>
              <a:rPr lang="pl-PL" b="1" dirty="0">
                <a:solidFill>
                  <a:srgbClr val="FF0000"/>
                </a:solidFill>
                <a:effectLst/>
                <a:ea typeface="Aptos" panose="020B0004020202020204" pitchFamily="34" charset="0"/>
                <a:cs typeface="Aptos" panose="020B0004020202020204" pitchFamily="34" charset="0"/>
              </a:rPr>
              <a:t>98 % </a:t>
            </a:r>
            <a:r>
              <a:rPr lang="pl-PL" dirty="0">
                <a:effectLst/>
                <a:ea typeface="Aptos" panose="020B0004020202020204" pitchFamily="34" charset="0"/>
                <a:cs typeface="Aptos" panose="020B0004020202020204" pitchFamily="34" charset="0"/>
              </a:rPr>
              <a:t>ludności korzysta z wody produkowanej przez 2 wodociągi publiczne - wodociąg publiczny Łoje i wodociąg publiczny Żytkiejmy. </a:t>
            </a:r>
          </a:p>
          <a:p>
            <a:endParaRPr lang="pl-PL" dirty="0">
              <a:ea typeface="Aptos" panose="020B0004020202020204" pitchFamily="34" charset="0"/>
              <a:cs typeface="Aptos" panose="020B0004020202020204" pitchFamily="34" charset="0"/>
            </a:endParaRPr>
          </a:p>
          <a:p>
            <a:r>
              <a:rPr lang="pl-PL" dirty="0">
                <a:effectLst/>
                <a:ea typeface="Aptos" panose="020B0004020202020204" pitchFamily="34" charset="0"/>
                <a:cs typeface="Aptos" panose="020B0004020202020204" pitchFamily="34" charset="0"/>
              </a:rPr>
              <a:t>W gminie Banie Mazurskie ok. </a:t>
            </a:r>
            <a:r>
              <a:rPr lang="pl-PL" b="1" dirty="0">
                <a:solidFill>
                  <a:srgbClr val="FF0000"/>
                </a:solidFill>
                <a:effectLst/>
                <a:ea typeface="Aptos" panose="020B0004020202020204" pitchFamily="34" charset="0"/>
                <a:cs typeface="Aptos" panose="020B0004020202020204" pitchFamily="34" charset="0"/>
              </a:rPr>
              <a:t>93 % </a:t>
            </a:r>
            <a:r>
              <a:rPr lang="pl-PL" dirty="0">
                <a:effectLst/>
                <a:ea typeface="Aptos" panose="020B0004020202020204" pitchFamily="34" charset="0"/>
                <a:cs typeface="Aptos" panose="020B0004020202020204" pitchFamily="34" charset="0"/>
              </a:rPr>
              <a:t>ludności korzysta z wody z 3 wodociągów publicznych – wodociąg publiczny Radkiejmy, wodociąg publiczny Budziska i wodociąg publiczny Banie Mazurskie.</a:t>
            </a:r>
            <a:r>
              <a:rPr lang="pl-PL" b="1" dirty="0">
                <a:effectLst/>
                <a:ea typeface="Aptos" panose="020B0004020202020204" pitchFamily="34" charset="0"/>
                <a:cs typeface="Aptos" panose="020B0004020202020204" pitchFamily="34" charset="0"/>
              </a:rPr>
              <a:t>    </a:t>
            </a:r>
            <a:endParaRPr lang="pl-PL" dirty="0"/>
          </a:p>
        </p:txBody>
      </p:sp>
      <p:sp>
        <p:nvSpPr>
          <p:cNvPr id="5" name="pole tekstowe 4">
            <a:extLst>
              <a:ext uri="{FF2B5EF4-FFF2-40B4-BE49-F238E27FC236}">
                <a16:creationId xmlns:a16="http://schemas.microsoft.com/office/drawing/2014/main" id="{76A2A477-32EE-61D9-A433-440B80F9E862}"/>
              </a:ext>
            </a:extLst>
          </p:cNvPr>
          <p:cNvSpPr txBox="1"/>
          <p:nvPr/>
        </p:nvSpPr>
        <p:spPr>
          <a:xfrm>
            <a:off x="367748" y="1093305"/>
            <a:ext cx="5387009" cy="4185761"/>
          </a:xfrm>
          <a:prstGeom prst="rect">
            <a:avLst/>
          </a:prstGeom>
          <a:noFill/>
        </p:spPr>
        <p:txBody>
          <a:bodyPr wrap="square">
            <a:spAutoFit/>
          </a:bodyPr>
          <a:lstStyle/>
          <a:p>
            <a:pPr algn="just"/>
            <a:r>
              <a:rPr lang="pl-PL" sz="2400" b="1" dirty="0">
                <a:solidFill>
                  <a:srgbClr val="000000"/>
                </a:solidFill>
                <a:effectLst/>
                <a:ea typeface="Aptos" panose="020B0004020202020204" pitchFamily="34" charset="0"/>
                <a:cs typeface="Aptos" panose="020B0004020202020204" pitchFamily="34" charset="0"/>
              </a:rPr>
              <a:t>Gospodarka wodno –ściekowa </a:t>
            </a:r>
          </a:p>
          <a:p>
            <a:pPr algn="just"/>
            <a:endParaRPr lang="pl-PL" sz="1800" b="1" dirty="0">
              <a:solidFill>
                <a:srgbClr val="000000"/>
              </a:solidFill>
              <a:effectLst/>
              <a:ea typeface="Aptos" panose="020B0004020202020204" pitchFamily="34" charset="0"/>
              <a:cs typeface="Aptos" panose="020B0004020202020204" pitchFamily="34" charset="0"/>
            </a:endParaRPr>
          </a:p>
          <a:p>
            <a:pPr algn="just"/>
            <a:r>
              <a:rPr lang="pl-PL" sz="1600" dirty="0">
                <a:solidFill>
                  <a:srgbClr val="000000"/>
                </a:solidFill>
                <a:effectLst/>
                <a:ea typeface="Aptos" panose="020B0004020202020204" pitchFamily="34" charset="0"/>
                <a:cs typeface="Aptos" panose="020B0004020202020204" pitchFamily="34" charset="0"/>
              </a:rPr>
              <a:t>W gminie </a:t>
            </a:r>
            <a:r>
              <a:rPr lang="pl-PL" sz="1600" dirty="0">
                <a:solidFill>
                  <a:srgbClr val="FF0000"/>
                </a:solidFill>
                <a:effectLst/>
                <a:ea typeface="Aptos" panose="020B0004020202020204" pitchFamily="34" charset="0"/>
                <a:cs typeface="Aptos" panose="020B0004020202020204" pitchFamily="34" charset="0"/>
              </a:rPr>
              <a:t>Gołdap</a:t>
            </a:r>
            <a:r>
              <a:rPr lang="pl-PL" sz="1600" dirty="0">
                <a:solidFill>
                  <a:srgbClr val="000000"/>
                </a:solidFill>
                <a:effectLst/>
                <a:ea typeface="Aptos" panose="020B0004020202020204" pitchFamily="34" charset="0"/>
                <a:cs typeface="Aptos" panose="020B0004020202020204" pitchFamily="34" charset="0"/>
              </a:rPr>
              <a:t> na </a:t>
            </a:r>
            <a:r>
              <a:rPr lang="pl-PL" sz="1600" b="1" dirty="0">
                <a:solidFill>
                  <a:srgbClr val="FF0000"/>
                </a:solidFill>
                <a:effectLst/>
                <a:ea typeface="Aptos" panose="020B0004020202020204" pitchFamily="34" charset="0"/>
                <a:cs typeface="Aptos" panose="020B0004020202020204" pitchFamily="34" charset="0"/>
              </a:rPr>
              <a:t>67</a:t>
            </a:r>
            <a:r>
              <a:rPr lang="pl-PL" sz="1600" dirty="0">
                <a:solidFill>
                  <a:srgbClr val="000000"/>
                </a:solidFill>
                <a:effectLst/>
                <a:ea typeface="Aptos" panose="020B0004020202020204" pitchFamily="34" charset="0"/>
                <a:cs typeface="Aptos" panose="020B0004020202020204" pitchFamily="34" charset="0"/>
              </a:rPr>
              <a:t> zamieszkałych miejscowości, </a:t>
            </a:r>
            <a:r>
              <a:rPr lang="pl-PL" sz="1600" b="1" dirty="0">
                <a:solidFill>
                  <a:srgbClr val="FF0000"/>
                </a:solidFill>
                <a:effectLst/>
                <a:ea typeface="Aptos" panose="020B0004020202020204" pitchFamily="34" charset="0"/>
                <a:cs typeface="Aptos" panose="020B0004020202020204" pitchFamily="34" charset="0"/>
              </a:rPr>
              <a:t>23</a:t>
            </a:r>
            <a:r>
              <a:rPr lang="pl-PL" sz="1600" dirty="0">
                <a:solidFill>
                  <a:srgbClr val="000000"/>
                </a:solidFill>
                <a:effectLst/>
                <a:ea typeface="Aptos" panose="020B0004020202020204" pitchFamily="34" charset="0"/>
                <a:cs typeface="Aptos" panose="020B0004020202020204" pitchFamily="34" charset="0"/>
              </a:rPr>
              <a:t> z nich są skanalizowane, w gminie </a:t>
            </a:r>
            <a:r>
              <a:rPr lang="pl-PL" sz="1600" b="1" dirty="0">
                <a:solidFill>
                  <a:schemeClr val="accent1">
                    <a:lumMod val="75000"/>
                  </a:schemeClr>
                </a:solidFill>
                <a:effectLst/>
                <a:ea typeface="Aptos" panose="020B0004020202020204" pitchFamily="34" charset="0"/>
                <a:cs typeface="Aptos" panose="020B0004020202020204" pitchFamily="34" charset="0"/>
              </a:rPr>
              <a:t>Banie Mazurskie </a:t>
            </a:r>
            <a:r>
              <a:rPr lang="pl-PL" sz="1600" dirty="0">
                <a:solidFill>
                  <a:srgbClr val="000000"/>
                </a:solidFill>
                <a:effectLst/>
                <a:ea typeface="Aptos" panose="020B0004020202020204" pitchFamily="34" charset="0"/>
                <a:cs typeface="Aptos" panose="020B0004020202020204" pitchFamily="34" charset="0"/>
              </a:rPr>
              <a:t>na </a:t>
            </a:r>
            <a:r>
              <a:rPr lang="pl-PL" sz="1600" b="1" dirty="0">
                <a:solidFill>
                  <a:schemeClr val="accent1">
                    <a:lumMod val="75000"/>
                  </a:schemeClr>
                </a:solidFill>
                <a:effectLst/>
                <a:ea typeface="Aptos" panose="020B0004020202020204" pitchFamily="34" charset="0"/>
                <a:cs typeface="Aptos" panose="020B0004020202020204" pitchFamily="34" charset="0"/>
              </a:rPr>
              <a:t>53</a:t>
            </a:r>
            <a:r>
              <a:rPr lang="pl-PL" sz="1600" dirty="0">
                <a:solidFill>
                  <a:srgbClr val="000000"/>
                </a:solidFill>
                <a:effectLst/>
                <a:ea typeface="Aptos" panose="020B0004020202020204" pitchFamily="34" charset="0"/>
                <a:cs typeface="Aptos" panose="020B0004020202020204" pitchFamily="34" charset="0"/>
              </a:rPr>
              <a:t> zamieszkałe miejscowości </a:t>
            </a:r>
            <a:r>
              <a:rPr lang="pl-PL" sz="1600" b="1" dirty="0">
                <a:solidFill>
                  <a:schemeClr val="accent6">
                    <a:lumMod val="75000"/>
                  </a:schemeClr>
                </a:solidFill>
                <a:effectLst/>
                <a:ea typeface="Aptos" panose="020B0004020202020204" pitchFamily="34" charset="0"/>
                <a:cs typeface="Aptos" panose="020B0004020202020204" pitchFamily="34" charset="0"/>
              </a:rPr>
              <a:t>7</a:t>
            </a:r>
            <a:r>
              <a:rPr lang="pl-PL" sz="1600" dirty="0">
                <a:solidFill>
                  <a:srgbClr val="000000"/>
                </a:solidFill>
                <a:effectLst/>
                <a:ea typeface="Aptos" panose="020B0004020202020204" pitchFamily="34" charset="0"/>
                <a:cs typeface="Aptos" panose="020B0004020202020204" pitchFamily="34" charset="0"/>
              </a:rPr>
              <a:t> jest skanalizowanych, w gminie </a:t>
            </a:r>
            <a:r>
              <a:rPr lang="pl-PL" sz="1600" b="1" dirty="0">
                <a:solidFill>
                  <a:schemeClr val="accent6">
                    <a:lumMod val="75000"/>
                  </a:schemeClr>
                </a:solidFill>
                <a:effectLst/>
                <a:ea typeface="Aptos" panose="020B0004020202020204" pitchFamily="34" charset="0"/>
                <a:cs typeface="Aptos" panose="020B0004020202020204" pitchFamily="34" charset="0"/>
              </a:rPr>
              <a:t>Dubeninki</a:t>
            </a:r>
            <a:r>
              <a:rPr lang="pl-PL" sz="1600" dirty="0">
                <a:solidFill>
                  <a:srgbClr val="000000"/>
                </a:solidFill>
                <a:effectLst/>
                <a:ea typeface="Aptos" panose="020B0004020202020204" pitchFamily="34" charset="0"/>
                <a:cs typeface="Aptos" panose="020B0004020202020204" pitchFamily="34" charset="0"/>
              </a:rPr>
              <a:t> na </a:t>
            </a:r>
            <a:r>
              <a:rPr lang="pl-PL" sz="1600" b="1" dirty="0">
                <a:solidFill>
                  <a:schemeClr val="accent6">
                    <a:lumMod val="75000"/>
                  </a:schemeClr>
                </a:solidFill>
                <a:effectLst/>
                <a:ea typeface="Aptos" panose="020B0004020202020204" pitchFamily="34" charset="0"/>
                <a:cs typeface="Aptos" panose="020B0004020202020204" pitchFamily="34" charset="0"/>
              </a:rPr>
              <a:t>39</a:t>
            </a:r>
            <a:r>
              <a:rPr lang="pl-PL" sz="1600" dirty="0">
                <a:solidFill>
                  <a:srgbClr val="000000"/>
                </a:solidFill>
                <a:effectLst/>
                <a:ea typeface="Aptos" panose="020B0004020202020204" pitchFamily="34" charset="0"/>
                <a:cs typeface="Aptos" panose="020B0004020202020204" pitchFamily="34" charset="0"/>
              </a:rPr>
              <a:t> zamieszkałych miejscowości, </a:t>
            </a:r>
            <a:r>
              <a:rPr lang="pl-PL" sz="1600" dirty="0">
                <a:solidFill>
                  <a:schemeClr val="accent6">
                    <a:lumMod val="75000"/>
                  </a:schemeClr>
                </a:solidFill>
                <a:effectLst/>
                <a:ea typeface="Aptos" panose="020B0004020202020204" pitchFamily="34" charset="0"/>
                <a:cs typeface="Aptos" panose="020B0004020202020204" pitchFamily="34" charset="0"/>
              </a:rPr>
              <a:t>10</a:t>
            </a:r>
            <a:r>
              <a:rPr lang="pl-PL" sz="1600" dirty="0">
                <a:solidFill>
                  <a:srgbClr val="000000"/>
                </a:solidFill>
                <a:effectLst/>
                <a:ea typeface="Aptos" panose="020B0004020202020204" pitchFamily="34" charset="0"/>
                <a:cs typeface="Aptos" panose="020B0004020202020204" pitchFamily="34" charset="0"/>
              </a:rPr>
              <a:t> jest skanalizowanych. Przy największych osiedlach mieszkaniowych po byłych PGR-ach funkcjonują małe, biologiczno – chemiczne oczyszczalnie ścieków. Natomiast budynki mieszkalne w pozostałych osadach podłączono do lokalnych szamb lub zastosowano przydomowe oczyszczalnie ścieków. Wywóz nieczystości płynnych oraz osadów odbywa się na zlecenie właścicieli</a:t>
            </a:r>
            <a:r>
              <a:rPr lang="pl-PL" sz="1600" dirty="0">
                <a:effectLst/>
                <a:ea typeface="Aptos" panose="020B0004020202020204" pitchFamily="34" charset="0"/>
                <a:cs typeface="Aptos" panose="020B0004020202020204" pitchFamily="34" charset="0"/>
              </a:rPr>
              <a:t>. W 2024 r. </a:t>
            </a:r>
            <a:r>
              <a:rPr lang="pl-PL" sz="1600" dirty="0">
                <a:solidFill>
                  <a:srgbClr val="000000"/>
                </a:solidFill>
                <a:effectLst/>
                <a:ea typeface="Aptos" panose="020B0004020202020204" pitchFamily="34" charset="0"/>
                <a:cs typeface="Aptos" panose="020B0004020202020204" pitchFamily="34" charset="0"/>
              </a:rPr>
              <a:t>do PSSE w Gołdapi nie wpłynęła żadna informacja o</a:t>
            </a:r>
            <a:r>
              <a:rPr lang="pl-PL" sz="1600" b="1" dirty="0">
                <a:solidFill>
                  <a:srgbClr val="000000"/>
                </a:solidFill>
                <a:effectLst/>
                <a:ea typeface="Aptos" panose="020B0004020202020204" pitchFamily="34" charset="0"/>
                <a:cs typeface="Aptos" panose="020B0004020202020204" pitchFamily="34" charset="0"/>
              </a:rPr>
              <a:t> </a:t>
            </a:r>
            <a:r>
              <a:rPr lang="pl-PL" sz="1600" dirty="0">
                <a:solidFill>
                  <a:srgbClr val="000000"/>
                </a:solidFill>
                <a:effectLst/>
                <a:ea typeface="Aptos" panose="020B0004020202020204" pitchFamily="34" charset="0"/>
                <a:cs typeface="Aptos" panose="020B0004020202020204" pitchFamily="34" charset="0"/>
              </a:rPr>
              <a:t>nieprawidłowości w gospodarce ściekowej na terenie powiatu gołdapskiego.</a:t>
            </a:r>
            <a:endParaRPr lang="pl-PL" sz="1600" dirty="0">
              <a:effectLst/>
              <a:ea typeface="Aptos" panose="020B0004020202020204" pitchFamily="34" charset="0"/>
              <a:cs typeface="Aptos" panose="020B0004020202020204" pitchFamily="34" charset="0"/>
            </a:endParaRPr>
          </a:p>
        </p:txBody>
      </p:sp>
      <p:pic>
        <p:nvPicPr>
          <p:cNvPr id="7" name="Obraz 6" descr="Obraz zawierający sztuka, design">
            <a:extLst>
              <a:ext uri="{FF2B5EF4-FFF2-40B4-BE49-F238E27FC236}">
                <a16:creationId xmlns:a16="http://schemas.microsoft.com/office/drawing/2014/main" id="{15E8B066-93FD-14BC-3AF0-07BF4D9A7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810" y="5007665"/>
            <a:ext cx="1673086" cy="1673086"/>
          </a:xfrm>
          <a:prstGeom prst="rect">
            <a:avLst/>
          </a:prstGeom>
        </p:spPr>
      </p:pic>
    </p:spTree>
    <p:extLst>
      <p:ext uri="{BB962C8B-B14F-4D97-AF65-F5344CB8AC3E}">
        <p14:creationId xmlns:p14="http://schemas.microsoft.com/office/powerpoint/2010/main" val="3833301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129939" y="513127"/>
            <a:ext cx="6695268" cy="664746"/>
          </a:xfrm>
        </p:spPr>
        <p:txBody>
          <a:bodyPr>
            <a:noAutofit/>
          </a:bodyPr>
          <a:lstStyle/>
          <a:p>
            <a:pPr marL="0" indent="0" algn="ctr">
              <a:buNone/>
            </a:pPr>
            <a:r>
              <a:rPr lang="pl-PL" sz="1400" b="1" dirty="0"/>
              <a:t>Na podstawie rozporządzenia Ministra Zdrowia w sprawie jakości wody przeznaczonej do spożycia przez ludzi (Dz. U. z 2017 r., poz. 2294) </a:t>
            </a:r>
            <a:r>
              <a:rPr lang="pl-PL" sz="1400" dirty="0"/>
              <a:t>prowadzone były również badania wody w instalacjach ciepłej wody użytkowej pod kątem stopnia skolonizowania instalacji bakteriami </a:t>
            </a:r>
            <a:r>
              <a:rPr lang="pl-PL" sz="1400" b="1" i="1" dirty="0"/>
              <a:t>Legionella</a:t>
            </a:r>
          </a:p>
        </p:txBody>
      </p:sp>
      <p:sp>
        <p:nvSpPr>
          <p:cNvPr id="6" name="pole tekstowe 5"/>
          <p:cNvSpPr txBox="1"/>
          <p:nvPr/>
        </p:nvSpPr>
        <p:spPr>
          <a:xfrm>
            <a:off x="5470900" y="1766805"/>
            <a:ext cx="6478293" cy="4662815"/>
          </a:xfrm>
          <a:prstGeom prst="rect">
            <a:avLst/>
          </a:prstGeom>
          <a:noFill/>
        </p:spPr>
        <p:txBody>
          <a:bodyPr wrap="square" rtlCol="0">
            <a:spAutoFit/>
          </a:bodyPr>
          <a:lstStyle/>
          <a:p>
            <a:pPr marL="342900" indent="-342900">
              <a:spcBef>
                <a:spcPts val="600"/>
              </a:spcBef>
              <a:buFont typeface="+mj-lt"/>
              <a:buAutoNum type="arabicPeriod"/>
            </a:pPr>
            <a:r>
              <a:rPr lang="pl-PL" sz="1400" dirty="0"/>
              <a:t>Szpital Gołdap, ul. Słoneczna 7, 19-500 Gołdap. </a:t>
            </a:r>
          </a:p>
          <a:p>
            <a:pPr marL="342900" indent="-342900">
              <a:spcBef>
                <a:spcPts val="600"/>
              </a:spcBef>
              <a:buFont typeface="+mj-lt"/>
              <a:buAutoNum type="arabicPeriod"/>
            </a:pPr>
            <a:r>
              <a:rPr lang="pl-PL" sz="1400" dirty="0"/>
              <a:t>Zakład Pielęgnacyjno-Opiekuńczy, ul. Słoneczna 7b, 19-500 Gołdap </a:t>
            </a:r>
          </a:p>
          <a:p>
            <a:pPr marL="742950" lvl="1" indent="-285750">
              <a:spcBef>
                <a:spcPts val="600"/>
              </a:spcBef>
              <a:buFont typeface="Arial" panose="020B0604020202020204" pitchFamily="34" charset="0"/>
              <a:buChar char="•"/>
            </a:pPr>
            <a:r>
              <a:rPr lang="pl-PL" sz="1400" dirty="0"/>
              <a:t>Zarządzany przez </a:t>
            </a:r>
            <a:r>
              <a:rPr lang="pl-PL" sz="1400" dirty="0" err="1"/>
              <a:t>GoldMedica</a:t>
            </a:r>
            <a:r>
              <a:rPr lang="pl-PL" sz="1400" dirty="0"/>
              <a:t> Spółka z o.o. , </a:t>
            </a:r>
            <a:r>
              <a:rPr lang="pl-PL" sz="1400" b="1" dirty="0"/>
              <a:t>stwierdzono - skolonizowanie sieci w stopniu wysokim w ciepłej wodzie użytkowe</a:t>
            </a:r>
            <a:r>
              <a:rPr lang="pl-PL" sz="1400" dirty="0"/>
              <a:t>j, które po podjęciu działań naprawczych doprowadzono do wymagań określonych rozporządzeniem.</a:t>
            </a:r>
          </a:p>
          <a:p>
            <a:pPr marL="342900" indent="-342900">
              <a:spcBef>
                <a:spcPts val="600"/>
              </a:spcBef>
              <a:buFont typeface="+mj-lt"/>
              <a:buAutoNum type="arabicPeriod"/>
            </a:pPr>
            <a:r>
              <a:rPr lang="pl-PL" sz="1400" dirty="0"/>
              <a:t>Sanatorium Uzdrowiskowego WITAL w Gołdapi, ul. Wczasowa 7, 19-500 Gołdap.</a:t>
            </a:r>
          </a:p>
          <a:p>
            <a:pPr marL="342900" indent="-342900">
              <a:spcBef>
                <a:spcPts val="600"/>
              </a:spcBef>
              <a:buFont typeface="+mj-lt"/>
              <a:buAutoNum type="arabicPeriod"/>
            </a:pPr>
            <a:r>
              <a:rPr lang="pl-PL" sz="1400" dirty="0"/>
              <a:t>NZOZ Szpital Sanatoryjny WITAL, ul. Wczasowa 7, 19-500 Gołdap.</a:t>
            </a:r>
          </a:p>
          <a:p>
            <a:pPr marL="342900" indent="-342900">
              <a:spcBef>
                <a:spcPts val="600"/>
              </a:spcBef>
              <a:buFont typeface="+mj-lt"/>
              <a:buAutoNum type="arabicPeriod"/>
            </a:pPr>
            <a:r>
              <a:rPr lang="pl-PL" sz="1400" dirty="0"/>
              <a:t>Centrum Rehabilitacji Dzieci i Młodzieży MARZENIA w Niedrzwicy, Niedrzwica 27, 19-500 Gołdap.</a:t>
            </a:r>
          </a:p>
          <a:p>
            <a:pPr marL="342900" indent="-342900">
              <a:spcBef>
                <a:spcPts val="600"/>
              </a:spcBef>
              <a:buFont typeface="+mj-lt"/>
              <a:buAutoNum type="arabicPeriod"/>
            </a:pPr>
            <a:r>
              <a:rPr lang="pl-PL" sz="1400" dirty="0"/>
              <a:t>Kryta pływalnia Kompleks Sportowo-Rekreacyjny, ul. Partyzantów 31a, </a:t>
            </a:r>
          </a:p>
          <a:p>
            <a:pPr>
              <a:spcBef>
                <a:spcPts val="600"/>
              </a:spcBef>
            </a:pPr>
            <a:r>
              <a:rPr lang="pl-PL" sz="1400" dirty="0"/>
              <a:t>       19-500 Gołdap.</a:t>
            </a:r>
          </a:p>
          <a:p>
            <a:pPr marL="342900" indent="-342900">
              <a:spcBef>
                <a:spcPts val="600"/>
              </a:spcBef>
              <a:buAutoNum type="arabicPeriod" startAt="7"/>
            </a:pPr>
            <a:r>
              <a:rPr lang="pl-PL" sz="1400" dirty="0"/>
              <a:t>Pokoje noclegowe OSIR - Centrum Dydaktyczno – Szkoleniowe ul.</a:t>
            </a:r>
          </a:p>
          <a:p>
            <a:pPr>
              <a:spcBef>
                <a:spcPts val="600"/>
              </a:spcBef>
            </a:pPr>
            <a:r>
              <a:rPr lang="pl-PL" sz="1400" dirty="0"/>
              <a:t>        Partyzantów 31, 19-500 Gołdap.</a:t>
            </a:r>
          </a:p>
          <a:p>
            <a:endParaRPr lang="pl-PL" sz="1400" dirty="0"/>
          </a:p>
          <a:p>
            <a:pPr algn="ctr"/>
            <a:r>
              <a:rPr lang="pl-PL" sz="1400" b="1" dirty="0"/>
              <a:t>Woda użytkowa w instalacji ciepłej wody użytkowej w/w obiektów spełniała wymagania rozporządzenia </a:t>
            </a:r>
          </a:p>
        </p:txBody>
      </p:sp>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807" y="435723"/>
            <a:ext cx="4756576" cy="6243414"/>
          </a:xfrm>
          <a:prstGeom prst="rect">
            <a:avLst/>
          </a:prstGeom>
          <a:ln>
            <a:noFill/>
          </a:ln>
          <a:effectLst>
            <a:outerShdw blurRad="190500" algn="tl" rotWithShape="0">
              <a:srgbClr val="000000"/>
            </a:outerShdw>
          </a:effectLst>
        </p:spPr>
      </p:pic>
    </p:spTree>
    <p:extLst>
      <p:ext uri="{BB962C8B-B14F-4D97-AF65-F5344CB8AC3E}">
        <p14:creationId xmlns:p14="http://schemas.microsoft.com/office/powerpoint/2010/main" val="1353368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9" name="Obraz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3472" y="122913"/>
            <a:ext cx="1984035" cy="2273157"/>
          </a:xfrm>
          <a:prstGeom prst="ellipse">
            <a:avLst/>
          </a:prstGeom>
          <a:ln>
            <a:noFill/>
          </a:ln>
          <a:effectLst>
            <a:softEdge rad="112500"/>
          </a:effectLst>
        </p:spPr>
      </p:pic>
      <p:sp>
        <p:nvSpPr>
          <p:cNvPr id="3" name="Symbol zastępczy zawartości 2"/>
          <p:cNvSpPr>
            <a:spLocks noGrp="1"/>
          </p:cNvSpPr>
          <p:nvPr>
            <p:ph idx="1"/>
          </p:nvPr>
        </p:nvSpPr>
        <p:spPr>
          <a:xfrm>
            <a:off x="170480" y="1289702"/>
            <a:ext cx="9540049" cy="942053"/>
          </a:xfrm>
        </p:spPr>
        <p:txBody>
          <a:bodyPr>
            <a:noAutofit/>
          </a:bodyPr>
          <a:lstStyle/>
          <a:p>
            <a:pPr marL="0" indent="0">
              <a:spcBef>
                <a:spcPts val="0"/>
              </a:spcBef>
              <a:buNone/>
            </a:pPr>
            <a:r>
              <a:rPr lang="pl-PL" sz="1400" dirty="0"/>
              <a:t>Zorganizowanie kąpielisk obwarowane jest szeregiem obowiązków, kontroli i związaną z nimi koniecznością </a:t>
            </a:r>
          </a:p>
          <a:p>
            <a:pPr marL="0" indent="0" algn="ctr">
              <a:spcBef>
                <a:spcPts val="0"/>
              </a:spcBef>
              <a:buNone/>
            </a:pPr>
            <a:r>
              <a:rPr lang="pl-PL" sz="1400" dirty="0"/>
              <a:t>uzyskiwania pozwoleń:   </a:t>
            </a:r>
            <a:r>
              <a:rPr lang="pl-PL" sz="1400" dirty="0">
                <a:latin typeface="Arial" panose="020B0604020202020204" pitchFamily="34" charset="0"/>
                <a:cs typeface="Arial" panose="020B0604020202020204" pitchFamily="34" charset="0"/>
              </a:rPr>
              <a:t>♦  </a:t>
            </a:r>
            <a:r>
              <a:rPr lang="pl-PL" sz="1400" dirty="0"/>
              <a:t>organu administracji samorządowej  </a:t>
            </a:r>
            <a:r>
              <a:rPr lang="pl-PL" sz="1400" dirty="0">
                <a:latin typeface="Arial" panose="020B0604020202020204" pitchFamily="34" charset="0"/>
                <a:cs typeface="Arial" panose="020B0604020202020204" pitchFamily="34" charset="0"/>
              </a:rPr>
              <a:t>♦  </a:t>
            </a:r>
            <a:r>
              <a:rPr lang="pl-PL" sz="1400" dirty="0"/>
              <a:t>zarządzającego wodami śródlądowymi  </a:t>
            </a:r>
          </a:p>
          <a:p>
            <a:pPr marL="0" indent="0" algn="ctr">
              <a:spcBef>
                <a:spcPts val="0"/>
              </a:spcBef>
              <a:buNone/>
            </a:pPr>
            <a:r>
              <a:rPr lang="pl-PL" sz="1400" dirty="0"/>
              <a:t> </a:t>
            </a:r>
            <a:r>
              <a:rPr lang="pl-PL" sz="1400" dirty="0">
                <a:latin typeface="Arial" panose="020B0604020202020204" pitchFamily="34" charset="0"/>
                <a:cs typeface="Arial" panose="020B0604020202020204" pitchFamily="34" charset="0"/>
              </a:rPr>
              <a:t>♦  </a:t>
            </a:r>
            <a:r>
              <a:rPr lang="pl-PL" sz="1400" dirty="0"/>
              <a:t>organu inspekcji sanitarnej </a:t>
            </a:r>
            <a:r>
              <a:rPr lang="pl-PL" sz="1400" dirty="0">
                <a:latin typeface="Arial" panose="020B0604020202020204" pitchFamily="34" charset="0"/>
                <a:cs typeface="Arial" panose="020B0604020202020204" pitchFamily="34" charset="0"/>
              </a:rPr>
              <a:t>   ♦  </a:t>
            </a:r>
            <a:r>
              <a:rPr lang="pl-PL" sz="1400" dirty="0"/>
              <a:t>opinii specjalistycznej organizacji ratowniczej. </a:t>
            </a:r>
          </a:p>
          <a:p>
            <a:pPr algn="ctr"/>
            <a:endParaRPr lang="pl-PL" sz="1400" dirty="0"/>
          </a:p>
        </p:txBody>
      </p:sp>
      <p:sp>
        <p:nvSpPr>
          <p:cNvPr id="6" name="Tytuł 1">
            <a:extLst>
              <a:ext uri="{FF2B5EF4-FFF2-40B4-BE49-F238E27FC236}">
                <a16:creationId xmlns:a16="http://schemas.microsoft.com/office/drawing/2014/main" id="{D66A3245-944D-06DD-FA9B-80A31AC9B929}"/>
              </a:ext>
            </a:extLst>
          </p:cNvPr>
          <p:cNvSpPr txBox="1">
            <a:spLocks/>
          </p:cNvSpPr>
          <p:nvPr/>
        </p:nvSpPr>
        <p:spPr>
          <a:xfrm>
            <a:off x="326628" y="171870"/>
            <a:ext cx="10003988" cy="861800"/>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pPr algn="ctr">
              <a:spcBef>
                <a:spcPts val="1200"/>
              </a:spcBef>
              <a:spcAft>
                <a:spcPts val="600"/>
              </a:spcAft>
            </a:pPr>
            <a:r>
              <a:rPr lang="pl-PL" sz="3100" b="1" dirty="0">
                <a:ln w="12700">
                  <a:solidFill>
                    <a:schemeClr val="tx2">
                      <a:lumMod val="75000"/>
                    </a:schemeClr>
                  </a:solidFill>
                  <a:prstDash val="solid"/>
                </a:ln>
                <a:pattFill prst="dkUpDiag">
                  <a:fgClr>
                    <a:schemeClr val="tx2"/>
                  </a:fgClr>
                  <a:bgClr>
                    <a:schemeClr val="tx2">
                      <a:lumMod val="20000"/>
                      <a:lumOff val="80000"/>
                    </a:schemeClr>
                  </a:bgClr>
                </a:pattFill>
                <a:latin typeface="+mn-lt"/>
                <a:cs typeface="Times New Roman" panose="02020603050405020304" pitchFamily="18" charset="0"/>
              </a:rPr>
              <a:t>Nadzór nad kąpieliskami </a:t>
            </a:r>
            <a:endParaRPr lang="pl-PL" sz="3100" dirty="0">
              <a:solidFill>
                <a:srgbClr val="00B0F0"/>
              </a:solidFill>
              <a:latin typeface="+mn-lt"/>
            </a:endParaRPr>
          </a:p>
          <a:p>
            <a:pPr algn="ctr">
              <a:spcBef>
                <a:spcPts val="600"/>
              </a:spcBef>
              <a:spcAft>
                <a:spcPts val="600"/>
              </a:spcAft>
            </a:pPr>
            <a:r>
              <a:rPr lang="pl-PL" sz="1800" b="1" dirty="0"/>
              <a:t>realizowany na podstawie ustawy Prawo wodne z dnia 20 lipca 2017 r. (tj. Dz. U. z 2024 r., poz. 1087 ze zm.)</a:t>
            </a:r>
            <a:endParaRPr lang="pl-PL" sz="1800" dirty="0">
              <a:solidFill>
                <a:srgbClr val="00B0F0"/>
              </a:solidFill>
            </a:endParaRPr>
          </a:p>
        </p:txBody>
      </p:sp>
      <p:sp>
        <p:nvSpPr>
          <p:cNvPr id="2" name="pole tekstowe 1"/>
          <p:cNvSpPr txBox="1"/>
          <p:nvPr/>
        </p:nvSpPr>
        <p:spPr>
          <a:xfrm>
            <a:off x="108488" y="3179959"/>
            <a:ext cx="12083512" cy="4031873"/>
          </a:xfrm>
          <a:prstGeom prst="rect">
            <a:avLst/>
          </a:prstGeom>
          <a:noFill/>
        </p:spPr>
        <p:txBody>
          <a:bodyPr wrap="square" rtlCol="0">
            <a:spAutoFit/>
          </a:bodyPr>
          <a:lstStyle/>
          <a:p>
            <a:r>
              <a:rPr lang="pl-PL" sz="1400" dirty="0"/>
              <a:t>Na terenie powiatu gołdapskiego w sezonie letnim 2024 funkcjonowało </a:t>
            </a:r>
          </a:p>
          <a:p>
            <a:pPr marL="285750" indent="-285750">
              <a:buFont typeface="Arial" panose="020B0604020202020204" pitchFamily="34" charset="0"/>
              <a:buChar char="•"/>
            </a:pPr>
            <a:r>
              <a:rPr lang="pl-PL" sz="1400" b="1" dirty="0"/>
              <a:t>1 kąpielisko </a:t>
            </a:r>
            <a:r>
              <a:rPr lang="pl-PL" sz="1400" dirty="0"/>
              <a:t>zlokalizowane było przy Promenadzie Zdrojowej 14, 19-500 Gołdap. Organizatorem kąpieliska był Ośrodek Sportu Rekreacji, ul. Partyzantów 31, 19-500 Gołdap. Sezon kąpielowy określony został uchwałą Rady Miejskiej w Gołdapi w sprawie wykazu kąpielisk i sezonu kąpielowego na terenie gminy Gołdap, obejmował okres od 1 lipca 2024 r. do 31 sierpnia 2024 r.</a:t>
            </a:r>
          </a:p>
          <a:p>
            <a:pPr marL="285750" indent="-285750">
              <a:buFont typeface="Arial" panose="020B0604020202020204" pitchFamily="34" charset="0"/>
              <a:buChar char="•"/>
            </a:pPr>
            <a:r>
              <a:rPr lang="pl-PL" sz="1400" b="1" dirty="0"/>
              <a:t>2 miejsca okazjonalnie wykorzystywanego do kąpieli</a:t>
            </a:r>
            <a:r>
              <a:rPr lang="pl-PL" sz="1400" dirty="0"/>
              <a:t> na jeziorze </a:t>
            </a:r>
            <a:r>
              <a:rPr lang="pl-PL" sz="1400" dirty="0" err="1"/>
              <a:t>Dobellus</a:t>
            </a:r>
            <a:r>
              <a:rPr lang="pl-PL" sz="1400" dirty="0"/>
              <a:t> Duży w Stańczykach powstało na potrzeby organizacji obozu harcerskiego ZHP Chorągiew Białostocka, który w okresie od 23.06.2024 r. do 07.07.2024 r. oraz 13.07.2024 r. do 27.07.2024 r. przebywał na terenie gminy Dubeninki</a:t>
            </a:r>
          </a:p>
          <a:p>
            <a:r>
              <a:rPr lang="pl-PL" sz="1400" u="sng" dirty="0"/>
              <a:t>Organizatorzy: </a:t>
            </a:r>
          </a:p>
          <a:p>
            <a:r>
              <a:rPr lang="pl-PL" sz="1400" dirty="0"/>
              <a:t>-   zapewnili kąpiącym się możliwość korzystania z toalet oraz kontenery na śmieci, </a:t>
            </a:r>
          </a:p>
          <a:p>
            <a:pPr marL="285750" indent="-285750">
              <a:buFontTx/>
              <a:buChar char="-"/>
            </a:pPr>
            <a:r>
              <a:rPr lang="pl-PL" sz="1400" dirty="0"/>
              <a:t>kąpieliska były oznakowane tablicami informacyjnymi o treści zgodnej z obowiązującym rozporządzeniem </a:t>
            </a:r>
          </a:p>
          <a:p>
            <a:pPr marL="285750" indent="-285750">
              <a:buFontTx/>
              <a:buChar char="-"/>
            </a:pPr>
            <a:r>
              <a:rPr lang="pl-PL" sz="1400" dirty="0"/>
              <a:t>obiekty te były strzeżone przez ratowników, a miejsca wyznaczone do kąpieli były ogrodzone bojami </a:t>
            </a:r>
          </a:p>
          <a:p>
            <a:pPr marL="285750" indent="-285750">
              <a:buFontTx/>
              <a:buChar char="-"/>
            </a:pPr>
            <a:r>
              <a:rPr lang="pl-PL" sz="1400" dirty="0"/>
              <a:t>w sezonie przeprowadzono kontrole i wizje lokalne w/w obiektów, nie budziły one zastrzeżeń pod względem sanitarno-technicznym, </a:t>
            </a:r>
          </a:p>
          <a:p>
            <a:pPr marL="285750" indent="-285750">
              <a:buFontTx/>
              <a:buChar char="-"/>
            </a:pPr>
            <a:r>
              <a:rPr lang="pl-PL" sz="1400" dirty="0"/>
              <a:t>ścieki były odprowadzane do kanalizacji lub kontenerów WC typu TOI </a:t>
            </a:r>
            <a:r>
              <a:rPr lang="pl-PL" sz="1400" dirty="0" err="1"/>
              <a:t>TOI</a:t>
            </a:r>
            <a:r>
              <a:rPr lang="pl-PL" sz="1400" dirty="0"/>
              <a:t> </a:t>
            </a:r>
          </a:p>
          <a:p>
            <a:pPr marL="285750" indent="-285750">
              <a:buFontTx/>
              <a:buChar char="-"/>
            </a:pPr>
            <a:endParaRPr lang="pl-PL" sz="1400" dirty="0"/>
          </a:p>
          <a:p>
            <a:r>
              <a:rPr lang="pl-PL" sz="1400" dirty="0"/>
              <a:t>W czasie funkcjonowania obiektów Państwowy Powiatowy Inspektor Sanitarny w Gołdapi wydawał </a:t>
            </a:r>
            <a:r>
              <a:rPr lang="pl-PL" sz="1400" b="1" dirty="0"/>
              <a:t>bieżące oceny jakości wody </a:t>
            </a:r>
            <a:r>
              <a:rPr lang="pl-PL" sz="1400" dirty="0"/>
              <a:t>stwierdzające jej przydatność, a na koniec sezonu kąpielowego kąpieliska przy Promenadzie Zdrojowej 14 w Gołdapi wydał pozytywną </a:t>
            </a:r>
            <a:r>
              <a:rPr lang="pl-PL" sz="1400" b="1" dirty="0"/>
              <a:t>ocenę sezonową jakości wody do kąpieli.</a:t>
            </a:r>
            <a:r>
              <a:rPr lang="pl-PL" sz="1400" dirty="0"/>
              <a:t>.</a:t>
            </a:r>
          </a:p>
          <a:p>
            <a:endParaRPr lang="pl-PL" dirty="0"/>
          </a:p>
        </p:txBody>
      </p:sp>
      <p:sp>
        <p:nvSpPr>
          <p:cNvPr id="12" name="pole tekstowe 11"/>
          <p:cNvSpPr txBox="1"/>
          <p:nvPr/>
        </p:nvSpPr>
        <p:spPr>
          <a:xfrm>
            <a:off x="123986" y="2138767"/>
            <a:ext cx="10003988" cy="1169551"/>
          </a:xfrm>
          <a:prstGeom prst="rect">
            <a:avLst/>
          </a:prstGeom>
          <a:noFill/>
        </p:spPr>
        <p:txBody>
          <a:bodyPr wrap="square" rtlCol="0">
            <a:spAutoFit/>
          </a:bodyPr>
          <a:lstStyle/>
          <a:p>
            <a:r>
              <a:rPr lang="pl-PL" sz="1400" dirty="0"/>
              <a:t>Takie umocowanie organizacji kąpieliska gwarantuje bezpieczeństwo techniczne, organizacyjne, jak i przede wszystkim sanitarne, osobom korzystającym z niego. Zorganizowanie kąpieliska daje gwarancję zamieszczenia obiektu w ogólnokrajowym Serwisie kapieliskowym, co jest darmową reklamą kąpieliska, miasta i gminy, co może przełożyć się na przyciągnięcie większej liczby turystów z kraju i zagranicy. </a:t>
            </a:r>
          </a:p>
          <a:p>
            <a:endParaRPr lang="pl-PL" sz="1400" dirty="0"/>
          </a:p>
        </p:txBody>
      </p:sp>
    </p:spTree>
    <p:extLst>
      <p:ext uri="{BB962C8B-B14F-4D97-AF65-F5344CB8AC3E}">
        <p14:creationId xmlns:p14="http://schemas.microsoft.com/office/powerpoint/2010/main" val="327541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25464" y="1411358"/>
            <a:ext cx="11685722" cy="2525211"/>
          </a:xfrm>
        </p:spPr>
        <p:txBody>
          <a:bodyPr>
            <a:normAutofit fontScale="92500" lnSpcReduction="10000"/>
          </a:bodyPr>
          <a:lstStyle/>
          <a:p>
            <a:pPr marL="0" indent="0">
              <a:buNone/>
            </a:pPr>
            <a:r>
              <a:rPr lang="pl-PL" sz="1400" u="sng" dirty="0">
                <a:latin typeface="+mj-lt"/>
              </a:rPr>
              <a:t>Przepis ten nakłada na zarządzającego obiektem obowiązek: </a:t>
            </a:r>
          </a:p>
          <a:p>
            <a:pPr>
              <a:spcBef>
                <a:spcPts val="0"/>
              </a:spcBef>
            </a:pPr>
            <a:r>
              <a:rPr lang="pl-PL" sz="1500" dirty="0">
                <a:latin typeface="+mj-lt"/>
              </a:rPr>
              <a:t>prowadzenia bieżącej (codziennej) obserwacji wody i występujących zanieczyszczeń </a:t>
            </a:r>
          </a:p>
          <a:p>
            <a:pPr>
              <a:spcBef>
                <a:spcPts val="0"/>
              </a:spcBef>
            </a:pPr>
            <a:r>
              <a:rPr lang="pl-PL" sz="1500" dirty="0">
                <a:latin typeface="+mj-lt"/>
              </a:rPr>
              <a:t>systematycznego nadzoru pracy urządzeń i rejestrowania wyników pomiaru jakości wody w zakresie parametrów </a:t>
            </a:r>
            <a:r>
              <a:rPr lang="pl-PL" sz="1500" dirty="0">
                <a:effectLst/>
                <a:latin typeface="+mj-lt"/>
                <a:ea typeface="Aptos" panose="020B0004020202020204" pitchFamily="34" charset="0"/>
                <a:cs typeface="Aptos" panose="020B0004020202020204" pitchFamily="34" charset="0"/>
              </a:rPr>
              <a:t>obecność bakterii: Escherichia coli, Pseudomonas aeruginosa, ogólna liczba mikroorganizmów w 36°C po 48h, liczba bakterii z rodzaju Legionella oraz suma THM -trichlorometan (chloroform), dichlorobromometan, dibromochlorometan, tribromometan (bromoform),  utlenialność, mętność, azotany, pomiary redox, chloru wolnego i chloru związanego, </a:t>
            </a:r>
            <a:r>
              <a:rPr lang="pl-PL" sz="1500" dirty="0" err="1">
                <a:effectLst/>
                <a:latin typeface="+mj-lt"/>
                <a:ea typeface="Aptos" panose="020B0004020202020204" pitchFamily="34" charset="0"/>
                <a:cs typeface="Aptos" panose="020B0004020202020204" pitchFamily="34" charset="0"/>
              </a:rPr>
              <a:t>pH</a:t>
            </a:r>
            <a:endParaRPr lang="pl-PL" sz="1500" dirty="0">
              <a:latin typeface="+mj-lt"/>
            </a:endParaRPr>
          </a:p>
          <a:p>
            <a:pPr>
              <a:spcBef>
                <a:spcPts val="0"/>
              </a:spcBef>
            </a:pPr>
            <a:r>
              <a:rPr lang="pl-PL" sz="1500" dirty="0">
                <a:latin typeface="+mj-lt"/>
              </a:rPr>
              <a:t>systematycznych i udokumentowanych badań jakości wody, prowadzonych zgodnie z harmonogramem ustalonym w porozumieniu z Państwowym Powiatowym Inspektorem Sanitarnym . </a:t>
            </a:r>
          </a:p>
          <a:p>
            <a:pPr marL="0" indent="0">
              <a:spcBef>
                <a:spcPts val="600"/>
              </a:spcBef>
              <a:buNone/>
            </a:pPr>
            <a:r>
              <a:rPr lang="pl-PL" sz="1500" dirty="0">
                <a:latin typeface="+mj-lt"/>
              </a:rPr>
              <a:t>Państwowy Powiatowy Inspektor Sanitarny dokonuje zbiorczej rocznej oceny, poprzez analizę wyników otrzymanych od zarządzającego pływalnią oraz samodzielnie pobranych prób. Zarządzający ma obowiązek informować korzystających z pływalni o jakości wody.</a:t>
            </a:r>
          </a:p>
        </p:txBody>
      </p:sp>
      <p:sp>
        <p:nvSpPr>
          <p:cNvPr id="4" name="Tytuł 1">
            <a:extLst>
              <a:ext uri="{FF2B5EF4-FFF2-40B4-BE49-F238E27FC236}">
                <a16:creationId xmlns:a16="http://schemas.microsoft.com/office/drawing/2014/main" id="{D66A3245-944D-06DD-FA9B-80A31AC9B929}"/>
              </a:ext>
            </a:extLst>
          </p:cNvPr>
          <p:cNvSpPr txBox="1">
            <a:spLocks/>
          </p:cNvSpPr>
          <p:nvPr/>
        </p:nvSpPr>
        <p:spPr>
          <a:xfrm>
            <a:off x="815010" y="311354"/>
            <a:ext cx="11111948" cy="1100004"/>
          </a:xfrm>
          <a:prstGeom prst="rect">
            <a:avLst/>
          </a:prstGeom>
        </p:spPr>
        <p:txBody>
          <a:bodyPr vert="horz" lIns="91440" tIns="45720" rIns="91440" bIns="45720" rtlCol="0" anchor="t">
            <a:normAutofit fontScale="97500"/>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pl-PL" sz="2900" spc="50" dirty="0">
                <a:ln w="9525" cmpd="sng">
                  <a:solidFill>
                    <a:schemeClr val="accent1"/>
                  </a:solidFill>
                  <a:prstDash val="solid"/>
                </a:ln>
                <a:solidFill>
                  <a:srgbClr val="70AD47">
                    <a:tint val="1000"/>
                  </a:srgbClr>
                </a:solidFill>
                <a:effectLst>
                  <a:glow rad="38100">
                    <a:schemeClr val="accent1">
                      <a:alpha val="40000"/>
                    </a:schemeClr>
                  </a:glow>
                </a:effectLst>
              </a:rPr>
              <a:t>Nadzór nad pływalniami</a:t>
            </a:r>
            <a:br>
              <a:rPr lang="pl-PL" sz="1800" b="1" dirty="0">
                <a:solidFill>
                  <a:srgbClr val="00B0F0"/>
                </a:solidFill>
              </a:rPr>
            </a:br>
            <a:r>
              <a:rPr lang="pl-PL" sz="2000" dirty="0">
                <a:solidFill>
                  <a:srgbClr val="00B0F0"/>
                </a:solidFill>
              </a:rPr>
              <a:t>                  </a:t>
            </a:r>
            <a:r>
              <a:rPr lang="pl-PL" sz="1200" dirty="0"/>
              <a:t>prowadzono zgodnie z rozporządzeniem Ministra Zdrowia z dnia 9 listopada 2015 r. w sprawie wymagań, jakim powinna odpowiadać woda na pływalniach (Dz. U. z 2022 r. poz. 1230).</a:t>
            </a:r>
            <a:endParaRPr lang="pl-PL" sz="1800" dirty="0">
              <a:solidFill>
                <a:srgbClr val="00B0F0"/>
              </a:solidFill>
            </a:endParaRPr>
          </a:p>
        </p:txBody>
      </p:sp>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457" y="4114465"/>
            <a:ext cx="3090001" cy="2317501"/>
          </a:xfrm>
          <a:prstGeom prst="rect">
            <a:avLst/>
          </a:prstGeom>
          <a:ln>
            <a:noFill/>
          </a:ln>
          <a:effectLst>
            <a:outerShdw blurRad="190500" algn="tl" rotWithShape="0">
              <a:srgbClr val="000000">
                <a:alpha val="70000"/>
              </a:srgbClr>
            </a:outerShdw>
          </a:effectLst>
        </p:spPr>
      </p:pic>
      <p:sp>
        <p:nvSpPr>
          <p:cNvPr id="8" name="pole tekstowe 7"/>
          <p:cNvSpPr txBox="1"/>
          <p:nvPr/>
        </p:nvSpPr>
        <p:spPr>
          <a:xfrm>
            <a:off x="4355024" y="3936569"/>
            <a:ext cx="7571934" cy="2031325"/>
          </a:xfrm>
          <a:prstGeom prst="rect">
            <a:avLst/>
          </a:prstGeom>
          <a:solidFill>
            <a:schemeClr val="accent1">
              <a:lumMod val="20000"/>
              <a:lumOff val="80000"/>
            </a:schemeClr>
          </a:solidFill>
        </p:spPr>
        <p:txBody>
          <a:bodyPr wrap="square" rtlCol="0">
            <a:spAutoFit/>
          </a:bodyPr>
          <a:lstStyle/>
          <a:p>
            <a:pPr algn="ctr"/>
            <a:r>
              <a:rPr lang="pl-PL" sz="1400" dirty="0"/>
              <a:t>W powiecie gołdapskim funkcjonuje </a:t>
            </a:r>
            <a:r>
              <a:rPr lang="pl-PL" sz="1400" b="1" dirty="0"/>
              <a:t>1 kryta pływalnia </a:t>
            </a:r>
          </a:p>
          <a:p>
            <a:pPr algn="ctr"/>
            <a:r>
              <a:rPr lang="pl-PL" sz="1400" dirty="0"/>
              <a:t>w Kompleksie Rekreacyjno-Sportowym w Gołdapi zarządzana przez </a:t>
            </a:r>
            <a:r>
              <a:rPr lang="pl-PL" sz="1400" dirty="0" err="1"/>
              <a:t>OSiR</a:t>
            </a:r>
            <a:r>
              <a:rPr lang="pl-PL" sz="1400" dirty="0"/>
              <a:t>. </a:t>
            </a:r>
          </a:p>
          <a:p>
            <a:pPr algn="ctr"/>
            <a:r>
              <a:rPr lang="pl-PL" sz="1400" dirty="0"/>
              <a:t>Pływalnia wyposażona jest w 1 nieckę basenową, 1 nieckę jacuzzi oraz 16 natrysków. </a:t>
            </a:r>
          </a:p>
          <a:p>
            <a:pPr algn="ctr"/>
            <a:r>
              <a:rPr lang="pl-PL" sz="1400" dirty="0"/>
              <a:t>W 2024 r. zarządzający pływalnią przekazywał terminowo Państwowemu Powiatowemu Inspektorowi Sanitarnemu w Gołdapi wyniki badań, wraz ze wskazaniem działań naprawczych w przypadku, gdy woda nie spełniała wymagań. </a:t>
            </a:r>
          </a:p>
          <a:p>
            <a:pPr algn="ctr"/>
            <a:r>
              <a:rPr lang="pl-PL" sz="1400" dirty="0"/>
              <a:t>W minionym roku stwierdzano jedynie krótkotrwałe przekroczenie mętności w niecce jacuzzi. </a:t>
            </a:r>
            <a:br>
              <a:rPr lang="pl-PL" sz="1400" dirty="0"/>
            </a:br>
            <a:r>
              <a:rPr lang="pl-PL" sz="1400" dirty="0"/>
              <a:t>      Jakość wody w omawianym okresie spełniała wymagania co odnotowano </a:t>
            </a:r>
          </a:p>
          <a:p>
            <a:pPr algn="ctr"/>
            <a:r>
              <a:rPr lang="pl-PL" sz="1400" dirty="0"/>
              <a:t>w </a:t>
            </a:r>
            <a:r>
              <a:rPr lang="pl-PL" sz="1400" b="1" dirty="0"/>
              <a:t>rocznej ocenie jakości wody na pływalni </a:t>
            </a:r>
            <a:r>
              <a:rPr lang="pl-PL" sz="1400" b="1" dirty="0" err="1"/>
              <a:t>OSiR</a:t>
            </a:r>
            <a:r>
              <a:rPr lang="pl-PL" sz="1400" b="1" dirty="0"/>
              <a:t> w Kompleksie Sportowo-Rekreacyjnym              </a:t>
            </a:r>
            <a:r>
              <a:rPr lang="pl-PL" sz="1400" dirty="0"/>
              <a:t> </a:t>
            </a:r>
          </a:p>
        </p:txBody>
      </p:sp>
    </p:spTree>
    <p:extLst>
      <p:ext uri="{BB962C8B-B14F-4D97-AF65-F5344CB8AC3E}">
        <p14:creationId xmlns:p14="http://schemas.microsoft.com/office/powerpoint/2010/main" val="3679908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23987" y="1009542"/>
            <a:ext cx="10228881" cy="5546242"/>
          </a:xfrm>
        </p:spPr>
        <p:txBody>
          <a:bodyPr>
            <a:normAutofit fontScale="92500"/>
          </a:bodyPr>
          <a:lstStyle/>
          <a:p>
            <a:pPr marL="0" indent="0">
              <a:lnSpc>
                <a:spcPct val="150000"/>
              </a:lnSpc>
              <a:buNone/>
            </a:pPr>
            <a:r>
              <a:rPr lang="pl-PL" sz="1400" dirty="0"/>
              <a:t>Do tej grupy obiektów zalicza się obiekty usługowe, kultury, sportowe, wypoczynku, służby zdrowia, ustępy publiczne, domy pomocy społecznej, hotele, zakłady kosmetyczne i fryzjerskie, dworce, cmentarze i zakłady pogrzebowe itd. </a:t>
            </a:r>
          </a:p>
          <a:p>
            <a:pPr marL="0" indent="0">
              <a:lnSpc>
                <a:spcPct val="150000"/>
              </a:lnSpc>
              <a:buNone/>
            </a:pPr>
            <a:r>
              <a:rPr lang="pl-PL" sz="1400" dirty="0"/>
              <a:t>W 2024 roku pod nadzorem Inspekcji Sanitarnej było </a:t>
            </a:r>
            <a:r>
              <a:rPr lang="pl-PL" sz="1400" b="1" dirty="0"/>
              <a:t>260 obiekty użyteczności publicznej </a:t>
            </a:r>
            <a:r>
              <a:rPr lang="pl-PL" sz="1400" dirty="0"/>
              <a:t>na terenie powiatu gołdapskiego. Skontrolowano 183 z nich. W przypadku </a:t>
            </a:r>
            <a:r>
              <a:rPr lang="pl-PL" sz="1400" b="1" dirty="0"/>
              <a:t>7 skontrolowanych obiektów wszczęto </a:t>
            </a:r>
            <a:r>
              <a:rPr lang="pl-PL" sz="1400" b="1" dirty="0">
                <a:cs typeface="Times New Roman" panose="02020603050405020304" pitchFamily="18" charset="0"/>
              </a:rPr>
              <a:t>postępowania administracyjne</a:t>
            </a:r>
            <a:r>
              <a:rPr lang="pl-PL" sz="1400" dirty="0">
                <a:cs typeface="Times New Roman" panose="02020603050405020304" pitchFamily="18" charset="0"/>
              </a:rPr>
              <a:t>.</a:t>
            </a:r>
          </a:p>
          <a:p>
            <a:pPr marL="0" indent="0">
              <a:lnSpc>
                <a:spcPct val="150000"/>
              </a:lnSpc>
              <a:buNone/>
            </a:pPr>
            <a:r>
              <a:rPr lang="pl-PL" sz="1400" dirty="0"/>
              <a:t>Bezpieczeństwo sanitarne to między innymi właściwe utrzymanie czystości na placach, ulicach i w obiektach. W minionym roku wpłynęło </a:t>
            </a:r>
            <a:r>
              <a:rPr lang="pl-PL" sz="1400" b="1" dirty="0"/>
              <a:t>10 interwencji</a:t>
            </a:r>
            <a:r>
              <a:rPr lang="pl-PL" sz="1400" dirty="0"/>
              <a:t>. </a:t>
            </a:r>
            <a:r>
              <a:rPr lang="pl-PL" sz="1400" dirty="0">
                <a:cs typeface="Times New Roman" panose="02020603050405020304" pitchFamily="18" charset="0"/>
              </a:rPr>
              <a:t>Większość z nich dotyczyło stanu higieniczno-sanitarnego</a:t>
            </a:r>
            <a:r>
              <a:rPr lang="pl-PL" sz="1400" dirty="0"/>
              <a:t> w budynkach użyteczności publicznej lub w przestrzeni publicznej, </a:t>
            </a:r>
            <a:r>
              <a:rPr lang="pl-PL" sz="1400" dirty="0">
                <a:cs typeface="Times New Roman" panose="02020603050405020304" pitchFamily="18" charset="0"/>
              </a:rPr>
              <a:t>występowania pasożytów </a:t>
            </a:r>
            <a:r>
              <a:rPr lang="pl-PL" sz="1400" dirty="0"/>
              <a:t>oraz gospodarki odpadami.</a:t>
            </a:r>
            <a:r>
              <a:rPr lang="pl-PL" sz="1400" dirty="0">
                <a:cs typeface="Times New Roman" panose="02020603050405020304" pitchFamily="18" charset="0"/>
              </a:rPr>
              <a:t> Dzięki natychmiastowym działaniom i współpracy z lokalnymi instytucjami zaistniałe zagrożenia zostały wyeliminowane. </a:t>
            </a:r>
            <a:endParaRPr lang="pl-PL" sz="1400" dirty="0"/>
          </a:p>
          <a:p>
            <a:pPr marL="0" indent="0">
              <a:lnSpc>
                <a:spcPct val="150000"/>
              </a:lnSpc>
              <a:spcBef>
                <a:spcPts val="600"/>
              </a:spcBef>
              <a:buNone/>
            </a:pPr>
            <a:r>
              <a:rPr lang="pl-PL" sz="1400" dirty="0"/>
              <a:t>W 2024 roku Państwowy Powiatowy Inspektor Sanitarny w Gołdapi wystawił </a:t>
            </a:r>
            <a:r>
              <a:rPr lang="pl-PL" sz="1400" b="1" dirty="0"/>
              <a:t>2 postanowienia na zorganizowanie imprez</a:t>
            </a:r>
            <a:r>
              <a:rPr lang="pl-PL" sz="1400" dirty="0"/>
              <a:t> </a:t>
            </a:r>
            <a:r>
              <a:rPr lang="pl-PL" sz="1400" b="1" dirty="0"/>
              <a:t>masowych:</a:t>
            </a:r>
          </a:p>
          <a:p>
            <a:pPr lvl="0">
              <a:lnSpc>
                <a:spcPct val="150000"/>
              </a:lnSpc>
              <a:spcBef>
                <a:spcPts val="0"/>
              </a:spcBef>
              <a:buFont typeface="Wingdings" panose="05000000000000000000" pitchFamily="2" charset="2"/>
              <a:buChar char="§"/>
            </a:pPr>
            <a:r>
              <a:rPr lang="pl-PL" sz="1400" dirty="0"/>
              <a:t>Dni Gołdapi 2024 - impreza przeprowadzona w terminie 12-13 lipca 2024 r. na Targowisku Miejskim w Gołdapi;</a:t>
            </a:r>
          </a:p>
          <a:p>
            <a:pPr lvl="0">
              <a:lnSpc>
                <a:spcPct val="150000"/>
              </a:lnSpc>
              <a:spcBef>
                <a:spcPts val="0"/>
              </a:spcBef>
              <a:buFont typeface="Wingdings" panose="05000000000000000000" pitchFamily="2" charset="2"/>
              <a:buChar char="§"/>
            </a:pPr>
            <a:r>
              <a:rPr lang="pl-PL" sz="1400" dirty="0"/>
              <a:t>Święto Sękacza 2024 - impreza przeprowadzona w dniu 15 sierpnia 2024 r. na placu przy Ośrodku Zdrowia w Żytkiejmach.</a:t>
            </a:r>
          </a:p>
          <a:p>
            <a:pPr marL="0" indent="0">
              <a:lnSpc>
                <a:spcPct val="150000"/>
              </a:lnSpc>
              <a:buNone/>
            </a:pPr>
            <a:r>
              <a:rPr lang="pl-PL" sz="1400" dirty="0"/>
              <a:t>Inspekcja Sanitarna oprócz nadzoru nad wyżej wymienionymi obiektami prowadzi nadzór nad chowaniem zmarłych poprzez wydawanie pozwoleń na ekshumacje, na wywiezienie zwłok osoby zmarłej poza granice naszego państwa oraz opiniuje wnioski Starosty dotyczące sprowadzenia zwłok do Polski. W roku 2024 wydano</a:t>
            </a:r>
            <a:r>
              <a:rPr lang="pl-PL" sz="1400" b="1" dirty="0"/>
              <a:t>  7 postanowień na przywóz zwłok lub szczątków z zagranicy </a:t>
            </a:r>
            <a:r>
              <a:rPr lang="pl-PL" sz="1400" dirty="0"/>
              <a:t>oraz </a:t>
            </a:r>
            <a:r>
              <a:rPr lang="pl-PL" sz="1400" b="1" dirty="0"/>
              <a:t>20 decyzji na przeprowadzenie ekshumacji zwłok, </a:t>
            </a:r>
            <a:r>
              <a:rPr lang="pl-PL" sz="1400" dirty="0"/>
              <a:t>przeprowadzono kontrolę 15 z nich, wszystkie odbyły się zgodnie z wydanymi zaleceniami.</a:t>
            </a:r>
          </a:p>
        </p:txBody>
      </p:sp>
      <p:sp>
        <p:nvSpPr>
          <p:cNvPr id="4" name="Tytuł 1">
            <a:extLst>
              <a:ext uri="{FF2B5EF4-FFF2-40B4-BE49-F238E27FC236}">
                <a16:creationId xmlns:a16="http://schemas.microsoft.com/office/drawing/2014/main" id="{D66A3245-944D-06DD-FA9B-80A31AC9B929}"/>
              </a:ext>
            </a:extLst>
          </p:cNvPr>
          <p:cNvSpPr txBox="1">
            <a:spLocks/>
          </p:cNvSpPr>
          <p:nvPr/>
        </p:nvSpPr>
        <p:spPr>
          <a:xfrm>
            <a:off x="0" y="171868"/>
            <a:ext cx="12192000" cy="653080"/>
          </a:xfrm>
          <a:prstGeom prst="rect">
            <a:avLst/>
          </a:prstGeom>
        </p:spPr>
        <p:txBody>
          <a:bodyPr vert="horz" lIns="91440" tIns="45720" rIns="91440" bIns="45720" rtlCol="0" anchor="t">
            <a:normAutofit fontScale="97500"/>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pPr algn="ctr"/>
            <a:endParaRPr lang="pl-PL" sz="18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r>
              <a:rPr lang="pl-PL" sz="1800" spc="50" dirty="0">
                <a:ln w="9525" cmpd="sng">
                  <a:solidFill>
                    <a:schemeClr val="accent1"/>
                  </a:solidFill>
                  <a:prstDash val="solid"/>
                </a:ln>
                <a:solidFill>
                  <a:srgbClr val="70AD47">
                    <a:tint val="1000"/>
                  </a:srgbClr>
                </a:solidFill>
                <a:effectLst>
                  <a:glow rad="38100">
                    <a:schemeClr val="accent1">
                      <a:alpha val="40000"/>
                    </a:schemeClr>
                  </a:glow>
                </a:effectLst>
              </a:rPr>
              <a:t>OBIEKTY UŻYTECZNOŚCI PUBLICZNEJ </a:t>
            </a:r>
          </a:p>
        </p:txBody>
      </p:sp>
      <p:sp>
        <p:nvSpPr>
          <p:cNvPr id="5" name="Sześciokąt 4"/>
          <p:cNvSpPr/>
          <p:nvPr/>
        </p:nvSpPr>
        <p:spPr>
          <a:xfrm>
            <a:off x="10254713" y="356461"/>
            <a:ext cx="1694480" cy="1518335"/>
          </a:xfrm>
          <a:prstGeom prst="hexagon">
            <a:avLst/>
          </a:prstGeom>
          <a:blipFill dpi="0" rotWithShape="1">
            <a:blip r:embed="rId2">
              <a:alphaModFix amt="89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ześciokąt 5"/>
          <p:cNvSpPr/>
          <p:nvPr/>
        </p:nvSpPr>
        <p:spPr>
          <a:xfrm>
            <a:off x="10291344" y="3491038"/>
            <a:ext cx="1652337" cy="1411706"/>
          </a:xfrm>
          <a:prstGeom prst="hexagon">
            <a:avLst/>
          </a:prstGeom>
          <a:blipFill>
            <a:blip r:embed="rId3">
              <a:alphaModFix amt="89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ześciokąt 7"/>
          <p:cNvSpPr/>
          <p:nvPr/>
        </p:nvSpPr>
        <p:spPr>
          <a:xfrm>
            <a:off x="10259880" y="4980417"/>
            <a:ext cx="1720310" cy="1490126"/>
          </a:xfrm>
          <a:prstGeom prst="hexagon">
            <a:avLst/>
          </a:prstGeom>
          <a:blipFill>
            <a:blip r:embed="rId4">
              <a:alphaModFix amt="89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ześciokąt 8"/>
          <p:cNvSpPr/>
          <p:nvPr/>
        </p:nvSpPr>
        <p:spPr>
          <a:xfrm>
            <a:off x="10291344" y="1959696"/>
            <a:ext cx="1652337" cy="1411706"/>
          </a:xfrm>
          <a:prstGeom prst="hexagon">
            <a:avLst/>
          </a:prstGeom>
          <a:blipFill>
            <a:blip r:embed="rId5">
              <a:alphaModFix amt="89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951272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9904956-635B-99AB-BE69-128144E0499C}"/>
              </a:ext>
            </a:extLst>
          </p:cNvPr>
          <p:cNvSpPr>
            <a:spLocks noGrp="1"/>
          </p:cNvSpPr>
          <p:nvPr>
            <p:ph type="title"/>
          </p:nvPr>
        </p:nvSpPr>
        <p:spPr>
          <a:xfrm>
            <a:off x="912628" y="1463038"/>
            <a:ext cx="6571537" cy="1471548"/>
          </a:xfrm>
        </p:spPr>
        <p:txBody>
          <a:bodyPr anchor="t">
            <a:normAutofit/>
          </a:bodyPr>
          <a:lstStyle/>
          <a:p>
            <a:pPr>
              <a:lnSpc>
                <a:spcPct val="90000"/>
              </a:lnSpc>
            </a:pPr>
            <a:r>
              <a:rPr lang="pl-PL" dirty="0"/>
              <a:t>POWIATOWA STACJA SANITARNO-EPIDEMIOLOGICZNA W GOŁDAPI</a:t>
            </a:r>
          </a:p>
        </p:txBody>
      </p:sp>
      <p:pic>
        <p:nvPicPr>
          <p:cNvPr id="8" name="Obraz 7" descr="Obraz zawierający na wolnym powietrzu, dom, okno, budynek">
            <a:extLst>
              <a:ext uri="{FF2B5EF4-FFF2-40B4-BE49-F238E27FC236}">
                <a16:creationId xmlns:a16="http://schemas.microsoft.com/office/drawing/2014/main" id="{45D796D0-E2C9-04DE-6CE5-6068A27FA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4591" y="1989473"/>
            <a:ext cx="4136774" cy="3867884"/>
          </a:xfrm>
          <a:prstGeom prst="rect">
            <a:avLst/>
          </a:prstGeom>
          <a:noFill/>
        </p:spPr>
      </p:pic>
      <p:sp>
        <p:nvSpPr>
          <p:cNvPr id="3" name="Symbol zastępczy zawartości 2">
            <a:extLst>
              <a:ext uri="{FF2B5EF4-FFF2-40B4-BE49-F238E27FC236}">
                <a16:creationId xmlns:a16="http://schemas.microsoft.com/office/drawing/2014/main" id="{ADEC03E6-5635-245A-7B6C-9BB1D59D5A73}"/>
              </a:ext>
            </a:extLst>
          </p:cNvPr>
          <p:cNvSpPr>
            <a:spLocks noGrp="1"/>
          </p:cNvSpPr>
          <p:nvPr>
            <p:ph type="body" sz="half" idx="2"/>
          </p:nvPr>
        </p:nvSpPr>
        <p:spPr>
          <a:xfrm>
            <a:off x="912628" y="2934586"/>
            <a:ext cx="5398720" cy="2934401"/>
          </a:xfrm>
        </p:spPr>
        <p:txBody>
          <a:bodyPr>
            <a:normAutofit/>
          </a:bodyPr>
          <a:lstStyle/>
          <a:p>
            <a:pPr marL="0" indent="0">
              <a:buSzPts val="1200"/>
              <a:buFont typeface="Arial" panose="020B0604020202020204" pitchFamily="34" charset="0"/>
              <a:buNone/>
            </a:pPr>
            <a:r>
              <a:rPr lang="pl-PL" dirty="0"/>
              <a:t>Siedziba: </a:t>
            </a:r>
            <a:r>
              <a:rPr lang="pl-PL" b="1" dirty="0"/>
              <a:t>ul. Wolności 11, 19-500 Gołdap</a:t>
            </a:r>
            <a:r>
              <a:rPr lang="pl-PL" dirty="0"/>
              <a:t>.</a:t>
            </a:r>
          </a:p>
          <a:p>
            <a:pPr marL="0" indent="0">
              <a:buSzPts val="1200"/>
              <a:buFont typeface="Arial" panose="020B0604020202020204" pitchFamily="34" charset="0"/>
              <a:buNone/>
            </a:pPr>
            <a:r>
              <a:rPr lang="pl-PL" dirty="0"/>
              <a:t>Terytorialny zakres działania: </a:t>
            </a:r>
            <a:r>
              <a:rPr lang="pl-PL" b="1" dirty="0"/>
              <a:t>powiat gołdapski                       </a:t>
            </a:r>
            <a:r>
              <a:rPr lang="pl-PL" dirty="0"/>
              <a:t>i wchodzące w jego skład gminy: </a:t>
            </a:r>
            <a:r>
              <a:rPr lang="pl-PL" b="1" dirty="0"/>
              <a:t>Gmina Gołdap, Gmina Banie Mazurskie, Gmina Dubeninki</a:t>
            </a:r>
            <a:endParaRPr lang="pl-PL" dirty="0"/>
          </a:p>
          <a:p>
            <a:pPr marL="0" indent="0">
              <a:buSzPts val="1200"/>
              <a:buFont typeface="Arial" panose="020B0604020202020204" pitchFamily="34" charset="0"/>
              <a:buNone/>
            </a:pPr>
            <a:r>
              <a:rPr lang="pl-PL" dirty="0"/>
              <a:t>Nadzór merytoryczny i instancyjny: </a:t>
            </a:r>
            <a:r>
              <a:rPr lang="pl-PL" b="1" dirty="0"/>
              <a:t>Warmińsko-Mazurski Państwowy Wojewódzki Inspektor Sanitarny.</a:t>
            </a:r>
          </a:p>
          <a:p>
            <a:endParaRPr lang="pl-PL" dirty="0"/>
          </a:p>
        </p:txBody>
      </p:sp>
    </p:spTree>
    <p:extLst>
      <p:ext uri="{BB962C8B-B14F-4D97-AF65-F5344CB8AC3E}">
        <p14:creationId xmlns:p14="http://schemas.microsoft.com/office/powerpoint/2010/main" val="2906795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4400" y="332817"/>
            <a:ext cx="10363200" cy="653563"/>
          </a:xfrm>
        </p:spPr>
        <p:txBody>
          <a:bodyPr>
            <a:normAutofit/>
          </a:bodyPr>
          <a:lstStyle/>
          <a:p>
            <a:r>
              <a:rPr lang="pl-PL" sz="2800" dirty="0"/>
              <a:t>Stan sanitarny środowiska pracy</a:t>
            </a:r>
          </a:p>
        </p:txBody>
      </p:sp>
      <p:sp>
        <p:nvSpPr>
          <p:cNvPr id="3" name="Symbol zastępczy zawartości 2"/>
          <p:cNvSpPr>
            <a:spLocks noGrp="1"/>
          </p:cNvSpPr>
          <p:nvPr>
            <p:ph idx="1"/>
          </p:nvPr>
        </p:nvSpPr>
        <p:spPr>
          <a:xfrm>
            <a:off x="173272" y="1124880"/>
            <a:ext cx="11845455" cy="1168631"/>
          </a:xfrm>
        </p:spPr>
        <p:txBody>
          <a:bodyPr>
            <a:normAutofit fontScale="77500" lnSpcReduction="20000"/>
          </a:bodyPr>
          <a:lstStyle/>
          <a:p>
            <a:pPr marL="0" indent="0">
              <a:buNone/>
            </a:pPr>
            <a:r>
              <a:rPr lang="pl-PL" dirty="0">
                <a:latin typeface="+mj-lt"/>
                <a:cs typeface="Times New Roman" panose="02020603050405020304" pitchFamily="18" charset="0"/>
              </a:rPr>
              <a:t>Celem działania Inspekcji Sanitarnej w zakresie higieny pracy jest ochrona pracowników przed niekorzystnymi skutkami narażenia na czynniki pochodzenia chemicznego, fizycznego i biologicznego w środowisku pracy. Państwowa Inspekcja Sanitarna sprawuje nadzór nad warunkami pracy kontrolując przestrzeganie przepisów dotyczących utrzymania należytego stanu higienicznego zakładów pracy oraz zapobiegania powstawaniu chorób zawodowych i innych chorób związanych z warunkami pracy.</a:t>
            </a:r>
          </a:p>
        </p:txBody>
      </p:sp>
      <p:sp>
        <p:nvSpPr>
          <p:cNvPr id="5" name="pole tekstowe 4">
            <a:extLst>
              <a:ext uri="{FF2B5EF4-FFF2-40B4-BE49-F238E27FC236}">
                <a16:creationId xmlns:a16="http://schemas.microsoft.com/office/drawing/2014/main" id="{8D60477B-CC4B-F132-3285-DC76448BA53A}"/>
              </a:ext>
            </a:extLst>
          </p:cNvPr>
          <p:cNvSpPr txBox="1"/>
          <p:nvPr/>
        </p:nvSpPr>
        <p:spPr>
          <a:xfrm>
            <a:off x="240526" y="2307985"/>
            <a:ext cx="11348499" cy="954107"/>
          </a:xfrm>
          <a:prstGeom prst="rect">
            <a:avLst/>
          </a:prstGeom>
          <a:noFill/>
        </p:spPr>
        <p:txBody>
          <a:bodyPr wrap="square">
            <a:spAutoFit/>
          </a:bodyPr>
          <a:lstStyle/>
          <a:p>
            <a:r>
              <a:rPr lang="pl-PL" dirty="0">
                <a:solidFill>
                  <a:srgbClr val="002060"/>
                </a:solidFill>
                <a:latin typeface="Times New Roman" panose="02020603050405020304" pitchFamily="18" charset="0"/>
                <a:cs typeface="Times New Roman" panose="02020603050405020304" pitchFamily="18" charset="0"/>
              </a:rPr>
              <a:t>W 2024 roku przeprowadzono </a:t>
            </a:r>
            <a:r>
              <a:rPr lang="pl-PL" dirty="0">
                <a:solidFill>
                  <a:schemeClr val="accent5">
                    <a:lumMod val="50000"/>
                  </a:schemeClr>
                </a:solidFill>
                <a:latin typeface="Times New Roman" panose="02020603050405020304" pitchFamily="18" charset="0"/>
                <a:cs typeface="Times New Roman" panose="02020603050405020304" pitchFamily="18" charset="0"/>
              </a:rPr>
              <a:t>112</a:t>
            </a:r>
            <a:r>
              <a:rPr lang="pl-PL" dirty="0">
                <a:solidFill>
                  <a:srgbClr val="002060"/>
                </a:solidFill>
                <a:latin typeface="Times New Roman" panose="02020603050405020304" pitchFamily="18" charset="0"/>
                <a:cs typeface="Times New Roman" panose="02020603050405020304" pitchFamily="18" charset="0"/>
              </a:rPr>
              <a:t> kontroli w </a:t>
            </a:r>
            <a:r>
              <a:rPr lang="pl-PL" dirty="0">
                <a:solidFill>
                  <a:schemeClr val="accent5">
                    <a:lumMod val="50000"/>
                  </a:schemeClr>
                </a:solidFill>
                <a:latin typeface="Times New Roman" panose="02020603050405020304" pitchFamily="18" charset="0"/>
                <a:cs typeface="Times New Roman" panose="02020603050405020304" pitchFamily="18" charset="0"/>
              </a:rPr>
              <a:t>71 </a:t>
            </a:r>
            <a:r>
              <a:rPr lang="pl-PL" dirty="0">
                <a:solidFill>
                  <a:srgbClr val="002060"/>
                </a:solidFill>
                <a:latin typeface="Times New Roman" panose="02020603050405020304" pitchFamily="18" charset="0"/>
                <a:cs typeface="Times New Roman" panose="02020603050405020304" pitchFamily="18" charset="0"/>
              </a:rPr>
              <a:t>zakładach pracy, które zakończyły się wydaniem </a:t>
            </a:r>
            <a:r>
              <a:rPr lang="pl-PL" u="sng" dirty="0">
                <a:solidFill>
                  <a:srgbClr val="002060"/>
                </a:solidFill>
                <a:latin typeface="Times New Roman" panose="02020603050405020304" pitchFamily="18" charset="0"/>
                <a:cs typeface="Times New Roman" panose="02020603050405020304" pitchFamily="18" charset="0"/>
              </a:rPr>
              <a:t>21 decyzji nakazujących usunięcie stwierdzonych nieprawidłowości</a:t>
            </a:r>
            <a:r>
              <a:rPr lang="pl-PL" dirty="0">
                <a:solidFill>
                  <a:srgbClr val="002060"/>
                </a:solidFill>
                <a:latin typeface="Times New Roman" panose="02020603050405020304" pitchFamily="18" charset="0"/>
                <a:cs typeface="Times New Roman" panose="02020603050405020304" pitchFamily="18" charset="0"/>
              </a:rPr>
              <a:t>. </a:t>
            </a:r>
          </a:p>
          <a:p>
            <a:endParaRPr lang="pl-PL" sz="2000" dirty="0"/>
          </a:p>
        </p:txBody>
      </p:sp>
      <p:sp>
        <p:nvSpPr>
          <p:cNvPr id="7" name="pole tekstowe 6">
            <a:extLst>
              <a:ext uri="{FF2B5EF4-FFF2-40B4-BE49-F238E27FC236}">
                <a16:creationId xmlns:a16="http://schemas.microsoft.com/office/drawing/2014/main" id="{1941E3A9-49E3-5CFF-8255-BED6ACA4D5C2}"/>
              </a:ext>
            </a:extLst>
          </p:cNvPr>
          <p:cNvSpPr txBox="1"/>
          <p:nvPr/>
        </p:nvSpPr>
        <p:spPr>
          <a:xfrm>
            <a:off x="4047214" y="3816090"/>
            <a:ext cx="8031783" cy="2862322"/>
          </a:xfrm>
          <a:prstGeom prst="rect">
            <a:avLst/>
          </a:prstGeom>
          <a:noFill/>
        </p:spPr>
        <p:txBody>
          <a:bodyPr wrap="square">
            <a:spAutoFit/>
          </a:bodyPr>
          <a:lstStyle/>
          <a:p>
            <a:r>
              <a:rPr lang="pl-PL" b="1" i="1" dirty="0">
                <a:latin typeface="+mj-lt"/>
                <a:cs typeface="Times New Roman" panose="02020603050405020304" pitchFamily="18" charset="0"/>
              </a:rPr>
              <a:t>Najczęściej stwierdzane nieprawidłowości w zakresie higieny pracy dotyczyły:</a:t>
            </a:r>
          </a:p>
          <a:p>
            <a:pPr marL="285750" indent="-285750">
              <a:buFontTx/>
              <a:buChar char="-"/>
            </a:pPr>
            <a:r>
              <a:rPr lang="pl-PL" dirty="0">
                <a:latin typeface="+mj-lt"/>
                <a:cs typeface="Times New Roman" panose="02020603050405020304" pitchFamily="18" charset="0"/>
              </a:rPr>
              <a:t>nieprawidłowego stanu sanitarno - techniczny pomieszczeń socjalnych;</a:t>
            </a:r>
          </a:p>
          <a:p>
            <a:pPr marL="285750" indent="-285750">
              <a:buFontTx/>
              <a:buChar char="-"/>
            </a:pPr>
            <a:r>
              <a:rPr lang="pl-PL" dirty="0">
                <a:latin typeface="+mj-lt"/>
                <a:cs typeface="Times New Roman" panose="02020603050405020304" pitchFamily="18" charset="0"/>
              </a:rPr>
              <a:t>nieprawidłowego stanu sanitarno – techniczny pomieszczeń pracy;</a:t>
            </a:r>
          </a:p>
          <a:p>
            <a:pPr marL="285750" indent="-285750">
              <a:buFontTx/>
              <a:buChar char="-"/>
            </a:pPr>
            <a:r>
              <a:rPr lang="pl-PL" dirty="0">
                <a:latin typeface="+mj-lt"/>
                <a:cs typeface="Times New Roman" panose="02020603050405020304" pitchFamily="18" charset="0"/>
              </a:rPr>
              <a:t>braku aktualnych badań i pomiarów czynników szkodliwych dla zdrowia w środowisku pracy;</a:t>
            </a:r>
          </a:p>
          <a:p>
            <a:pPr marL="285750" indent="-285750">
              <a:buFontTx/>
              <a:buChar char="-"/>
            </a:pPr>
            <a:r>
              <a:rPr lang="pl-PL" dirty="0">
                <a:latin typeface="+mj-lt"/>
                <a:cs typeface="Times New Roman" panose="02020603050405020304" pitchFamily="18" charset="0"/>
              </a:rPr>
              <a:t>braku środków ochrony indywidualnej;</a:t>
            </a:r>
          </a:p>
          <a:p>
            <a:pPr marL="285750" indent="-285750">
              <a:buFontTx/>
              <a:buChar char="-"/>
            </a:pPr>
            <a:r>
              <a:rPr lang="pl-PL" dirty="0">
                <a:latin typeface="+mj-lt"/>
                <a:cs typeface="Times New Roman" panose="02020603050405020304" pitchFamily="18" charset="0"/>
              </a:rPr>
              <a:t>braku odpowiedniego wyposażenia apteczki, umożliwiającego udzielenie pierwszej pomocy przedmedycznej</a:t>
            </a:r>
          </a:p>
          <a:p>
            <a:endParaRPr lang="pl-PL" dirty="0">
              <a:latin typeface="+mj-lt"/>
            </a:endParaRPr>
          </a:p>
          <a:p>
            <a:pPr marL="285750" indent="-285750">
              <a:buFontTx/>
              <a:buChar char="-"/>
            </a:pPr>
            <a:endParaRPr lang="pl-PL" dirty="0"/>
          </a:p>
        </p:txBody>
      </p:sp>
      <p:pic>
        <p:nvPicPr>
          <p:cNvPr id="6" name="Obraz 5" descr="Obraz zawierający ubrania, Odzież ochronna, hełm, żółty&#10;&#10;Opis wygenerowany automatycznie">
            <a:extLst>
              <a:ext uri="{FF2B5EF4-FFF2-40B4-BE49-F238E27FC236}">
                <a16:creationId xmlns:a16="http://schemas.microsoft.com/office/drawing/2014/main" id="{007DCB1B-0127-6CB8-C8F2-CD2090F16E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72" y="3538174"/>
            <a:ext cx="3813673" cy="2540731"/>
          </a:xfrm>
          <a:prstGeom prst="rect">
            <a:avLst/>
          </a:prstGeom>
        </p:spPr>
      </p:pic>
      <p:sp>
        <p:nvSpPr>
          <p:cNvPr id="8" name="pole tekstowe 7">
            <a:extLst>
              <a:ext uri="{FF2B5EF4-FFF2-40B4-BE49-F238E27FC236}">
                <a16:creationId xmlns:a16="http://schemas.microsoft.com/office/drawing/2014/main" id="{54A422F3-5698-60AA-43C9-8795B57C6570}"/>
              </a:ext>
            </a:extLst>
          </p:cNvPr>
          <p:cNvSpPr txBox="1"/>
          <p:nvPr/>
        </p:nvSpPr>
        <p:spPr>
          <a:xfrm>
            <a:off x="113003" y="6217405"/>
            <a:ext cx="3530379" cy="307777"/>
          </a:xfrm>
          <a:prstGeom prst="rect">
            <a:avLst/>
          </a:prstGeom>
          <a:noFill/>
        </p:spPr>
        <p:txBody>
          <a:bodyPr wrap="square" rtlCol="0">
            <a:spAutoFit/>
          </a:bodyPr>
          <a:lstStyle/>
          <a:p>
            <a:r>
              <a:rPr lang="pl-PL" sz="700" b="1" dirty="0"/>
              <a:t>Źródło </a:t>
            </a:r>
            <a:r>
              <a:rPr lang="pl-PL" sz="700" b="1" dirty="0" err="1"/>
              <a:t>grafiki:https</a:t>
            </a:r>
            <a:r>
              <a:rPr lang="pl-PL" sz="700" b="1" dirty="0"/>
              <a:t>://www.freepik.com/premium-photo/safety-equipment-helmet-goggles-ear-protection-vest-gloves_19705649.htm </a:t>
            </a:r>
          </a:p>
        </p:txBody>
      </p:sp>
    </p:spTree>
    <p:extLst>
      <p:ext uri="{BB962C8B-B14F-4D97-AF65-F5344CB8AC3E}">
        <p14:creationId xmlns:p14="http://schemas.microsoft.com/office/powerpoint/2010/main" val="2294166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kreskówka&#10;&#10;Opis wygenerowany automatycznie">
            <a:extLst>
              <a:ext uri="{FF2B5EF4-FFF2-40B4-BE49-F238E27FC236}">
                <a16:creationId xmlns:a16="http://schemas.microsoft.com/office/drawing/2014/main" id="{2606C076-E191-1591-A6E5-FCE1703CF4AF}"/>
              </a:ext>
            </a:extLst>
          </p:cNvPr>
          <p:cNvPicPr>
            <a:picLocks noChangeAspect="1"/>
          </p:cNvPicPr>
          <p:nvPr/>
        </p:nvPicPr>
        <p:blipFill>
          <a:blip r:embed="rId2">
            <a:extLst>
              <a:ext uri="{28A0092B-C50C-407E-A947-70E740481C1C}">
                <a14:useLocalDpi xmlns:a14="http://schemas.microsoft.com/office/drawing/2010/main" val="0"/>
              </a:ext>
            </a:extLst>
          </a:blip>
          <a:srcRect l="7656" r="7969" b="3"/>
          <a:stretch/>
        </p:blipFill>
        <p:spPr>
          <a:xfrm>
            <a:off x="8860928" y="362847"/>
            <a:ext cx="2951659" cy="2330657"/>
          </a:xfrm>
          <a:prstGeom prst="rect">
            <a:avLst/>
          </a:prstGeom>
          <a:noFill/>
        </p:spPr>
      </p:pic>
      <p:sp>
        <p:nvSpPr>
          <p:cNvPr id="3" name="Symbol zastępczy zawartości 2">
            <a:extLst>
              <a:ext uri="{FF2B5EF4-FFF2-40B4-BE49-F238E27FC236}">
                <a16:creationId xmlns:a16="http://schemas.microsoft.com/office/drawing/2014/main" id="{2D8B93CB-BAD9-EAC2-FA69-0230A8AE6F54}"/>
              </a:ext>
            </a:extLst>
          </p:cNvPr>
          <p:cNvSpPr>
            <a:spLocks noGrp="1"/>
          </p:cNvSpPr>
          <p:nvPr>
            <p:ph type="body" sz="half" idx="2"/>
          </p:nvPr>
        </p:nvSpPr>
        <p:spPr>
          <a:xfrm>
            <a:off x="516836" y="1212574"/>
            <a:ext cx="7792278" cy="5282579"/>
          </a:xfrm>
        </p:spPr>
        <p:txBody>
          <a:bodyPr>
            <a:normAutofit/>
          </a:bodyPr>
          <a:lstStyle/>
          <a:p>
            <a:pPr>
              <a:lnSpc>
                <a:spcPct val="110000"/>
              </a:lnSpc>
            </a:pPr>
            <a:r>
              <a:rPr lang="pl-PL" sz="1800" b="1" u="sng" dirty="0">
                <a:latin typeface="+mj-lt"/>
                <a:cs typeface="Times New Roman" panose="02020603050405020304" pitchFamily="18" charset="0"/>
              </a:rPr>
              <a:t>Nadzór nad prekursorami kategorii 2 i 3 </a:t>
            </a:r>
            <a:r>
              <a:rPr lang="pl-PL" sz="1800" dirty="0">
                <a:latin typeface="+mj-lt"/>
                <a:cs typeface="Times New Roman" panose="02020603050405020304" pitchFamily="18" charset="0"/>
              </a:rPr>
              <a:t>na terenie powiatu gołdapskiego, nie ma zakładów, które ubiegałyby się o zezwolenie na wywóz prekursorów. </a:t>
            </a:r>
          </a:p>
          <a:p>
            <a:pPr>
              <a:lnSpc>
                <a:spcPct val="110000"/>
              </a:lnSpc>
            </a:pPr>
            <a:r>
              <a:rPr lang="pl-PL" sz="1800" dirty="0">
                <a:latin typeface="+mj-lt"/>
                <a:cs typeface="Times New Roman" panose="02020603050405020304" pitchFamily="18" charset="0"/>
              </a:rPr>
              <a:t>W ramach nadzoru nad prekursorami narkotyków kategorii 2 i 3 przeprowadzono 1 kontrolę w zakładach stosujących te substancje w działalności zawodowej. Nie stwierdzono naruszeń przepisów w tym zakresie.</a:t>
            </a:r>
          </a:p>
          <a:p>
            <a:pPr>
              <a:lnSpc>
                <a:spcPct val="110000"/>
              </a:lnSpc>
            </a:pPr>
            <a:r>
              <a:rPr lang="pl-PL" sz="1800" b="1" u="sng" dirty="0">
                <a:latin typeface="+mj-lt"/>
                <a:cs typeface="Times New Roman" panose="02020603050405020304" pitchFamily="18" charset="0"/>
              </a:rPr>
              <a:t>Nadzór nad pracownikami mającymi kontakt z czynnikiem szkodliwym biologicznym: </a:t>
            </a:r>
            <a:r>
              <a:rPr lang="pl-PL" sz="1800" dirty="0">
                <a:latin typeface="+mj-lt"/>
                <a:cs typeface="Times New Roman" panose="02020603050405020304" pitchFamily="18" charset="0"/>
              </a:rPr>
              <a:t>w powiecie gołdapskim w 51 zakładach znajdujących się w ewidencji, 816 pracowników narażonych jest na działanie czynników biologicznych. W roku 2024 przeprowadzono 27 kontroli w 26 zakładach pracy, w których narażonych jest 391 pracowników na czynniki biologiczne - pracownicy narażeni są na 2 i 3 grupę zagrożenia czynnikiem biologicznym (tj. czynnikiem, mogącym wywoływać u ludzi ciężkie choroby zakaźne). </a:t>
            </a:r>
          </a:p>
        </p:txBody>
      </p:sp>
      <p:sp>
        <p:nvSpPr>
          <p:cNvPr id="5" name="pole tekstowe 4">
            <a:extLst>
              <a:ext uri="{FF2B5EF4-FFF2-40B4-BE49-F238E27FC236}">
                <a16:creationId xmlns:a16="http://schemas.microsoft.com/office/drawing/2014/main" id="{362BB8E3-13EE-E252-936E-5644C2F218E8}"/>
              </a:ext>
            </a:extLst>
          </p:cNvPr>
          <p:cNvSpPr txBox="1"/>
          <p:nvPr/>
        </p:nvSpPr>
        <p:spPr>
          <a:xfrm>
            <a:off x="8309114" y="2932043"/>
            <a:ext cx="3756990" cy="3701013"/>
          </a:xfrm>
          <a:prstGeom prst="rect">
            <a:avLst/>
          </a:prstGeom>
          <a:noFill/>
        </p:spPr>
        <p:txBody>
          <a:bodyPr wrap="square">
            <a:spAutoFit/>
          </a:bodyPr>
          <a:lstStyle/>
          <a:p>
            <a:r>
              <a:rPr lang="pl-PL" sz="1400" b="1" dirty="0">
                <a:effectLst/>
                <a:latin typeface="Aptos" panose="020B0004020202020204" pitchFamily="34" charset="0"/>
                <a:ea typeface="Aptos" panose="020B0004020202020204" pitchFamily="34" charset="0"/>
                <a:cs typeface="Aptos" panose="020B0004020202020204" pitchFamily="34" charset="0"/>
              </a:rPr>
              <a:t>Prekursory narkotyków kat. 3: </a:t>
            </a:r>
            <a:r>
              <a:rPr lang="pl-PL" sz="1400" dirty="0">
                <a:effectLst/>
                <a:latin typeface="Aptos" panose="020B0004020202020204" pitchFamily="34" charset="0"/>
                <a:ea typeface="Aptos" panose="020B0004020202020204" pitchFamily="34" charset="0"/>
                <a:cs typeface="Aptos" panose="020B0004020202020204" pitchFamily="34" charset="0"/>
              </a:rPr>
              <a:t>Kwas chlorowodorowy, Kwas siarkowy (VI), Toulen, Eter etylu, Aceton, Kwas metylowo-etylowy</a:t>
            </a:r>
          </a:p>
          <a:p>
            <a:r>
              <a:rPr lang="pl-PL" sz="1400" dirty="0">
                <a:effectLst/>
                <a:latin typeface="Aptos" panose="020B0004020202020204" pitchFamily="34" charset="0"/>
                <a:ea typeface="Aptos" panose="020B0004020202020204" pitchFamily="34" charset="0"/>
                <a:cs typeface="Aptos" panose="020B0004020202020204" pitchFamily="34" charset="0"/>
              </a:rPr>
              <a:t>Prekursory narkotyków kat: 3 w Gołdapi: </a:t>
            </a:r>
            <a:r>
              <a:rPr lang="pl-PL" sz="1400" b="1" dirty="0">
                <a:effectLst/>
                <a:latin typeface="Aptos" panose="020B0004020202020204" pitchFamily="34" charset="0"/>
                <a:ea typeface="Aptos" panose="020B0004020202020204" pitchFamily="34" charset="0"/>
                <a:cs typeface="Aptos" panose="020B0004020202020204" pitchFamily="34" charset="0"/>
              </a:rPr>
              <a:t>Kwas chlorowodorowy</a:t>
            </a:r>
            <a:r>
              <a:rPr lang="pl-PL" sz="1400" dirty="0">
                <a:effectLst/>
                <a:latin typeface="Aptos" panose="020B0004020202020204" pitchFamily="34" charset="0"/>
                <a:ea typeface="Aptos" panose="020B0004020202020204" pitchFamily="34" charset="0"/>
                <a:cs typeface="Aptos" panose="020B0004020202020204" pitchFamily="34" charset="0"/>
              </a:rPr>
              <a:t> w ilości 107 790, 2 l – w ciągu roku do procesów wytrawianie/ oczyszczenie z rdzy, smarów i innych zanieczyszczeń; </a:t>
            </a:r>
            <a:r>
              <a:rPr lang="pl-PL" sz="1400" b="1" dirty="0">
                <a:effectLst/>
                <a:latin typeface="Aptos" panose="020B0004020202020204" pitchFamily="34" charset="0"/>
                <a:ea typeface="Aptos" panose="020B0004020202020204" pitchFamily="34" charset="0"/>
                <a:cs typeface="Aptos" panose="020B0004020202020204" pitchFamily="34" charset="0"/>
              </a:rPr>
              <a:t>Kwas siarkowy</a:t>
            </a:r>
            <a:r>
              <a:rPr lang="pl-PL" sz="1400" dirty="0">
                <a:effectLst/>
                <a:latin typeface="Aptos" panose="020B0004020202020204" pitchFamily="34" charset="0"/>
                <a:ea typeface="Aptos" panose="020B0004020202020204" pitchFamily="34" charset="0"/>
                <a:cs typeface="Aptos" panose="020B0004020202020204" pitchFamily="34" charset="0"/>
              </a:rPr>
              <a:t> w ilości 1064,28 l – w ciągu roku do procesów uzdatniania wody</a:t>
            </a:r>
            <a:r>
              <a:rPr lang="pl-PL" sz="1400" b="1" dirty="0">
                <a:effectLst/>
                <a:latin typeface="Aptos" panose="020B0004020202020204" pitchFamily="34" charset="0"/>
                <a:ea typeface="Aptos" panose="020B0004020202020204" pitchFamily="34" charset="0"/>
                <a:cs typeface="Aptos" panose="020B0004020202020204" pitchFamily="34" charset="0"/>
              </a:rPr>
              <a:t>; Aceton</a:t>
            </a:r>
            <a:r>
              <a:rPr lang="pl-PL" sz="1400" dirty="0">
                <a:effectLst/>
                <a:latin typeface="Aptos" panose="020B0004020202020204" pitchFamily="34" charset="0"/>
                <a:ea typeface="Aptos" panose="020B0004020202020204" pitchFamily="34" charset="0"/>
                <a:cs typeface="Aptos" panose="020B0004020202020204" pitchFamily="34" charset="0"/>
              </a:rPr>
              <a:t> w ilości 12 986 l – w ciągu roku do procesów: mycia, czyszczenia, odtłuszczania elementów produkcyjnych</a:t>
            </a:r>
          </a:p>
          <a:p>
            <a:r>
              <a:rPr lang="pl-PL" sz="1400" b="1" dirty="0">
                <a:effectLst/>
                <a:latin typeface="Aptos" panose="020B0004020202020204" pitchFamily="34" charset="0"/>
                <a:ea typeface="Aptos" panose="020B0004020202020204" pitchFamily="34" charset="0"/>
                <a:cs typeface="Aptos" panose="020B0004020202020204" pitchFamily="34" charset="0"/>
              </a:rPr>
              <a:t>Prekursory narkotyków kat: 2</a:t>
            </a:r>
            <a:r>
              <a:rPr lang="pl-PL" sz="1400" dirty="0">
                <a:effectLst/>
                <a:latin typeface="Aptos" panose="020B0004020202020204" pitchFamily="34" charset="0"/>
                <a:ea typeface="Aptos" panose="020B0004020202020204" pitchFamily="34" charset="0"/>
                <a:cs typeface="Aptos" panose="020B0004020202020204" pitchFamily="34" charset="0"/>
              </a:rPr>
              <a:t>: Czerwony fosfor, Bezwodnik octowy,</a:t>
            </a:r>
            <a:r>
              <a:rPr lang="pl-PL" sz="1400" b="1" dirty="0">
                <a:effectLst/>
                <a:latin typeface="Aptos" panose="020B0004020202020204" pitchFamily="34" charset="0"/>
                <a:ea typeface="Aptos" panose="020B0004020202020204" pitchFamily="34" charset="0"/>
                <a:cs typeface="Aptos" panose="020B0004020202020204" pitchFamily="34" charset="0"/>
              </a:rPr>
              <a:t> </a:t>
            </a:r>
            <a:r>
              <a:rPr lang="pl-PL" sz="1400" dirty="0">
                <a:effectLst/>
                <a:latin typeface="Aptos" panose="020B0004020202020204" pitchFamily="34" charset="0"/>
                <a:ea typeface="Aptos" panose="020B0004020202020204" pitchFamily="34" charset="0"/>
                <a:cs typeface="Aptos" panose="020B0004020202020204" pitchFamily="34" charset="0"/>
              </a:rPr>
              <a:t>Kwas fenylooctowy, Kwas antranilowy, Piperydyna, Nadmanganian potasu</a:t>
            </a:r>
          </a:p>
          <a:p>
            <a:r>
              <a:rPr lang="pl-PL" sz="1050" dirty="0">
                <a:effectLst/>
                <a:latin typeface="Aptos" panose="020B0004020202020204" pitchFamily="34" charset="0"/>
                <a:ea typeface="Aptos" panose="020B0004020202020204" pitchFamily="34" charset="0"/>
                <a:cs typeface="Aptos" panose="020B0004020202020204" pitchFamily="34" charset="0"/>
              </a:rPr>
              <a:t> </a:t>
            </a:r>
          </a:p>
        </p:txBody>
      </p:sp>
    </p:spTree>
    <p:extLst>
      <p:ext uri="{BB962C8B-B14F-4D97-AF65-F5344CB8AC3E}">
        <p14:creationId xmlns:p14="http://schemas.microsoft.com/office/powerpoint/2010/main" val="1340803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A8AC9A90-6547-FE07-1C05-5316C4D09075}"/>
              </a:ext>
            </a:extLst>
          </p:cNvPr>
          <p:cNvSpPr txBox="1"/>
          <p:nvPr/>
        </p:nvSpPr>
        <p:spPr>
          <a:xfrm>
            <a:off x="496957" y="278296"/>
            <a:ext cx="11320669" cy="5447645"/>
          </a:xfrm>
          <a:prstGeom prst="rect">
            <a:avLst/>
          </a:prstGeom>
          <a:noFill/>
        </p:spPr>
        <p:txBody>
          <a:bodyPr wrap="square">
            <a:spAutoFit/>
          </a:bodyPr>
          <a:lstStyle/>
          <a:p>
            <a:r>
              <a:rPr lang="pl-PL" sz="2400" dirty="0">
                <a:effectLst/>
                <a:ea typeface="Aptos" panose="020B0004020202020204" pitchFamily="34" charset="0"/>
                <a:cs typeface="Aptos" panose="020B0004020202020204" pitchFamily="34" charset="0"/>
              </a:rPr>
              <a:t>Dane o przekroczeniach higienicznych norm warunków pracy</a:t>
            </a:r>
          </a:p>
          <a:p>
            <a:endParaRPr lang="pl-PL" dirty="0">
              <a:latin typeface="Aptos" panose="020B0004020202020204" pitchFamily="34" charset="0"/>
              <a:ea typeface="Aptos" panose="020B0004020202020204" pitchFamily="34" charset="0"/>
              <a:cs typeface="Aptos" panose="020B0004020202020204" pitchFamily="34" charset="0"/>
            </a:endParaRPr>
          </a:p>
          <a:p>
            <a:endParaRPr lang="pl-PL" sz="1800" dirty="0">
              <a:effectLst/>
              <a:latin typeface="Aptos" panose="020B0004020202020204" pitchFamily="34" charset="0"/>
              <a:ea typeface="Aptos" panose="020B0004020202020204" pitchFamily="34" charset="0"/>
              <a:cs typeface="Aptos" panose="020B0004020202020204" pitchFamily="34" charset="0"/>
            </a:endParaRPr>
          </a:p>
          <a:p>
            <a:r>
              <a:rPr lang="pl-PL" sz="2400" dirty="0">
                <a:effectLst/>
                <a:ea typeface="Aptos" panose="020B0004020202020204" pitchFamily="34" charset="0"/>
                <a:cs typeface="Aptos" panose="020B0004020202020204" pitchFamily="34" charset="0"/>
              </a:rPr>
              <a:t>Przekroczenia czynników szkodliwych dla zdrowia występują w </a:t>
            </a:r>
            <a:r>
              <a:rPr lang="pl-PL" sz="2400" u="sng" dirty="0">
                <a:solidFill>
                  <a:srgbClr val="FF0000"/>
                </a:solidFill>
                <a:effectLst/>
                <a:ea typeface="Aptos" panose="020B0004020202020204" pitchFamily="34" charset="0"/>
                <a:cs typeface="Aptos" panose="020B0004020202020204" pitchFamily="34" charset="0"/>
              </a:rPr>
              <a:t>8 zakładach</a:t>
            </a:r>
            <a:r>
              <a:rPr lang="pl-PL" sz="2400" dirty="0">
                <a:effectLst/>
                <a:ea typeface="Aptos" panose="020B0004020202020204" pitchFamily="34" charset="0"/>
                <a:cs typeface="Aptos" panose="020B0004020202020204" pitchFamily="34" charset="0"/>
              </a:rPr>
              <a:t> </a:t>
            </a:r>
          </a:p>
          <a:p>
            <a:r>
              <a:rPr lang="pl-PL" sz="2400" dirty="0">
                <a:effectLst/>
                <a:ea typeface="Aptos" panose="020B0004020202020204" pitchFamily="34" charset="0"/>
                <a:cs typeface="Aptos" panose="020B0004020202020204" pitchFamily="34" charset="0"/>
              </a:rPr>
              <a:t>- produkcji artykułów spożywczych  (NDS - pyły) </a:t>
            </a:r>
          </a:p>
          <a:p>
            <a:r>
              <a:rPr lang="pl-PL" sz="2400" dirty="0">
                <a:effectLst/>
                <a:ea typeface="Aptos" panose="020B0004020202020204" pitchFamily="34" charset="0"/>
                <a:cs typeface="Aptos" panose="020B0004020202020204" pitchFamily="34" charset="0"/>
              </a:rPr>
              <a:t>- produkcji mas włóknistych, papieru i tektury (NDN – hałas)</a:t>
            </a:r>
          </a:p>
          <a:p>
            <a:r>
              <a:rPr lang="pl-PL" sz="2400" dirty="0">
                <a:effectLst/>
                <a:ea typeface="Aptos" panose="020B0004020202020204" pitchFamily="34" charset="0"/>
                <a:cs typeface="Aptos" panose="020B0004020202020204" pitchFamily="34" charset="0"/>
              </a:rPr>
              <a:t>- produkcji wyrobów z gumy i tworzyw sztucznych (NDN – hałas)</a:t>
            </a:r>
          </a:p>
          <a:p>
            <a:r>
              <a:rPr lang="pl-PL" sz="2400" dirty="0">
                <a:effectLst/>
                <a:ea typeface="Aptos" panose="020B0004020202020204" pitchFamily="34" charset="0"/>
                <a:cs typeface="Aptos" panose="020B0004020202020204" pitchFamily="34" charset="0"/>
              </a:rPr>
              <a:t>- produkcji metalowych wyrobów gotowych (NDN – hałas) </a:t>
            </a:r>
          </a:p>
          <a:p>
            <a:r>
              <a:rPr lang="pl-PL" sz="2400" dirty="0">
                <a:effectLst/>
                <a:ea typeface="Aptos" panose="020B0004020202020204" pitchFamily="34" charset="0"/>
                <a:cs typeface="Aptos" panose="020B0004020202020204" pitchFamily="34" charset="0"/>
              </a:rPr>
              <a:t>- produkcji pozostałego sprzętu transportowego (NDN – hałas; NDS czynniki chemiczne) </a:t>
            </a:r>
          </a:p>
          <a:p>
            <a:r>
              <a:rPr lang="pl-PL" sz="2400" dirty="0">
                <a:effectLst/>
                <a:ea typeface="Aptos" panose="020B0004020202020204" pitchFamily="34" charset="0"/>
                <a:cs typeface="Aptos" panose="020B0004020202020204" pitchFamily="34" charset="0"/>
              </a:rPr>
              <a:t> </a:t>
            </a:r>
          </a:p>
          <a:p>
            <a:r>
              <a:rPr lang="pl-PL" sz="2400" u="sng" dirty="0">
                <a:effectLst/>
                <a:ea typeface="Aptos" panose="020B0004020202020204" pitchFamily="34" charset="0"/>
                <a:cs typeface="Aptos" panose="020B0004020202020204" pitchFamily="34" charset="0"/>
              </a:rPr>
              <a:t>Liczba pracowników pracujących w przekroczeniach:</a:t>
            </a:r>
          </a:p>
          <a:p>
            <a:r>
              <a:rPr lang="pl-PL" sz="2400" dirty="0">
                <a:effectLst/>
                <a:ea typeface="Aptos" panose="020B0004020202020204" pitchFamily="34" charset="0"/>
                <a:cs typeface="Aptos" panose="020B0004020202020204" pitchFamily="34" charset="0"/>
              </a:rPr>
              <a:t>- czynników chemicznych  wynosi – 3 </a:t>
            </a:r>
          </a:p>
          <a:p>
            <a:r>
              <a:rPr lang="pl-PL" sz="2400" dirty="0">
                <a:effectLst/>
                <a:ea typeface="Aptos" panose="020B0004020202020204" pitchFamily="34" charset="0"/>
                <a:cs typeface="Aptos" panose="020B0004020202020204" pitchFamily="34" charset="0"/>
              </a:rPr>
              <a:t>- pyłów – 4</a:t>
            </a:r>
          </a:p>
          <a:p>
            <a:r>
              <a:rPr lang="pl-PL" sz="2400" dirty="0">
                <a:effectLst/>
                <a:ea typeface="Aptos" panose="020B0004020202020204" pitchFamily="34" charset="0"/>
                <a:cs typeface="Aptos" panose="020B0004020202020204" pitchFamily="34" charset="0"/>
              </a:rPr>
              <a:t>- hałasu – 117</a:t>
            </a:r>
          </a:p>
        </p:txBody>
      </p:sp>
    </p:spTree>
    <p:extLst>
      <p:ext uri="{BB962C8B-B14F-4D97-AF65-F5344CB8AC3E}">
        <p14:creationId xmlns:p14="http://schemas.microsoft.com/office/powerpoint/2010/main" val="1489683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256630-B8B9-136D-A2AA-F5777D932B16}"/>
              </a:ext>
            </a:extLst>
          </p:cNvPr>
          <p:cNvSpPr>
            <a:spLocks noGrp="1"/>
          </p:cNvSpPr>
          <p:nvPr>
            <p:ph type="title"/>
          </p:nvPr>
        </p:nvSpPr>
        <p:spPr>
          <a:xfrm>
            <a:off x="912628" y="576470"/>
            <a:ext cx="10298712" cy="447260"/>
          </a:xfrm>
        </p:spPr>
        <p:txBody>
          <a:bodyPr anchor="t">
            <a:normAutofit/>
          </a:bodyPr>
          <a:lstStyle/>
          <a:p>
            <a:pPr>
              <a:lnSpc>
                <a:spcPct val="90000"/>
              </a:lnSpc>
            </a:pPr>
            <a:r>
              <a:rPr lang="pl-PL" sz="2500" dirty="0"/>
              <a:t>Nadzór nad wprowadzaniem do obrotu środków biobójczych</a:t>
            </a:r>
          </a:p>
        </p:txBody>
      </p:sp>
      <p:pic>
        <p:nvPicPr>
          <p:cNvPr id="1026" name="Picture 2" descr="Kto może pomóc przy rejestracji produktów biobójczych?">
            <a:extLst>
              <a:ext uri="{FF2B5EF4-FFF2-40B4-BE49-F238E27FC236}">
                <a16:creationId xmlns:a16="http://schemas.microsoft.com/office/drawing/2014/main" id="{16287DA1-3818-B873-B776-899C666EA51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59575" y="2707590"/>
            <a:ext cx="3950388" cy="2202341"/>
          </a:xfrm>
          <a:prstGeom prst="rect">
            <a:avLst/>
          </a:prstGeom>
          <a:solidFill>
            <a:srgbClr val="FFFFFF"/>
          </a:solidFill>
        </p:spPr>
      </p:pic>
      <p:sp>
        <p:nvSpPr>
          <p:cNvPr id="3" name="Symbol zastępczy zawartości 2">
            <a:extLst>
              <a:ext uri="{FF2B5EF4-FFF2-40B4-BE49-F238E27FC236}">
                <a16:creationId xmlns:a16="http://schemas.microsoft.com/office/drawing/2014/main" id="{AAF223F8-B26F-7C7D-00CD-81BBBA0B2DB9}"/>
              </a:ext>
            </a:extLst>
          </p:cNvPr>
          <p:cNvSpPr>
            <a:spLocks noGrp="1"/>
          </p:cNvSpPr>
          <p:nvPr>
            <p:ph type="body" sz="half" idx="2"/>
          </p:nvPr>
        </p:nvSpPr>
        <p:spPr>
          <a:xfrm>
            <a:off x="912627" y="1282148"/>
            <a:ext cx="6780260" cy="4552122"/>
          </a:xfrm>
        </p:spPr>
        <p:txBody>
          <a:bodyPr>
            <a:noAutofit/>
          </a:bodyPr>
          <a:lstStyle/>
          <a:p>
            <a:pPr>
              <a:lnSpc>
                <a:spcPct val="110000"/>
              </a:lnSpc>
            </a:pPr>
            <a:r>
              <a:rPr lang="pl-PL" sz="1800" dirty="0"/>
              <a:t>Produkty biobójcze najczęściej występują w postaci repelentów przeciwko owadom – komarom, kleszczom, molom czy meszkom albo produktów do dezynfekcji rąk. Mogą to być także produkty odstraszające zwierzęta – kuny czy dziki.</a:t>
            </a:r>
          </a:p>
          <a:p>
            <a:pPr>
              <a:lnSpc>
                <a:spcPct val="110000"/>
              </a:lnSpc>
            </a:pPr>
            <a:r>
              <a:rPr lang="pl-PL" sz="1800" dirty="0"/>
              <a:t>Państwowy Powiatowy Inspektor Sanitarny w Gołdapi otrzymuje, na zasadzie powiadomień alarmowych, informacje o wprowadzaniu do obrotu na terenie całego kraju środków biobójczych, które zawierają substancje czynne niedozwolone lub nie mają pozwolenia na obrót. W 2024 r. PPIS w Gołdapi przeprowadzono 9 kontroli w sklepach wprowadzających do obrotu środki biobójcze - </a:t>
            </a:r>
            <a:r>
              <a:rPr lang="pl-PL" sz="1800" u="sng" dirty="0"/>
              <a:t>nie stwierdzono nieprawidłowości</a:t>
            </a:r>
            <a:r>
              <a:rPr lang="pl-PL" sz="1800" dirty="0"/>
              <a:t>. </a:t>
            </a:r>
          </a:p>
        </p:txBody>
      </p:sp>
      <p:sp>
        <p:nvSpPr>
          <p:cNvPr id="4" name="pole tekstowe 3">
            <a:extLst>
              <a:ext uri="{FF2B5EF4-FFF2-40B4-BE49-F238E27FC236}">
                <a16:creationId xmlns:a16="http://schemas.microsoft.com/office/drawing/2014/main" id="{FE990AE4-9342-52E9-22B4-E3F0A1AA6E36}"/>
              </a:ext>
            </a:extLst>
          </p:cNvPr>
          <p:cNvSpPr txBox="1"/>
          <p:nvPr/>
        </p:nvSpPr>
        <p:spPr>
          <a:xfrm>
            <a:off x="8050695" y="5225143"/>
            <a:ext cx="3568148" cy="338554"/>
          </a:xfrm>
          <a:prstGeom prst="rect">
            <a:avLst/>
          </a:prstGeom>
          <a:noFill/>
        </p:spPr>
        <p:txBody>
          <a:bodyPr wrap="square" rtlCol="0">
            <a:spAutoFit/>
          </a:bodyPr>
          <a:lstStyle/>
          <a:p>
            <a:r>
              <a:rPr lang="pl-PL" sz="800" dirty="0"/>
              <a:t>Źródło grafiki: https://pcsh.pl/biznes/kto-moze-pomoc-przy-rejestracji-produktow-biobojczych/</a:t>
            </a:r>
          </a:p>
        </p:txBody>
      </p:sp>
    </p:spTree>
    <p:extLst>
      <p:ext uri="{BB962C8B-B14F-4D97-AF65-F5344CB8AC3E}">
        <p14:creationId xmlns:p14="http://schemas.microsoft.com/office/powerpoint/2010/main" val="3943274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93BFB5-4D3C-41F6-3166-864C95105607}"/>
              </a:ext>
            </a:extLst>
          </p:cNvPr>
          <p:cNvSpPr>
            <a:spLocks noGrp="1"/>
          </p:cNvSpPr>
          <p:nvPr>
            <p:ph type="title"/>
          </p:nvPr>
        </p:nvSpPr>
        <p:spPr>
          <a:xfrm>
            <a:off x="914399" y="417443"/>
            <a:ext cx="10363200" cy="996391"/>
          </a:xfrm>
        </p:spPr>
        <p:txBody>
          <a:bodyPr>
            <a:normAutofit/>
          </a:bodyPr>
          <a:lstStyle/>
          <a:p>
            <a:r>
              <a:rPr lang="pl-PL" sz="2800" dirty="0"/>
              <a:t>Nadzór nad kosmetykami </a:t>
            </a:r>
          </a:p>
        </p:txBody>
      </p:sp>
      <p:sp>
        <p:nvSpPr>
          <p:cNvPr id="3" name="Symbol zastępczy zawartości 2">
            <a:extLst>
              <a:ext uri="{FF2B5EF4-FFF2-40B4-BE49-F238E27FC236}">
                <a16:creationId xmlns:a16="http://schemas.microsoft.com/office/drawing/2014/main" id="{CBD2F487-B773-45B4-8E2A-B3B9AFD9D1A2}"/>
              </a:ext>
            </a:extLst>
          </p:cNvPr>
          <p:cNvSpPr>
            <a:spLocks noGrp="1"/>
          </p:cNvSpPr>
          <p:nvPr>
            <p:ph idx="1"/>
          </p:nvPr>
        </p:nvSpPr>
        <p:spPr>
          <a:xfrm>
            <a:off x="373709" y="1144986"/>
            <a:ext cx="11473734" cy="2095171"/>
          </a:xfrm>
        </p:spPr>
        <p:txBody>
          <a:bodyPr>
            <a:noAutofit/>
          </a:bodyPr>
          <a:lstStyle/>
          <a:p>
            <a:pPr algn="just"/>
            <a:r>
              <a:rPr lang="pl-PL" sz="1600" dirty="0">
                <a:latin typeface="+mj-lt"/>
                <a:cs typeface="Times New Roman" panose="02020603050405020304" pitchFamily="18" charset="0"/>
              </a:rPr>
              <a:t>Państwowa Inspekcja Sanitarna jest powołana do sprawowania nadzoru nad produktami kosmetycznymi, odpowiada za weryfikację czy producent lub inna osoba odpowiedzialna dopełnili wszystkich obowiązków związanych z zapewnieniem bezpieczeństwa kosmetyku. </a:t>
            </a:r>
          </a:p>
          <a:p>
            <a:pPr algn="just"/>
            <a:r>
              <a:rPr lang="pl-PL" sz="1600" dirty="0">
                <a:latin typeface="+mj-lt"/>
                <a:cs typeface="Times New Roman" panose="02020603050405020304" pitchFamily="18" charset="0"/>
              </a:rPr>
              <a:t>Od 2023 r. nadzór nad bezpieczeństwem kosmetyków prowadzony jest, tak jak nadzór nad innymi chemikaliami.</a:t>
            </a:r>
          </a:p>
          <a:p>
            <a:pPr algn="just"/>
            <a:r>
              <a:rPr lang="pl-PL" sz="1600" dirty="0">
                <a:latin typeface="+mj-lt"/>
                <a:cs typeface="Times New Roman" panose="02020603050405020304" pitchFamily="18" charset="0"/>
              </a:rPr>
              <a:t>W rejestrze PPIS w Gołdapi nie ma zakładów produkujących i konfekcjonujących kosmetyki natomiast figurują w ewidencji sklepy udostępniające produkty kosmetyczne. </a:t>
            </a:r>
          </a:p>
          <a:p>
            <a:pPr algn="just"/>
            <a:r>
              <a:rPr lang="pl-PL" sz="1600" dirty="0">
                <a:latin typeface="+mj-lt"/>
                <a:cs typeface="Times New Roman" panose="02020603050405020304" pitchFamily="18" charset="0"/>
              </a:rPr>
              <a:t>W związku z wejściem w życie w 2022 r. bezwzględnego zakazu dostępności na rynku produktów zawierających: aldehyd 2-(4-tertbutylobenzylo) propionowy (nazwa zwyczajowa: </a:t>
            </a:r>
            <a:r>
              <a:rPr lang="pl-PL" sz="1600" dirty="0" err="1">
                <a:latin typeface="+mj-lt"/>
                <a:cs typeface="Times New Roman" panose="02020603050405020304" pitchFamily="18" charset="0"/>
              </a:rPr>
              <a:t>lilial</a:t>
            </a:r>
            <a:r>
              <a:rPr lang="pl-PL" sz="1600" dirty="0">
                <a:latin typeface="+mj-lt"/>
                <a:cs typeface="Times New Roman" panose="02020603050405020304" pitchFamily="18" charset="0"/>
              </a:rPr>
              <a:t>) oraz </a:t>
            </a:r>
            <a:r>
              <a:rPr lang="pl-PL" sz="1600" dirty="0" err="1">
                <a:latin typeface="+mj-lt"/>
                <a:cs typeface="Times New Roman" panose="02020603050405020304" pitchFamily="18" charset="0"/>
              </a:rPr>
              <a:t>pirytonian</a:t>
            </a:r>
            <a:r>
              <a:rPr lang="pl-PL" sz="1600" dirty="0">
                <a:latin typeface="+mj-lt"/>
                <a:cs typeface="Times New Roman" panose="02020603050405020304" pitchFamily="18" charset="0"/>
              </a:rPr>
              <a:t> cynku, oraz przepisów określających nowe ograniczenia dotyczące filtrów UV: benzofenon-3 i </a:t>
            </a:r>
            <a:r>
              <a:rPr lang="pl-PL" sz="1600" dirty="0" err="1">
                <a:latin typeface="+mj-lt"/>
                <a:cs typeface="Times New Roman" panose="02020603050405020304" pitchFamily="18" charset="0"/>
              </a:rPr>
              <a:t>oktokrylen</a:t>
            </a:r>
            <a:r>
              <a:rPr lang="pl-PL" sz="1600" dirty="0">
                <a:latin typeface="+mj-lt"/>
                <a:cs typeface="Times New Roman" panose="02020603050405020304" pitchFamily="18" charset="0"/>
              </a:rPr>
              <a:t>, skoncentrowaliśmy się na kontroli sklepów udostępniających produkty kosmetyczne mogących zawierać ww. substancje. Przeprowadzono 3 kontrole dotyczących m.in. ewentualnej obecności LILIAL-u oraz pod katem zawartości benzophenomu-3 i </a:t>
            </a:r>
            <a:r>
              <a:rPr lang="pl-PL" sz="1600" dirty="0" err="1">
                <a:latin typeface="+mj-lt"/>
                <a:cs typeface="Times New Roman" panose="02020603050405020304" pitchFamily="18" charset="0"/>
              </a:rPr>
              <a:t>oktokrylenu</a:t>
            </a:r>
            <a:r>
              <a:rPr lang="pl-PL" sz="1600" dirty="0">
                <a:latin typeface="+mj-lt"/>
                <a:cs typeface="Times New Roman" panose="02020603050405020304" pitchFamily="18" charset="0"/>
              </a:rPr>
              <a:t> w produktach kosmetycznych. </a:t>
            </a:r>
            <a:r>
              <a:rPr lang="pl-PL" sz="1600" b="1" dirty="0">
                <a:latin typeface="+mj-lt"/>
                <a:cs typeface="Times New Roman" panose="02020603050405020304" pitchFamily="18" charset="0"/>
              </a:rPr>
              <a:t>Nie stwierdzono nieprawidłowości. </a:t>
            </a:r>
          </a:p>
        </p:txBody>
      </p:sp>
      <p:pic>
        <p:nvPicPr>
          <p:cNvPr id="2052" name="Picture 4" descr="Kontrola jakości w produkcji kosmetyków – klucz do doskonałości ...">
            <a:extLst>
              <a:ext uri="{FF2B5EF4-FFF2-40B4-BE49-F238E27FC236}">
                <a16:creationId xmlns:a16="http://schemas.microsoft.com/office/drawing/2014/main" id="{4CFCB3F4-37D3-EB2D-53BF-895B738461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966" y="5363513"/>
            <a:ext cx="2303808" cy="1210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591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DACFA9E-D5ED-D590-E282-F4B731FDF629}"/>
              </a:ext>
            </a:extLst>
          </p:cNvPr>
          <p:cNvSpPr>
            <a:spLocks noGrp="1"/>
          </p:cNvSpPr>
          <p:nvPr>
            <p:ph type="title"/>
          </p:nvPr>
        </p:nvSpPr>
        <p:spPr>
          <a:xfrm>
            <a:off x="850790" y="327991"/>
            <a:ext cx="10363200" cy="546652"/>
          </a:xfrm>
        </p:spPr>
        <p:txBody>
          <a:bodyPr>
            <a:normAutofit/>
          </a:bodyPr>
          <a:lstStyle/>
          <a:p>
            <a:r>
              <a:rPr lang="pl-PL" sz="2800" dirty="0"/>
              <a:t>Choroby zawodowe</a:t>
            </a:r>
          </a:p>
        </p:txBody>
      </p:sp>
      <p:sp>
        <p:nvSpPr>
          <p:cNvPr id="3" name="Symbol zastępczy zawartości 2">
            <a:extLst>
              <a:ext uri="{FF2B5EF4-FFF2-40B4-BE49-F238E27FC236}">
                <a16:creationId xmlns:a16="http://schemas.microsoft.com/office/drawing/2014/main" id="{A5244153-B315-3B49-2B36-54824263D7D4}"/>
              </a:ext>
            </a:extLst>
          </p:cNvPr>
          <p:cNvSpPr>
            <a:spLocks noGrp="1"/>
          </p:cNvSpPr>
          <p:nvPr>
            <p:ph idx="1"/>
          </p:nvPr>
        </p:nvSpPr>
        <p:spPr>
          <a:xfrm>
            <a:off x="914399" y="1570383"/>
            <a:ext cx="10714384" cy="3629770"/>
          </a:xfrm>
        </p:spPr>
        <p:txBody>
          <a:bodyPr/>
          <a:lstStyle/>
          <a:p>
            <a:r>
              <a:rPr lang="pl-PL" dirty="0">
                <a:latin typeface="+mj-lt"/>
                <a:cs typeface="Times New Roman" panose="02020603050405020304" pitchFamily="18" charset="0"/>
              </a:rPr>
              <a:t>W 2024 r. na terenie powiatu gołdapskiego przeprowadzono 11 postępowań w sprawie chorób zawodowych. </a:t>
            </a:r>
          </a:p>
          <a:p>
            <a:r>
              <a:rPr lang="pl-PL" dirty="0">
                <a:latin typeface="+mj-lt"/>
                <a:cs typeface="Times New Roman" panose="02020603050405020304" pitchFamily="18" charset="0"/>
              </a:rPr>
              <a:t>Wydano 5 decyzji o stwierdzeniu choroby zawodowej oraz 3 decyzje o braku podstaw do stwierdzenia choroby zawodowej. </a:t>
            </a:r>
          </a:p>
          <a:p>
            <a:r>
              <a:rPr lang="pl-PL" dirty="0">
                <a:latin typeface="+mj-lt"/>
                <a:cs typeface="Times New Roman" panose="02020603050405020304" pitchFamily="18" charset="0"/>
              </a:rPr>
              <a:t>Stwierdzone choroby zawodowe to:</a:t>
            </a:r>
          </a:p>
          <a:p>
            <a:pPr>
              <a:buFontTx/>
              <a:buChar char="-"/>
            </a:pPr>
            <a:r>
              <a:rPr lang="pl-PL" dirty="0">
                <a:latin typeface="+mj-lt"/>
                <a:cs typeface="Times New Roman" panose="02020603050405020304" pitchFamily="18" charset="0"/>
              </a:rPr>
              <a:t>choroby zakaźne lub pasożytnicze albo ich następstwa BORELIOZA – </a:t>
            </a:r>
            <a:r>
              <a:rPr lang="pl-PL" u="sng" dirty="0">
                <a:latin typeface="+mj-lt"/>
                <a:cs typeface="Times New Roman" panose="02020603050405020304" pitchFamily="18" charset="0"/>
              </a:rPr>
              <a:t>4 przypadki</a:t>
            </a:r>
          </a:p>
          <a:p>
            <a:pPr>
              <a:buFontTx/>
              <a:buChar char="-"/>
            </a:pPr>
            <a:r>
              <a:rPr lang="pl-PL" dirty="0">
                <a:latin typeface="+mj-lt"/>
                <a:cs typeface="Times New Roman" panose="02020603050405020304" pitchFamily="18" charset="0"/>
              </a:rPr>
              <a:t>choroby zakaźne lub pasożytnicze albo ich następstwa COVID-19 – </a:t>
            </a:r>
            <a:r>
              <a:rPr lang="pl-PL" u="sng" dirty="0">
                <a:latin typeface="+mj-lt"/>
                <a:cs typeface="Times New Roman" panose="02020603050405020304" pitchFamily="18" charset="0"/>
              </a:rPr>
              <a:t>1 przypadek </a:t>
            </a:r>
          </a:p>
        </p:txBody>
      </p:sp>
      <p:graphicFrame>
        <p:nvGraphicFramePr>
          <p:cNvPr id="6" name="Wykres 5">
            <a:extLst>
              <a:ext uri="{FF2B5EF4-FFF2-40B4-BE49-F238E27FC236}">
                <a16:creationId xmlns:a16="http://schemas.microsoft.com/office/drawing/2014/main" id="{9FB93B99-C9AA-7EC9-57AE-2B9E5A852175}"/>
              </a:ext>
            </a:extLst>
          </p:cNvPr>
          <p:cNvGraphicFramePr/>
          <p:nvPr>
            <p:extLst>
              <p:ext uri="{D42A27DB-BD31-4B8C-83A1-F6EECF244321}">
                <p14:modId xmlns:p14="http://schemas.microsoft.com/office/powerpoint/2010/main" val="1698135150"/>
              </p:ext>
            </p:extLst>
          </p:nvPr>
        </p:nvGraphicFramePr>
        <p:xfrm>
          <a:off x="8060636" y="4691270"/>
          <a:ext cx="3717234" cy="20991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81563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BA40B3-89B4-FE84-F247-2E3C0E69F134}"/>
              </a:ext>
            </a:extLst>
          </p:cNvPr>
          <p:cNvSpPr>
            <a:spLocks noGrp="1"/>
          </p:cNvSpPr>
          <p:nvPr>
            <p:ph type="title"/>
          </p:nvPr>
        </p:nvSpPr>
        <p:spPr>
          <a:xfrm>
            <a:off x="914399" y="206723"/>
            <a:ext cx="5854149" cy="709448"/>
          </a:xfrm>
        </p:spPr>
        <p:txBody>
          <a:bodyPr>
            <a:normAutofit/>
          </a:bodyPr>
          <a:lstStyle/>
          <a:p>
            <a:r>
              <a:rPr lang="pl-PL" sz="2800" dirty="0"/>
              <a:t>Epidemiologia</a:t>
            </a:r>
          </a:p>
        </p:txBody>
      </p:sp>
      <p:sp>
        <p:nvSpPr>
          <p:cNvPr id="3" name="Symbol zastępczy zawartości 2">
            <a:extLst>
              <a:ext uri="{FF2B5EF4-FFF2-40B4-BE49-F238E27FC236}">
                <a16:creationId xmlns:a16="http://schemas.microsoft.com/office/drawing/2014/main" id="{5377DEDE-D610-D4D6-2A34-E57994F30E1A}"/>
              </a:ext>
            </a:extLst>
          </p:cNvPr>
          <p:cNvSpPr>
            <a:spLocks noGrp="1"/>
          </p:cNvSpPr>
          <p:nvPr>
            <p:ph idx="1"/>
          </p:nvPr>
        </p:nvSpPr>
        <p:spPr>
          <a:xfrm>
            <a:off x="338985" y="1292087"/>
            <a:ext cx="8228545" cy="5158409"/>
          </a:xfrm>
        </p:spPr>
        <p:txBody>
          <a:bodyPr>
            <a:normAutofit/>
          </a:bodyPr>
          <a:lstStyle/>
          <a:p>
            <a:pPr marL="0" indent="0">
              <a:lnSpc>
                <a:spcPct val="150000"/>
              </a:lnSpc>
              <a:buNone/>
            </a:pPr>
            <a:r>
              <a:rPr lang="pl-PL" sz="1400" dirty="0">
                <a:latin typeface="+mj-lt"/>
                <a:cs typeface="Times New Roman" panose="02020603050405020304" pitchFamily="18" charset="0"/>
              </a:rPr>
              <a:t>W dziedzinie chorób zakaźnych sytuacja w </a:t>
            </a:r>
            <a:r>
              <a:rPr lang="pl-PL" sz="1400" b="1" dirty="0">
                <a:latin typeface="+mj-lt"/>
                <a:cs typeface="Times New Roman" panose="02020603050405020304" pitchFamily="18" charset="0"/>
              </a:rPr>
              <a:t>znacznym</a:t>
            </a:r>
            <a:r>
              <a:rPr lang="pl-PL" sz="1400" dirty="0">
                <a:latin typeface="+mj-lt"/>
                <a:cs typeface="Times New Roman" panose="02020603050405020304" pitchFamily="18" charset="0"/>
              </a:rPr>
              <a:t> stopniu uległa </a:t>
            </a:r>
            <a:r>
              <a:rPr lang="pl-PL" sz="1400" b="1" dirty="0">
                <a:latin typeface="+mj-lt"/>
                <a:cs typeface="Times New Roman" panose="02020603050405020304" pitchFamily="18" charset="0"/>
              </a:rPr>
              <a:t>pogorszeniu</a:t>
            </a:r>
            <a:r>
              <a:rPr lang="pl-PL" sz="1400" dirty="0">
                <a:latin typeface="+mj-lt"/>
                <a:cs typeface="Times New Roman" panose="02020603050405020304" pitchFamily="18" charset="0"/>
              </a:rPr>
              <a:t> w stosunku do roku poprzedniego. </a:t>
            </a:r>
            <a:r>
              <a:rPr lang="pl-PL" sz="1400" dirty="0">
                <a:effectLst/>
                <a:latin typeface="+mj-lt"/>
                <a:ea typeface="Times New Roman" panose="02020603050405020304" pitchFamily="18" charset="0"/>
                <a:cs typeface="Times New Roman" panose="02020603050405020304" pitchFamily="18" charset="0"/>
              </a:rPr>
              <a:t>Nastąpił wzrost zachorowań na choroby zakaźne. Zarejestrowano ogółem 567 przypadków z tego 101 osób było hospitalizowanych, natomiast w 2023 r. zarejestrowano ogółem 391 przypadków z tego 117 osób było hospitalizowanych, co stanowi </a:t>
            </a:r>
            <a:r>
              <a:rPr lang="pl-PL" sz="1400" dirty="0">
                <a:effectLst/>
                <a:latin typeface="+mj-lt"/>
                <a:ea typeface="Times New Roman" panose="02020603050405020304" pitchFamily="18" charset="0"/>
              </a:rPr>
              <a:t>wzrost o 31,04 %.</a:t>
            </a:r>
          </a:p>
          <a:p>
            <a:pPr marL="0" indent="0" algn="just">
              <a:lnSpc>
                <a:spcPct val="150000"/>
              </a:lnSpc>
              <a:buNone/>
            </a:pPr>
            <a:r>
              <a:rPr lang="pl-PL" sz="1400" dirty="0">
                <a:effectLst/>
                <a:latin typeface="+mj-lt"/>
                <a:ea typeface="Times New Roman" panose="02020603050405020304" pitchFamily="18" charset="0"/>
              </a:rPr>
              <a:t>W roku 2024 odnotowano 227 przypadków zachorowań na </a:t>
            </a:r>
            <a:r>
              <a:rPr lang="pl-PL" sz="1400" b="1" u="sng" dirty="0">
                <a:effectLst/>
                <a:latin typeface="+mj-lt"/>
                <a:ea typeface="Times New Roman" panose="02020603050405020304" pitchFamily="18" charset="0"/>
              </a:rPr>
              <a:t>ospę wietrzną</a:t>
            </a:r>
            <a:r>
              <a:rPr lang="pl-PL" sz="1400" dirty="0">
                <a:effectLst/>
                <a:latin typeface="+mj-lt"/>
                <a:ea typeface="Times New Roman" panose="02020603050405020304" pitchFamily="18" charset="0"/>
              </a:rPr>
              <a:t>, natomiast w 2023 r. odnotowano 47 przypadków zachorowań, wzrost nastąpił</a:t>
            </a:r>
            <a:r>
              <a:rPr lang="pl-PL" sz="1400" dirty="0">
                <a:solidFill>
                  <a:srgbClr val="FF0000"/>
                </a:solidFill>
                <a:effectLst/>
                <a:latin typeface="+mj-lt"/>
                <a:ea typeface="Times New Roman" panose="02020603050405020304" pitchFamily="18" charset="0"/>
              </a:rPr>
              <a:t> </a:t>
            </a:r>
            <a:r>
              <a:rPr lang="pl-PL" sz="1400" dirty="0">
                <a:effectLst/>
                <a:latin typeface="+mj-lt"/>
                <a:ea typeface="Times New Roman" panose="02020603050405020304" pitchFamily="18" charset="0"/>
              </a:rPr>
              <a:t>o 79,29 %. Dodatkowo w roku 2024 zarejestrowano 20 przypadków zachorowań na </a:t>
            </a:r>
            <a:r>
              <a:rPr lang="pl-PL" sz="1400" b="1" u="sng" dirty="0">
                <a:effectLst/>
                <a:latin typeface="+mj-lt"/>
                <a:ea typeface="Times New Roman" panose="02020603050405020304" pitchFamily="18" charset="0"/>
              </a:rPr>
              <a:t>krztusiec</a:t>
            </a:r>
            <a:r>
              <a:rPr lang="pl-PL" sz="1400" dirty="0">
                <a:effectLst/>
                <a:latin typeface="+mj-lt"/>
                <a:ea typeface="Times New Roman" panose="02020603050405020304" pitchFamily="18" charset="0"/>
              </a:rPr>
              <a:t>, natomiast w roku 2023 nie odnotowano żadnego zachorowania, co stanowi wzrost o 100%. </a:t>
            </a:r>
          </a:p>
          <a:p>
            <a:pPr marL="0" indent="0" algn="just">
              <a:lnSpc>
                <a:spcPct val="150000"/>
              </a:lnSpc>
              <a:buNone/>
            </a:pPr>
            <a:r>
              <a:rPr lang="pl-PL" sz="1400" dirty="0">
                <a:effectLst/>
                <a:latin typeface="+mj-lt"/>
                <a:ea typeface="Times New Roman" panose="02020603050405020304" pitchFamily="18" charset="0"/>
              </a:rPr>
              <a:t>Wzrosła również liczba zachorowań na </a:t>
            </a:r>
            <a:r>
              <a:rPr lang="pl-PL" sz="1400" b="1" u="sng" dirty="0">
                <a:effectLst/>
                <a:latin typeface="+mj-lt"/>
                <a:ea typeface="Times New Roman" panose="02020603050405020304" pitchFamily="18" charset="0"/>
              </a:rPr>
              <a:t>boreliozę, </a:t>
            </a:r>
            <a:r>
              <a:rPr lang="pl-PL" sz="1400" dirty="0">
                <a:effectLst/>
                <a:latin typeface="+mj-lt"/>
                <a:ea typeface="Times New Roman" panose="02020603050405020304" pitchFamily="18" charset="0"/>
              </a:rPr>
              <a:t>w roku 2024 odnotowano 80 przypadków zachorowań, natomiast w roku 2023 odnotowano 63 przypadki zachorowań, wzrost nastąpił o 21,25%. Odnotowano również wzrost zachorowań na </a:t>
            </a:r>
            <a:r>
              <a:rPr lang="pl-PL" sz="1400" b="1" u="sng" dirty="0">
                <a:effectLst/>
                <a:latin typeface="+mj-lt"/>
                <a:ea typeface="Times New Roman" panose="02020603050405020304" pitchFamily="18" charset="0"/>
              </a:rPr>
              <a:t>kiłę, </a:t>
            </a:r>
            <a:r>
              <a:rPr lang="pl-PL" sz="1400" dirty="0">
                <a:effectLst/>
                <a:latin typeface="+mj-lt"/>
                <a:ea typeface="Times New Roman" panose="02020603050405020304" pitchFamily="18" charset="0"/>
              </a:rPr>
              <a:t>w roku 2024 zarejestrowano 2 przypadki zachorowań, natomiast w roku 2023 nie odnotowano żadnego zachorowania, wzrost nastąpił o 100 %.</a:t>
            </a:r>
          </a:p>
          <a:p>
            <a:pPr marL="0" indent="0" algn="just">
              <a:lnSpc>
                <a:spcPct val="150000"/>
              </a:lnSpc>
              <a:buNone/>
            </a:pPr>
            <a:r>
              <a:rPr lang="pl-PL" sz="1400" dirty="0">
                <a:effectLst/>
                <a:latin typeface="+mj-lt"/>
                <a:ea typeface="Times New Roman" panose="02020603050405020304" pitchFamily="18" charset="0"/>
              </a:rPr>
              <a:t>Pozostałe jednostki chorobowe utrzymują się na podobnym poziomie w stoku do roku 2023. </a:t>
            </a:r>
          </a:p>
          <a:p>
            <a:pPr marL="0" indent="0">
              <a:buNone/>
            </a:pPr>
            <a:r>
              <a:rPr lang="pl-PL" sz="1800" b="0" i="0" u="none" strike="noStrike" baseline="0" dirty="0"/>
              <a:t>Z powodu choroby zakaźnej zmarła 1 osoba. </a:t>
            </a:r>
            <a:endParaRPr lang="pl-PL" sz="1400" dirty="0">
              <a:effectLst/>
              <a:latin typeface="+mj-lt"/>
              <a:ea typeface="Times New Roman" panose="02020603050405020304" pitchFamily="18" charset="0"/>
            </a:endParaRPr>
          </a:p>
        </p:txBody>
      </p:sp>
      <p:pic>
        <p:nvPicPr>
          <p:cNvPr id="5" name="Obraz 4" descr="Kolorowy kapsułki stos, aby utworzyć wykres słupkowy">
            <a:extLst>
              <a:ext uri="{FF2B5EF4-FFF2-40B4-BE49-F238E27FC236}">
                <a16:creationId xmlns:a16="http://schemas.microsoft.com/office/drawing/2014/main" id="{DBF8A153-CB5E-5549-3AE1-4F5475F85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9107" y="168737"/>
            <a:ext cx="3533359" cy="2428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63139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66A3245-944D-06DD-FA9B-80A31AC9B929}"/>
              </a:ext>
            </a:extLst>
          </p:cNvPr>
          <p:cNvSpPr>
            <a:spLocks noGrp="1"/>
          </p:cNvSpPr>
          <p:nvPr>
            <p:ph type="title"/>
          </p:nvPr>
        </p:nvSpPr>
        <p:spPr>
          <a:xfrm>
            <a:off x="914400" y="190957"/>
            <a:ext cx="10363200" cy="725214"/>
          </a:xfrm>
        </p:spPr>
        <p:txBody>
          <a:bodyPr/>
          <a:lstStyle/>
          <a:p>
            <a:r>
              <a:rPr lang="pl-PL" dirty="0"/>
              <a:t>Epidemiologia</a:t>
            </a:r>
          </a:p>
        </p:txBody>
      </p:sp>
      <p:sp>
        <p:nvSpPr>
          <p:cNvPr id="3" name="Symbol zastępczy zawartości 2">
            <a:extLst>
              <a:ext uri="{FF2B5EF4-FFF2-40B4-BE49-F238E27FC236}">
                <a16:creationId xmlns:a16="http://schemas.microsoft.com/office/drawing/2014/main" id="{34F2CB3B-BD7D-9848-889D-484CDDCF04E5}"/>
              </a:ext>
            </a:extLst>
          </p:cNvPr>
          <p:cNvSpPr>
            <a:spLocks noGrp="1"/>
          </p:cNvSpPr>
          <p:nvPr>
            <p:ph idx="1"/>
          </p:nvPr>
        </p:nvSpPr>
        <p:spPr>
          <a:xfrm>
            <a:off x="914399" y="1261241"/>
            <a:ext cx="10363200" cy="2688021"/>
          </a:xfrm>
        </p:spPr>
        <p:txBody>
          <a:bodyPr>
            <a:noAutofit/>
          </a:bodyPr>
          <a:lstStyle/>
          <a:p>
            <a:pPr marL="0" indent="0" algn="just">
              <a:lnSpc>
                <a:spcPct val="150000"/>
              </a:lnSpc>
              <a:buNone/>
            </a:pPr>
            <a:r>
              <a:rPr lang="pl-PL" sz="1600" dirty="0">
                <a:effectLst/>
                <a:latin typeface="+mj-lt"/>
                <a:ea typeface="Times New Roman" panose="02020603050405020304" pitchFamily="18" charset="0"/>
              </a:rPr>
              <a:t>W 2024 r. </a:t>
            </a:r>
            <a:r>
              <a:rPr lang="pl-PL" sz="1600" b="1" dirty="0">
                <a:effectLst/>
                <a:latin typeface="+mj-lt"/>
                <a:ea typeface="Times New Roman" panose="02020603050405020304" pitchFamily="18" charset="0"/>
              </a:rPr>
              <a:t>najwięcej</a:t>
            </a:r>
            <a:r>
              <a:rPr lang="pl-PL" sz="1600" dirty="0">
                <a:effectLst/>
                <a:latin typeface="+mj-lt"/>
                <a:ea typeface="Times New Roman" panose="02020603050405020304" pitchFamily="18" charset="0"/>
              </a:rPr>
              <a:t> zachorowań zarejestrowano na:</a:t>
            </a:r>
          </a:p>
          <a:p>
            <a:pPr algn="just">
              <a:lnSpc>
                <a:spcPct val="150000"/>
              </a:lnSpc>
              <a:buFontTx/>
              <a:buChar char="-"/>
            </a:pPr>
            <a:r>
              <a:rPr lang="pl-PL" sz="1600" dirty="0">
                <a:latin typeface="+mj-lt"/>
                <a:ea typeface="Times New Roman" panose="02020603050405020304" pitchFamily="18" charset="0"/>
              </a:rPr>
              <a:t>biegunka i zapalenia żołądkowo jelitowe o prawdopodobnie zakaźnym pochodzeniu – 32 przypadki</a:t>
            </a:r>
          </a:p>
          <a:p>
            <a:pPr algn="just">
              <a:lnSpc>
                <a:spcPct val="150000"/>
              </a:lnSpc>
              <a:buFontTx/>
              <a:buChar char="-"/>
            </a:pPr>
            <a:r>
              <a:rPr lang="pl-PL" sz="1600" dirty="0">
                <a:effectLst/>
                <a:latin typeface="+mj-lt"/>
                <a:ea typeface="Times New Roman" panose="02020603050405020304" pitchFamily="18" charset="0"/>
              </a:rPr>
              <a:t>krztusiec – 20 przypadków</a:t>
            </a:r>
            <a:endParaRPr lang="pl-PL" sz="1600" dirty="0">
              <a:latin typeface="+mj-lt"/>
              <a:ea typeface="Times New Roman" panose="02020603050405020304" pitchFamily="18" charset="0"/>
            </a:endParaRPr>
          </a:p>
          <a:p>
            <a:pPr algn="just">
              <a:lnSpc>
                <a:spcPct val="150000"/>
              </a:lnSpc>
              <a:buFontTx/>
              <a:buChar char="-"/>
            </a:pPr>
            <a:r>
              <a:rPr lang="pl-PL" sz="1600" dirty="0">
                <a:effectLst/>
                <a:latin typeface="+mj-lt"/>
                <a:ea typeface="Times New Roman" panose="02020603050405020304" pitchFamily="18" charset="0"/>
              </a:rPr>
              <a:t>boreliozę – 80 przypadków</a:t>
            </a:r>
          </a:p>
          <a:p>
            <a:pPr algn="just">
              <a:lnSpc>
                <a:spcPct val="150000"/>
              </a:lnSpc>
              <a:buFontTx/>
              <a:buChar char="-"/>
            </a:pPr>
            <a:r>
              <a:rPr lang="pl-PL" sz="1600" dirty="0">
                <a:effectLst/>
                <a:latin typeface="+mj-lt"/>
                <a:ea typeface="Times New Roman" panose="02020603050405020304" pitchFamily="18" charset="0"/>
              </a:rPr>
              <a:t>ospę wietrzną - 227 przypadków</a:t>
            </a:r>
            <a:endParaRPr lang="pl-PL" sz="1600" dirty="0">
              <a:latin typeface="+mj-lt"/>
              <a:ea typeface="Times New Roman" panose="02020603050405020304" pitchFamily="18" charset="0"/>
            </a:endParaRPr>
          </a:p>
          <a:p>
            <a:pPr algn="just">
              <a:lnSpc>
                <a:spcPct val="150000"/>
              </a:lnSpc>
              <a:buFontTx/>
              <a:buChar char="-"/>
            </a:pPr>
            <a:r>
              <a:rPr lang="pl-PL" sz="1600" dirty="0">
                <a:effectLst/>
                <a:latin typeface="+mj-lt"/>
                <a:ea typeface="Times New Roman" panose="02020603050405020304" pitchFamily="18" charset="0"/>
              </a:rPr>
              <a:t>Covid-19 - 71 przypadków</a:t>
            </a:r>
          </a:p>
        </p:txBody>
      </p:sp>
      <p:graphicFrame>
        <p:nvGraphicFramePr>
          <p:cNvPr id="5" name="Wykres 4">
            <a:extLst>
              <a:ext uri="{FF2B5EF4-FFF2-40B4-BE49-F238E27FC236}">
                <a16:creationId xmlns:a16="http://schemas.microsoft.com/office/drawing/2014/main" id="{E726D740-572E-5BFD-735B-4254D00C43D7}"/>
              </a:ext>
            </a:extLst>
          </p:cNvPr>
          <p:cNvGraphicFramePr/>
          <p:nvPr/>
        </p:nvGraphicFramePr>
        <p:xfrm>
          <a:off x="520646" y="4459153"/>
          <a:ext cx="2458065" cy="22752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Wykres 5">
            <a:extLst>
              <a:ext uri="{FF2B5EF4-FFF2-40B4-BE49-F238E27FC236}">
                <a16:creationId xmlns:a16="http://schemas.microsoft.com/office/drawing/2014/main" id="{3B857897-7441-4FFC-9691-9D8C7533465D}"/>
              </a:ext>
            </a:extLst>
          </p:cNvPr>
          <p:cNvGraphicFramePr/>
          <p:nvPr/>
        </p:nvGraphicFramePr>
        <p:xfrm>
          <a:off x="9375524" y="4657510"/>
          <a:ext cx="2295830" cy="19218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Wykres 8">
            <a:extLst>
              <a:ext uri="{FF2B5EF4-FFF2-40B4-BE49-F238E27FC236}">
                <a16:creationId xmlns:a16="http://schemas.microsoft.com/office/drawing/2014/main" id="{BCBB7039-157E-73DE-766E-9D5F0CB729FA}"/>
              </a:ext>
            </a:extLst>
          </p:cNvPr>
          <p:cNvGraphicFramePr/>
          <p:nvPr/>
        </p:nvGraphicFramePr>
        <p:xfrm>
          <a:off x="3371237" y="4542502"/>
          <a:ext cx="2458065" cy="20368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a:extLst>
              <a:ext uri="{FF2B5EF4-FFF2-40B4-BE49-F238E27FC236}">
                <a16:creationId xmlns:a16="http://schemas.microsoft.com/office/drawing/2014/main" id="{1151A6F3-7711-FEAC-9BFB-F898139FE2AB}"/>
              </a:ext>
            </a:extLst>
          </p:cNvPr>
          <p:cNvGraphicFramePr/>
          <p:nvPr/>
        </p:nvGraphicFramePr>
        <p:xfrm>
          <a:off x="6221828" y="4542501"/>
          <a:ext cx="2580324" cy="203687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12970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FD926F-877A-D899-BAD4-A4DDCDFD0593}"/>
              </a:ext>
            </a:extLst>
          </p:cNvPr>
          <p:cNvSpPr>
            <a:spLocks noGrp="1"/>
          </p:cNvSpPr>
          <p:nvPr>
            <p:ph type="title"/>
          </p:nvPr>
        </p:nvSpPr>
        <p:spPr>
          <a:xfrm>
            <a:off x="914400" y="248479"/>
            <a:ext cx="10363200" cy="755374"/>
          </a:xfrm>
        </p:spPr>
        <p:txBody>
          <a:bodyPr>
            <a:normAutofit/>
          </a:bodyPr>
          <a:lstStyle/>
          <a:p>
            <a:r>
              <a:rPr lang="pl-PL" sz="3600" dirty="0"/>
              <a:t>Krztusiec</a:t>
            </a:r>
          </a:p>
        </p:txBody>
      </p:sp>
      <p:sp>
        <p:nvSpPr>
          <p:cNvPr id="3" name="Symbol zastępczy zawartości 2">
            <a:extLst>
              <a:ext uri="{FF2B5EF4-FFF2-40B4-BE49-F238E27FC236}">
                <a16:creationId xmlns:a16="http://schemas.microsoft.com/office/drawing/2014/main" id="{A9EDB153-9AC7-B470-0F29-20FF4AE8EB79}"/>
              </a:ext>
            </a:extLst>
          </p:cNvPr>
          <p:cNvSpPr>
            <a:spLocks noGrp="1"/>
          </p:cNvSpPr>
          <p:nvPr>
            <p:ph idx="1"/>
          </p:nvPr>
        </p:nvSpPr>
        <p:spPr>
          <a:xfrm>
            <a:off x="745435" y="1003854"/>
            <a:ext cx="11171581" cy="5327372"/>
          </a:xfrm>
        </p:spPr>
        <p:txBody>
          <a:bodyPr>
            <a:normAutofit fontScale="92500"/>
          </a:bodyPr>
          <a:lstStyle/>
          <a:p>
            <a:pPr algn="l"/>
            <a:endParaRPr lang="pl-PL" sz="1800" b="0" i="0" u="none" strike="noStrike" baseline="0" dirty="0">
              <a:solidFill>
                <a:srgbClr val="000000"/>
              </a:solidFill>
              <a:latin typeface="Calibri" panose="020F0502020204030204" pitchFamily="34" charset="0"/>
            </a:endParaRPr>
          </a:p>
          <a:p>
            <a:pPr algn="just"/>
            <a:r>
              <a:rPr lang="pl-PL" sz="1800" b="0" i="0" u="none" strike="noStrike" baseline="0" dirty="0"/>
              <a:t>Zachorowanie na krztusiec pozostawia długotrwałą odporność naturalną (przez ok. 10-15 lat), po tym czasie stopniowo zwiększa się odsetek populacji wrażliwej na zakażenie. Natomiast odporność poszczepienna w zależności od rodzaju szczepionki utrzymuje się przez okres ok. 3–10 lat (najczęściej ok. 5-7 lat). W przypadku krztuśca występują okresowe wzrosty zachorowań co 3-5 lat, w zależności od stosowanej szczepionki oraz innych czynników (np. grup wiekowych objętych powszechnymi szczepieniami). </a:t>
            </a:r>
            <a:endParaRPr lang="pl-PL" sz="1800" b="0" i="0" u="none" strike="noStrike" baseline="0" dirty="0">
              <a:solidFill>
                <a:srgbClr val="000000"/>
              </a:solidFill>
              <a:latin typeface="Calibri" panose="020F0502020204030204" pitchFamily="34" charset="0"/>
            </a:endParaRPr>
          </a:p>
          <a:p>
            <a:pPr algn="just"/>
            <a:r>
              <a:rPr lang="pl-PL" sz="1800" b="0" i="0" u="none" strike="noStrike" baseline="0" dirty="0">
                <a:latin typeface="Calibri" panose="020F0502020204030204" pitchFamily="34" charset="0"/>
              </a:rPr>
              <a:t>Zgodnie z Kalendarzem Szczepień szczepienia rozpoczynają się w 2. miesiącu życia, natomiast ostatnia dawka przypominająca szczepienia podawana jest w 14. roku życia dziecka </a:t>
            </a:r>
            <a:endParaRPr lang="pl-PL" sz="1800" b="0" i="0" u="none" strike="noStrike" baseline="0" dirty="0"/>
          </a:p>
          <a:p>
            <a:pPr algn="just"/>
            <a:r>
              <a:rPr lang="pl-PL" sz="1800" b="0" i="0" u="none" strike="noStrike" baseline="0" dirty="0">
                <a:solidFill>
                  <a:srgbClr val="000009"/>
                </a:solidFill>
              </a:rPr>
              <a:t>W celu osiągnięcia wzrostu odporności zbiorowiskowej dającej ochronę osobom nieodpornym, zaleca się obok prowadzenia powszechnych szczepień u dzieci i młodzieży, stosowanie szczepień przypominających u osób dorosłych. </a:t>
            </a:r>
            <a:endParaRPr lang="pl-PL" sz="1800" b="0" i="0" u="none" strike="noStrike" baseline="0" dirty="0">
              <a:solidFill>
                <a:srgbClr val="000000"/>
              </a:solidFill>
            </a:endParaRPr>
          </a:p>
          <a:p>
            <a:pPr algn="just"/>
            <a:r>
              <a:rPr lang="pl-PL" sz="1800" b="1" i="0" u="none" strike="noStrike" baseline="0" dirty="0">
                <a:solidFill>
                  <a:srgbClr val="000000"/>
                </a:solidFill>
              </a:rPr>
              <a:t>Szczepienie przeciwko krztuścowi dla kobiet w ciąży </a:t>
            </a:r>
            <a:r>
              <a:rPr lang="pl-PL" sz="1800" b="0" i="0" u="none" strike="noStrike" baseline="0" dirty="0">
                <a:solidFill>
                  <a:srgbClr val="000000"/>
                </a:solidFill>
              </a:rPr>
              <a:t>- od 15 października 2024 r., kobieta w ciąży po ukończeniu 27 do 36 tygodnia ciąży a w uzasadnionych przypadkach zagrożenia przedwczesnym porodem – po ukończeniu 20 tygodnia ciąży może bezpłatnie zaszczepić się przeciw krztuścowi w przychodniach podstawowej opieki zdrowotnej. </a:t>
            </a:r>
            <a:endParaRPr lang="pl-PL" dirty="0"/>
          </a:p>
        </p:txBody>
      </p:sp>
    </p:spTree>
    <p:extLst>
      <p:ext uri="{BB962C8B-B14F-4D97-AF65-F5344CB8AC3E}">
        <p14:creationId xmlns:p14="http://schemas.microsoft.com/office/powerpoint/2010/main" val="733763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C9403-15CC-CB7B-13F3-09F8957E48DE}"/>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33FC7A3B-E426-40D8-8D67-5D9D7FF8174F}"/>
              </a:ext>
            </a:extLst>
          </p:cNvPr>
          <p:cNvSpPr>
            <a:spLocks noGrp="1"/>
          </p:cNvSpPr>
          <p:nvPr>
            <p:ph type="title"/>
          </p:nvPr>
        </p:nvSpPr>
        <p:spPr>
          <a:xfrm>
            <a:off x="1222514" y="161139"/>
            <a:ext cx="10363200" cy="725214"/>
          </a:xfrm>
        </p:spPr>
        <p:txBody>
          <a:bodyPr>
            <a:normAutofit/>
          </a:bodyPr>
          <a:lstStyle/>
          <a:p>
            <a:r>
              <a:rPr lang="pl-PL" sz="2800" dirty="0"/>
              <a:t>Epidemiologia</a:t>
            </a:r>
          </a:p>
        </p:txBody>
      </p:sp>
      <p:sp>
        <p:nvSpPr>
          <p:cNvPr id="3" name="Symbol zastępczy zawartości 2">
            <a:extLst>
              <a:ext uri="{FF2B5EF4-FFF2-40B4-BE49-F238E27FC236}">
                <a16:creationId xmlns:a16="http://schemas.microsoft.com/office/drawing/2014/main" id="{0208DFF2-0E92-36BB-112D-7E27EF52FE8A}"/>
              </a:ext>
            </a:extLst>
          </p:cNvPr>
          <p:cNvSpPr>
            <a:spLocks noGrp="1"/>
          </p:cNvSpPr>
          <p:nvPr>
            <p:ph idx="1"/>
          </p:nvPr>
        </p:nvSpPr>
        <p:spPr>
          <a:xfrm>
            <a:off x="914398" y="1093304"/>
            <a:ext cx="10903227" cy="3589055"/>
          </a:xfrm>
        </p:spPr>
        <p:txBody>
          <a:bodyPr>
            <a:normAutofit/>
          </a:bodyPr>
          <a:lstStyle/>
          <a:p>
            <a:pPr marL="0" indent="0" algn="just">
              <a:lnSpc>
                <a:spcPct val="150000"/>
              </a:lnSpc>
              <a:buNone/>
            </a:pPr>
            <a:r>
              <a:rPr lang="pl-PL" sz="1400" dirty="0">
                <a:effectLst/>
                <a:latin typeface="+mj-lt"/>
                <a:ea typeface="Times New Roman" panose="02020603050405020304" pitchFamily="18" charset="0"/>
              </a:rPr>
              <a:t>W porównaniu z rokiem poprzednim spadła liczba zachorowań na:</a:t>
            </a:r>
          </a:p>
          <a:p>
            <a:pPr marL="0" indent="0" algn="just">
              <a:lnSpc>
                <a:spcPct val="150000"/>
              </a:lnSpc>
              <a:buNone/>
            </a:pPr>
            <a:r>
              <a:rPr lang="pl-PL" sz="1400" dirty="0">
                <a:solidFill>
                  <a:srgbClr val="7030A0"/>
                </a:solidFill>
                <a:effectLst/>
                <a:latin typeface="+mj-lt"/>
                <a:ea typeface="Times New Roman" panose="02020603050405020304" pitchFamily="18" charset="0"/>
              </a:rPr>
              <a:t>- </a:t>
            </a:r>
            <a:r>
              <a:rPr lang="pl-PL" sz="1400" dirty="0">
                <a:effectLst/>
                <a:latin typeface="+mj-lt"/>
                <a:ea typeface="Times New Roman" panose="02020603050405020304" pitchFamily="18" charset="0"/>
              </a:rPr>
              <a:t>inne bakteryjne zakażenia jelitowe wywołane przez clostridium </a:t>
            </a:r>
            <a:r>
              <a:rPr lang="pl-PL" sz="1400" dirty="0" err="1">
                <a:effectLst/>
                <a:latin typeface="+mj-lt"/>
                <a:ea typeface="Times New Roman" panose="02020603050405020304" pitchFamily="18" charset="0"/>
              </a:rPr>
              <a:t>difficile</a:t>
            </a:r>
            <a:r>
              <a:rPr lang="pl-PL" sz="1400" dirty="0">
                <a:effectLst/>
                <a:latin typeface="+mj-lt"/>
                <a:ea typeface="Times New Roman" panose="02020603050405020304" pitchFamily="18" charset="0"/>
              </a:rPr>
              <a:t> – 14 przypadków, natomiast w roku 2023 odnotowano 20 przypadków, spadek nastąpił o </a:t>
            </a:r>
            <a:r>
              <a:rPr lang="pl-PL" sz="1400" b="1" dirty="0">
                <a:solidFill>
                  <a:schemeClr val="accent5">
                    <a:lumMod val="50000"/>
                  </a:schemeClr>
                </a:solidFill>
                <a:effectLst/>
                <a:latin typeface="+mj-lt"/>
                <a:ea typeface="Times New Roman" panose="02020603050405020304" pitchFamily="18" charset="0"/>
              </a:rPr>
              <a:t>3%,</a:t>
            </a:r>
          </a:p>
          <a:p>
            <a:pPr marL="0" indent="0" algn="just">
              <a:lnSpc>
                <a:spcPct val="150000"/>
              </a:lnSpc>
              <a:buNone/>
            </a:pPr>
            <a:r>
              <a:rPr lang="pl-PL" sz="1400" dirty="0">
                <a:effectLst/>
                <a:latin typeface="+mj-lt"/>
                <a:ea typeface="Times New Roman" panose="02020603050405020304" pitchFamily="18" charset="0"/>
              </a:rPr>
              <a:t>- </a:t>
            </a:r>
            <a:r>
              <a:rPr lang="pl-PL" sz="1400" dirty="0" err="1">
                <a:effectLst/>
                <a:latin typeface="+mj-lt"/>
                <a:ea typeface="Times New Roman" panose="02020603050405020304" pitchFamily="18" charset="0"/>
              </a:rPr>
              <a:t>salmoneloza</a:t>
            </a:r>
            <a:r>
              <a:rPr lang="pl-PL" sz="1400" dirty="0">
                <a:effectLst/>
                <a:latin typeface="+mj-lt"/>
                <a:ea typeface="Times New Roman" panose="02020603050405020304" pitchFamily="18" charset="0"/>
              </a:rPr>
              <a:t> i zatrucia pokarmowe – 4 przypadki, natomiast w 2023 r. odnotowano 13 przypadków, spadek nastąpił o </a:t>
            </a:r>
            <a:r>
              <a:rPr lang="pl-PL" sz="1400" b="1" dirty="0">
                <a:solidFill>
                  <a:schemeClr val="accent5">
                    <a:lumMod val="50000"/>
                  </a:schemeClr>
                </a:solidFill>
                <a:effectLst/>
                <a:latin typeface="+mj-lt"/>
                <a:ea typeface="Times New Roman" panose="02020603050405020304" pitchFamily="18" charset="0"/>
              </a:rPr>
              <a:t>69,23%,</a:t>
            </a:r>
          </a:p>
          <a:p>
            <a:pPr marL="0" indent="0" algn="just">
              <a:lnSpc>
                <a:spcPct val="150000"/>
              </a:lnSpc>
              <a:buNone/>
            </a:pPr>
            <a:r>
              <a:rPr lang="pl-PL" sz="1400" dirty="0">
                <a:effectLst/>
                <a:latin typeface="+mj-lt"/>
                <a:ea typeface="Times New Roman" panose="02020603050405020304" pitchFamily="18" charset="0"/>
              </a:rPr>
              <a:t>- Covid 19 – odnotowano 71 przypadków, natomiast w 2023 r. odnotowano 165 przypadków, spadek nastąpił o </a:t>
            </a:r>
            <a:r>
              <a:rPr lang="pl-PL" sz="1400" b="1" dirty="0">
                <a:solidFill>
                  <a:schemeClr val="accent5">
                    <a:lumMod val="50000"/>
                  </a:schemeClr>
                </a:solidFill>
                <a:effectLst/>
                <a:latin typeface="+mj-lt"/>
                <a:ea typeface="Times New Roman" panose="02020603050405020304" pitchFamily="18" charset="0"/>
              </a:rPr>
              <a:t>57%.</a:t>
            </a:r>
          </a:p>
          <a:p>
            <a:pPr marL="0" indent="0" algn="just">
              <a:lnSpc>
                <a:spcPct val="150000"/>
              </a:lnSpc>
              <a:buNone/>
            </a:pPr>
            <a:r>
              <a:rPr lang="pl-PL" sz="1400" dirty="0">
                <a:effectLst/>
                <a:latin typeface="+mj-lt"/>
                <a:ea typeface="Times New Roman" panose="02020603050405020304" pitchFamily="18" charset="0"/>
              </a:rPr>
              <a:t>Wraz ze spadkiem zachorowań na choroby zakaźne, nastąpił również spadek zachorowań na grypę. W roku 2024 odnotowano 44 przypadki zachorowań, w tym w 10 przypadkach grypa została potwierdzona laboratoryjnie, natomiast w roku 2023 odnotowano 899 przypadków, </a:t>
            </a:r>
            <a:br>
              <a:rPr lang="pl-PL" sz="1400" dirty="0">
                <a:effectLst/>
                <a:latin typeface="+mj-lt"/>
                <a:ea typeface="Times New Roman" panose="02020603050405020304" pitchFamily="18" charset="0"/>
              </a:rPr>
            </a:br>
            <a:r>
              <a:rPr lang="pl-PL" sz="1400" dirty="0">
                <a:effectLst/>
                <a:latin typeface="+mj-lt"/>
                <a:ea typeface="Times New Roman" panose="02020603050405020304" pitchFamily="18" charset="0"/>
              </a:rPr>
              <a:t>z tego w 5 przypadkach potwierdzono laboratoryjnie, </a:t>
            </a:r>
            <a:r>
              <a:rPr lang="pl-PL" sz="1400" b="1" u="sng" dirty="0">
                <a:solidFill>
                  <a:schemeClr val="accent5">
                    <a:lumMod val="50000"/>
                  </a:schemeClr>
                </a:solidFill>
                <a:effectLst/>
                <a:latin typeface="+mj-lt"/>
                <a:ea typeface="Times New Roman" panose="02020603050405020304" pitchFamily="18" charset="0"/>
              </a:rPr>
              <a:t>spadek nastąpił o 95,10%.</a:t>
            </a:r>
          </a:p>
        </p:txBody>
      </p:sp>
      <p:graphicFrame>
        <p:nvGraphicFramePr>
          <p:cNvPr id="4" name="Wykres 3">
            <a:extLst>
              <a:ext uri="{FF2B5EF4-FFF2-40B4-BE49-F238E27FC236}">
                <a16:creationId xmlns:a16="http://schemas.microsoft.com/office/drawing/2014/main" id="{D7DD3A56-E7BF-B36E-D9D5-99EB1CC268B3}"/>
              </a:ext>
            </a:extLst>
          </p:cNvPr>
          <p:cNvGraphicFramePr/>
          <p:nvPr/>
        </p:nvGraphicFramePr>
        <p:xfrm>
          <a:off x="1094657" y="4712313"/>
          <a:ext cx="2414148" cy="21675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a:extLst>
              <a:ext uri="{FF2B5EF4-FFF2-40B4-BE49-F238E27FC236}">
                <a16:creationId xmlns:a16="http://schemas.microsoft.com/office/drawing/2014/main" id="{A64A5CA0-530E-A999-A1E4-17AAE8E1C4B8}"/>
              </a:ext>
            </a:extLst>
          </p:cNvPr>
          <p:cNvGraphicFramePr/>
          <p:nvPr/>
        </p:nvGraphicFramePr>
        <p:xfrm>
          <a:off x="3783779" y="4682359"/>
          <a:ext cx="4624439" cy="18416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Wykres 7">
            <a:extLst>
              <a:ext uri="{FF2B5EF4-FFF2-40B4-BE49-F238E27FC236}">
                <a16:creationId xmlns:a16="http://schemas.microsoft.com/office/drawing/2014/main" id="{356BF6BE-4512-91FE-FEF1-5EDE9A4808BC}"/>
              </a:ext>
            </a:extLst>
          </p:cNvPr>
          <p:cNvGraphicFramePr/>
          <p:nvPr/>
        </p:nvGraphicFramePr>
        <p:xfrm>
          <a:off x="8921135" y="4602130"/>
          <a:ext cx="2136877" cy="19218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24331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38D5F47-E54B-4CBB-83CB-D01124B96308}"/>
              </a:ext>
            </a:extLst>
          </p:cNvPr>
          <p:cNvSpPr>
            <a:spLocks noGrp="1"/>
          </p:cNvSpPr>
          <p:nvPr>
            <p:ph type="title"/>
          </p:nvPr>
        </p:nvSpPr>
        <p:spPr>
          <a:xfrm>
            <a:off x="914399" y="1073426"/>
            <a:ext cx="10863471" cy="1794177"/>
          </a:xfrm>
        </p:spPr>
        <p:txBody>
          <a:bodyPr anchor="t">
            <a:normAutofit/>
          </a:bodyPr>
          <a:lstStyle/>
          <a:p>
            <a:r>
              <a:rPr lang="pl-PL" sz="3200" dirty="0">
                <a:latin typeface="Times New Roman" panose="02020603050405020304" pitchFamily="18" charset="0"/>
                <a:cs typeface="Times New Roman" panose="02020603050405020304" pitchFamily="18" charset="0"/>
              </a:rPr>
              <a:t>CEL DZIAŁALNOŚCI </a:t>
            </a:r>
            <a:br>
              <a:rPr lang="pl-PL" sz="3200" dirty="0">
                <a:latin typeface="Times New Roman" panose="02020603050405020304" pitchFamily="18" charset="0"/>
                <a:cs typeface="Times New Roman" panose="02020603050405020304" pitchFamily="18" charset="0"/>
              </a:rPr>
            </a:br>
            <a:r>
              <a:rPr lang="pl-PL" sz="3200" dirty="0">
                <a:latin typeface="Times New Roman" panose="02020603050405020304" pitchFamily="18" charset="0"/>
                <a:cs typeface="Times New Roman" panose="02020603050405020304" pitchFamily="18" charset="0"/>
              </a:rPr>
              <a:t>POWIATOWEJ STACJI SANITARNO-EPIDEMIOLOGICZNEJ W GOŁDAPI</a:t>
            </a:r>
            <a:endParaRPr lang="pl-PL" sz="3200" dirty="0"/>
          </a:p>
        </p:txBody>
      </p:sp>
      <p:sp>
        <p:nvSpPr>
          <p:cNvPr id="3" name="Symbol zastępczy zawartości 2">
            <a:extLst>
              <a:ext uri="{FF2B5EF4-FFF2-40B4-BE49-F238E27FC236}">
                <a16:creationId xmlns:a16="http://schemas.microsoft.com/office/drawing/2014/main" id="{C0396F31-3AAF-4AE1-BF0E-469444A4974C}"/>
              </a:ext>
            </a:extLst>
          </p:cNvPr>
          <p:cNvSpPr>
            <a:spLocks noGrp="1"/>
          </p:cNvSpPr>
          <p:nvPr>
            <p:ph idx="1"/>
          </p:nvPr>
        </p:nvSpPr>
        <p:spPr>
          <a:xfrm>
            <a:off x="2405270" y="3429000"/>
            <a:ext cx="9531626" cy="2524539"/>
          </a:xfrm>
        </p:spPr>
        <p:txBody>
          <a:bodyPr anchor="t">
            <a:normAutofit/>
          </a:bodyPr>
          <a:lstStyle/>
          <a:p>
            <a:pPr marL="0" indent="0" algn="l">
              <a:buNone/>
            </a:pPr>
            <a:r>
              <a:rPr lang="pl-PL" sz="1800" b="0" i="0" u="none" strike="noStrike" baseline="0" dirty="0"/>
              <a:t>Nadrzędnym celem naszej działalności jest ochrona zdrowia ludzkiego przed niekorzystnym wpływem szkodliwych i uciążliwych czynników środowiskowych, zapobieganie występowaniu chorób zakaźnych i zawodowych.</a:t>
            </a:r>
            <a:endParaRPr lang="pl-PL" sz="1800" b="0" i="0" u="none" strike="noStrike" baseline="0" dirty="0">
              <a:solidFill>
                <a:srgbClr val="000000"/>
              </a:solidFill>
            </a:endParaRPr>
          </a:p>
          <a:p>
            <a:pPr marL="0" indent="0">
              <a:buNone/>
            </a:pPr>
            <a:r>
              <a:rPr lang="pl-PL" sz="1800" b="0" i="0" u="none" strike="noStrike" baseline="0" dirty="0"/>
              <a:t>Istotnym dopełnieniem funkcji kontrolnych i nadzorowych jest prowadzenie edukacji zdrowotnej  celem ukształtowania właściwych postaw dotyczących zdrowia. </a:t>
            </a:r>
            <a:endParaRPr lang="pl-PL" sz="1900" dirty="0"/>
          </a:p>
        </p:txBody>
      </p:sp>
    </p:spTree>
    <p:extLst>
      <p:ext uri="{BB962C8B-B14F-4D97-AF65-F5344CB8AC3E}">
        <p14:creationId xmlns:p14="http://schemas.microsoft.com/office/powerpoint/2010/main" val="3063432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BB5DA84-830C-9C73-CC82-74479E3E0BC2}"/>
              </a:ext>
            </a:extLst>
          </p:cNvPr>
          <p:cNvSpPr>
            <a:spLocks noGrp="1"/>
          </p:cNvSpPr>
          <p:nvPr>
            <p:ph type="title"/>
          </p:nvPr>
        </p:nvSpPr>
        <p:spPr>
          <a:xfrm>
            <a:off x="914400" y="397564"/>
            <a:ext cx="6470374" cy="626165"/>
          </a:xfrm>
        </p:spPr>
        <p:txBody>
          <a:bodyPr>
            <a:normAutofit/>
          </a:bodyPr>
          <a:lstStyle/>
          <a:p>
            <a:r>
              <a:rPr lang="pl-PL" sz="2800" dirty="0"/>
              <a:t>Pokąsania przez zwierzęta</a:t>
            </a:r>
          </a:p>
        </p:txBody>
      </p:sp>
      <p:graphicFrame>
        <p:nvGraphicFramePr>
          <p:cNvPr id="4" name="Symbol zastępczy zawartości 3">
            <a:extLst>
              <a:ext uri="{FF2B5EF4-FFF2-40B4-BE49-F238E27FC236}">
                <a16:creationId xmlns:a16="http://schemas.microsoft.com/office/drawing/2014/main" id="{F01B26AA-3800-EE72-960D-1B9711BF1C72}"/>
              </a:ext>
            </a:extLst>
          </p:cNvPr>
          <p:cNvGraphicFramePr>
            <a:graphicFrameLocks noGrp="1"/>
          </p:cNvGraphicFramePr>
          <p:nvPr>
            <p:ph idx="1"/>
            <p:extLst>
              <p:ext uri="{D42A27DB-BD31-4B8C-83A1-F6EECF244321}">
                <p14:modId xmlns:p14="http://schemas.microsoft.com/office/powerpoint/2010/main" val="692124014"/>
              </p:ext>
            </p:extLst>
          </p:nvPr>
        </p:nvGraphicFramePr>
        <p:xfrm>
          <a:off x="6679096" y="2027583"/>
          <a:ext cx="5165033" cy="3170582"/>
        </p:xfrm>
        <a:graphic>
          <a:graphicData uri="http://schemas.openxmlformats.org/drawingml/2006/table">
            <a:tbl>
              <a:tblPr firstRow="1" firstCol="1" bandRow="1">
                <a:tableStyleId>{5C22544A-7EE6-4342-B048-85BDC9FD1C3A}</a:tableStyleId>
              </a:tblPr>
              <a:tblGrid>
                <a:gridCol w="1055765">
                  <a:extLst>
                    <a:ext uri="{9D8B030D-6E8A-4147-A177-3AD203B41FA5}">
                      <a16:colId xmlns:a16="http://schemas.microsoft.com/office/drawing/2014/main" val="2848099852"/>
                    </a:ext>
                  </a:extLst>
                </a:gridCol>
                <a:gridCol w="1724238">
                  <a:extLst>
                    <a:ext uri="{9D8B030D-6E8A-4147-A177-3AD203B41FA5}">
                      <a16:colId xmlns:a16="http://schemas.microsoft.com/office/drawing/2014/main" val="3565059534"/>
                    </a:ext>
                  </a:extLst>
                </a:gridCol>
                <a:gridCol w="2385030">
                  <a:extLst>
                    <a:ext uri="{9D8B030D-6E8A-4147-A177-3AD203B41FA5}">
                      <a16:colId xmlns:a16="http://schemas.microsoft.com/office/drawing/2014/main" val="4093192199"/>
                    </a:ext>
                  </a:extLst>
                </a:gridCol>
              </a:tblGrid>
              <a:tr h="1909223">
                <a:tc>
                  <a:txBody>
                    <a:bodyPr/>
                    <a:lstStyle/>
                    <a:p>
                      <a:pPr>
                        <a:lnSpc>
                          <a:spcPct val="115000"/>
                        </a:lnSpc>
                        <a:spcAft>
                          <a:spcPts val="1000"/>
                        </a:spcAft>
                      </a:pPr>
                      <a:r>
                        <a:rPr lang="pl-PL" sz="2400" dirty="0">
                          <a:effectLst/>
                        </a:rPr>
                        <a:t>Rok</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pl-PL" sz="2400" dirty="0">
                          <a:effectLst/>
                        </a:rPr>
                        <a:t>Liczba osób pokąsanych przez zwierzęta</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pl-PL" sz="2400" dirty="0">
                          <a:effectLst/>
                        </a:rPr>
                        <a:t>Liczba osób zakwalifikowanych do szczepień</a:t>
                      </a:r>
                    </a:p>
                    <a:p>
                      <a:pPr algn="ctr">
                        <a:lnSpc>
                          <a:spcPct val="115000"/>
                        </a:lnSpc>
                        <a:spcAft>
                          <a:spcPts val="1000"/>
                        </a:spcAft>
                      </a:pPr>
                      <a:r>
                        <a:rPr lang="pl-PL" sz="2400" dirty="0">
                          <a:effectLst/>
                        </a:rPr>
                        <a:t>p/wściekliźnie</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57559009"/>
                  </a:ext>
                </a:extLst>
              </a:tr>
              <a:tr h="420453">
                <a:tc>
                  <a:txBody>
                    <a:bodyPr/>
                    <a:lstStyle/>
                    <a:p>
                      <a:pPr>
                        <a:lnSpc>
                          <a:spcPct val="115000"/>
                        </a:lnSpc>
                        <a:spcAft>
                          <a:spcPts val="1000"/>
                        </a:spcAft>
                      </a:pPr>
                      <a:r>
                        <a:rPr lang="pl-PL" sz="2400">
                          <a:effectLst/>
                        </a:rPr>
                        <a:t>2022</a:t>
                      </a:r>
                      <a:endParaRPr lang="pl-PL"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pl-PL" sz="2400">
                          <a:effectLst/>
                        </a:rPr>
                        <a:t>24</a:t>
                      </a:r>
                      <a:endParaRPr lang="pl-PL"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pl-PL" sz="2400" dirty="0">
                          <a:effectLst/>
                        </a:rPr>
                        <a:t>3</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9752251"/>
                  </a:ext>
                </a:extLst>
              </a:tr>
              <a:tr h="420453">
                <a:tc>
                  <a:txBody>
                    <a:bodyPr/>
                    <a:lstStyle/>
                    <a:p>
                      <a:pPr>
                        <a:lnSpc>
                          <a:spcPct val="115000"/>
                        </a:lnSpc>
                        <a:spcAft>
                          <a:spcPts val="1000"/>
                        </a:spcAft>
                      </a:pPr>
                      <a:r>
                        <a:rPr lang="pl-PL" sz="2400" dirty="0">
                          <a:effectLst/>
                        </a:rPr>
                        <a:t>2023</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pl-PL" sz="2400">
                          <a:effectLst/>
                        </a:rPr>
                        <a:t>24</a:t>
                      </a:r>
                      <a:endParaRPr lang="pl-PL"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pl-PL" sz="2400">
                          <a:effectLst/>
                        </a:rPr>
                        <a:t>3</a:t>
                      </a:r>
                      <a:endParaRPr lang="pl-PL"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7069890"/>
                  </a:ext>
                </a:extLst>
              </a:tr>
              <a:tr h="420453">
                <a:tc>
                  <a:txBody>
                    <a:bodyPr/>
                    <a:lstStyle/>
                    <a:p>
                      <a:pPr>
                        <a:lnSpc>
                          <a:spcPct val="115000"/>
                        </a:lnSpc>
                        <a:spcAft>
                          <a:spcPts val="1000"/>
                        </a:spcAft>
                      </a:pPr>
                      <a:r>
                        <a:rPr lang="pl-PL" sz="2400">
                          <a:effectLst/>
                        </a:rPr>
                        <a:t>2024</a:t>
                      </a:r>
                      <a:endParaRPr lang="pl-PL"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pl-PL" sz="2400">
                          <a:effectLst/>
                        </a:rPr>
                        <a:t>28</a:t>
                      </a:r>
                      <a:endParaRPr lang="pl-PL"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pl-PL" sz="2400" dirty="0">
                          <a:effectLst/>
                        </a:rPr>
                        <a:t>9</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1719512"/>
                  </a:ext>
                </a:extLst>
              </a:tr>
            </a:tbl>
          </a:graphicData>
        </a:graphic>
      </p:graphicFrame>
      <p:sp>
        <p:nvSpPr>
          <p:cNvPr id="5" name="pole tekstowe 4">
            <a:extLst>
              <a:ext uri="{FF2B5EF4-FFF2-40B4-BE49-F238E27FC236}">
                <a16:creationId xmlns:a16="http://schemas.microsoft.com/office/drawing/2014/main" id="{6595295F-C015-DA48-235E-50EDFD32A7B5}"/>
              </a:ext>
            </a:extLst>
          </p:cNvPr>
          <p:cNvSpPr txBox="1"/>
          <p:nvPr/>
        </p:nvSpPr>
        <p:spPr>
          <a:xfrm>
            <a:off x="347871" y="1182755"/>
            <a:ext cx="5943598" cy="5109091"/>
          </a:xfrm>
          <a:prstGeom prst="rect">
            <a:avLst/>
          </a:prstGeom>
          <a:noFill/>
        </p:spPr>
        <p:txBody>
          <a:bodyPr wrap="square">
            <a:spAutoFit/>
          </a:bodyPr>
          <a:lstStyle/>
          <a:p>
            <a:pPr algn="l"/>
            <a:endParaRPr lang="pl-PL" sz="2000" b="0" i="0" u="none" strike="noStrike" baseline="0" dirty="0">
              <a:solidFill>
                <a:srgbClr val="000000"/>
              </a:solidFill>
              <a:latin typeface="Calibri" panose="020F0502020204030204" pitchFamily="34" charset="0"/>
            </a:endParaRPr>
          </a:p>
          <a:p>
            <a:pPr algn="just"/>
            <a:r>
              <a:rPr lang="pl-PL" sz="1800" b="0" i="0" u="none" strike="noStrike" baseline="0" dirty="0"/>
              <a:t>Do szczepień przeciw wściekliźnie </a:t>
            </a:r>
            <a:r>
              <a:rPr lang="pl-PL" sz="1800" b="0" i="0" u="sng" strike="noStrike" baseline="0" dirty="0">
                <a:solidFill>
                  <a:srgbClr val="FF0000"/>
                </a:solidFill>
              </a:rPr>
              <a:t>zakwalifikowano 9</a:t>
            </a:r>
            <a:r>
              <a:rPr lang="pl-PL" sz="1800" b="0" i="0" u="none" strike="noStrike" baseline="0" dirty="0">
                <a:solidFill>
                  <a:srgbClr val="FF0000"/>
                </a:solidFill>
              </a:rPr>
              <a:t> </a:t>
            </a:r>
            <a:r>
              <a:rPr lang="pl-PL" sz="1800" b="0" i="0" u="sng" strike="noStrike" baseline="0" dirty="0">
                <a:solidFill>
                  <a:srgbClr val="FF0000"/>
                </a:solidFill>
              </a:rPr>
              <a:t>osób</a:t>
            </a:r>
            <a:r>
              <a:rPr lang="pl-PL" sz="1800" b="0" i="0" u="none" strike="noStrike" baseline="0" dirty="0">
                <a:solidFill>
                  <a:srgbClr val="FF0000"/>
                </a:solidFill>
              </a:rPr>
              <a:t> </a:t>
            </a:r>
            <a:r>
              <a:rPr lang="pl-PL" sz="1800" b="0" i="0" u="none" strike="noStrike" baseline="0" dirty="0"/>
              <a:t>z powodu pogryzienia przez bezpańskie psy i koty a także z powodu zadrapania przez nietoperza oraz braku możliwości podjęcia obserwacji weterynaryjnej zwierząt. </a:t>
            </a:r>
          </a:p>
          <a:p>
            <a:pPr algn="just"/>
            <a:endParaRPr lang="pl-PL" sz="1800" b="0" i="0" u="none" strike="noStrike" baseline="0" dirty="0"/>
          </a:p>
          <a:p>
            <a:pPr algn="just"/>
            <a:r>
              <a:rPr lang="pl-PL" sz="1800" b="0" i="0" u="none" strike="noStrike" baseline="0" dirty="0"/>
              <a:t>Osoby zakwalifikowane do szczepień przeciw wściekliźnie skierowane były do Poradni Chorób Zakaźnych w Suwałkach lub Giżycku.</a:t>
            </a:r>
          </a:p>
          <a:p>
            <a:pPr algn="just"/>
            <a:endParaRPr lang="pl-PL" sz="1800" b="0" i="0" u="none" strike="noStrike" baseline="0" dirty="0"/>
          </a:p>
          <a:p>
            <a:pPr algn="just"/>
            <a:r>
              <a:rPr lang="pl-PL" sz="1800" b="0" i="0" u="none" strike="noStrike" baseline="0" dirty="0"/>
              <a:t>Dzięki bardzo dobrej współpracę z Powiatowym Lekarzem Weterynarii</a:t>
            </a:r>
            <a:r>
              <a:rPr lang="pl-PL" dirty="0"/>
              <a:t> </a:t>
            </a:r>
            <a:r>
              <a:rPr lang="pl-PL" sz="1800" b="0" i="0" u="none" strike="noStrike" baseline="0" dirty="0"/>
              <a:t>w zakresie zwalczania chorób zakaźnych, nadzór w tym zakresie przebiegał sprawie.</a:t>
            </a:r>
          </a:p>
          <a:p>
            <a:pPr algn="just"/>
            <a:endParaRPr lang="pl-PL" sz="1800" b="0" i="0" u="none" strike="noStrike" baseline="0" dirty="0"/>
          </a:p>
          <a:p>
            <a:pPr algn="just"/>
            <a:r>
              <a:rPr lang="pl-PL" sz="1800" b="0" i="0" u="none" strike="noStrike" baseline="0" dirty="0"/>
              <a:t>W 2024 r. w powiecie  gołdapskim nie potwierdzono przypadku wścieklizny u zwierząt. </a:t>
            </a:r>
          </a:p>
          <a:p>
            <a:pPr algn="just"/>
            <a:endParaRPr lang="pl-PL" dirty="0">
              <a:latin typeface="Calibri" panose="020F0502020204030204" pitchFamily="34" charset="0"/>
            </a:endParaRPr>
          </a:p>
          <a:p>
            <a:endParaRPr lang="pl-PL" dirty="0"/>
          </a:p>
        </p:txBody>
      </p:sp>
    </p:spTree>
    <p:extLst>
      <p:ext uri="{BB962C8B-B14F-4D97-AF65-F5344CB8AC3E}">
        <p14:creationId xmlns:p14="http://schemas.microsoft.com/office/powerpoint/2010/main" val="3564367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4FFD2-6BF9-6064-0E14-20A48B157857}"/>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0A5AAE8C-22B6-6446-D977-0FFD8EDAF5A7}"/>
              </a:ext>
            </a:extLst>
          </p:cNvPr>
          <p:cNvSpPr>
            <a:spLocks noGrp="1"/>
          </p:cNvSpPr>
          <p:nvPr>
            <p:ph type="title"/>
          </p:nvPr>
        </p:nvSpPr>
        <p:spPr>
          <a:xfrm>
            <a:off x="914400" y="190957"/>
            <a:ext cx="10363200" cy="725214"/>
          </a:xfrm>
        </p:spPr>
        <p:txBody>
          <a:bodyPr>
            <a:normAutofit/>
          </a:bodyPr>
          <a:lstStyle/>
          <a:p>
            <a:r>
              <a:rPr lang="pl-PL" sz="2800" dirty="0"/>
              <a:t>Epidemiologia</a:t>
            </a:r>
          </a:p>
        </p:txBody>
      </p:sp>
      <p:sp>
        <p:nvSpPr>
          <p:cNvPr id="3" name="Symbol zastępczy zawartości 2">
            <a:extLst>
              <a:ext uri="{FF2B5EF4-FFF2-40B4-BE49-F238E27FC236}">
                <a16:creationId xmlns:a16="http://schemas.microsoft.com/office/drawing/2014/main" id="{D309D9B6-59AB-77CF-6083-B2DAA9B2C4F4}"/>
              </a:ext>
            </a:extLst>
          </p:cNvPr>
          <p:cNvSpPr>
            <a:spLocks noGrp="1"/>
          </p:cNvSpPr>
          <p:nvPr>
            <p:ph idx="1"/>
          </p:nvPr>
        </p:nvSpPr>
        <p:spPr>
          <a:xfrm>
            <a:off x="268357" y="1192696"/>
            <a:ext cx="11545955" cy="5290400"/>
          </a:xfrm>
        </p:spPr>
        <p:txBody>
          <a:bodyPr>
            <a:noAutofit/>
          </a:bodyPr>
          <a:lstStyle/>
          <a:p>
            <a:pPr indent="0">
              <a:lnSpc>
                <a:spcPct val="100000"/>
              </a:lnSpc>
              <a:spcBef>
                <a:spcPts val="0"/>
              </a:spcBef>
              <a:buNone/>
            </a:pPr>
            <a:r>
              <a:rPr lang="pl-PL" dirty="0">
                <a:effectLst/>
                <a:latin typeface="+mj-lt"/>
                <a:ea typeface="Times New Roman" panose="02020603050405020304" pitchFamily="18" charset="0"/>
              </a:rPr>
              <a:t>Na terenie powiatu gołdapskiego w roku 2024 działalność leczniczą prowadziło </a:t>
            </a:r>
            <a:r>
              <a:rPr lang="pl-PL" b="1" u="sng" dirty="0">
                <a:solidFill>
                  <a:schemeClr val="accent5">
                    <a:lumMod val="50000"/>
                  </a:schemeClr>
                </a:solidFill>
                <a:effectLst/>
                <a:latin typeface="+mj-lt"/>
                <a:ea typeface="Times New Roman" panose="02020603050405020304" pitchFamily="18" charset="0"/>
              </a:rPr>
              <a:t>39 podmiotów, w tym 5 wykonujące całodobowe świadczenia zdrowotne tj.: </a:t>
            </a:r>
          </a:p>
          <a:p>
            <a:pPr>
              <a:lnSpc>
                <a:spcPct val="100000"/>
              </a:lnSpc>
              <a:spcBef>
                <a:spcPts val="0"/>
              </a:spcBef>
            </a:pPr>
            <a:r>
              <a:rPr lang="pl-PL" dirty="0">
                <a:effectLst/>
                <a:latin typeface="+mj-lt"/>
                <a:ea typeface="Times New Roman" panose="02020603050405020304" pitchFamily="18" charset="0"/>
              </a:rPr>
              <a:t>NZOZ Szpital Uzdrowiskowy </a:t>
            </a:r>
            <a:r>
              <a:rPr lang="pl-PL" dirty="0" err="1">
                <a:effectLst/>
                <a:latin typeface="+mj-lt"/>
                <a:ea typeface="Times New Roman" panose="02020603050405020304" pitchFamily="18" charset="0"/>
              </a:rPr>
              <a:t>Wital</a:t>
            </a:r>
            <a:r>
              <a:rPr lang="pl-PL" dirty="0">
                <a:effectLst/>
                <a:latin typeface="+mj-lt"/>
                <a:ea typeface="Times New Roman" panose="02020603050405020304" pitchFamily="18" charset="0"/>
              </a:rPr>
              <a:t> w Gołdapi wykonujący </a:t>
            </a:r>
            <a:r>
              <a:rPr lang="pl-PL" dirty="0">
                <a:solidFill>
                  <a:srgbClr val="000000"/>
                </a:solidFill>
                <a:effectLst/>
                <a:latin typeface="+mj-lt"/>
                <a:ea typeface="Times New Roman" panose="02020603050405020304" pitchFamily="18" charset="0"/>
              </a:rPr>
              <a:t>stacjonarne</a:t>
            </a:r>
            <a:r>
              <a:rPr lang="pl-PL" dirty="0">
                <a:latin typeface="+mj-lt"/>
                <a:ea typeface="Times New Roman" panose="02020603050405020304" pitchFamily="18" charset="0"/>
              </a:rPr>
              <a:t> </a:t>
            </a:r>
            <a:r>
              <a:rPr lang="pl-PL" dirty="0">
                <a:solidFill>
                  <a:srgbClr val="000000"/>
                </a:solidFill>
                <a:effectLst/>
                <a:latin typeface="+mj-lt"/>
                <a:ea typeface="Times New Roman" panose="02020603050405020304" pitchFamily="18" charset="0"/>
              </a:rPr>
              <a:t>i całodobowe świadczenia zdrowotne inne niż szpitalne,</a:t>
            </a:r>
            <a:endParaRPr lang="pl-PL" dirty="0">
              <a:effectLst/>
              <a:latin typeface="+mj-lt"/>
              <a:ea typeface="Times New Roman" panose="02020603050405020304" pitchFamily="18" charset="0"/>
            </a:endParaRPr>
          </a:p>
          <a:p>
            <a:pPr>
              <a:lnSpc>
                <a:spcPct val="100000"/>
              </a:lnSpc>
              <a:spcBef>
                <a:spcPts val="0"/>
              </a:spcBef>
            </a:pPr>
            <a:r>
              <a:rPr lang="pl-PL" dirty="0">
                <a:effectLst/>
                <a:latin typeface="+mj-lt"/>
                <a:ea typeface="Times New Roman" panose="02020603050405020304" pitchFamily="18" charset="0"/>
              </a:rPr>
              <a:t>NZOZ Sanatorium Uzdrowiskowe „Wital</a:t>
            </a:r>
            <a:r>
              <a:rPr lang="pl-PL" b="1" dirty="0">
                <a:effectLst/>
                <a:latin typeface="+mj-lt"/>
                <a:ea typeface="Times New Roman" panose="02020603050405020304" pitchFamily="18" charset="0"/>
              </a:rPr>
              <a:t>” </a:t>
            </a:r>
            <a:r>
              <a:rPr lang="pl-PL" dirty="0">
                <a:effectLst/>
                <a:latin typeface="+mj-lt"/>
                <a:ea typeface="Times New Roman" panose="02020603050405020304" pitchFamily="18" charset="0"/>
              </a:rPr>
              <a:t>w Gołdapi wykonujący </a:t>
            </a:r>
            <a:r>
              <a:rPr lang="pl-PL" dirty="0">
                <a:solidFill>
                  <a:srgbClr val="000000"/>
                </a:solidFill>
                <a:effectLst/>
                <a:latin typeface="+mj-lt"/>
                <a:ea typeface="Times New Roman" panose="02020603050405020304" pitchFamily="18" charset="0"/>
              </a:rPr>
              <a:t>stacjonarne i całodobowe świadczenia zdrowotne inne niż szpitalne,</a:t>
            </a:r>
            <a:endParaRPr lang="pl-PL" dirty="0">
              <a:effectLst/>
              <a:latin typeface="+mj-lt"/>
              <a:ea typeface="Times New Roman" panose="02020603050405020304" pitchFamily="18" charset="0"/>
            </a:endParaRPr>
          </a:p>
          <a:p>
            <a:pPr>
              <a:lnSpc>
                <a:spcPct val="100000"/>
              </a:lnSpc>
              <a:spcBef>
                <a:spcPts val="0"/>
              </a:spcBef>
            </a:pPr>
            <a:r>
              <a:rPr lang="pl-PL" dirty="0">
                <a:effectLst/>
                <a:latin typeface="+mj-lt"/>
                <a:ea typeface="Times New Roman" panose="02020603050405020304" pitchFamily="18" charset="0"/>
              </a:rPr>
              <a:t>Centrum Rehabilitacji Dzieci i Młodzieży „Marzenia” w Niedrzwicy,</a:t>
            </a:r>
          </a:p>
          <a:p>
            <a:pPr>
              <a:lnSpc>
                <a:spcPct val="100000"/>
              </a:lnSpc>
              <a:spcBef>
                <a:spcPts val="0"/>
              </a:spcBef>
            </a:pPr>
            <a:r>
              <a:rPr lang="pl-PL" dirty="0">
                <a:effectLst/>
                <a:latin typeface="+mj-lt"/>
                <a:ea typeface="Times New Roman" panose="02020603050405020304" pitchFamily="18" charset="0"/>
              </a:rPr>
              <a:t>GoldMedica Sp. z o.o. Szpital w Gołdapi,</a:t>
            </a:r>
          </a:p>
          <a:p>
            <a:pPr>
              <a:lnSpc>
                <a:spcPct val="100000"/>
              </a:lnSpc>
              <a:spcBef>
                <a:spcPts val="0"/>
              </a:spcBef>
            </a:pPr>
            <a:r>
              <a:rPr lang="pl-PL" dirty="0">
                <a:effectLst/>
                <a:latin typeface="+mj-lt"/>
                <a:ea typeface="Times New Roman" panose="02020603050405020304" pitchFamily="18" charset="0"/>
              </a:rPr>
              <a:t>Zakład Pielęgnacyjno-Opiekuńczy w Gołdapi.</a:t>
            </a:r>
          </a:p>
          <a:p>
            <a:pPr>
              <a:lnSpc>
                <a:spcPct val="100000"/>
              </a:lnSpc>
              <a:spcBef>
                <a:spcPts val="0"/>
              </a:spcBef>
            </a:pPr>
            <a:endParaRPr lang="pl-PL" sz="1600" dirty="0">
              <a:latin typeface="+mj-lt"/>
              <a:ea typeface="Times New Roman" panose="02020603050405020304" pitchFamily="18" charset="0"/>
            </a:endParaRPr>
          </a:p>
          <a:p>
            <a:pPr marL="0" indent="0">
              <a:lnSpc>
                <a:spcPct val="100000"/>
              </a:lnSpc>
              <a:spcBef>
                <a:spcPts val="0"/>
              </a:spcBef>
              <a:buNone/>
            </a:pPr>
            <a:endParaRPr lang="pl-PL" sz="1600" dirty="0">
              <a:effectLst/>
              <a:latin typeface="+mj-lt"/>
              <a:ea typeface="Times New Roman" panose="02020603050405020304" pitchFamily="18" charset="0"/>
            </a:endParaRPr>
          </a:p>
          <a:p>
            <a:pPr marL="0" indent="0">
              <a:lnSpc>
                <a:spcPct val="100000"/>
              </a:lnSpc>
              <a:spcBef>
                <a:spcPts val="0"/>
              </a:spcBef>
              <a:buNone/>
            </a:pPr>
            <a:r>
              <a:rPr lang="pl-PL" dirty="0">
                <a:effectLst/>
                <a:latin typeface="+mj-lt"/>
                <a:ea typeface="Times New Roman" panose="02020603050405020304" pitchFamily="18" charset="0"/>
              </a:rPr>
              <a:t>W podmiotach całodobowych przeprowadzono 7 kontroli sanitarnych, </a:t>
            </a:r>
          </a:p>
          <a:p>
            <a:pPr marL="0" indent="0">
              <a:lnSpc>
                <a:spcPct val="100000"/>
              </a:lnSpc>
              <a:spcBef>
                <a:spcPts val="0"/>
              </a:spcBef>
              <a:buNone/>
            </a:pPr>
            <a:r>
              <a:rPr lang="pl-PL" dirty="0">
                <a:effectLst/>
                <a:latin typeface="+mj-lt"/>
                <a:ea typeface="Times New Roman" panose="02020603050405020304" pitchFamily="18" charset="0"/>
              </a:rPr>
              <a:t>w tym 1 w punkcie szczepień oraz </a:t>
            </a:r>
            <a:r>
              <a:rPr lang="pl-PL" b="1" dirty="0">
                <a:effectLst/>
                <a:latin typeface="+mj-lt"/>
                <a:ea typeface="Times New Roman" panose="02020603050405020304" pitchFamily="18" charset="0"/>
              </a:rPr>
              <a:t>2 kontrole interwencyjne w </a:t>
            </a:r>
          </a:p>
          <a:p>
            <a:pPr marL="0" indent="0">
              <a:lnSpc>
                <a:spcPct val="100000"/>
              </a:lnSpc>
              <a:spcBef>
                <a:spcPts val="0"/>
              </a:spcBef>
              <a:buNone/>
            </a:pPr>
            <a:r>
              <a:rPr lang="pl-PL" b="1" dirty="0">
                <a:effectLst/>
                <a:latin typeface="+mj-lt"/>
                <a:ea typeface="Times New Roman" panose="02020603050405020304" pitchFamily="18" charset="0"/>
              </a:rPr>
              <a:t>Sanatorium Wital oraz Szpitalu Uzdrowiskowym Wital w Gołdapi</a:t>
            </a:r>
            <a:r>
              <a:rPr lang="pl-PL" dirty="0">
                <a:effectLst/>
                <a:latin typeface="+mj-lt"/>
                <a:ea typeface="Times New Roman" panose="02020603050405020304" pitchFamily="18" charset="0"/>
              </a:rPr>
              <a:t>. </a:t>
            </a:r>
          </a:p>
          <a:p>
            <a:pPr marL="0" indent="0">
              <a:lnSpc>
                <a:spcPct val="100000"/>
              </a:lnSpc>
              <a:spcBef>
                <a:spcPts val="0"/>
              </a:spcBef>
              <a:buNone/>
            </a:pPr>
            <a:r>
              <a:rPr lang="pl-PL" dirty="0">
                <a:effectLst/>
                <a:latin typeface="+mj-lt"/>
                <a:ea typeface="Times New Roman" panose="02020603050405020304" pitchFamily="18" charset="0"/>
              </a:rPr>
              <a:t>Działalność leczniczą w ramach stacjonarnych świadczeń zdrowotnych </a:t>
            </a:r>
          </a:p>
          <a:p>
            <a:pPr marL="0" indent="0">
              <a:lnSpc>
                <a:spcPct val="100000"/>
              </a:lnSpc>
              <a:spcBef>
                <a:spcPts val="0"/>
              </a:spcBef>
              <a:buNone/>
            </a:pPr>
            <a:r>
              <a:rPr lang="pl-PL" dirty="0">
                <a:effectLst/>
                <a:latin typeface="+mj-lt"/>
                <a:ea typeface="Times New Roman" panose="02020603050405020304" pitchFamily="18" charset="0"/>
              </a:rPr>
              <a:t>wykonywało </a:t>
            </a:r>
            <a:r>
              <a:rPr lang="pl-PL" u="sng" dirty="0">
                <a:solidFill>
                  <a:schemeClr val="accent5">
                    <a:lumMod val="50000"/>
                  </a:schemeClr>
                </a:solidFill>
                <a:effectLst/>
                <a:latin typeface="+mj-lt"/>
                <a:ea typeface="Times New Roman" panose="02020603050405020304" pitchFamily="18" charset="0"/>
              </a:rPr>
              <a:t>34 podmioty, </a:t>
            </a:r>
            <a:r>
              <a:rPr lang="pl-PL" dirty="0">
                <a:effectLst/>
                <a:latin typeface="+mj-lt"/>
                <a:ea typeface="Times New Roman" panose="02020603050405020304" pitchFamily="18" charset="0"/>
              </a:rPr>
              <a:t>w których przeprowadzono </a:t>
            </a:r>
            <a:r>
              <a:rPr lang="pl-PL" b="1" u="sng" dirty="0">
                <a:solidFill>
                  <a:schemeClr val="accent5">
                    <a:lumMod val="50000"/>
                  </a:schemeClr>
                </a:solidFill>
                <a:effectLst/>
                <a:latin typeface="+mj-lt"/>
                <a:ea typeface="Times New Roman" panose="02020603050405020304" pitchFamily="18" charset="0"/>
              </a:rPr>
              <a:t>27 kontroli </a:t>
            </a:r>
          </a:p>
          <a:p>
            <a:pPr marL="0" indent="0">
              <a:lnSpc>
                <a:spcPct val="100000"/>
              </a:lnSpc>
              <a:spcBef>
                <a:spcPts val="0"/>
              </a:spcBef>
              <a:buNone/>
            </a:pPr>
            <a:r>
              <a:rPr lang="pl-PL" b="1" u="sng" dirty="0">
                <a:solidFill>
                  <a:schemeClr val="accent5">
                    <a:lumMod val="50000"/>
                  </a:schemeClr>
                </a:solidFill>
                <a:effectLst/>
                <a:latin typeface="+mj-lt"/>
                <a:ea typeface="Times New Roman" panose="02020603050405020304" pitchFamily="18" charset="0"/>
              </a:rPr>
              <a:t>sanitarnych, w tym 5 w punktach szczepień. </a:t>
            </a:r>
          </a:p>
        </p:txBody>
      </p:sp>
      <p:pic>
        <p:nvPicPr>
          <p:cNvPr id="5" name="Obraz 4" descr="Obraz zawierający na wolnym powietrzu, budynek, drzewo, chmura&#10;&#10;Zawartość wygenerowana przez sztuczną inteligencję może być niepoprawna.">
            <a:extLst>
              <a:ext uri="{FF2B5EF4-FFF2-40B4-BE49-F238E27FC236}">
                <a16:creationId xmlns:a16="http://schemas.microsoft.com/office/drawing/2014/main" id="{17839A79-BE4E-D684-4725-EC8653458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8870" y="3827653"/>
            <a:ext cx="3465442" cy="23175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82334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DB60C-2E54-782E-9B9A-42BF9EC8EF67}"/>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36DF8DB8-3B11-35CA-F643-FB843332EF47}"/>
              </a:ext>
            </a:extLst>
          </p:cNvPr>
          <p:cNvSpPr>
            <a:spLocks noGrp="1"/>
          </p:cNvSpPr>
          <p:nvPr>
            <p:ph type="title"/>
          </p:nvPr>
        </p:nvSpPr>
        <p:spPr>
          <a:xfrm>
            <a:off x="914400" y="190957"/>
            <a:ext cx="10363200" cy="725214"/>
          </a:xfrm>
        </p:spPr>
        <p:txBody>
          <a:bodyPr>
            <a:normAutofit/>
          </a:bodyPr>
          <a:lstStyle/>
          <a:p>
            <a:r>
              <a:rPr lang="pl-PL" sz="3200" dirty="0"/>
              <a:t>Epidemiologia</a:t>
            </a:r>
          </a:p>
        </p:txBody>
      </p:sp>
      <p:sp>
        <p:nvSpPr>
          <p:cNvPr id="3" name="Symbol zastępczy zawartości 2">
            <a:extLst>
              <a:ext uri="{FF2B5EF4-FFF2-40B4-BE49-F238E27FC236}">
                <a16:creationId xmlns:a16="http://schemas.microsoft.com/office/drawing/2014/main" id="{E3DE79E1-01F2-32B1-A4FF-3F957F0ED6C4}"/>
              </a:ext>
            </a:extLst>
          </p:cNvPr>
          <p:cNvSpPr>
            <a:spLocks noGrp="1"/>
          </p:cNvSpPr>
          <p:nvPr>
            <p:ph idx="1"/>
          </p:nvPr>
        </p:nvSpPr>
        <p:spPr>
          <a:xfrm>
            <a:off x="914398" y="1340068"/>
            <a:ext cx="10813775" cy="2987565"/>
          </a:xfrm>
        </p:spPr>
        <p:txBody>
          <a:bodyPr>
            <a:normAutofit/>
          </a:bodyPr>
          <a:lstStyle/>
          <a:p>
            <a:pPr marL="0" indent="0">
              <a:buNone/>
            </a:pPr>
            <a:r>
              <a:rPr lang="pl-PL" sz="1900" dirty="0">
                <a:latin typeface="+mj-lt"/>
                <a:cs typeface="Times New Roman" panose="02020603050405020304" pitchFamily="18" charset="0"/>
              </a:rPr>
              <a:t>W powiecie gołdapskim do obowiązkowych szczepień ochronnych w 2024 roku podlegało </a:t>
            </a:r>
            <a:r>
              <a:rPr lang="pl-PL" sz="1900" b="1" u="sng" dirty="0">
                <a:solidFill>
                  <a:schemeClr val="accent5">
                    <a:lumMod val="50000"/>
                  </a:schemeClr>
                </a:solidFill>
                <a:latin typeface="+mj-lt"/>
                <a:cs typeface="Times New Roman" panose="02020603050405020304" pitchFamily="18" charset="0"/>
              </a:rPr>
              <a:t>4575 dzieci </a:t>
            </a:r>
            <a:br>
              <a:rPr lang="pl-PL" sz="1900" b="1" u="sng" dirty="0">
                <a:solidFill>
                  <a:schemeClr val="accent5">
                    <a:lumMod val="50000"/>
                  </a:schemeClr>
                </a:solidFill>
                <a:latin typeface="+mj-lt"/>
                <a:cs typeface="Times New Roman" panose="02020603050405020304" pitchFamily="18" charset="0"/>
              </a:rPr>
            </a:br>
            <a:r>
              <a:rPr lang="pl-PL" sz="1900" dirty="0">
                <a:latin typeface="+mj-lt"/>
                <a:cs typeface="Times New Roman" panose="02020603050405020304" pitchFamily="18" charset="0"/>
              </a:rPr>
              <a:t>i młodzieży do 19 roku życia, w porównaniu do roku ubiegłego – </a:t>
            </a:r>
            <a:r>
              <a:rPr lang="pl-PL" sz="1900" b="1" u="sng" dirty="0">
                <a:solidFill>
                  <a:schemeClr val="accent5">
                    <a:lumMod val="50000"/>
                  </a:schemeClr>
                </a:solidFill>
                <a:latin typeface="+mj-lt"/>
                <a:cs typeface="Times New Roman" panose="02020603050405020304" pitchFamily="18" charset="0"/>
              </a:rPr>
              <a:t>4675 dzieci</a:t>
            </a:r>
            <a:r>
              <a:rPr lang="pl-PL" sz="1900" dirty="0">
                <a:latin typeface="+mj-lt"/>
                <a:cs typeface="Times New Roman" panose="02020603050405020304" pitchFamily="18" charset="0"/>
              </a:rPr>
              <a:t>. </a:t>
            </a:r>
          </a:p>
          <a:p>
            <a:pPr marL="0" indent="0">
              <a:buNone/>
            </a:pPr>
            <a:r>
              <a:rPr lang="pl-PL" sz="1900" dirty="0">
                <a:latin typeface="+mj-lt"/>
                <a:cs typeface="Times New Roman" panose="02020603050405020304" pitchFamily="18" charset="0"/>
              </a:rPr>
              <a:t>Z bezpłatnych szczepień przeciw wirusowi HPV skorzystało </a:t>
            </a:r>
            <a:r>
              <a:rPr lang="pl-PL" sz="1900" b="1" u="sng" dirty="0">
                <a:solidFill>
                  <a:schemeClr val="accent5">
                    <a:lumMod val="50000"/>
                  </a:schemeClr>
                </a:solidFill>
                <a:latin typeface="+mj-lt"/>
                <a:cs typeface="Times New Roman" panose="02020603050405020304" pitchFamily="18" charset="0"/>
              </a:rPr>
              <a:t>148 dzieci w wieku 9-18 lat. </a:t>
            </a:r>
            <a:r>
              <a:rPr lang="pl-PL" sz="1900" dirty="0">
                <a:latin typeface="+mj-lt"/>
                <a:cs typeface="Times New Roman" panose="02020603050405020304" pitchFamily="18" charset="0"/>
              </a:rPr>
              <a:t>Dużym zainteresowaniem cieszyły się również bezpłatne szczepienia przeciw ospie wietrznej dla dzieci uczęszczających do żłobków lub klubów dziecięcych (</a:t>
            </a:r>
            <a:r>
              <a:rPr lang="pl-PL" sz="1900" b="1" u="sng" dirty="0">
                <a:solidFill>
                  <a:schemeClr val="accent5">
                    <a:lumMod val="50000"/>
                  </a:schemeClr>
                </a:solidFill>
                <a:latin typeface="+mj-lt"/>
                <a:cs typeface="Times New Roman" panose="02020603050405020304" pitchFamily="18" charset="0"/>
              </a:rPr>
              <a:t>zaszczepiono 18 dzieci</a:t>
            </a:r>
            <a:r>
              <a:rPr lang="pl-PL" sz="1900" dirty="0">
                <a:latin typeface="+mj-lt"/>
                <a:cs typeface="Times New Roman" panose="02020603050405020304" pitchFamily="18" charset="0"/>
              </a:rPr>
              <a:t>).</a:t>
            </a:r>
          </a:p>
          <a:p>
            <a:pPr marL="0" indent="0">
              <a:buNone/>
            </a:pPr>
            <a:r>
              <a:rPr lang="pl-PL" sz="1900" dirty="0">
                <a:latin typeface="+mj-lt"/>
                <a:cs typeface="Times New Roman" panose="02020603050405020304" pitchFamily="18" charset="0"/>
              </a:rPr>
              <a:t>Liczba osób uchylających się od obowiązku szczepień pozostaje na stałym poziomie. Powodem odmów szczepienia są ruchy </a:t>
            </a:r>
            <a:r>
              <a:rPr lang="pl-PL" sz="1900" dirty="0" err="1">
                <a:latin typeface="+mj-lt"/>
                <a:cs typeface="Times New Roman" panose="02020603050405020304" pitchFamily="18" charset="0"/>
              </a:rPr>
              <a:t>antyszczepionkowe</a:t>
            </a:r>
            <a:r>
              <a:rPr lang="pl-PL" sz="1900" dirty="0">
                <a:latin typeface="+mj-lt"/>
                <a:cs typeface="Times New Roman" panose="02020603050405020304" pitchFamily="18" charset="0"/>
              </a:rPr>
              <a:t> oraz odrębność religijna mieszkańców powiatu</a:t>
            </a:r>
            <a:r>
              <a:rPr lang="pl-PL" sz="2000" dirty="0">
                <a:latin typeface="Times New Roman" panose="02020603050405020304" pitchFamily="18" charset="0"/>
                <a:cs typeface="Times New Roman" panose="02020603050405020304" pitchFamily="18" charset="0"/>
              </a:rPr>
              <a:t>.</a:t>
            </a:r>
          </a:p>
          <a:p>
            <a:pPr marL="0" indent="0">
              <a:buNone/>
            </a:pPr>
            <a:endParaRPr lang="pl-PL" sz="2000" dirty="0"/>
          </a:p>
          <a:p>
            <a:pPr marL="0" indent="0">
              <a:buNone/>
            </a:pPr>
            <a:endParaRPr lang="pl-PL" sz="2000" dirty="0"/>
          </a:p>
          <a:p>
            <a:pPr marL="0" indent="0">
              <a:buNone/>
            </a:pPr>
            <a:endParaRPr lang="pl-PL" sz="2000" dirty="0"/>
          </a:p>
        </p:txBody>
      </p:sp>
      <p:graphicFrame>
        <p:nvGraphicFramePr>
          <p:cNvPr id="4" name="Wykres 3">
            <a:extLst>
              <a:ext uri="{FF2B5EF4-FFF2-40B4-BE49-F238E27FC236}">
                <a16:creationId xmlns:a16="http://schemas.microsoft.com/office/drawing/2014/main" id="{C82F5511-E232-18CD-A668-2CC33A524900}"/>
              </a:ext>
            </a:extLst>
          </p:cNvPr>
          <p:cNvGraphicFramePr/>
          <p:nvPr/>
        </p:nvGraphicFramePr>
        <p:xfrm>
          <a:off x="529048" y="4408233"/>
          <a:ext cx="5162304" cy="24497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a:extLst>
              <a:ext uri="{FF2B5EF4-FFF2-40B4-BE49-F238E27FC236}">
                <a16:creationId xmlns:a16="http://schemas.microsoft.com/office/drawing/2014/main" id="{1C97BD07-C676-7C52-1244-57F2B3C73640}"/>
              </a:ext>
            </a:extLst>
          </p:cNvPr>
          <p:cNvGraphicFramePr/>
          <p:nvPr/>
        </p:nvGraphicFramePr>
        <p:xfrm>
          <a:off x="5780135" y="4408233"/>
          <a:ext cx="2856871" cy="24497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Wykres 9">
            <a:extLst>
              <a:ext uri="{FF2B5EF4-FFF2-40B4-BE49-F238E27FC236}">
                <a16:creationId xmlns:a16="http://schemas.microsoft.com/office/drawing/2014/main" id="{C3020EE5-0EB1-5931-3777-D8D472869D8A}"/>
              </a:ext>
            </a:extLst>
          </p:cNvPr>
          <p:cNvGraphicFramePr/>
          <p:nvPr/>
        </p:nvGraphicFramePr>
        <p:xfrm>
          <a:off x="8725789" y="4408233"/>
          <a:ext cx="3090606" cy="24497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06968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878AA6F-14E1-FEFB-39D0-6DA42D2C766D}"/>
              </a:ext>
            </a:extLst>
          </p:cNvPr>
          <p:cNvSpPr>
            <a:spLocks noGrp="1"/>
          </p:cNvSpPr>
          <p:nvPr>
            <p:ph type="title"/>
          </p:nvPr>
        </p:nvSpPr>
        <p:spPr>
          <a:xfrm>
            <a:off x="526774" y="238540"/>
            <a:ext cx="10750826" cy="864703"/>
          </a:xfrm>
        </p:spPr>
        <p:txBody>
          <a:bodyPr>
            <a:normAutofit/>
          </a:bodyPr>
          <a:lstStyle/>
          <a:p>
            <a:r>
              <a:rPr lang="pl-PL" sz="3200" i="0" u="none" strike="noStrike" baseline="0" dirty="0">
                <a:latin typeface="+mn-lt"/>
              </a:rPr>
              <a:t>Powszechny Program Szczepień przeciw HPV</a:t>
            </a:r>
            <a:endParaRPr lang="pl-PL" sz="3200" dirty="0">
              <a:latin typeface="+mn-lt"/>
            </a:endParaRPr>
          </a:p>
        </p:txBody>
      </p:sp>
      <p:sp>
        <p:nvSpPr>
          <p:cNvPr id="3" name="Symbol zastępczy zawartości 2">
            <a:extLst>
              <a:ext uri="{FF2B5EF4-FFF2-40B4-BE49-F238E27FC236}">
                <a16:creationId xmlns:a16="http://schemas.microsoft.com/office/drawing/2014/main" id="{7DF2192E-0451-DDE8-7589-BC08024E2EDF}"/>
              </a:ext>
            </a:extLst>
          </p:cNvPr>
          <p:cNvSpPr>
            <a:spLocks noGrp="1"/>
          </p:cNvSpPr>
          <p:nvPr>
            <p:ph idx="1"/>
          </p:nvPr>
        </p:nvSpPr>
        <p:spPr>
          <a:xfrm>
            <a:off x="248478" y="1212574"/>
            <a:ext cx="11718235" cy="5406886"/>
          </a:xfrm>
        </p:spPr>
        <p:txBody>
          <a:bodyPr>
            <a:noAutofit/>
          </a:bodyPr>
          <a:lstStyle/>
          <a:p>
            <a:pPr marL="0" indent="0" algn="just">
              <a:buNone/>
            </a:pPr>
            <a:r>
              <a:rPr lang="pl-PL" sz="1600" b="1" i="1" dirty="0"/>
              <a:t>HPV (Human </a:t>
            </a:r>
            <a:r>
              <a:rPr lang="pl-PL" sz="1600" b="1" i="1" dirty="0" err="1"/>
              <a:t>Papilloma</a:t>
            </a:r>
            <a:r>
              <a:rPr lang="pl-PL" sz="1600" b="1" i="1" dirty="0"/>
              <a:t> </a:t>
            </a:r>
            <a:r>
              <a:rPr lang="pl-PL" sz="1600" b="1" i="1" dirty="0" err="1"/>
              <a:t>Virus</a:t>
            </a:r>
            <a:r>
              <a:rPr lang="pl-PL" sz="1600" b="1" i="1" dirty="0"/>
              <a:t>) to nazwa ludzkiego wirusa brodawczaka. </a:t>
            </a:r>
            <a:r>
              <a:rPr lang="pl-PL" sz="1600" dirty="0"/>
              <a:t>HPV odpowiada za zachorowania na raka szyjki macicy, a także inne choroby nowotworowe, zarówno wśród kobiet jak i mężczyzn. Przed zakażeniem HPV może uchronić szczepionka. Szczepienie jest najskuteczniejsze, jeśli nastąpi przed potencjalnym narażeniem na zakażenie HPV, do którego dochodzi głównie drogą kontaktów seksualnych.</a:t>
            </a:r>
          </a:p>
          <a:p>
            <a:pPr marL="0" indent="0" algn="just">
              <a:buNone/>
            </a:pPr>
            <a:r>
              <a:rPr lang="pl-PL" sz="1600" b="0" i="0" u="none" strike="noStrike" baseline="0" dirty="0"/>
              <a:t>W 2024 r. kontynuowano realizację powszechnego programu szczepień przeciw HPV, który był przeznaczony dla dziewcząt                    i chłopców w wieku 12–13 lat. Od 1 września 2024 r. program został rozszerzony i obecnie obejmuje dziewczynki i chłopców w wieku od 9 do 14 roku życia. </a:t>
            </a:r>
            <a:r>
              <a:rPr lang="pl-PL" sz="1600" b="1" i="0" u="none" strike="noStrike" baseline="0" dirty="0"/>
              <a:t>S</a:t>
            </a:r>
            <a:r>
              <a:rPr lang="pl-PL" sz="1600" b="0" i="0" u="none" strike="noStrike" baseline="0" dirty="0"/>
              <a:t>zczepienia przeciw zakażeniom wirusem HPV są dobrowolne i nieodpłatne. </a:t>
            </a:r>
          </a:p>
          <a:p>
            <a:pPr marL="0" indent="0" algn="just">
              <a:buNone/>
            </a:pPr>
            <a:r>
              <a:rPr lang="pl-PL" sz="1600" dirty="0"/>
              <a:t>N</a:t>
            </a:r>
            <a:r>
              <a:rPr lang="pl-PL" sz="1600" b="0" i="0" u="none" strike="noStrike" baseline="0" dirty="0"/>
              <a:t>a terenie powiatu gołdapskiego funkcjonowało </a:t>
            </a:r>
            <a:r>
              <a:rPr lang="pl-PL" sz="1600" b="0" i="0" u="sng" strike="noStrike" baseline="0" dirty="0"/>
              <a:t>5 punktów szczepień, </a:t>
            </a:r>
            <a:r>
              <a:rPr lang="pl-PL" sz="1600" b="0" i="0" u="none" strike="noStrike" baseline="0" dirty="0"/>
              <a:t>w których można było wykonać szczepienie. </a:t>
            </a:r>
          </a:p>
          <a:p>
            <a:pPr marL="0" indent="0">
              <a:buNone/>
            </a:pPr>
            <a:r>
              <a:rPr lang="pl-PL" sz="1600" b="0" i="0" u="none" strike="noStrike" baseline="0" dirty="0"/>
              <a:t>Na szczepienie przeciwko HPV można było zarejestrować dziecko poprzez Internetowe Konto Pacjenta (IKP)</a:t>
            </a:r>
            <a:r>
              <a:rPr lang="pl-PL" sz="1600" dirty="0"/>
              <a:t>, w </a:t>
            </a:r>
            <a:r>
              <a:rPr lang="pl-PL" sz="1600"/>
              <a:t>rejestracji POZ-u</a:t>
            </a:r>
            <a:r>
              <a:rPr lang="pl-PL" sz="1600" dirty="0"/>
              <a:t>.</a:t>
            </a:r>
            <a:endParaRPr lang="pl-PL" sz="1600" b="0" i="0" u="none" strike="noStrike" baseline="0" dirty="0"/>
          </a:p>
          <a:p>
            <a:pPr marL="0" indent="0">
              <a:buNone/>
            </a:pPr>
            <a:r>
              <a:rPr lang="pl-PL" sz="1600" b="0" i="0" u="none" strike="noStrike" baseline="0" dirty="0"/>
              <a:t>Szczepienie podawane jest w dwóch dawkach. Odstęp między tymi dawkami wynosi od 6 do 12 miesięcy. </a:t>
            </a:r>
          </a:p>
          <a:p>
            <a:pPr marL="0" indent="0">
              <a:buNone/>
            </a:pPr>
            <a:r>
              <a:rPr lang="pl-PL" sz="1600" b="0" i="0" u="none" strike="noStrike" baseline="0" dirty="0"/>
              <a:t>Szczepionki przeciw HPV stosowane w powszechnym programie szczepień: </a:t>
            </a:r>
            <a:r>
              <a:rPr lang="pl-PL" sz="1600" b="0" i="0" u="none" strike="noStrike" baseline="0" dirty="0" err="1"/>
              <a:t>Cervarix</a:t>
            </a:r>
            <a:r>
              <a:rPr lang="pl-PL" sz="1600" b="0" i="0" u="none" strike="noStrike" baseline="0" dirty="0"/>
              <a:t>, </a:t>
            </a:r>
            <a:r>
              <a:rPr lang="pl-PL" sz="1600" b="0" i="0" u="none" strike="noStrike" baseline="0" dirty="0" err="1"/>
              <a:t>Gardasil</a:t>
            </a:r>
            <a:r>
              <a:rPr lang="pl-PL" sz="1600" b="0" i="0" u="none" strike="noStrike" baseline="0" dirty="0"/>
              <a:t> 9.</a:t>
            </a:r>
          </a:p>
          <a:p>
            <a:pPr marL="0" indent="0">
              <a:buNone/>
            </a:pPr>
            <a:r>
              <a:rPr lang="pl-PL" sz="1600" b="0" i="0" u="none" strike="noStrike" baseline="0" dirty="0"/>
              <a:t>Do programu przystąpiły wszystkie szkoły podstawowe z terenu powiatu gołdapskiego. Zgodnie z założeniami powszechny program szczepień przeciw HPV będzie realizowany do 2030 roku. </a:t>
            </a:r>
          </a:p>
          <a:p>
            <a:pPr marL="0" indent="0">
              <a:buNone/>
            </a:pPr>
            <a:r>
              <a:rPr lang="pl-PL" sz="1600" b="0" i="0" u="none" strike="noStrike" baseline="0" dirty="0"/>
              <a:t>W ramach kampanii informacyjnej promującej powszechny program bezpłatnych szczepień przeciw HPV  w mediach społecznościowych udostępniamy informacje o programie. Udzielaliśmy porad telefonicznie i osobiście w PSSE Gołdapi.</a:t>
            </a:r>
            <a:endParaRPr lang="pl-PL" sz="1600" dirty="0"/>
          </a:p>
        </p:txBody>
      </p:sp>
      <p:pic>
        <p:nvPicPr>
          <p:cNvPr id="5" name="Obraz 4" descr="Obraz zawierający Ludzka twarz, kobieta, uśmiech, tekst&#10;&#10;Opis wygenerowany automatycznie">
            <a:extLst>
              <a:ext uri="{FF2B5EF4-FFF2-40B4-BE49-F238E27FC236}">
                <a16:creationId xmlns:a16="http://schemas.microsoft.com/office/drawing/2014/main" id="{AEC53257-AF1C-D6EA-326C-E35DD7D22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4807" y="176459"/>
            <a:ext cx="2842818" cy="981449"/>
          </a:xfrm>
          <a:prstGeom prst="rect">
            <a:avLst/>
          </a:prstGeom>
        </p:spPr>
      </p:pic>
    </p:spTree>
    <p:extLst>
      <p:ext uri="{BB962C8B-B14F-4D97-AF65-F5344CB8AC3E}">
        <p14:creationId xmlns:p14="http://schemas.microsoft.com/office/powerpoint/2010/main" val="1644798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8BD7A4-99E4-C41E-3761-664F600C7EAB}"/>
              </a:ext>
            </a:extLst>
          </p:cNvPr>
          <p:cNvSpPr>
            <a:spLocks noGrp="1"/>
          </p:cNvSpPr>
          <p:nvPr>
            <p:ph type="title"/>
          </p:nvPr>
        </p:nvSpPr>
        <p:spPr>
          <a:xfrm>
            <a:off x="914400" y="149088"/>
            <a:ext cx="10363200" cy="824947"/>
          </a:xfrm>
        </p:spPr>
        <p:txBody>
          <a:bodyPr anchor="t">
            <a:normAutofit fontScale="90000"/>
          </a:bodyPr>
          <a:lstStyle/>
          <a:p>
            <a:pPr>
              <a:lnSpc>
                <a:spcPct val="90000"/>
              </a:lnSpc>
            </a:pPr>
            <a:r>
              <a:rPr lang="pl-PL" sz="2800" i="0" u="none" strike="noStrike" baseline="0" dirty="0"/>
              <a:t>Niepożądane odczyny poszczepienne – populacja dzieci od 0 do 19 roku życia</a:t>
            </a:r>
            <a:br>
              <a:rPr lang="pl-PL" sz="2800" b="0" i="0" u="none" strike="noStrike" baseline="0" dirty="0"/>
            </a:br>
            <a:endParaRPr lang="pl-PL" sz="2800" dirty="0"/>
          </a:p>
        </p:txBody>
      </p:sp>
      <p:sp>
        <p:nvSpPr>
          <p:cNvPr id="3" name="Symbol zastępczy zawartości 2">
            <a:extLst>
              <a:ext uri="{FF2B5EF4-FFF2-40B4-BE49-F238E27FC236}">
                <a16:creationId xmlns:a16="http://schemas.microsoft.com/office/drawing/2014/main" id="{E9279425-D2BB-A0E7-6C65-26FE6447EC2B}"/>
              </a:ext>
            </a:extLst>
          </p:cNvPr>
          <p:cNvSpPr>
            <a:spLocks noGrp="1"/>
          </p:cNvSpPr>
          <p:nvPr>
            <p:ph sz="half" idx="1"/>
          </p:nvPr>
        </p:nvSpPr>
        <p:spPr>
          <a:xfrm>
            <a:off x="914400" y="1272210"/>
            <a:ext cx="5105400" cy="4787796"/>
          </a:xfrm>
        </p:spPr>
        <p:txBody>
          <a:bodyPr>
            <a:normAutofit/>
          </a:bodyPr>
          <a:lstStyle/>
          <a:p>
            <a:pPr>
              <a:lnSpc>
                <a:spcPct val="110000"/>
              </a:lnSpc>
            </a:pPr>
            <a:r>
              <a:rPr lang="pl-PL" b="0" i="1" u="none" strike="noStrike" baseline="0" dirty="0"/>
              <a:t>Niepożądany Odczyn Poszczepienny (NOP) to każde zaburzenie stanu zdrowia związane ze szczepieniem, które wystąpiło w okresie 4 tygodni po podaniu szczepionki. Wyjątek stanowią NOP po szczepieniu przeciw gruźlicy, w których kryterium czasowe jest dłuższe. </a:t>
            </a:r>
            <a:endParaRPr lang="pl-PL" b="0" i="0" u="none" strike="noStrike" baseline="0" dirty="0"/>
          </a:p>
          <a:p>
            <a:pPr>
              <a:lnSpc>
                <a:spcPct val="110000"/>
              </a:lnSpc>
            </a:pPr>
            <a:r>
              <a:rPr lang="pl-PL" b="0" i="0" u="none" strike="noStrike" baseline="0" dirty="0"/>
              <a:t>W 2024 r. podobnie jak w roku poprzednim nie zarejestrowano niepożądanego odczynu poszczepiennego (NOP) wśród populacji dzieci w wieku od 0 do 19 roku życia. </a:t>
            </a:r>
            <a:endParaRPr lang="pl-PL" dirty="0"/>
          </a:p>
        </p:txBody>
      </p:sp>
      <p:pic>
        <p:nvPicPr>
          <p:cNvPr id="5" name="Obraz 4" descr="Obraz zawierający Sprzęt medyczny, plastik, Sprzęt laboratoryjny, butelka">
            <a:extLst>
              <a:ext uri="{FF2B5EF4-FFF2-40B4-BE49-F238E27FC236}">
                <a16:creationId xmlns:a16="http://schemas.microsoft.com/office/drawing/2014/main" id="{22929D24-4ABD-DE2C-CE3A-B32EBD62C8B6}"/>
              </a:ext>
            </a:extLst>
          </p:cNvPr>
          <p:cNvPicPr>
            <a:picLocks noChangeAspect="1"/>
          </p:cNvPicPr>
          <p:nvPr/>
        </p:nvPicPr>
        <p:blipFill>
          <a:blip r:embed="rId2">
            <a:extLst>
              <a:ext uri="{28A0092B-C50C-407E-A947-70E740481C1C}">
                <a14:useLocalDpi xmlns:a14="http://schemas.microsoft.com/office/drawing/2010/main" val="0"/>
              </a:ext>
            </a:extLst>
          </a:blip>
          <a:srcRect l="10396" r="154" b="1"/>
          <a:stretch/>
        </p:blipFill>
        <p:spPr>
          <a:xfrm>
            <a:off x="6926311" y="1925187"/>
            <a:ext cx="4351289" cy="2736265"/>
          </a:xfrm>
          <a:prstGeom prst="rect">
            <a:avLst/>
          </a:prstGeom>
          <a:noFill/>
        </p:spPr>
      </p:pic>
    </p:spTree>
    <p:extLst>
      <p:ext uri="{BB962C8B-B14F-4D97-AF65-F5344CB8AC3E}">
        <p14:creationId xmlns:p14="http://schemas.microsoft.com/office/powerpoint/2010/main" val="2209241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94ED6D7-835D-A6DB-85A5-AE6B3931C8A6}"/>
              </a:ext>
            </a:extLst>
          </p:cNvPr>
          <p:cNvSpPr>
            <a:spLocks noGrp="1"/>
          </p:cNvSpPr>
          <p:nvPr>
            <p:ph type="title"/>
          </p:nvPr>
        </p:nvSpPr>
        <p:spPr>
          <a:xfrm>
            <a:off x="776176" y="288235"/>
            <a:ext cx="10363200" cy="627936"/>
          </a:xfrm>
        </p:spPr>
        <p:txBody>
          <a:bodyPr>
            <a:noAutofit/>
          </a:bodyPr>
          <a:lstStyle/>
          <a:p>
            <a:r>
              <a:rPr lang="pl-PL" sz="2400" dirty="0">
                <a:cs typeface="Times New Roman" panose="02020603050405020304" pitchFamily="18" charset="0"/>
              </a:rPr>
              <a:t>Higiena Żywności, Żywienia i Przedmiotów Użytku </a:t>
            </a:r>
            <a:br>
              <a:rPr lang="pl-PL" sz="3200" dirty="0">
                <a:cs typeface="Times New Roman" panose="02020603050405020304" pitchFamily="18" charset="0"/>
              </a:rPr>
            </a:br>
            <a:endParaRPr lang="pl-PL" sz="3200" dirty="0"/>
          </a:p>
        </p:txBody>
      </p:sp>
      <p:sp>
        <p:nvSpPr>
          <p:cNvPr id="4" name="Symbol zastępczy zawartości 2">
            <a:extLst>
              <a:ext uri="{FF2B5EF4-FFF2-40B4-BE49-F238E27FC236}">
                <a16:creationId xmlns:a16="http://schemas.microsoft.com/office/drawing/2014/main" id="{8D840C15-4F0C-FBD7-6605-0188A6F62EA2}"/>
              </a:ext>
            </a:extLst>
          </p:cNvPr>
          <p:cNvSpPr txBox="1">
            <a:spLocks/>
          </p:cNvSpPr>
          <p:nvPr/>
        </p:nvSpPr>
        <p:spPr>
          <a:xfrm>
            <a:off x="1003889" y="1093304"/>
            <a:ext cx="10363200" cy="434738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274320" indent="0" algn="l" defTabSz="914400" rtl="0" eaLnBrk="1" latinLnBrk="0" hangingPunct="1">
              <a:lnSpc>
                <a:spcPct val="120000"/>
              </a:lnSpc>
              <a:spcBef>
                <a:spcPts val="500"/>
              </a:spcBef>
              <a:buSzPct val="87000"/>
              <a:buFontTx/>
              <a:buNone/>
              <a:defRPr sz="1800"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594360" indent="0" algn="l" defTabSz="914400" rtl="0" eaLnBrk="1" latinLnBrk="0" hangingPunct="1">
              <a:lnSpc>
                <a:spcPct val="120000"/>
              </a:lnSpc>
              <a:spcBef>
                <a:spcPts val="500"/>
              </a:spcBef>
              <a:buSzPct val="87000"/>
              <a:buFontTx/>
              <a:buNone/>
              <a:defRPr sz="1400"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115000"/>
              </a:lnSpc>
              <a:spcAft>
                <a:spcPts val="1000"/>
              </a:spcAft>
              <a:buFont typeface="Arial" panose="020B0604020202020204" pitchFamily="34" charset="0"/>
              <a:buNone/>
            </a:pPr>
            <a:r>
              <a:rPr lang="pl-PL" sz="1800" u="sng" dirty="0">
                <a:solidFill>
                  <a:schemeClr val="accent5">
                    <a:lumMod val="50000"/>
                  </a:schemeClr>
                </a:solidFill>
                <a:latin typeface="+mj-lt"/>
                <a:cs typeface="Times New Roman" panose="02020603050405020304" pitchFamily="18" charset="0"/>
              </a:rPr>
              <a:t>Obiekty w rejestrze prowadzonym przez PPIS w Gołdapi</a:t>
            </a:r>
          </a:p>
          <a:p>
            <a:pPr marL="514350" indent="-285750" algn="just">
              <a:lnSpc>
                <a:spcPct val="115000"/>
              </a:lnSpc>
              <a:spcAft>
                <a:spcPts val="1000"/>
              </a:spcAft>
            </a:pPr>
            <a:r>
              <a:rPr lang="pl-PL" sz="1800" dirty="0">
                <a:latin typeface="+mj-lt"/>
                <a:cs typeface="Times New Roman" panose="02020603050405020304" pitchFamily="18" charset="0"/>
              </a:rPr>
              <a:t>zakłady produkcji żywności- 56</a:t>
            </a:r>
          </a:p>
          <a:p>
            <a:pPr marL="514350" indent="-285750" algn="just">
              <a:lnSpc>
                <a:spcPct val="115000"/>
              </a:lnSpc>
              <a:spcAft>
                <a:spcPts val="1000"/>
              </a:spcAft>
            </a:pPr>
            <a:r>
              <a:rPr lang="pl-PL" sz="1800" dirty="0">
                <a:latin typeface="+mj-lt"/>
                <a:cs typeface="Times New Roman" panose="02020603050405020304" pitchFamily="18" charset="0"/>
              </a:rPr>
              <a:t>zakłady obrotu żywnością- 94</a:t>
            </a:r>
          </a:p>
          <a:p>
            <a:pPr marL="514350" indent="-285750" algn="just">
              <a:lnSpc>
                <a:spcPct val="115000"/>
              </a:lnSpc>
              <a:spcAft>
                <a:spcPts val="1000"/>
              </a:spcAft>
            </a:pPr>
            <a:r>
              <a:rPr lang="pl-PL" sz="1800" dirty="0">
                <a:latin typeface="+mj-lt"/>
                <a:cs typeface="Times New Roman" panose="02020603050405020304" pitchFamily="18" charset="0"/>
              </a:rPr>
              <a:t>zakłady żywienia zbiorowego- 98 </a:t>
            </a:r>
          </a:p>
          <a:p>
            <a:pPr marL="514350" indent="-285750" algn="just">
              <a:lnSpc>
                <a:spcPct val="115000"/>
              </a:lnSpc>
              <a:spcAft>
                <a:spcPts val="1000"/>
              </a:spcAft>
            </a:pPr>
            <a:r>
              <a:rPr lang="pl-PL" sz="1800" dirty="0">
                <a:latin typeface="+mj-lt"/>
                <a:cs typeface="Times New Roman" panose="02020603050405020304" pitchFamily="18" charset="0"/>
              </a:rPr>
              <a:t>obiekty obrotu materiałami i wyrobami do kontaktu z żywnością- 8</a:t>
            </a:r>
          </a:p>
          <a:p>
            <a:pPr indent="0" algn="just">
              <a:lnSpc>
                <a:spcPct val="115000"/>
              </a:lnSpc>
              <a:spcAft>
                <a:spcPts val="1000"/>
              </a:spcAft>
              <a:buFont typeface="Arial" panose="020B0604020202020204" pitchFamily="34" charset="0"/>
              <a:buNone/>
            </a:pPr>
            <a:r>
              <a:rPr lang="pl-PL" sz="1800" dirty="0">
                <a:latin typeface="+mj-lt"/>
                <a:cs typeface="Times New Roman" panose="02020603050405020304" pitchFamily="18" charset="0"/>
              </a:rPr>
              <a:t>Obiekty kontrolowane są na podstawie przeprowadzonej analizy ryzyka.</a:t>
            </a:r>
          </a:p>
          <a:p>
            <a:pPr indent="0" algn="just">
              <a:lnSpc>
                <a:spcPct val="115000"/>
              </a:lnSpc>
              <a:spcAft>
                <a:spcPts val="1000"/>
              </a:spcAft>
              <a:buFont typeface="Arial" panose="020B0604020202020204" pitchFamily="34" charset="0"/>
              <a:buNone/>
            </a:pPr>
            <a:endParaRPr lang="pl-PL" sz="1600" dirty="0">
              <a:latin typeface="Times New Roman" panose="02020603050405020304" pitchFamily="18" charset="0"/>
              <a:cs typeface="Times New Roman" panose="02020603050405020304" pitchFamily="18" charset="0"/>
            </a:endParaRPr>
          </a:p>
        </p:txBody>
      </p:sp>
      <p:pic>
        <p:nvPicPr>
          <p:cNvPr id="5" name="Obraz 4" descr="Obraz zawierający owoce, Naturalne jedzenie, jagody, jedzenie&#10;&#10;Opis wygenerowany automatycznie">
            <a:extLst>
              <a:ext uri="{FF2B5EF4-FFF2-40B4-BE49-F238E27FC236}">
                <a16:creationId xmlns:a16="http://schemas.microsoft.com/office/drawing/2014/main" id="{B0EF79F6-9196-1AA1-C2C6-DDBF521C9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452" y="4659883"/>
            <a:ext cx="2056685" cy="1368630"/>
          </a:xfrm>
          <a:prstGeom prst="rect">
            <a:avLst/>
          </a:prstGeom>
        </p:spPr>
      </p:pic>
      <p:pic>
        <p:nvPicPr>
          <p:cNvPr id="6" name="Obraz 5" descr="Obraz zawierający scena, Sklep spożywczy, tekst, Handel detaliczny&#10;&#10;Opis wygenerowany automatycznie">
            <a:extLst>
              <a:ext uri="{FF2B5EF4-FFF2-40B4-BE49-F238E27FC236}">
                <a16:creationId xmlns:a16="http://schemas.microsoft.com/office/drawing/2014/main" id="{5F1D3E37-20B1-F4E7-5220-012123770F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499" y="4641923"/>
            <a:ext cx="2146142" cy="1367115"/>
          </a:xfrm>
          <a:prstGeom prst="rect">
            <a:avLst/>
          </a:prstGeom>
        </p:spPr>
      </p:pic>
      <p:pic>
        <p:nvPicPr>
          <p:cNvPr id="7" name="Obraz 6" descr="Obraz zawierający bufet, posiłek, jedzenie, Kuchnia&#10;&#10;Opis wygenerowany automatycznie">
            <a:extLst>
              <a:ext uri="{FF2B5EF4-FFF2-40B4-BE49-F238E27FC236}">
                <a16:creationId xmlns:a16="http://schemas.microsoft.com/office/drawing/2014/main" id="{CFA3CDE6-3606-16B2-EFE1-9B1FD02DD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606" y="4635344"/>
            <a:ext cx="2087443" cy="1354219"/>
          </a:xfrm>
          <a:prstGeom prst="rect">
            <a:avLst/>
          </a:prstGeom>
        </p:spPr>
      </p:pic>
      <p:pic>
        <p:nvPicPr>
          <p:cNvPr id="8" name="Obraz 7" descr="Obraz zawierający naczynia kuchenne, Przyrząd kuchenny, patelnia, szpachelka&#10;&#10;Opis wygenerowany automatycznie">
            <a:extLst>
              <a:ext uri="{FF2B5EF4-FFF2-40B4-BE49-F238E27FC236}">
                <a16:creationId xmlns:a16="http://schemas.microsoft.com/office/drawing/2014/main" id="{61D15158-2A42-040D-A9D0-EAF2D18862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6014" y="4629028"/>
            <a:ext cx="1876799" cy="1392906"/>
          </a:xfrm>
          <a:prstGeom prst="rect">
            <a:avLst/>
          </a:prstGeom>
        </p:spPr>
      </p:pic>
      <p:pic>
        <p:nvPicPr>
          <p:cNvPr id="9" name="Obraz 8" descr="Obraz zawierający piekarnia, Wypieki, Przekąska, tekst&#10;&#10;Opis wygenerowany automatycznie">
            <a:extLst>
              <a:ext uri="{FF2B5EF4-FFF2-40B4-BE49-F238E27FC236}">
                <a16:creationId xmlns:a16="http://schemas.microsoft.com/office/drawing/2014/main" id="{416C7BC8-9FE1-55A7-71A5-220C73D3B1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2609" y="4659883"/>
            <a:ext cx="2054408" cy="1367115"/>
          </a:xfrm>
          <a:prstGeom prst="rect">
            <a:avLst/>
          </a:prstGeom>
        </p:spPr>
      </p:pic>
    </p:spTree>
    <p:extLst>
      <p:ext uri="{BB962C8B-B14F-4D97-AF65-F5344CB8AC3E}">
        <p14:creationId xmlns:p14="http://schemas.microsoft.com/office/powerpoint/2010/main" val="2438344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FF5185F-2D0E-A4CD-B52B-105F19FA51BD}"/>
              </a:ext>
            </a:extLst>
          </p:cNvPr>
          <p:cNvSpPr txBox="1">
            <a:spLocks/>
          </p:cNvSpPr>
          <p:nvPr/>
        </p:nvSpPr>
        <p:spPr>
          <a:xfrm>
            <a:off x="805543" y="516835"/>
            <a:ext cx="10363200" cy="873808"/>
          </a:xfrm>
          <a:prstGeom prst="rect">
            <a:avLst/>
          </a:prstGeom>
        </p:spPr>
        <p:txBody>
          <a:bodyPr vert="horz" lIns="91440" tIns="45720" rIns="91440" bIns="45720" rtlCol="0" anchor="t">
            <a:normAutofit lnSpcReduction="10000"/>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pPr>
              <a:lnSpc>
                <a:spcPct val="90000"/>
              </a:lnSpc>
              <a:spcAft>
                <a:spcPts val="600"/>
              </a:spcAft>
            </a:pPr>
            <a:r>
              <a:rPr lang="en-US" sz="3200" kern="1200" dirty="0">
                <a:latin typeface="+mj-lt"/>
                <a:ea typeface="+mj-ea"/>
                <a:cs typeface="+mj-cs"/>
              </a:rPr>
              <a:t>Higiena Żywności, Żywienia i Przedmiotów Użytku</a:t>
            </a:r>
            <a:br>
              <a:rPr lang="en-US" sz="2800" kern="1200" dirty="0">
                <a:latin typeface="+mj-lt"/>
                <a:ea typeface="+mj-ea"/>
                <a:cs typeface="+mj-cs"/>
              </a:rPr>
            </a:br>
            <a:endParaRPr lang="en-US" sz="2800" kern="1200" dirty="0">
              <a:latin typeface="+mj-lt"/>
              <a:ea typeface="+mj-ea"/>
              <a:cs typeface="+mj-cs"/>
            </a:endParaRPr>
          </a:p>
        </p:txBody>
      </p:sp>
      <p:sp>
        <p:nvSpPr>
          <p:cNvPr id="5" name="Tytuł 1">
            <a:extLst>
              <a:ext uri="{FF2B5EF4-FFF2-40B4-BE49-F238E27FC236}">
                <a16:creationId xmlns:a16="http://schemas.microsoft.com/office/drawing/2014/main" id="{9F2626A5-0E38-1A96-38B9-A31734F6BCE8}"/>
              </a:ext>
            </a:extLst>
          </p:cNvPr>
          <p:cNvSpPr txBox="1">
            <a:spLocks/>
          </p:cNvSpPr>
          <p:nvPr/>
        </p:nvSpPr>
        <p:spPr>
          <a:xfrm>
            <a:off x="4720465" y="1390643"/>
            <a:ext cx="7305883" cy="4157536"/>
          </a:xfrm>
          <a:prstGeom prst="rect">
            <a:avLst/>
          </a:prstGeom>
        </p:spPr>
        <p:txBody>
          <a:bodyPr vert="horz" lIns="91440" tIns="45720" rIns="91440" bIns="45720" rtlCol="0">
            <a:no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pPr>
              <a:lnSpc>
                <a:spcPct val="110000"/>
              </a:lnSpc>
              <a:spcBef>
                <a:spcPts val="1000"/>
              </a:spcBef>
              <a:buSzPct val="87000"/>
            </a:pPr>
            <a:r>
              <a:rPr lang="en-US" sz="2000" u="sng" dirty="0">
                <a:solidFill>
                  <a:schemeClr val="accent5">
                    <a:lumMod val="50000"/>
                  </a:schemeClr>
                </a:solidFill>
                <a:ea typeface="+mn-ea"/>
                <a:cs typeface="Times New Roman" panose="02020603050405020304" pitchFamily="18" charset="0"/>
              </a:rPr>
              <a:t>Działalność kontrolna:</a:t>
            </a:r>
          </a:p>
          <a:p>
            <a:pPr marL="285750" indent="-285750">
              <a:lnSpc>
                <a:spcPct val="110000"/>
              </a:lnSpc>
              <a:spcBef>
                <a:spcPts val="1000"/>
              </a:spcBef>
              <a:buSzPct val="87000"/>
              <a:buFont typeface="Wingdings" panose="05000000000000000000" pitchFamily="2" charset="2"/>
              <a:buChar char="q"/>
            </a:pPr>
            <a:r>
              <a:rPr lang="en-US" sz="2000" dirty="0">
                <a:effectLst/>
                <a:ea typeface="+mn-ea"/>
                <a:cs typeface="Times New Roman" panose="02020603050405020304" pitchFamily="18" charset="0"/>
              </a:rPr>
              <a:t>kontrole sanitarne kompleksowe w zakresie oceny zgodności prowadzonej działalności z przepisami prawa żywnościowego – </a:t>
            </a:r>
            <a:r>
              <a:rPr lang="en-US" sz="2000" b="1" dirty="0">
                <a:solidFill>
                  <a:schemeClr val="accent5">
                    <a:lumMod val="50000"/>
                  </a:schemeClr>
                </a:solidFill>
                <a:ea typeface="+mn-ea"/>
                <a:cs typeface="Times New Roman" panose="02020603050405020304" pitchFamily="18" charset="0"/>
              </a:rPr>
              <a:t>84</a:t>
            </a:r>
            <a:endParaRPr lang="pl-PL" sz="2000" b="1" dirty="0">
              <a:solidFill>
                <a:schemeClr val="accent5">
                  <a:lumMod val="50000"/>
                </a:schemeClr>
              </a:solidFill>
              <a:ea typeface="+mn-ea"/>
              <a:cs typeface="Times New Roman" panose="02020603050405020304" pitchFamily="18" charset="0"/>
            </a:endParaRPr>
          </a:p>
          <a:p>
            <a:pPr marL="285750" indent="-285750">
              <a:lnSpc>
                <a:spcPct val="110000"/>
              </a:lnSpc>
              <a:spcBef>
                <a:spcPts val="1000"/>
              </a:spcBef>
              <a:buSzPct val="87000"/>
              <a:buFont typeface="Wingdings" panose="05000000000000000000" pitchFamily="2" charset="2"/>
              <a:buChar char="q"/>
            </a:pPr>
            <a:r>
              <a:rPr lang="en-US" sz="2000" dirty="0">
                <a:effectLst/>
                <a:ea typeface="+mn-ea"/>
                <a:cs typeface="Times New Roman" panose="02020603050405020304" pitchFamily="18" charset="0"/>
              </a:rPr>
              <a:t>kontrole sanitarne tematyczne – </a:t>
            </a:r>
            <a:r>
              <a:rPr lang="en-US" sz="2000" b="1" dirty="0">
                <a:solidFill>
                  <a:schemeClr val="accent5">
                    <a:lumMod val="50000"/>
                  </a:schemeClr>
                </a:solidFill>
                <a:effectLst/>
                <a:ea typeface="+mn-ea"/>
                <a:cs typeface="Times New Roman" panose="02020603050405020304" pitchFamily="18" charset="0"/>
              </a:rPr>
              <a:t>73</a:t>
            </a:r>
            <a:endParaRPr lang="pl-PL" sz="2000" b="1" dirty="0">
              <a:solidFill>
                <a:schemeClr val="accent5">
                  <a:lumMod val="50000"/>
                </a:schemeClr>
              </a:solidFill>
              <a:effectLst/>
              <a:ea typeface="+mn-ea"/>
              <a:cs typeface="Times New Roman" panose="02020603050405020304" pitchFamily="18" charset="0"/>
            </a:endParaRPr>
          </a:p>
          <a:p>
            <a:pPr marL="285750" indent="-285750">
              <a:lnSpc>
                <a:spcPct val="110000"/>
              </a:lnSpc>
              <a:spcBef>
                <a:spcPts val="1000"/>
              </a:spcBef>
              <a:buSzPct val="87000"/>
              <a:buFont typeface="Wingdings" panose="05000000000000000000" pitchFamily="2" charset="2"/>
              <a:buChar char="q"/>
            </a:pPr>
            <a:r>
              <a:rPr lang="en-US" sz="2000" dirty="0">
                <a:effectLst/>
                <a:ea typeface="+mn-ea"/>
                <a:cs typeface="Times New Roman" panose="02020603050405020304" pitchFamily="18" charset="0"/>
              </a:rPr>
              <a:t>kontrole sprawdzające usunięcie stwierdzonych uchybień -</a:t>
            </a:r>
            <a:r>
              <a:rPr lang="en-US" sz="2000" b="1" dirty="0">
                <a:solidFill>
                  <a:schemeClr val="accent5">
                    <a:lumMod val="50000"/>
                  </a:schemeClr>
                </a:solidFill>
                <a:effectLst/>
                <a:ea typeface="+mn-ea"/>
                <a:cs typeface="Times New Roman" panose="02020603050405020304" pitchFamily="18" charset="0"/>
              </a:rPr>
              <a:t>32</a:t>
            </a:r>
            <a:endParaRPr lang="pl-PL" sz="2000" b="1" dirty="0">
              <a:solidFill>
                <a:schemeClr val="accent5">
                  <a:lumMod val="50000"/>
                </a:schemeClr>
              </a:solidFill>
              <a:effectLst/>
              <a:ea typeface="+mn-ea"/>
              <a:cs typeface="Times New Roman" panose="02020603050405020304" pitchFamily="18" charset="0"/>
            </a:endParaRPr>
          </a:p>
          <a:p>
            <a:pPr marL="285750" indent="-285750">
              <a:lnSpc>
                <a:spcPct val="110000"/>
              </a:lnSpc>
              <a:spcBef>
                <a:spcPts val="1000"/>
              </a:spcBef>
              <a:buSzPct val="87000"/>
              <a:buFont typeface="Wingdings" panose="05000000000000000000" pitchFamily="2" charset="2"/>
              <a:buChar char="q"/>
            </a:pPr>
            <a:r>
              <a:rPr lang="en-US" sz="2000" dirty="0">
                <a:effectLst/>
                <a:ea typeface="+mn-ea"/>
                <a:cs typeface="Times New Roman" panose="02020603050405020304" pitchFamily="18" charset="0"/>
              </a:rPr>
              <a:t>kontrole interwencyjne wynikające z wniesionych informacji konsumentów – </a:t>
            </a:r>
            <a:r>
              <a:rPr lang="en-US" sz="2000" b="1" dirty="0">
                <a:solidFill>
                  <a:schemeClr val="accent5">
                    <a:lumMod val="50000"/>
                  </a:schemeClr>
                </a:solidFill>
                <a:effectLst/>
                <a:ea typeface="+mn-ea"/>
                <a:cs typeface="Times New Roman" panose="02020603050405020304" pitchFamily="18" charset="0"/>
              </a:rPr>
              <a:t>8</a:t>
            </a:r>
            <a:endParaRPr lang="pl-PL" sz="2000" b="1" dirty="0">
              <a:solidFill>
                <a:schemeClr val="accent5">
                  <a:lumMod val="50000"/>
                </a:schemeClr>
              </a:solidFill>
              <a:effectLst/>
              <a:ea typeface="+mn-ea"/>
              <a:cs typeface="Times New Roman" panose="02020603050405020304" pitchFamily="18" charset="0"/>
            </a:endParaRPr>
          </a:p>
          <a:p>
            <a:pPr marL="285750" indent="-285750">
              <a:lnSpc>
                <a:spcPct val="110000"/>
              </a:lnSpc>
              <a:spcBef>
                <a:spcPts val="1000"/>
              </a:spcBef>
              <a:buSzPct val="87000"/>
              <a:buFont typeface="Wingdings" panose="05000000000000000000" pitchFamily="2" charset="2"/>
              <a:buChar char="q"/>
            </a:pPr>
            <a:r>
              <a:rPr lang="en-US" sz="2000" dirty="0">
                <a:effectLst/>
                <a:ea typeface="+mn-ea"/>
                <a:cs typeface="Times New Roman" panose="02020603050405020304" pitchFamily="18" charset="0"/>
              </a:rPr>
              <a:t>kontrole doraźne pod kątem obecności w obrocie produktów kwestionowanych ze względu na niewłaściwą jakość zdrowotną -</a:t>
            </a:r>
            <a:r>
              <a:rPr lang="en-US" sz="2000" b="1" dirty="0">
                <a:solidFill>
                  <a:schemeClr val="accent5">
                    <a:lumMod val="50000"/>
                  </a:schemeClr>
                </a:solidFill>
                <a:ea typeface="+mn-ea"/>
                <a:cs typeface="Times New Roman" panose="02020603050405020304" pitchFamily="18" charset="0"/>
              </a:rPr>
              <a:t>10</a:t>
            </a:r>
            <a:endParaRPr lang="en-US" sz="2000" b="1" dirty="0">
              <a:solidFill>
                <a:schemeClr val="accent5">
                  <a:lumMod val="50000"/>
                </a:schemeClr>
              </a:solidFill>
              <a:effectLst/>
              <a:ea typeface="+mn-ea"/>
              <a:cs typeface="Times New Roman" panose="02020603050405020304" pitchFamily="18" charset="0"/>
            </a:endParaRPr>
          </a:p>
        </p:txBody>
      </p:sp>
      <p:pic>
        <p:nvPicPr>
          <p:cNvPr id="9" name="Obraz 8" descr="Obraz zawierający zrzut ekranu, kreskówka&#10;&#10;Opis wygenerowany automatycznie">
            <a:extLst>
              <a:ext uri="{FF2B5EF4-FFF2-40B4-BE49-F238E27FC236}">
                <a16:creationId xmlns:a16="http://schemas.microsoft.com/office/drawing/2014/main" id="{8564AC2C-3C4A-0922-A11C-B758884DE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29" y="1910362"/>
            <a:ext cx="4080013" cy="2739863"/>
          </a:xfrm>
          <a:prstGeom prst="rect">
            <a:avLst/>
          </a:prstGeom>
          <a:noFill/>
        </p:spPr>
      </p:pic>
    </p:spTree>
    <p:extLst>
      <p:ext uri="{BB962C8B-B14F-4D97-AF65-F5344CB8AC3E}">
        <p14:creationId xmlns:p14="http://schemas.microsoft.com/office/powerpoint/2010/main" val="2575741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a16="http://schemas.microsoft.com/office/drawing/2014/main" id="{A578313C-257D-C7F4-46E9-657ABDF938D5}"/>
              </a:ext>
            </a:extLst>
          </p:cNvPr>
          <p:cNvSpPr txBox="1"/>
          <p:nvPr/>
        </p:nvSpPr>
        <p:spPr>
          <a:xfrm>
            <a:off x="968692" y="318254"/>
            <a:ext cx="8312467" cy="461665"/>
          </a:xfrm>
          <a:prstGeom prst="rect">
            <a:avLst/>
          </a:prstGeom>
          <a:noFill/>
        </p:spPr>
        <p:txBody>
          <a:bodyPr wrap="square">
            <a:spAutoFit/>
          </a:bodyPr>
          <a:lstStyle/>
          <a:p>
            <a:r>
              <a:rPr lang="en-US" sz="2400" kern="1200" dirty="0">
                <a:latin typeface="+mj-lt"/>
                <a:ea typeface="+mj-ea"/>
                <a:cs typeface="+mj-cs"/>
              </a:rPr>
              <a:t>Higiena Żywności, Żywienia i Przedmiotów Użytku</a:t>
            </a:r>
            <a:endParaRPr lang="pl-PL" sz="2400" dirty="0"/>
          </a:p>
        </p:txBody>
      </p:sp>
      <p:graphicFrame>
        <p:nvGraphicFramePr>
          <p:cNvPr id="4" name="Symbol zastępczy zawartości 3">
            <a:extLst>
              <a:ext uri="{FF2B5EF4-FFF2-40B4-BE49-F238E27FC236}">
                <a16:creationId xmlns:a16="http://schemas.microsoft.com/office/drawing/2014/main" id="{5A90D675-23A8-8ECE-F950-BAE10917AAA0}"/>
              </a:ext>
            </a:extLst>
          </p:cNvPr>
          <p:cNvGraphicFramePr>
            <a:graphicFrameLocks noGrp="1"/>
          </p:cNvGraphicFramePr>
          <p:nvPr>
            <p:ph sz="half" idx="1"/>
            <p:extLst>
              <p:ext uri="{D42A27DB-BD31-4B8C-83A1-F6EECF244321}">
                <p14:modId xmlns:p14="http://schemas.microsoft.com/office/powerpoint/2010/main" val="2334296888"/>
              </p:ext>
            </p:extLst>
          </p:nvPr>
        </p:nvGraphicFramePr>
        <p:xfrm>
          <a:off x="914400" y="1085850"/>
          <a:ext cx="10264140" cy="49736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2123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615DD73-00D7-043E-33FA-F51F91F67FD4}"/>
              </a:ext>
            </a:extLst>
          </p:cNvPr>
          <p:cNvSpPr>
            <a:spLocks noGrp="1"/>
          </p:cNvSpPr>
          <p:nvPr>
            <p:ph type="title"/>
          </p:nvPr>
        </p:nvSpPr>
        <p:spPr>
          <a:xfrm>
            <a:off x="914400" y="238539"/>
            <a:ext cx="10363200" cy="735496"/>
          </a:xfrm>
        </p:spPr>
        <p:txBody>
          <a:bodyPr>
            <a:normAutofit/>
          </a:bodyPr>
          <a:lstStyle/>
          <a:p>
            <a:r>
              <a:rPr lang="pl-PL" sz="2800" dirty="0"/>
              <a:t>Kontrole obiektów żywnościowych  </a:t>
            </a:r>
          </a:p>
        </p:txBody>
      </p:sp>
      <p:sp>
        <p:nvSpPr>
          <p:cNvPr id="3" name="Symbol zastępczy zawartości 2">
            <a:extLst>
              <a:ext uri="{FF2B5EF4-FFF2-40B4-BE49-F238E27FC236}">
                <a16:creationId xmlns:a16="http://schemas.microsoft.com/office/drawing/2014/main" id="{62CBADAA-3DC3-2F6E-CE57-E0D3E2740F6D}"/>
              </a:ext>
            </a:extLst>
          </p:cNvPr>
          <p:cNvSpPr>
            <a:spLocks noGrp="1"/>
          </p:cNvSpPr>
          <p:nvPr>
            <p:ph sz="half" idx="1"/>
          </p:nvPr>
        </p:nvSpPr>
        <p:spPr>
          <a:xfrm>
            <a:off x="914400" y="1182757"/>
            <a:ext cx="5105400" cy="4383157"/>
          </a:xfrm>
        </p:spPr>
        <p:txBody>
          <a:bodyPr>
            <a:normAutofit lnSpcReduction="10000"/>
          </a:bodyPr>
          <a:lstStyle/>
          <a:p>
            <a:pPr marL="0" indent="0" algn="just">
              <a:buNone/>
            </a:pPr>
            <a:r>
              <a:rPr lang="pl-PL" sz="1800" b="0" i="0" u="none" strike="noStrike" baseline="0" dirty="0"/>
              <a:t>Roczny plan kontroli opracowany jest w oparciu o analizę ryzyka w obszarze bezpieczeństwa żywności sporządzoną dla każdego obiektu w celu zapewnienia odpowiedniego poziomu ochrony zdrowia konsumentów. Częstotliwość kontroli obiektów zależy od przyporządkowanej im kategorii ryzyka, przy czym wyróżnia się trzy poziomy ryzyka: wysokie, średnie i niskie. </a:t>
            </a:r>
          </a:p>
          <a:p>
            <a:pPr marL="0" indent="0">
              <a:buNone/>
            </a:pPr>
            <a:r>
              <a:rPr lang="pl-PL" sz="1800" dirty="0">
                <a:solidFill>
                  <a:schemeClr val="accent4">
                    <a:lumMod val="75000"/>
                  </a:schemeClr>
                </a:solidFill>
                <a:effectLst/>
                <a:ea typeface="Aptos" panose="020B0004020202020204" pitchFamily="34" charset="0"/>
                <a:cs typeface="Aptos" panose="020B0004020202020204" pitchFamily="34" charset="0"/>
              </a:rPr>
              <a:t>Obiekty w podziale na ryzyko:</a:t>
            </a:r>
          </a:p>
          <a:p>
            <a:r>
              <a:rPr lang="pl-PL" sz="1800" dirty="0">
                <a:solidFill>
                  <a:schemeClr val="accent4">
                    <a:lumMod val="75000"/>
                  </a:schemeClr>
                </a:solidFill>
                <a:ea typeface="Aptos" panose="020B0004020202020204" pitchFamily="34" charset="0"/>
                <a:cs typeface="Aptos" panose="020B0004020202020204" pitchFamily="34" charset="0"/>
              </a:rPr>
              <a:t>r</a:t>
            </a:r>
            <a:r>
              <a:rPr lang="pl-PL" sz="1800" dirty="0">
                <a:solidFill>
                  <a:schemeClr val="accent4">
                    <a:lumMod val="75000"/>
                  </a:schemeClr>
                </a:solidFill>
                <a:effectLst/>
                <a:ea typeface="Aptos" panose="020B0004020202020204" pitchFamily="34" charset="0"/>
                <a:cs typeface="Aptos" panose="020B0004020202020204" pitchFamily="34" charset="0"/>
              </a:rPr>
              <a:t>yzyko niskie </a:t>
            </a:r>
            <a:r>
              <a:rPr lang="pl-PL" sz="1800" b="1" dirty="0">
                <a:solidFill>
                  <a:schemeClr val="accent4">
                    <a:lumMod val="75000"/>
                  </a:schemeClr>
                </a:solidFill>
                <a:effectLst/>
                <a:ea typeface="Aptos" panose="020B0004020202020204" pitchFamily="34" charset="0"/>
                <a:cs typeface="Aptos" panose="020B0004020202020204" pitchFamily="34" charset="0"/>
              </a:rPr>
              <a:t>91</a:t>
            </a:r>
          </a:p>
          <a:p>
            <a:r>
              <a:rPr lang="pl-PL" sz="1800" dirty="0">
                <a:solidFill>
                  <a:schemeClr val="accent4">
                    <a:lumMod val="75000"/>
                  </a:schemeClr>
                </a:solidFill>
                <a:ea typeface="Aptos" panose="020B0004020202020204" pitchFamily="34" charset="0"/>
                <a:cs typeface="Aptos" panose="020B0004020202020204" pitchFamily="34" charset="0"/>
              </a:rPr>
              <a:t>r</a:t>
            </a:r>
            <a:r>
              <a:rPr lang="pl-PL" sz="1800" dirty="0">
                <a:solidFill>
                  <a:schemeClr val="accent4">
                    <a:lumMod val="75000"/>
                  </a:schemeClr>
                </a:solidFill>
                <a:effectLst/>
                <a:ea typeface="Aptos" panose="020B0004020202020204" pitchFamily="34" charset="0"/>
                <a:cs typeface="Aptos" panose="020B0004020202020204" pitchFamily="34" charset="0"/>
              </a:rPr>
              <a:t>yzyko średnie </a:t>
            </a:r>
            <a:r>
              <a:rPr lang="pl-PL" sz="1800" b="1" dirty="0">
                <a:solidFill>
                  <a:schemeClr val="accent4">
                    <a:lumMod val="75000"/>
                  </a:schemeClr>
                </a:solidFill>
                <a:effectLst/>
                <a:ea typeface="Aptos" panose="020B0004020202020204" pitchFamily="34" charset="0"/>
                <a:cs typeface="Aptos" panose="020B0004020202020204" pitchFamily="34" charset="0"/>
              </a:rPr>
              <a:t>150</a:t>
            </a:r>
          </a:p>
          <a:p>
            <a:r>
              <a:rPr lang="pl-PL" sz="1800" dirty="0">
                <a:solidFill>
                  <a:schemeClr val="accent4">
                    <a:lumMod val="75000"/>
                  </a:schemeClr>
                </a:solidFill>
                <a:ea typeface="Aptos" panose="020B0004020202020204" pitchFamily="34" charset="0"/>
                <a:cs typeface="Aptos" panose="020B0004020202020204" pitchFamily="34" charset="0"/>
              </a:rPr>
              <a:t>r</a:t>
            </a:r>
            <a:r>
              <a:rPr lang="pl-PL" sz="1800" dirty="0">
                <a:solidFill>
                  <a:schemeClr val="accent4">
                    <a:lumMod val="75000"/>
                  </a:schemeClr>
                </a:solidFill>
                <a:effectLst/>
                <a:ea typeface="Aptos" panose="020B0004020202020204" pitchFamily="34" charset="0"/>
                <a:cs typeface="Aptos" panose="020B0004020202020204" pitchFamily="34" charset="0"/>
              </a:rPr>
              <a:t>yzyko wysokie </a:t>
            </a:r>
            <a:r>
              <a:rPr lang="pl-PL" sz="1800" b="1" dirty="0">
                <a:solidFill>
                  <a:schemeClr val="accent4">
                    <a:lumMod val="75000"/>
                  </a:schemeClr>
                </a:solidFill>
                <a:effectLst/>
                <a:ea typeface="Aptos" panose="020B0004020202020204" pitchFamily="34" charset="0"/>
                <a:cs typeface="Aptos" panose="020B0004020202020204" pitchFamily="34" charset="0"/>
              </a:rPr>
              <a:t>15</a:t>
            </a:r>
          </a:p>
          <a:p>
            <a:pPr marL="0" indent="0">
              <a:buNone/>
            </a:pPr>
            <a:endParaRPr lang="pl-PL" sz="1800" dirty="0">
              <a:effectLst/>
              <a:latin typeface="Aptos" panose="020B0004020202020204" pitchFamily="34" charset="0"/>
              <a:ea typeface="Aptos" panose="020B0004020202020204" pitchFamily="34" charset="0"/>
              <a:cs typeface="Aptos" panose="020B0004020202020204" pitchFamily="34" charset="0"/>
            </a:endParaRPr>
          </a:p>
          <a:p>
            <a:pPr marL="0" indent="0">
              <a:buNone/>
            </a:pPr>
            <a:endParaRPr lang="pl-PL" dirty="0"/>
          </a:p>
        </p:txBody>
      </p:sp>
      <p:sp>
        <p:nvSpPr>
          <p:cNvPr id="4" name="Symbol zastępczy zawartości 3">
            <a:extLst>
              <a:ext uri="{FF2B5EF4-FFF2-40B4-BE49-F238E27FC236}">
                <a16:creationId xmlns:a16="http://schemas.microsoft.com/office/drawing/2014/main" id="{040C89CA-55C3-698B-B6CC-A73F14BAE2B1}"/>
              </a:ext>
            </a:extLst>
          </p:cNvPr>
          <p:cNvSpPr>
            <a:spLocks noGrp="1"/>
          </p:cNvSpPr>
          <p:nvPr>
            <p:ph sz="half" idx="2"/>
          </p:nvPr>
        </p:nvSpPr>
        <p:spPr>
          <a:xfrm>
            <a:off x="6172199" y="3429000"/>
            <a:ext cx="5546035" cy="2631006"/>
          </a:xfrm>
        </p:spPr>
        <p:txBody>
          <a:bodyPr>
            <a:normAutofit lnSpcReduction="10000"/>
          </a:bodyPr>
          <a:lstStyle/>
          <a:p>
            <a:pPr algn="l"/>
            <a:endParaRPr lang="pl-PL" sz="1800" b="0" i="0" u="none" strike="noStrike" baseline="0" dirty="0">
              <a:solidFill>
                <a:srgbClr val="000000"/>
              </a:solidFill>
              <a:latin typeface="Calibri" panose="020F0502020204030204" pitchFamily="34" charset="0"/>
            </a:endParaRPr>
          </a:p>
          <a:p>
            <a:pPr marL="0" indent="0" algn="just">
              <a:buNone/>
            </a:pPr>
            <a:r>
              <a:rPr lang="pl-PL" sz="1800" b="0" i="0" u="none" strike="noStrike" baseline="0" dirty="0"/>
              <a:t>Poza ustalonym planem kontroli podejmowane były również kontrole nieplanowane, w tym interwencyjne, m.in. w ramach systemu RASFF, czy przeprowadzane na wniosek przedsiębiorcy działającego na rynku spożywczym przed wydaniem decyzji w sprawie zatwierdzenia zakładu. </a:t>
            </a:r>
          </a:p>
        </p:txBody>
      </p:sp>
      <p:pic>
        <p:nvPicPr>
          <p:cNvPr id="8" name="Obraz 7" descr="Obraz zawierający zrzut ekranu, krąg, design&#10;&#10;Opis wygenerowany automatycznie">
            <a:extLst>
              <a:ext uri="{FF2B5EF4-FFF2-40B4-BE49-F238E27FC236}">
                <a16:creationId xmlns:a16="http://schemas.microsoft.com/office/drawing/2014/main" id="{3F4F8AF9-FC80-C077-968B-8B86CB9C0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1471" y="705677"/>
            <a:ext cx="3167951" cy="2504661"/>
          </a:xfrm>
          <a:prstGeom prst="rect">
            <a:avLst/>
          </a:prstGeom>
        </p:spPr>
      </p:pic>
    </p:spTree>
    <p:extLst>
      <p:ext uri="{BB962C8B-B14F-4D97-AF65-F5344CB8AC3E}">
        <p14:creationId xmlns:p14="http://schemas.microsoft.com/office/powerpoint/2010/main" val="1155267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1A1268F-3103-D0BB-04A1-CA01D8776763}"/>
              </a:ext>
            </a:extLst>
          </p:cNvPr>
          <p:cNvSpPr>
            <a:spLocks noGrp="1"/>
          </p:cNvSpPr>
          <p:nvPr>
            <p:ph type="title"/>
          </p:nvPr>
        </p:nvSpPr>
        <p:spPr>
          <a:xfrm>
            <a:off x="914400" y="248479"/>
            <a:ext cx="10363200" cy="735496"/>
          </a:xfrm>
        </p:spPr>
        <p:txBody>
          <a:bodyPr anchor="t">
            <a:normAutofit fontScale="90000"/>
          </a:bodyPr>
          <a:lstStyle/>
          <a:p>
            <a:pPr>
              <a:lnSpc>
                <a:spcPct val="90000"/>
              </a:lnSpc>
            </a:pPr>
            <a:r>
              <a:rPr lang="pl-PL" sz="3100" dirty="0">
                <a:effectLst/>
              </a:rPr>
              <a:t>Ocena jakości żywienia w jednostkach systemu oświaty</a:t>
            </a:r>
            <a:br>
              <a:rPr lang="pl-PL" sz="3100" dirty="0">
                <a:effectLst/>
              </a:rPr>
            </a:br>
            <a:endParaRPr lang="pl-PL" sz="3100" dirty="0"/>
          </a:p>
        </p:txBody>
      </p:sp>
      <p:sp>
        <p:nvSpPr>
          <p:cNvPr id="3" name="Symbol zastępczy zawartości 2">
            <a:extLst>
              <a:ext uri="{FF2B5EF4-FFF2-40B4-BE49-F238E27FC236}">
                <a16:creationId xmlns:a16="http://schemas.microsoft.com/office/drawing/2014/main" id="{D0488D1D-95A9-6337-7619-E5CC9F396E2B}"/>
              </a:ext>
            </a:extLst>
          </p:cNvPr>
          <p:cNvSpPr>
            <a:spLocks noGrp="1"/>
          </p:cNvSpPr>
          <p:nvPr>
            <p:ph sz="half" idx="1"/>
          </p:nvPr>
        </p:nvSpPr>
        <p:spPr>
          <a:xfrm>
            <a:off x="556591" y="1182757"/>
            <a:ext cx="5993296" cy="5009321"/>
          </a:xfrm>
        </p:spPr>
        <p:txBody>
          <a:bodyPr>
            <a:normAutofit lnSpcReduction="10000"/>
          </a:bodyPr>
          <a:lstStyle/>
          <a:p>
            <a:pPr marL="0" indent="0" algn="just">
              <a:lnSpc>
                <a:spcPct val="110000"/>
              </a:lnSpc>
              <a:buNone/>
            </a:pPr>
            <a:endParaRPr lang="pl-PL" sz="1600" dirty="0">
              <a:effectLst/>
            </a:endParaRPr>
          </a:p>
          <a:p>
            <a:pPr marL="0" indent="0" algn="just">
              <a:lnSpc>
                <a:spcPct val="110000"/>
              </a:lnSpc>
              <a:buNone/>
            </a:pPr>
            <a:r>
              <a:rPr lang="pl-PL" sz="1600" dirty="0">
                <a:effectLst/>
              </a:rPr>
              <a:t>W roku 2024 pod względem zgodności z </a:t>
            </a:r>
            <a:r>
              <a:rPr lang="pl-PL" sz="1600" b="1" dirty="0">
                <a:effectLst/>
              </a:rPr>
              <a:t>Rozporządzeniem Ministra Zdrowia z dnia 26 lipca 2016 r. w sprawie grupy środków spożywczych przeznaczonych do sprzedaży dzieciom i młodzieży w jednostkach systemu oświaty oraz wymagań, jakie muszą spełnić środki spożywcze stosowane w ramach żywienia zbiorowego dzieci i młodzieży w tych jednostkach </a:t>
            </a:r>
            <a:r>
              <a:rPr lang="pl-PL" sz="1600" dirty="0">
                <a:effectLst/>
              </a:rPr>
              <a:t>skontrolowano </a:t>
            </a:r>
            <a:r>
              <a:rPr lang="pl-PL" sz="1600" u="sng" dirty="0">
                <a:effectLst/>
              </a:rPr>
              <a:t>10 zakładów żywienia zbiorowego zamkniętego </a:t>
            </a:r>
            <a:r>
              <a:rPr lang="pl-PL" sz="1600" dirty="0">
                <a:effectLst/>
              </a:rPr>
              <a:t>(4 stołówki szkolne, 4 stołówki w przedszkolach, 1 stołówka w internacie, 1 stołówka w zakładzie specjalnym i wychowawczym).  Czynności kontrolne nie wykazały rażących uchybień. Przeprowadzane są rozmowy i instruktaże prawidłowego żywienia. </a:t>
            </a:r>
          </a:p>
          <a:p>
            <a:pPr marL="0" indent="0" algn="just">
              <a:lnSpc>
                <a:spcPct val="110000"/>
              </a:lnSpc>
              <a:buNone/>
            </a:pPr>
            <a:r>
              <a:rPr lang="pl-PL" sz="1600" dirty="0">
                <a:effectLst/>
              </a:rPr>
              <a:t>Na przestrzeni ostatnich lat zauważa się poprawę jakości żywienia w jednostkach systemu oświaty. Pracownicy placówek, w których żywienie odbywa się na bazie własnej kuchni uczestniczą w szkoleniach skierowanych dla organizatorów żywienia, a także dzielą się między sobą posiadaną wiedzą oraz doświadczeniami w zakresie żywienia w jednostkach systemu oświaty.</a:t>
            </a:r>
          </a:p>
          <a:p>
            <a:pPr algn="just">
              <a:lnSpc>
                <a:spcPct val="110000"/>
              </a:lnSpc>
            </a:pPr>
            <a:endParaRPr lang="pl-PL" sz="1100" dirty="0"/>
          </a:p>
        </p:txBody>
      </p:sp>
      <p:pic>
        <p:nvPicPr>
          <p:cNvPr id="8" name="Obraz 7" descr="Obraz zawierający łyżka, Przyrząd kuchenny, ziemia, zastawa stołowa">
            <a:extLst>
              <a:ext uri="{FF2B5EF4-FFF2-40B4-BE49-F238E27FC236}">
                <a16:creationId xmlns:a16="http://schemas.microsoft.com/office/drawing/2014/main" id="{13209B26-8D98-82C2-7481-12141760BC4A}"/>
              </a:ext>
            </a:extLst>
          </p:cNvPr>
          <p:cNvPicPr>
            <a:picLocks noChangeAspect="1"/>
          </p:cNvPicPr>
          <p:nvPr/>
        </p:nvPicPr>
        <p:blipFill>
          <a:blip r:embed="rId2">
            <a:extLst>
              <a:ext uri="{28A0092B-C50C-407E-A947-70E740481C1C}">
                <a14:useLocalDpi xmlns:a14="http://schemas.microsoft.com/office/drawing/2010/main" val="0"/>
              </a:ext>
            </a:extLst>
          </a:blip>
          <a:srcRect t="5792" r="4" b="4"/>
          <a:stretch/>
        </p:blipFill>
        <p:spPr>
          <a:xfrm>
            <a:off x="6718852" y="1182757"/>
            <a:ext cx="5073589" cy="3190460"/>
          </a:xfrm>
          <a:prstGeom prst="rect">
            <a:avLst/>
          </a:prstGeom>
          <a:noFill/>
        </p:spPr>
      </p:pic>
    </p:spTree>
    <p:extLst>
      <p:ext uri="{BB962C8B-B14F-4D97-AF65-F5344CB8AC3E}">
        <p14:creationId xmlns:p14="http://schemas.microsoft.com/office/powerpoint/2010/main" val="290617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16F42A1-0341-331D-FCB0-959F832A5CDA}"/>
              </a:ext>
            </a:extLst>
          </p:cNvPr>
          <p:cNvSpPr>
            <a:spLocks noGrp="1"/>
          </p:cNvSpPr>
          <p:nvPr>
            <p:ph type="title"/>
          </p:nvPr>
        </p:nvSpPr>
        <p:spPr>
          <a:xfrm>
            <a:off x="914399" y="119270"/>
            <a:ext cx="10883348" cy="934278"/>
          </a:xfrm>
        </p:spPr>
        <p:txBody>
          <a:bodyPr>
            <a:noAutofit/>
          </a:bodyPr>
          <a:lstStyle/>
          <a:p>
            <a:pPr algn="l"/>
            <a:br>
              <a:rPr lang="pl-PL" sz="2800" i="0" u="none" strike="noStrike" baseline="0" dirty="0">
                <a:solidFill>
                  <a:srgbClr val="002060"/>
                </a:solidFill>
                <a:latin typeface="+mj-lt"/>
                <a:cs typeface="Times New Roman" panose="02020603050405020304" pitchFamily="18" charset="0"/>
              </a:rPr>
            </a:br>
            <a:br>
              <a:rPr lang="pl-PL" sz="2800" i="0" u="none" strike="noStrike" baseline="0" dirty="0">
                <a:solidFill>
                  <a:srgbClr val="002060"/>
                </a:solidFill>
                <a:latin typeface="+mj-lt"/>
                <a:cs typeface="Times New Roman" panose="02020603050405020304" pitchFamily="18" charset="0"/>
              </a:rPr>
            </a:br>
            <a:r>
              <a:rPr lang="pl-PL" sz="2800" i="0" u="none" strike="noStrike" baseline="0" dirty="0">
                <a:solidFill>
                  <a:srgbClr val="002060"/>
                </a:solidFill>
                <a:latin typeface="+mj-lt"/>
                <a:cs typeface="Times New Roman" panose="02020603050405020304" pitchFamily="18" charset="0"/>
              </a:rPr>
              <a:t>Realizując zadania statutowe Państwowy Powiatowy Inspektor Sanitarny w Gołdapi pełni nadzór nad warunkami:</a:t>
            </a:r>
            <a:br>
              <a:rPr lang="pl-PL" sz="2800" b="0" i="0" u="none" strike="noStrike" baseline="0" dirty="0">
                <a:latin typeface="+mj-lt"/>
                <a:cs typeface="Times New Roman" panose="02020603050405020304" pitchFamily="18" charset="0"/>
              </a:rPr>
            </a:br>
            <a:endParaRPr lang="pl-PL" sz="2800" dirty="0"/>
          </a:p>
        </p:txBody>
      </p:sp>
      <p:sp>
        <p:nvSpPr>
          <p:cNvPr id="3" name="Symbol zastępczy zawartości 2">
            <a:extLst>
              <a:ext uri="{FF2B5EF4-FFF2-40B4-BE49-F238E27FC236}">
                <a16:creationId xmlns:a16="http://schemas.microsoft.com/office/drawing/2014/main" id="{6029C202-6B99-1E25-104C-FA7185204403}"/>
              </a:ext>
            </a:extLst>
          </p:cNvPr>
          <p:cNvSpPr>
            <a:spLocks noGrp="1"/>
          </p:cNvSpPr>
          <p:nvPr>
            <p:ph idx="1"/>
          </p:nvPr>
        </p:nvSpPr>
        <p:spPr>
          <a:xfrm>
            <a:off x="914399" y="1987826"/>
            <a:ext cx="10455966" cy="4353340"/>
          </a:xfrm>
        </p:spPr>
        <p:txBody>
          <a:bodyPr>
            <a:normAutofit fontScale="77500" lnSpcReduction="20000"/>
          </a:bodyPr>
          <a:lstStyle/>
          <a:p>
            <a:pPr marL="0" indent="0">
              <a:lnSpc>
                <a:spcPct val="100000"/>
              </a:lnSpc>
              <a:spcBef>
                <a:spcPts val="600"/>
              </a:spcBef>
              <a:buNone/>
            </a:pPr>
            <a:endParaRPr lang="pl-PL" sz="2000" b="0" i="0" u="none" strike="noStrike" baseline="0" dirty="0">
              <a:latin typeface="+mj-lt"/>
              <a:cs typeface="Times New Roman" panose="02020603050405020304" pitchFamily="18" charset="0"/>
            </a:endParaRPr>
          </a:p>
          <a:p>
            <a:pPr>
              <a:lnSpc>
                <a:spcPct val="100000"/>
              </a:lnSpc>
              <a:spcBef>
                <a:spcPts val="600"/>
              </a:spcBef>
            </a:pPr>
            <a:r>
              <a:rPr lang="pl-PL" sz="1900" b="0" i="0" u="none" strike="noStrike" baseline="0" dirty="0">
                <a:cs typeface="Times New Roman" panose="02020603050405020304" pitchFamily="18" charset="0"/>
              </a:rPr>
              <a:t>higieny pracy w zakładach pracy</a:t>
            </a:r>
          </a:p>
          <a:p>
            <a:pPr>
              <a:lnSpc>
                <a:spcPct val="100000"/>
              </a:lnSpc>
              <a:spcBef>
                <a:spcPts val="600"/>
              </a:spcBef>
            </a:pPr>
            <a:r>
              <a:rPr lang="pl-PL" sz="1900" b="0" i="0" u="none" strike="noStrike" baseline="0" dirty="0">
                <a:cs typeface="Times New Roman" panose="02020603050405020304" pitchFamily="18" charset="0"/>
              </a:rPr>
              <a:t>higieny środowiska</a:t>
            </a:r>
          </a:p>
          <a:p>
            <a:pPr>
              <a:lnSpc>
                <a:spcPct val="100000"/>
              </a:lnSpc>
              <a:spcBef>
                <a:spcPts val="600"/>
              </a:spcBef>
            </a:pPr>
            <a:r>
              <a:rPr lang="pl-PL" sz="1900" b="0" i="0" u="none" strike="noStrike" baseline="0" dirty="0">
                <a:cs typeface="Times New Roman" panose="02020603050405020304" pitchFamily="18" charset="0"/>
              </a:rPr>
              <a:t>higieny procesów nauczania i wychowania, </a:t>
            </a:r>
          </a:p>
          <a:p>
            <a:pPr>
              <a:lnSpc>
                <a:spcPct val="100000"/>
              </a:lnSpc>
              <a:spcBef>
                <a:spcPts val="600"/>
              </a:spcBef>
            </a:pPr>
            <a:r>
              <a:rPr lang="pl-PL" sz="1900" dirty="0">
                <a:cs typeface="Times New Roman" panose="02020603050405020304" pitchFamily="18" charset="0"/>
              </a:rPr>
              <a:t>higieny </a:t>
            </a:r>
            <a:r>
              <a:rPr lang="pl-PL" sz="1900" b="0" i="0" u="none" strike="noStrike" baseline="0" dirty="0">
                <a:cs typeface="Times New Roman" panose="02020603050405020304" pitchFamily="18" charset="0"/>
              </a:rPr>
              <a:t>wypoczynku i rekreacji dzieci i młodzieży</a:t>
            </a:r>
          </a:p>
          <a:p>
            <a:pPr>
              <a:lnSpc>
                <a:spcPct val="100000"/>
              </a:lnSpc>
              <a:spcBef>
                <a:spcPts val="600"/>
              </a:spcBef>
            </a:pPr>
            <a:r>
              <a:rPr lang="pl-PL" sz="1900" b="0" i="0" u="none" strike="noStrike" baseline="0" dirty="0">
                <a:cs typeface="Times New Roman" panose="02020603050405020304" pitchFamily="18" charset="0"/>
              </a:rPr>
              <a:t>warunków zdrowotnych, żywienia i produktów kosmetycznych</a:t>
            </a:r>
          </a:p>
          <a:p>
            <a:pPr>
              <a:lnSpc>
                <a:spcPct val="100000"/>
              </a:lnSpc>
              <a:spcBef>
                <a:spcPts val="600"/>
              </a:spcBef>
            </a:pPr>
            <a:r>
              <a:rPr lang="pl-PL" sz="1900" b="0" i="0" u="none" strike="noStrike" baseline="0" dirty="0"/>
              <a:t>warunków higieniczno-sanitarnych jakie powinien spełniać personel medyczny, sprzęt oraz pomieszczenia, w których są udzielane świadczenia zdrowotne </a:t>
            </a:r>
          </a:p>
          <a:p>
            <a:pPr marL="0" indent="0">
              <a:lnSpc>
                <a:spcPct val="100000"/>
              </a:lnSpc>
              <a:spcBef>
                <a:spcPts val="600"/>
              </a:spcBef>
              <a:buNone/>
            </a:pPr>
            <a:endParaRPr lang="pl-PL" sz="1900" b="0" i="0" u="none" strike="noStrike" baseline="0" dirty="0"/>
          </a:p>
          <a:p>
            <a:pPr marL="0" indent="0">
              <a:buNone/>
            </a:pPr>
            <a:r>
              <a:rPr lang="pl-PL" sz="1900" b="0" i="0" u="none" strike="noStrike" baseline="0" dirty="0"/>
              <a:t>oraz</a:t>
            </a:r>
          </a:p>
          <a:p>
            <a:r>
              <a:rPr lang="pl-PL" sz="1900" dirty="0"/>
              <a:t>i</a:t>
            </a:r>
            <a:r>
              <a:rPr lang="pl-PL" sz="1900" b="0" i="0" u="none" strike="noStrike" baseline="0" dirty="0"/>
              <a:t>nicjuje, organizuje i prowadzi koordynowanie i nadzorowanie działalności oświatowo-zdrowotnej w celu ukształtowania odpowiednich postaw i zachowań zdrowotnych. </a:t>
            </a:r>
          </a:p>
          <a:p>
            <a:endParaRPr lang="pl-PL" sz="1800" b="0" i="0" u="none" strike="noStrike" baseline="0" dirty="0">
              <a:latin typeface="Calibri" panose="020F0502020204030204" pitchFamily="34" charset="0"/>
            </a:endParaRPr>
          </a:p>
          <a:p>
            <a:pPr marL="0" indent="0">
              <a:buNone/>
            </a:pPr>
            <a:endParaRPr lang="pl-PL" sz="1800" dirty="0">
              <a:latin typeface="Calibri" panose="020F0502020204030204" pitchFamily="34" charset="0"/>
            </a:endParaRPr>
          </a:p>
          <a:p>
            <a:pPr marL="0" indent="0">
              <a:buNone/>
            </a:pPr>
            <a:r>
              <a:rPr lang="pl-PL" sz="1400" b="0" i="0" u="none" strike="noStrike" baseline="0" dirty="0"/>
              <a:t>Przepisy ustawy z dnia 14 marca 1985 r. o Państwowej Inspekcji Sanitarnej (t.j. Dz. U. z 2024 r. poz. 416)</a:t>
            </a:r>
            <a:endParaRPr lang="pl-PL" sz="1400" dirty="0"/>
          </a:p>
        </p:txBody>
      </p:sp>
    </p:spTree>
    <p:extLst>
      <p:ext uri="{BB962C8B-B14F-4D97-AF65-F5344CB8AC3E}">
        <p14:creationId xmlns:p14="http://schemas.microsoft.com/office/powerpoint/2010/main" val="616520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855542CB-7D68-D991-ED4A-668A2F348CDD}"/>
              </a:ext>
            </a:extLst>
          </p:cNvPr>
          <p:cNvSpPr>
            <a:spLocks noGrp="1"/>
          </p:cNvSpPr>
          <p:nvPr>
            <p:ph sz="half" idx="1"/>
          </p:nvPr>
        </p:nvSpPr>
        <p:spPr>
          <a:xfrm>
            <a:off x="394253" y="1093306"/>
            <a:ext cx="6086060" cy="4966700"/>
          </a:xfrm>
        </p:spPr>
        <p:txBody>
          <a:bodyPr>
            <a:normAutofit fontScale="25000" lnSpcReduction="20000"/>
          </a:bodyPr>
          <a:lstStyle/>
          <a:p>
            <a:pPr marL="0" indent="0" algn="ctr">
              <a:buNone/>
            </a:pPr>
            <a:r>
              <a:rPr lang="pl-PL" sz="11200" b="0" i="0" u="none" strike="noStrike" baseline="0" dirty="0">
                <a:solidFill>
                  <a:srgbClr val="000000"/>
                </a:solidFill>
              </a:rPr>
              <a:t>Współpraca z innymi organami</a:t>
            </a:r>
            <a:endParaRPr lang="pl-PL" sz="5100" b="0" i="0" u="none" strike="noStrike" baseline="0" dirty="0">
              <a:solidFill>
                <a:srgbClr val="000000"/>
              </a:solidFill>
            </a:endParaRPr>
          </a:p>
          <a:p>
            <a:pPr marL="0" indent="0" algn="just">
              <a:buNone/>
            </a:pPr>
            <a:r>
              <a:rPr lang="pl-PL" sz="7200" b="0" i="0" u="none" strike="noStrike" baseline="0" dirty="0">
                <a:solidFill>
                  <a:srgbClr val="000000"/>
                </a:solidFill>
              </a:rPr>
              <a:t>Wzorem lat ubiegłych kontynuowano współpracę z Powiatowym Lekarzem Weterynarii, prowadzono wzajemną wymianę informacji w zakresie kwestionowania żywności pochodzenia zwierzęcego i ewidencji zakładów wprowadzających na rynek pasze lub materiały paszowe. </a:t>
            </a:r>
          </a:p>
          <a:p>
            <a:pPr marL="0" indent="0" algn="just">
              <a:buNone/>
            </a:pPr>
            <a:r>
              <a:rPr lang="pl-PL" sz="7200" b="0" i="0" u="none" strike="noStrike" baseline="0" dirty="0">
                <a:solidFill>
                  <a:srgbClr val="000000"/>
                </a:solidFill>
              </a:rPr>
              <a:t>W celu zapewnienia bezpieczeństwa produkcji pierwotnej żywności pochodzenia roślinnego wspólnie z Państwową Inspekcją Ochrony Roślin i Nasiennictwa przeprowadzono kontrole u producentów zbóż i ziemniaków. Zakres kontroli Państwowej Inspekcji Sanitarnej dotyczył przestrzegania warunków higieniczno-sanitarnych podczas transportu i magazynowania. Nieprawidłowości nie stwierdzono.</a:t>
            </a:r>
            <a:endParaRPr lang="pl-PL" sz="7200" dirty="0"/>
          </a:p>
        </p:txBody>
      </p:sp>
      <p:sp>
        <p:nvSpPr>
          <p:cNvPr id="4" name="Symbol zastępczy zawartości 3">
            <a:extLst>
              <a:ext uri="{FF2B5EF4-FFF2-40B4-BE49-F238E27FC236}">
                <a16:creationId xmlns:a16="http://schemas.microsoft.com/office/drawing/2014/main" id="{BA9A4818-8614-44CA-EF80-435EB8CA50E2}"/>
              </a:ext>
            </a:extLst>
          </p:cNvPr>
          <p:cNvSpPr>
            <a:spLocks noGrp="1"/>
          </p:cNvSpPr>
          <p:nvPr>
            <p:ph sz="half" idx="2"/>
          </p:nvPr>
        </p:nvSpPr>
        <p:spPr>
          <a:xfrm>
            <a:off x="6480313" y="288235"/>
            <a:ext cx="5555973" cy="6192078"/>
          </a:xfrm>
        </p:spPr>
        <p:txBody>
          <a:bodyPr>
            <a:normAutofit fontScale="25000" lnSpcReduction="20000"/>
          </a:bodyPr>
          <a:lstStyle/>
          <a:p>
            <a:pPr algn="l"/>
            <a:endParaRPr lang="pl-PL" sz="1800" b="0" i="0" u="none" strike="noStrike" baseline="0" dirty="0">
              <a:solidFill>
                <a:srgbClr val="000000"/>
              </a:solidFill>
              <a:latin typeface="Calibri" panose="020F0502020204030204" pitchFamily="34" charset="0"/>
            </a:endParaRPr>
          </a:p>
          <a:p>
            <a:pPr marL="0" indent="0">
              <a:buNone/>
            </a:pPr>
            <a:r>
              <a:rPr lang="pl-PL" sz="9600" b="1" i="0" u="none" strike="noStrike" baseline="0" dirty="0"/>
              <a:t>Działania podejmowane w ramach Systemu Wczesnego Ostrzegania o Niebezpiecznej Żywności i Paszach RASFF </a:t>
            </a:r>
            <a:endParaRPr lang="pl-PL" sz="9600" b="0" i="0" u="none" strike="noStrike" baseline="0" dirty="0"/>
          </a:p>
          <a:p>
            <a:pPr marL="0" indent="0" algn="just">
              <a:buNone/>
            </a:pPr>
            <a:r>
              <a:rPr lang="pl-PL" sz="7200" b="0" i="0" u="none" strike="noStrike" baseline="0" dirty="0"/>
              <a:t>W ramach unijnego Systemu RASFF w 2024 r. otrzymaliśmy 7 powiadomień o niebezpiecznych produktach żywnościowych i przedmiotach użytku, w tym 1 powiadomienie alarmowe wymagające szybkiego wycofania produktów z obrotu. </a:t>
            </a:r>
          </a:p>
          <a:p>
            <a:pPr marL="0" indent="0" algn="just">
              <a:buNone/>
            </a:pPr>
            <a:r>
              <a:rPr lang="pl-PL" sz="7200" b="0" i="0" u="none" strike="noStrike" baseline="0" dirty="0">
                <a:solidFill>
                  <a:srgbClr val="000009"/>
                </a:solidFill>
              </a:rPr>
              <a:t>Podobnie jak w latach ubiegłych do najczęściej zgłaszanych zagrożeń zanieczyszczenia żywności należały  zagrożenia mikrobiologiczne</a:t>
            </a:r>
            <a:r>
              <a:rPr lang="pl-PL" sz="7200" dirty="0">
                <a:solidFill>
                  <a:srgbClr val="000009"/>
                </a:solidFill>
              </a:rPr>
              <a:t>, np. wykrycie Listerii, Salmonelli.</a:t>
            </a:r>
          </a:p>
          <a:p>
            <a:pPr marL="0" indent="0" algn="just">
              <a:buNone/>
            </a:pPr>
            <a:r>
              <a:rPr lang="pl-PL" sz="7200" b="0" i="0" u="none" strike="noStrike" baseline="0" dirty="0">
                <a:solidFill>
                  <a:srgbClr val="000009"/>
                </a:solidFill>
              </a:rPr>
              <a:t>Zagrożenia chemiczne dotyczyły, m.in. obecności glutenu, kadmu, akryloamidu.</a:t>
            </a:r>
            <a:endParaRPr lang="pl-PL" sz="7200" b="0" i="0" u="none" strike="noStrike" baseline="0" dirty="0">
              <a:solidFill>
                <a:srgbClr val="000000"/>
              </a:solidFill>
            </a:endParaRPr>
          </a:p>
        </p:txBody>
      </p:sp>
      <p:pic>
        <p:nvPicPr>
          <p:cNvPr id="5" name="Obraz 4" descr="Obraz zawierający rysowanie, kreskówka, ilustracja&#10;&#10;Opis wygenerowany automatycznie">
            <a:extLst>
              <a:ext uri="{FF2B5EF4-FFF2-40B4-BE49-F238E27FC236}">
                <a16:creationId xmlns:a16="http://schemas.microsoft.com/office/drawing/2014/main" id="{087D1643-9A4C-3282-3F0D-86F9B1C2A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9271" y="5158408"/>
            <a:ext cx="2184837" cy="1479826"/>
          </a:xfrm>
          <a:prstGeom prst="rect">
            <a:avLst/>
          </a:prstGeom>
        </p:spPr>
      </p:pic>
    </p:spTree>
    <p:extLst>
      <p:ext uri="{BB962C8B-B14F-4D97-AF65-F5344CB8AC3E}">
        <p14:creationId xmlns:p14="http://schemas.microsoft.com/office/powerpoint/2010/main" val="550275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95142B93-AD21-DE1C-467F-4C31A6BF3386}"/>
              </a:ext>
            </a:extLst>
          </p:cNvPr>
          <p:cNvSpPr txBox="1"/>
          <p:nvPr/>
        </p:nvSpPr>
        <p:spPr>
          <a:xfrm>
            <a:off x="620232" y="213219"/>
            <a:ext cx="9523228" cy="584775"/>
          </a:xfrm>
          <a:prstGeom prst="rect">
            <a:avLst/>
          </a:prstGeom>
          <a:noFill/>
        </p:spPr>
        <p:txBody>
          <a:bodyPr wrap="square">
            <a:spAutoFit/>
          </a:bodyPr>
          <a:lstStyle/>
          <a:p>
            <a:r>
              <a:rPr lang="en-US" sz="3200" kern="1200" dirty="0">
                <a:latin typeface="+mj-lt"/>
                <a:ea typeface="+mj-ea"/>
                <a:cs typeface="+mj-cs"/>
              </a:rPr>
              <a:t>Higiena Żywności, Żywienia i Przedmiotów Użytku</a:t>
            </a:r>
            <a:endParaRPr lang="pl-PL" sz="3200" dirty="0"/>
          </a:p>
        </p:txBody>
      </p:sp>
      <p:sp>
        <p:nvSpPr>
          <p:cNvPr id="7" name="Tytuł 1">
            <a:extLst>
              <a:ext uri="{FF2B5EF4-FFF2-40B4-BE49-F238E27FC236}">
                <a16:creationId xmlns:a16="http://schemas.microsoft.com/office/drawing/2014/main" id="{7954861B-69A5-6028-D8F2-DB53530E146D}"/>
              </a:ext>
            </a:extLst>
          </p:cNvPr>
          <p:cNvSpPr>
            <a:spLocks noGrp="1"/>
          </p:cNvSpPr>
          <p:nvPr>
            <p:ph type="title"/>
          </p:nvPr>
        </p:nvSpPr>
        <p:spPr>
          <a:xfrm>
            <a:off x="914399" y="916170"/>
            <a:ext cx="10363200" cy="528916"/>
          </a:xfrm>
        </p:spPr>
        <p:txBody>
          <a:bodyPr>
            <a:normAutofit fontScale="90000"/>
          </a:bodyPr>
          <a:lstStyle/>
          <a:p>
            <a:pPr algn="ctr"/>
            <a:r>
              <a:rPr lang="pl-PL" sz="2000" b="1" u="sng" dirty="0">
                <a:effectLst/>
                <a:latin typeface="Times New Roman" panose="02020603050405020304" pitchFamily="18" charset="0"/>
                <a:ea typeface="Times New Roman" panose="02020603050405020304" pitchFamily="18" charset="0"/>
                <a:cs typeface="Times New Roman" panose="02020603050405020304" pitchFamily="18" charset="0"/>
              </a:rPr>
              <a:t>Jakość zdrowotna środków spożywczych</a:t>
            </a:r>
            <a:br>
              <a:rPr lang="pl-PL"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pl-PL" dirty="0"/>
          </a:p>
        </p:txBody>
      </p:sp>
      <p:sp>
        <p:nvSpPr>
          <p:cNvPr id="8" name="Symbol zastępczy zawartości 2">
            <a:extLst>
              <a:ext uri="{FF2B5EF4-FFF2-40B4-BE49-F238E27FC236}">
                <a16:creationId xmlns:a16="http://schemas.microsoft.com/office/drawing/2014/main" id="{2802DE55-E789-152A-9115-D2260C0AE527}"/>
              </a:ext>
            </a:extLst>
          </p:cNvPr>
          <p:cNvSpPr txBox="1">
            <a:spLocks/>
          </p:cNvSpPr>
          <p:nvPr/>
        </p:nvSpPr>
        <p:spPr>
          <a:xfrm>
            <a:off x="708916" y="1445086"/>
            <a:ext cx="11104399" cy="274714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274320" indent="0" algn="l" defTabSz="914400" rtl="0" eaLnBrk="1" latinLnBrk="0" hangingPunct="1">
              <a:lnSpc>
                <a:spcPct val="120000"/>
              </a:lnSpc>
              <a:spcBef>
                <a:spcPts val="500"/>
              </a:spcBef>
              <a:buSzPct val="87000"/>
              <a:buFontTx/>
              <a:buNone/>
              <a:defRPr sz="1800"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594360" indent="0" algn="l" defTabSz="914400" rtl="0" eaLnBrk="1" latinLnBrk="0" hangingPunct="1">
              <a:lnSpc>
                <a:spcPct val="120000"/>
              </a:lnSpc>
              <a:spcBef>
                <a:spcPts val="500"/>
              </a:spcBef>
              <a:buSzPct val="87000"/>
              <a:buFontTx/>
              <a:buNone/>
              <a:defRPr sz="1400"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115000"/>
              </a:lnSpc>
              <a:spcAft>
                <a:spcPts val="1000"/>
              </a:spcAft>
              <a:buFont typeface="Arial" panose="020B0604020202020204" pitchFamily="34" charset="0"/>
              <a:buNone/>
            </a:pPr>
            <a:r>
              <a:rPr lang="pl-PL" sz="1800" dirty="0">
                <a:latin typeface="+mj-lt"/>
                <a:ea typeface="Times New Roman" panose="02020603050405020304" pitchFamily="18" charset="0"/>
                <a:cs typeface="Times New Roman" panose="02020603050405020304" pitchFamily="18" charset="0"/>
              </a:rPr>
              <a:t>Podstawą podejmowania działań w tym zakresie był </a:t>
            </a:r>
            <a:r>
              <a:rPr lang="pl-PL" sz="1800" i="1" dirty="0">
                <a:latin typeface="+mj-lt"/>
                <a:ea typeface="Times New Roman" panose="02020603050405020304" pitchFamily="18" charset="0"/>
                <a:cs typeface="Times New Roman" panose="02020603050405020304" pitchFamily="18" charset="0"/>
              </a:rPr>
              <a:t>Plan pobierania próbek do</a:t>
            </a:r>
            <a:r>
              <a:rPr lang="pl-PL" sz="1800" dirty="0">
                <a:latin typeface="+mj-lt"/>
                <a:ea typeface="Times New Roman" panose="02020603050405020304" pitchFamily="18" charset="0"/>
                <a:cs typeface="Times New Roman" panose="02020603050405020304" pitchFamily="18" charset="0"/>
              </a:rPr>
              <a:t> </a:t>
            </a:r>
            <a:r>
              <a:rPr lang="pl-PL" sz="1800" i="1" dirty="0">
                <a:latin typeface="+mj-lt"/>
                <a:ea typeface="Times New Roman" panose="02020603050405020304" pitchFamily="18" charset="0"/>
                <a:cs typeface="Times New Roman" panose="02020603050405020304" pitchFamily="18" charset="0"/>
              </a:rPr>
              <a:t>badania żywności w ramach urzędowej kontroli i monitoringu dla Państwowej Inspekcji</a:t>
            </a:r>
            <a:r>
              <a:rPr lang="pl-PL" sz="1800" dirty="0">
                <a:latin typeface="+mj-lt"/>
                <a:ea typeface="Times New Roman" panose="02020603050405020304" pitchFamily="18" charset="0"/>
                <a:cs typeface="Times New Roman" panose="02020603050405020304" pitchFamily="18" charset="0"/>
              </a:rPr>
              <a:t> </a:t>
            </a:r>
            <a:r>
              <a:rPr lang="pl-PL" sz="1800" i="1" dirty="0">
                <a:latin typeface="+mj-lt"/>
                <a:ea typeface="Times New Roman" panose="02020603050405020304" pitchFamily="18" charset="0"/>
                <a:cs typeface="Times New Roman" panose="02020603050405020304" pitchFamily="18" charset="0"/>
              </a:rPr>
              <a:t>Sanitarnej na 2024 r. tworzony na podstawie Krajowego i Wojewódzkiego planu</a:t>
            </a:r>
            <a:r>
              <a:rPr lang="pl-PL" sz="1800" dirty="0">
                <a:latin typeface="+mj-lt"/>
                <a:ea typeface="Times New Roman" panose="02020603050405020304" pitchFamily="18" charset="0"/>
                <a:cs typeface="Times New Roman" panose="02020603050405020304" pitchFamily="18" charset="0"/>
              </a:rPr>
              <a:t> </a:t>
            </a:r>
            <a:r>
              <a:rPr lang="pl-PL" sz="1800" i="1" dirty="0">
                <a:latin typeface="+mj-lt"/>
                <a:ea typeface="Times New Roman" panose="02020603050405020304" pitchFamily="18" charset="0"/>
                <a:cs typeface="Times New Roman" panose="02020603050405020304" pitchFamily="18" charset="0"/>
              </a:rPr>
              <a:t>poboru prób na dany rok wskazujący liczbę i kierunek badań w zależności od liczby</a:t>
            </a:r>
            <a:r>
              <a:rPr lang="pl-PL" sz="1800" dirty="0">
                <a:latin typeface="+mj-lt"/>
                <a:ea typeface="Times New Roman" panose="02020603050405020304" pitchFamily="18" charset="0"/>
                <a:cs typeface="Times New Roman" panose="02020603050405020304" pitchFamily="18" charset="0"/>
              </a:rPr>
              <a:t> </a:t>
            </a:r>
            <a:r>
              <a:rPr lang="pl-PL" sz="1800" i="1" dirty="0">
                <a:latin typeface="+mj-lt"/>
                <a:ea typeface="Times New Roman" panose="02020603050405020304" pitchFamily="18" charset="0"/>
                <a:cs typeface="Times New Roman" panose="02020603050405020304" pitchFamily="18" charset="0"/>
              </a:rPr>
              <a:t>mieszkańców oraz ilości i rodzaju funkcjonujących obiektów.</a:t>
            </a:r>
          </a:p>
          <a:p>
            <a:pPr indent="0" algn="just">
              <a:lnSpc>
                <a:spcPct val="115000"/>
              </a:lnSpc>
              <a:spcAft>
                <a:spcPts val="1000"/>
              </a:spcAft>
              <a:buFont typeface="Arial" panose="020B0604020202020204" pitchFamily="34" charset="0"/>
              <a:buNone/>
            </a:pPr>
            <a:r>
              <a:rPr lang="pl-PL" sz="1800" i="1" dirty="0">
                <a:latin typeface="+mj-lt"/>
                <a:ea typeface="Times New Roman" panose="02020603050405020304" pitchFamily="18" charset="0"/>
                <a:cs typeface="Times New Roman" panose="02020603050405020304" pitchFamily="18" charset="0"/>
              </a:rPr>
              <a:t> </a:t>
            </a:r>
            <a:r>
              <a:rPr lang="pl-PL" sz="1800" b="1" dirty="0">
                <a:latin typeface="+mj-lt"/>
                <a:ea typeface="Times New Roman" panose="02020603050405020304" pitchFamily="18" charset="0"/>
                <a:cs typeface="Times New Roman" panose="02020603050405020304" pitchFamily="18" charset="0"/>
              </a:rPr>
              <a:t>Pobrano do badań: 144 próbki żywności.</a:t>
            </a:r>
          </a:p>
          <a:p>
            <a:pPr indent="0" algn="just">
              <a:lnSpc>
                <a:spcPct val="115000"/>
              </a:lnSpc>
              <a:spcAft>
                <a:spcPts val="1000"/>
              </a:spcAft>
              <a:buFont typeface="Arial" panose="020B0604020202020204" pitchFamily="34" charset="0"/>
              <a:buNone/>
            </a:pPr>
            <a:r>
              <a:rPr lang="pl-PL" sz="1800" dirty="0">
                <a:latin typeface="+mj-lt"/>
                <a:ea typeface="Times New Roman" panose="02020603050405020304" pitchFamily="18" charset="0"/>
                <a:cs typeface="Times New Roman" panose="02020603050405020304" pitchFamily="18" charset="0"/>
              </a:rPr>
              <a:t>Zakres badań obejmował </a:t>
            </a:r>
            <a:r>
              <a:rPr lang="pl-PL" sz="1800" b="1" dirty="0">
                <a:latin typeface="+mj-lt"/>
                <a:ea typeface="Times New Roman" panose="02020603050405020304" pitchFamily="18" charset="0"/>
                <a:cs typeface="Times New Roman" panose="02020603050405020304" pitchFamily="18" charset="0"/>
              </a:rPr>
              <a:t>parametry</a:t>
            </a:r>
            <a:r>
              <a:rPr lang="pl-PL" sz="1800" dirty="0">
                <a:latin typeface="+mj-lt"/>
                <a:ea typeface="Times New Roman" panose="02020603050405020304" pitchFamily="18" charset="0"/>
                <a:cs typeface="Times New Roman" panose="02020603050405020304" pitchFamily="18" charset="0"/>
              </a:rPr>
              <a:t> dotyczące zanieczyszczeń mikrobiologicznych, parametrów fizykochemicznych, cech organoleptycznych i znakowania.  </a:t>
            </a:r>
          </a:p>
        </p:txBody>
      </p:sp>
      <p:pic>
        <p:nvPicPr>
          <p:cNvPr id="12" name="Obraz 11" descr="Obraz zawierający warzywo, seler, jedzenie&#10;&#10;Opis wygenerowany automatycznie">
            <a:extLst>
              <a:ext uri="{FF2B5EF4-FFF2-40B4-BE49-F238E27FC236}">
                <a16:creationId xmlns:a16="http://schemas.microsoft.com/office/drawing/2014/main" id="{80A06521-8660-E6EA-F041-7EA93FD72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3887" y="3982402"/>
            <a:ext cx="1959428" cy="1959428"/>
          </a:xfrm>
          <a:prstGeom prst="rect">
            <a:avLst/>
          </a:prstGeom>
        </p:spPr>
      </p:pic>
      <p:pic>
        <p:nvPicPr>
          <p:cNvPr id="14" name="Obraz 13" descr="Obraz zawierający warzywo, pieprz, papryka, produkcja&#10;&#10;Opis wygenerowany automatycznie">
            <a:extLst>
              <a:ext uri="{FF2B5EF4-FFF2-40B4-BE49-F238E27FC236}">
                <a16:creationId xmlns:a16="http://schemas.microsoft.com/office/drawing/2014/main" id="{A4473C10-83CE-52D1-F8FB-17765CE3D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0899" y="4839323"/>
            <a:ext cx="2166549" cy="1805458"/>
          </a:xfrm>
          <a:prstGeom prst="rect">
            <a:avLst/>
          </a:prstGeom>
        </p:spPr>
      </p:pic>
      <p:sp>
        <p:nvSpPr>
          <p:cNvPr id="16" name="pole tekstowe 15">
            <a:extLst>
              <a:ext uri="{FF2B5EF4-FFF2-40B4-BE49-F238E27FC236}">
                <a16:creationId xmlns:a16="http://schemas.microsoft.com/office/drawing/2014/main" id="{2FE1EE11-1F18-EE37-7415-9E80F1C95524}"/>
              </a:ext>
            </a:extLst>
          </p:cNvPr>
          <p:cNvSpPr txBox="1"/>
          <p:nvPr/>
        </p:nvSpPr>
        <p:spPr>
          <a:xfrm>
            <a:off x="708916" y="4253950"/>
            <a:ext cx="7185544" cy="2062103"/>
          </a:xfrm>
          <a:prstGeom prst="rect">
            <a:avLst/>
          </a:prstGeom>
          <a:noFill/>
        </p:spPr>
        <p:txBody>
          <a:bodyPr wrap="square">
            <a:spAutoFit/>
          </a:bodyPr>
          <a:lstStyle/>
          <a:p>
            <a:r>
              <a:rPr lang="pl-PL" sz="1600" b="0" i="0" u="none" strike="noStrike" baseline="0" dirty="0">
                <a:solidFill>
                  <a:srgbClr val="000009"/>
                </a:solidFill>
              </a:rPr>
              <a:t>Przekazano </a:t>
            </a:r>
            <a:r>
              <a:rPr lang="pl-PL" sz="1600" b="0" i="0" u="sng" strike="noStrike" baseline="0" dirty="0">
                <a:solidFill>
                  <a:srgbClr val="000009"/>
                </a:solidFill>
              </a:rPr>
              <a:t>dwa </a:t>
            </a:r>
            <a:r>
              <a:rPr lang="pl-PL" sz="1600" b="0" i="0" u="none" strike="noStrike" baseline="0" dirty="0">
                <a:solidFill>
                  <a:srgbClr val="000009"/>
                </a:solidFill>
              </a:rPr>
              <a:t>powiadomienia informacyjne do Wojewódzkiego Punktu Kontaktowego Systemu Wczesnego Ostrzegania o Niebezpiecznych Produktach Żywnościowych i Środkach Żywienia Zwierząt RASFF funkcjonującego przy Wojewódzkiej Stacji Sanitarno-Epidemiologicznej w Olsztynie. </a:t>
            </a:r>
          </a:p>
          <a:p>
            <a:r>
              <a:rPr lang="pl-PL" sz="1600" kern="900" dirty="0">
                <a:ea typeface="Times New Roman" panose="02020603050405020304" pitchFamily="18" charset="0"/>
              </a:rPr>
              <a:t>Zakwestionowano łącznie jakość </a:t>
            </a:r>
            <a:r>
              <a:rPr lang="pl-PL" sz="1600" u="sng" kern="900" dirty="0">
                <a:solidFill>
                  <a:schemeClr val="accent5">
                    <a:lumMod val="50000"/>
                  </a:schemeClr>
                </a:solidFill>
                <a:ea typeface="Times New Roman" panose="02020603050405020304" pitchFamily="18" charset="0"/>
              </a:rPr>
              <a:t>2 próbek żywności </a:t>
            </a:r>
            <a:r>
              <a:rPr lang="pl-PL" sz="1600" kern="900" dirty="0">
                <a:ea typeface="Times New Roman" panose="02020603050405020304" pitchFamily="18" charset="0"/>
              </a:rPr>
              <a:t>(papryka czerwona, seler korzeń) pochodzenia krajowego.  Przyczyny kwestionowania: stwierdzenie przekroczenia NDP (najwyższego dopuszczalnego poziomu) </a:t>
            </a:r>
            <a:r>
              <a:rPr lang="pl-PL" sz="1600" u="sng" kern="900" dirty="0">
                <a:solidFill>
                  <a:schemeClr val="accent5">
                    <a:lumMod val="50000"/>
                  </a:schemeClr>
                </a:solidFill>
                <a:ea typeface="Times New Roman" panose="02020603050405020304" pitchFamily="18" charset="0"/>
              </a:rPr>
              <a:t>pestycydów.</a:t>
            </a:r>
          </a:p>
        </p:txBody>
      </p:sp>
    </p:spTree>
    <p:extLst>
      <p:ext uri="{BB962C8B-B14F-4D97-AF65-F5344CB8AC3E}">
        <p14:creationId xmlns:p14="http://schemas.microsoft.com/office/powerpoint/2010/main" val="3112777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A56422F-2041-2CE1-44A0-08ADF6637684}"/>
              </a:ext>
            </a:extLst>
          </p:cNvPr>
          <p:cNvSpPr>
            <a:spLocks noGrp="1"/>
          </p:cNvSpPr>
          <p:nvPr>
            <p:ph type="title"/>
          </p:nvPr>
        </p:nvSpPr>
        <p:spPr>
          <a:xfrm>
            <a:off x="914400" y="238540"/>
            <a:ext cx="10363200" cy="834886"/>
          </a:xfrm>
        </p:spPr>
        <p:txBody>
          <a:bodyPr>
            <a:normAutofit/>
          </a:bodyPr>
          <a:lstStyle/>
          <a:p>
            <a:r>
              <a:rPr lang="pl-PL" sz="2800" dirty="0"/>
              <a:t>Zapobiegawczy Nadzór Sanitarny </a:t>
            </a:r>
          </a:p>
        </p:txBody>
      </p:sp>
      <p:sp>
        <p:nvSpPr>
          <p:cNvPr id="3" name="Symbol zastępczy zawartości 2">
            <a:extLst>
              <a:ext uri="{FF2B5EF4-FFF2-40B4-BE49-F238E27FC236}">
                <a16:creationId xmlns:a16="http://schemas.microsoft.com/office/drawing/2014/main" id="{C5819462-8538-C326-7231-322EB14ED3B0}"/>
              </a:ext>
            </a:extLst>
          </p:cNvPr>
          <p:cNvSpPr>
            <a:spLocks noGrp="1"/>
          </p:cNvSpPr>
          <p:nvPr>
            <p:ph sz="half" idx="1"/>
          </p:nvPr>
        </p:nvSpPr>
        <p:spPr>
          <a:xfrm>
            <a:off x="914400" y="1649896"/>
            <a:ext cx="5436704" cy="4410109"/>
          </a:xfrm>
        </p:spPr>
        <p:txBody>
          <a:bodyPr>
            <a:normAutofit/>
          </a:bodyPr>
          <a:lstStyle/>
          <a:p>
            <a:pPr marL="0" marR="0" lvl="0" indent="0" algn="just" defTabSz="914400" rtl="0" eaLnBrk="1" fontAlgn="auto" latinLnBrk="0" hangingPunct="1">
              <a:lnSpc>
                <a:spcPct val="100000"/>
              </a:lnSpc>
              <a:spcBef>
                <a:spcPts val="0"/>
              </a:spcBef>
              <a:spcAft>
                <a:spcPts val="0"/>
              </a:spcAft>
              <a:buClrTx/>
              <a:buSzTx/>
              <a:buNone/>
              <a:tabLst/>
              <a:defRPr/>
            </a:pPr>
            <a:r>
              <a:rPr kumimoji="0" lang="pl-PL" sz="2000" b="0" i="0" u="none" strike="noStrike" kern="1200" cap="none" spc="0" normalizeH="0" baseline="0" noProof="0" dirty="0">
                <a:ln>
                  <a:noFill/>
                </a:ln>
                <a:solidFill>
                  <a:prstClr val="black"/>
                </a:solidFill>
                <a:effectLst/>
                <a:uLnTx/>
                <a:uFillTx/>
                <a:ea typeface="Times New Roman" panose="02020603050405020304" pitchFamily="18" charset="0"/>
                <a:cs typeface="+mn-cs"/>
              </a:rPr>
              <a:t>Wydano</a:t>
            </a:r>
          </a:p>
          <a:p>
            <a:pPr algn="just">
              <a:lnSpc>
                <a:spcPct val="100000"/>
              </a:lnSpc>
              <a:spcBef>
                <a:spcPts val="0"/>
              </a:spcBef>
              <a:buSzTx/>
              <a:defRPr/>
            </a:pPr>
            <a:r>
              <a:rPr kumimoji="0" lang="pl-PL" sz="2000" b="0" i="0" u="none" strike="noStrike" kern="1200" cap="none" spc="0" normalizeH="0" baseline="0" noProof="0" dirty="0">
                <a:ln>
                  <a:noFill/>
                </a:ln>
                <a:solidFill>
                  <a:srgbClr val="FF0000"/>
                </a:solidFill>
                <a:effectLst/>
                <a:uLnTx/>
                <a:uFillTx/>
                <a:ea typeface="Times New Roman" panose="02020603050405020304" pitchFamily="18" charset="0"/>
                <a:cs typeface="+mn-cs"/>
              </a:rPr>
              <a:t>4</a:t>
            </a:r>
            <a:r>
              <a:rPr kumimoji="0" lang="pl-PL" sz="2000" b="0" i="0" u="none" strike="noStrike" kern="1200" cap="none" spc="0" normalizeH="0" baseline="0" noProof="0" dirty="0">
                <a:ln>
                  <a:noFill/>
                </a:ln>
                <a:solidFill>
                  <a:prstClr val="black"/>
                </a:solidFill>
                <a:effectLst/>
                <a:uLnTx/>
                <a:uFillTx/>
                <a:ea typeface="Times New Roman" panose="02020603050405020304" pitchFamily="18" charset="0"/>
                <a:cs typeface="+mn-cs"/>
              </a:rPr>
              <a:t> decyzje płatnicze, </a:t>
            </a:r>
          </a:p>
          <a:p>
            <a:pPr algn="just">
              <a:lnSpc>
                <a:spcPct val="100000"/>
              </a:lnSpc>
              <a:spcBef>
                <a:spcPts val="0"/>
              </a:spcBef>
              <a:buSzTx/>
              <a:defRPr/>
            </a:pPr>
            <a:r>
              <a:rPr kumimoji="0" lang="pl-PL" sz="2000" b="0" i="0" u="none" strike="noStrike" kern="1200" cap="none" spc="0" normalizeH="0" baseline="0" noProof="0" dirty="0">
                <a:ln>
                  <a:noFill/>
                </a:ln>
                <a:solidFill>
                  <a:srgbClr val="FF0000"/>
                </a:solidFill>
                <a:effectLst/>
                <a:uLnTx/>
                <a:uFillTx/>
                <a:ea typeface="Times New Roman" panose="02020603050405020304" pitchFamily="18" charset="0"/>
                <a:cs typeface="+mn-cs"/>
              </a:rPr>
              <a:t>137</a:t>
            </a:r>
            <a:r>
              <a:rPr kumimoji="0" lang="pl-PL" sz="2000" b="0" i="0" u="none" strike="noStrike" kern="1200" cap="none" spc="0" normalizeH="0" baseline="0" noProof="0" dirty="0">
                <a:ln>
                  <a:noFill/>
                </a:ln>
                <a:solidFill>
                  <a:prstClr val="black"/>
                </a:solidFill>
                <a:effectLst/>
                <a:uLnTx/>
                <a:uFillTx/>
                <a:ea typeface="Times New Roman" panose="02020603050405020304" pitchFamily="18" charset="0"/>
                <a:cs typeface="+mn-cs"/>
              </a:rPr>
              <a:t> postanowień, </a:t>
            </a:r>
          </a:p>
          <a:p>
            <a:pPr algn="just">
              <a:lnSpc>
                <a:spcPct val="100000"/>
              </a:lnSpc>
              <a:spcBef>
                <a:spcPts val="0"/>
              </a:spcBef>
              <a:buSzTx/>
              <a:defRPr/>
            </a:pPr>
            <a:r>
              <a:rPr kumimoji="0" lang="pl-PL" sz="2000" b="0" i="0" u="none" strike="noStrike" kern="1200" cap="none" spc="0" normalizeH="0" baseline="0" noProof="0" dirty="0">
                <a:ln>
                  <a:noFill/>
                </a:ln>
                <a:solidFill>
                  <a:srgbClr val="FF0000"/>
                </a:solidFill>
                <a:effectLst/>
                <a:uLnTx/>
                <a:uFillTx/>
                <a:ea typeface="Times New Roman" panose="02020603050405020304" pitchFamily="18" charset="0"/>
                <a:cs typeface="+mn-cs"/>
              </a:rPr>
              <a:t>31 </a:t>
            </a:r>
            <a:r>
              <a:rPr kumimoji="0" lang="pl-PL" sz="2000" b="0" i="0" u="none" strike="noStrike" kern="1200" cap="none" spc="0" normalizeH="0" baseline="0" noProof="0" dirty="0">
                <a:ln>
                  <a:noFill/>
                </a:ln>
                <a:solidFill>
                  <a:prstClr val="black"/>
                </a:solidFill>
                <a:effectLst/>
                <a:uLnTx/>
                <a:uFillTx/>
                <a:ea typeface="Times New Roman" panose="02020603050405020304" pitchFamily="18" charset="0"/>
                <a:cs typeface="+mn-cs"/>
              </a:rPr>
              <a:t>opinii sanitarnych, w tym 3 stwierdzające  zgodność wykonania obiektu budowlanego z projektem budowlanym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l-PL" sz="2000"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None/>
              <a:tabLst/>
              <a:defRPr/>
            </a:pPr>
            <a:r>
              <a:rPr kumimoji="0" lang="pl-PL" sz="2000" b="0" i="0" u="none" strike="noStrike" kern="1200" cap="none" spc="0" normalizeH="0" baseline="0" noProof="0" dirty="0">
                <a:ln>
                  <a:noFill/>
                </a:ln>
                <a:solidFill>
                  <a:prstClr val="black"/>
                </a:solidFill>
                <a:effectLst/>
                <a:uLnTx/>
                <a:uFillTx/>
                <a:ea typeface="Times New Roman" panose="02020603050405020304" pitchFamily="18" charset="0"/>
                <a:cs typeface="+mn-cs"/>
              </a:rPr>
              <a:t>Przeprowadzono </a:t>
            </a:r>
            <a:r>
              <a:rPr kumimoji="0" lang="pl-PL" sz="2000" b="0" i="0" u="sng" strike="noStrike" kern="1200" cap="none" spc="0" normalizeH="0" baseline="0" noProof="0" dirty="0">
                <a:ln>
                  <a:noFill/>
                </a:ln>
                <a:solidFill>
                  <a:prstClr val="black"/>
                </a:solidFill>
                <a:effectLst/>
                <a:uLnTx/>
                <a:uFillTx/>
                <a:ea typeface="Times New Roman" panose="02020603050405020304" pitchFamily="18" charset="0"/>
                <a:cs typeface="+mn-cs"/>
              </a:rPr>
              <a:t>10 kontroli </a:t>
            </a:r>
            <a:r>
              <a:rPr kumimoji="0" lang="pl-PL" sz="2000" b="0" i="0" u="none" strike="noStrike" kern="1200" cap="none" spc="0" normalizeH="0" baseline="0" noProof="0" dirty="0">
                <a:ln>
                  <a:noFill/>
                </a:ln>
                <a:solidFill>
                  <a:prstClr val="black"/>
                </a:solidFill>
                <a:effectLst/>
                <a:uLnTx/>
                <a:uFillTx/>
                <a:ea typeface="Times New Roman" panose="02020603050405020304" pitchFamily="18" charset="0"/>
                <a:cs typeface="+mn-cs"/>
              </a:rPr>
              <a:t>w tym:</a:t>
            </a:r>
          </a:p>
          <a:p>
            <a:pPr algn="just">
              <a:lnSpc>
                <a:spcPct val="100000"/>
              </a:lnSpc>
              <a:spcBef>
                <a:spcPts val="0"/>
              </a:spcBef>
              <a:buSzTx/>
              <a:defRPr/>
            </a:pPr>
            <a:r>
              <a:rPr kumimoji="0" lang="pl-PL" sz="2000" b="0" i="0" u="none" strike="noStrike" kern="1200" cap="none" spc="0" normalizeH="0" baseline="0" noProof="0" dirty="0">
                <a:ln>
                  <a:noFill/>
                </a:ln>
                <a:solidFill>
                  <a:srgbClr val="FF0000"/>
                </a:solidFill>
                <a:effectLst/>
                <a:uLnTx/>
                <a:uFillTx/>
                <a:ea typeface="Times New Roman" panose="02020603050405020304" pitchFamily="18" charset="0"/>
                <a:cs typeface="+mn-cs"/>
              </a:rPr>
              <a:t>2</a:t>
            </a:r>
            <a:r>
              <a:rPr kumimoji="0" lang="pl-PL" sz="2000" b="0" i="0" u="none" strike="noStrike" kern="1200" cap="none" spc="0" normalizeH="0" baseline="0" noProof="0" dirty="0">
                <a:ln>
                  <a:noFill/>
                </a:ln>
                <a:solidFill>
                  <a:prstClr val="black"/>
                </a:solidFill>
                <a:effectLst/>
                <a:uLnTx/>
                <a:uFillTx/>
                <a:ea typeface="Times New Roman" panose="02020603050405020304" pitchFamily="18" charset="0"/>
                <a:cs typeface="+mn-cs"/>
              </a:rPr>
              <a:t> kontrole po zawiadomieniu z art. 56 prawa budowlanego, </a:t>
            </a:r>
          </a:p>
          <a:p>
            <a:pPr algn="just">
              <a:lnSpc>
                <a:spcPct val="100000"/>
              </a:lnSpc>
              <a:spcBef>
                <a:spcPts val="0"/>
              </a:spcBef>
              <a:buSzTx/>
              <a:defRPr/>
            </a:pPr>
            <a:r>
              <a:rPr lang="pl-PL" dirty="0">
                <a:solidFill>
                  <a:srgbClr val="FF0000"/>
                </a:solidFill>
                <a:ea typeface="Times New Roman" panose="02020603050405020304" pitchFamily="18" charset="0"/>
              </a:rPr>
              <a:t>1</a:t>
            </a:r>
            <a:r>
              <a:rPr lang="pl-PL" dirty="0">
                <a:solidFill>
                  <a:prstClr val="black"/>
                </a:solidFill>
                <a:ea typeface="Times New Roman" panose="02020603050405020304" pitchFamily="18" charset="0"/>
              </a:rPr>
              <a:t> </a:t>
            </a:r>
            <a:r>
              <a:rPr kumimoji="0" lang="pl-PL" sz="2000" b="0" i="0" u="none" strike="noStrike" kern="1200" cap="none" spc="0" normalizeH="0" baseline="0" noProof="0" dirty="0">
                <a:ln>
                  <a:noFill/>
                </a:ln>
                <a:solidFill>
                  <a:prstClr val="black"/>
                </a:solidFill>
                <a:effectLst/>
                <a:uLnTx/>
                <a:uFillTx/>
                <a:ea typeface="Times New Roman" panose="02020603050405020304" pitchFamily="18" charset="0"/>
                <a:cs typeface="+mn-cs"/>
              </a:rPr>
              <a:t>kontrolę w trakcie realizacji obiektów, </a:t>
            </a:r>
          </a:p>
          <a:p>
            <a:pPr algn="just">
              <a:lnSpc>
                <a:spcPct val="100000"/>
              </a:lnSpc>
              <a:spcBef>
                <a:spcPts val="0"/>
              </a:spcBef>
              <a:buSzTx/>
              <a:defRPr/>
            </a:pPr>
            <a:r>
              <a:rPr kumimoji="0" lang="pl-PL" sz="2000" b="0" i="0" u="none" strike="noStrike" kern="1200" cap="none" spc="0" normalizeH="0" baseline="0" noProof="0" dirty="0">
                <a:ln>
                  <a:noFill/>
                </a:ln>
                <a:solidFill>
                  <a:srgbClr val="FF0000"/>
                </a:solidFill>
                <a:effectLst/>
                <a:uLnTx/>
                <a:uFillTx/>
                <a:ea typeface="Times New Roman" panose="02020603050405020304" pitchFamily="18" charset="0"/>
                <a:cs typeface="+mn-cs"/>
              </a:rPr>
              <a:t>7</a:t>
            </a:r>
            <a:r>
              <a:rPr kumimoji="0" lang="pl-PL" sz="2000" b="0" i="0" u="none" strike="noStrike" kern="1200" cap="none" spc="0" normalizeH="0" baseline="0" noProof="0" dirty="0">
                <a:ln>
                  <a:noFill/>
                </a:ln>
                <a:solidFill>
                  <a:prstClr val="black"/>
                </a:solidFill>
                <a:effectLst/>
                <a:uLnTx/>
                <a:uFillTx/>
                <a:ea typeface="Times New Roman" panose="02020603050405020304" pitchFamily="18" charset="0"/>
                <a:cs typeface="+mn-cs"/>
              </a:rPr>
              <a:t> kontroli w zakresie wymagań higieniczno-sanitarnych na wniosek inwestora. </a:t>
            </a:r>
          </a:p>
          <a:p>
            <a:endParaRPr lang="pl-PL" dirty="0"/>
          </a:p>
        </p:txBody>
      </p:sp>
      <p:pic>
        <p:nvPicPr>
          <p:cNvPr id="5" name="Symbol zastępczy zawartości 4">
            <a:extLst>
              <a:ext uri="{FF2B5EF4-FFF2-40B4-BE49-F238E27FC236}">
                <a16:creationId xmlns:a16="http://schemas.microsoft.com/office/drawing/2014/main" id="{6A712A47-D9E6-5EC9-17B6-DAD76A4FB31C}"/>
              </a:ext>
            </a:extLst>
          </p:cNvPr>
          <p:cNvPicPr>
            <a:picLocks noGrp="1" noChangeAspect="1"/>
          </p:cNvPicPr>
          <p:nvPr>
            <p:ph sz="half" idx="2"/>
          </p:nvPr>
        </p:nvPicPr>
        <p:blipFill>
          <a:blip r:embed="rId2"/>
          <a:stretch>
            <a:fillRect/>
          </a:stretch>
        </p:blipFill>
        <p:spPr>
          <a:xfrm>
            <a:off x="6695660" y="1461053"/>
            <a:ext cx="5105400" cy="3018521"/>
          </a:xfrm>
          <a:prstGeom prst="rect">
            <a:avLst/>
          </a:prstGeom>
        </p:spPr>
      </p:pic>
      <p:sp>
        <p:nvSpPr>
          <p:cNvPr id="7" name="pole tekstowe 6">
            <a:extLst>
              <a:ext uri="{FF2B5EF4-FFF2-40B4-BE49-F238E27FC236}">
                <a16:creationId xmlns:a16="http://schemas.microsoft.com/office/drawing/2014/main" id="{379E1816-F379-7C45-5DFF-210FD719BA19}"/>
              </a:ext>
            </a:extLst>
          </p:cNvPr>
          <p:cNvSpPr txBox="1"/>
          <p:nvPr/>
        </p:nvSpPr>
        <p:spPr>
          <a:xfrm>
            <a:off x="7265503" y="3244333"/>
            <a:ext cx="4611757"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Grandview Displ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solidFill>
                <a:prstClr val="black"/>
              </a:solidFill>
              <a:latin typeface="Grandview Displa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Grandview Displ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solidFill>
                <a:prstClr val="black"/>
              </a:solidFill>
              <a:latin typeface="Grandview Displa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Grandview Displ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800" b="0" i="0" u="none" strike="noStrike" kern="1200" cap="none" spc="0" normalizeH="0" baseline="0" noProof="0" dirty="0">
                <a:ln>
                  <a:noFill/>
                </a:ln>
                <a:solidFill>
                  <a:prstClr val="black"/>
                </a:solidFill>
                <a:effectLst/>
                <a:uLnTx/>
                <a:uFillTx/>
                <a:latin typeface="Grandview Display"/>
                <a:ea typeface="+mn-ea"/>
                <a:cs typeface="+mn-cs"/>
              </a:rPr>
              <a:t>Źródło: https://www.domoweklimaty.pl/</a:t>
            </a:r>
          </a:p>
        </p:txBody>
      </p:sp>
    </p:spTree>
    <p:extLst>
      <p:ext uri="{BB962C8B-B14F-4D97-AF65-F5344CB8AC3E}">
        <p14:creationId xmlns:p14="http://schemas.microsoft.com/office/powerpoint/2010/main" val="2222376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C0E6198-EEEE-9C5A-4875-5EB533F23D62}"/>
              </a:ext>
            </a:extLst>
          </p:cNvPr>
          <p:cNvSpPr>
            <a:spLocks noGrp="1"/>
          </p:cNvSpPr>
          <p:nvPr>
            <p:ph type="title"/>
          </p:nvPr>
        </p:nvSpPr>
        <p:spPr>
          <a:xfrm>
            <a:off x="914400" y="178905"/>
            <a:ext cx="10363200" cy="805070"/>
          </a:xfrm>
        </p:spPr>
        <p:txBody>
          <a:bodyPr>
            <a:normAutofit/>
          </a:bodyPr>
          <a:lstStyle/>
          <a:p>
            <a:r>
              <a:rPr lang="pl-PL" sz="3200" dirty="0"/>
              <a:t>Zapobiegawczy Nadzór Sanitarny </a:t>
            </a:r>
          </a:p>
        </p:txBody>
      </p:sp>
      <p:sp>
        <p:nvSpPr>
          <p:cNvPr id="3" name="Symbol zastępczy zawartości 2">
            <a:extLst>
              <a:ext uri="{FF2B5EF4-FFF2-40B4-BE49-F238E27FC236}">
                <a16:creationId xmlns:a16="http://schemas.microsoft.com/office/drawing/2014/main" id="{EAAABB7B-6F7A-C63D-9CCC-F722D7AAC89B}"/>
              </a:ext>
            </a:extLst>
          </p:cNvPr>
          <p:cNvSpPr>
            <a:spLocks noGrp="1"/>
          </p:cNvSpPr>
          <p:nvPr>
            <p:ph sz="half" idx="1"/>
          </p:nvPr>
        </p:nvSpPr>
        <p:spPr>
          <a:xfrm>
            <a:off x="914399" y="1103244"/>
            <a:ext cx="10704443" cy="5227982"/>
          </a:xfrm>
        </p:spPr>
        <p:txBody>
          <a:bodyPr>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200" i="0" strike="noStrike" kern="1200" cap="none" spc="0" normalizeH="0" baseline="0" noProof="0" dirty="0">
                <a:ln>
                  <a:noFill/>
                </a:ln>
                <a:solidFill>
                  <a:prstClr val="black"/>
                </a:solidFill>
                <a:effectLst/>
                <a:uLnTx/>
                <a:uFillTx/>
                <a:latin typeface="+mj-lt"/>
                <a:ea typeface="Times New Roman" panose="02020603050405020304" pitchFamily="18" charset="0"/>
                <a:cs typeface="+mn-cs"/>
              </a:rPr>
              <a:t>Strategiczna ocena oddziaływania na środowisko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100" b="1" i="0" u="none" strike="noStrike" kern="1200" cap="none" spc="0" normalizeH="0" baseline="0" noProof="0" dirty="0">
                <a:ln>
                  <a:noFill/>
                </a:ln>
                <a:solidFill>
                  <a:prstClr val="black"/>
                </a:solidFill>
                <a:effectLst/>
                <a:uLnTx/>
                <a:uFillTx/>
                <a:latin typeface="+mj-lt"/>
                <a:ea typeface="Times New Roman" panose="02020603050405020304" pitchFamily="18" charset="0"/>
                <a:cs typeface="+mn-cs"/>
              </a:rPr>
              <a:t> </a:t>
            </a:r>
            <a:endParaRPr kumimoji="0" lang="pl-PL" sz="21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2100" b="0" i="0" u="sng" strike="noStrike" kern="1200" cap="none" spc="0" normalizeH="0" baseline="0" noProof="0" dirty="0">
                <a:ln>
                  <a:noFill/>
                </a:ln>
                <a:solidFill>
                  <a:prstClr val="black"/>
                </a:solidFill>
                <a:effectLst/>
                <a:uLnTx/>
                <a:uFillTx/>
                <a:latin typeface="+mj-lt"/>
                <a:ea typeface="Times New Roman" panose="02020603050405020304" pitchFamily="18" charset="0"/>
                <a:cs typeface="+mn-cs"/>
              </a:rPr>
              <a:t>W sprawie uzgodnienia zakresu i stopnia szczegółowości informacji wymaganych w prognozie oddziaływania na środowisko </a:t>
            </a:r>
            <a:r>
              <a:rPr kumimoji="0" lang="pl-PL" sz="21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mn-cs"/>
              </a:rPr>
              <a:t> zajęto  1  stanowisko w formie opinii sanitarnej dotyczącej:</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pl-PL" sz="21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mn-cs"/>
              </a:rPr>
              <a:t>„Planu Ogólnego Gminy Gołdap” sporządzanego na podstawie Uchwały Nr XC/632/2024 Rady Miejskiej w Gołdapi z dnia 30 kwietnia 2024 r. w sprawie przystąpienia do sporządzenia planu ogólnego gminy Gołdap</a:t>
            </a:r>
          </a:p>
          <a:p>
            <a:pPr marL="495300" marR="0" lvl="0" indent="0" algn="just" defTabSz="914400" rtl="0" eaLnBrk="1" fontAlgn="auto" latinLnBrk="0" hangingPunct="1">
              <a:lnSpc>
                <a:spcPct val="115000"/>
              </a:lnSpc>
              <a:spcBef>
                <a:spcPts val="0"/>
              </a:spcBef>
              <a:spcAft>
                <a:spcPts val="0"/>
              </a:spcAft>
              <a:buClrTx/>
              <a:buSzTx/>
              <a:buFontTx/>
              <a:buNone/>
              <a:tabLst/>
              <a:defRPr/>
            </a:pPr>
            <a:r>
              <a:rPr kumimoji="0" lang="pl-PL" sz="2100" b="1" i="0" u="none" strike="noStrike" kern="1200" cap="none" spc="0" normalizeH="0" baseline="0" noProof="0" dirty="0">
                <a:ln>
                  <a:noFill/>
                </a:ln>
                <a:solidFill>
                  <a:prstClr val="black"/>
                </a:solidFill>
                <a:effectLst/>
                <a:uLnTx/>
                <a:uFillTx/>
                <a:latin typeface="+mj-lt"/>
                <a:ea typeface="Times New Roman" panose="02020603050405020304" pitchFamily="18" charset="0"/>
                <a:cs typeface="+mn-cs"/>
              </a:rPr>
              <a:t> </a:t>
            </a:r>
            <a:endParaRPr kumimoji="0" lang="pl-PL" sz="21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2100" b="0" i="0" u="sng" strike="noStrike" kern="1200" cap="none" spc="0" normalizeH="0" baseline="0" noProof="0" dirty="0">
                <a:ln>
                  <a:noFill/>
                </a:ln>
                <a:solidFill>
                  <a:prstClr val="black"/>
                </a:solidFill>
                <a:effectLst/>
                <a:uLnTx/>
                <a:uFillTx/>
                <a:latin typeface="+mj-lt"/>
                <a:ea typeface="Times New Roman" panose="02020603050405020304" pitchFamily="18" charset="0"/>
                <a:cs typeface="+mn-cs"/>
              </a:rPr>
              <a:t>W sprawie uzgodnienia projektu miejscowego  planu zagospodarowania przestrzennego wraz z prognozą oddziaływania na środowisko</a:t>
            </a:r>
            <a:r>
              <a:rPr kumimoji="0" lang="pl-PL" sz="21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mn-cs"/>
              </a:rPr>
              <a:t> zajęto  5 stanowisk w formie opinii sanitarnej dotyczących Gminy Gołdap:</a:t>
            </a: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pl-PL" sz="21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mn-cs"/>
              </a:rPr>
              <a:t>projektu zmiany miejscowego planu zagospodarowania przestrzennego części gminy Gołdap z pokładami torfów położonych w obrębach geodezyjnych Bałupiany i Wiłkajcie;</a:t>
            </a: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pl-PL" sz="21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mn-cs"/>
              </a:rPr>
              <a:t>projektu zmiany miejscowego planu zagospodarowania przestrzennego kwartału  miasta Gołdap, ograniczonego: ulicą Stadionową, prawym brzegiem rzeki Gołdapy, brzegiem Zalewu Ustronie do ulicy Stadionowej; </a:t>
            </a: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pl-PL" sz="21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mn-cs"/>
              </a:rPr>
              <a:t>projektu zmiany miejscowego planu zagospodarowania przestrzennego kwartału miasta Gołdap położonego nad jeziorem Gołdap, ograniczonego: linią brzegowa jeziora Gołdap, prawym brzegiem rzeki Gołdapy, południową granicą działki nr 1898/8, północna granicą działki nr 386, zachodnia granica działek oznaczonych nr geodezyjnymi: 280/2, 280/1, 3280 (nieczynne torfowisko), północno-zachodnią granicą działki nr 1970/1, południową granicą działki nr 1985 do linii brzegowej jeziora Gołdap;</a:t>
            </a: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pl-PL" sz="21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mn-cs"/>
              </a:rPr>
              <a:t>projektu zmiany miejscowego planu zagospodarowania przestrzennego terenów położonych w śródmieściu Gołdapi ograniczonych ulicami: Królewiecką, Armii Krajowej, Tatyzy i Jaćwieską;</a:t>
            </a: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pl-PL" sz="21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mn-cs"/>
              </a:rPr>
              <a:t>zaopiniowanie projektu zmiany miejscowego planu zagospodarowania przestrzennego kwartału miasta Gołdap, ograniczonego ulicą Stadionową, rzeką Gołdapą i terenem kolejowym.</a:t>
            </a:r>
          </a:p>
          <a:p>
            <a:endParaRPr lang="pl-PL" dirty="0"/>
          </a:p>
        </p:txBody>
      </p:sp>
    </p:spTree>
    <p:extLst>
      <p:ext uri="{BB962C8B-B14F-4D97-AF65-F5344CB8AC3E}">
        <p14:creationId xmlns:p14="http://schemas.microsoft.com/office/powerpoint/2010/main" val="24623400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BD10C46-4FCD-EA09-945C-A5EF0D06705E}"/>
              </a:ext>
            </a:extLst>
          </p:cNvPr>
          <p:cNvSpPr>
            <a:spLocks noGrp="1"/>
          </p:cNvSpPr>
          <p:nvPr>
            <p:ph type="title"/>
          </p:nvPr>
        </p:nvSpPr>
        <p:spPr>
          <a:xfrm>
            <a:off x="914400" y="149088"/>
            <a:ext cx="10363200" cy="864703"/>
          </a:xfrm>
        </p:spPr>
        <p:txBody>
          <a:bodyPr>
            <a:normAutofit/>
          </a:bodyPr>
          <a:lstStyle/>
          <a:p>
            <a:r>
              <a:rPr lang="pl-PL" sz="2800" dirty="0"/>
              <a:t>Zapobiegawczy Nadzór Sanitarny </a:t>
            </a:r>
          </a:p>
        </p:txBody>
      </p:sp>
      <p:sp>
        <p:nvSpPr>
          <p:cNvPr id="3" name="Symbol zastępczy zawartości 2">
            <a:extLst>
              <a:ext uri="{FF2B5EF4-FFF2-40B4-BE49-F238E27FC236}">
                <a16:creationId xmlns:a16="http://schemas.microsoft.com/office/drawing/2014/main" id="{79FC9790-B430-FE78-75BB-B5A3A5C3B16F}"/>
              </a:ext>
            </a:extLst>
          </p:cNvPr>
          <p:cNvSpPr>
            <a:spLocks noGrp="1"/>
          </p:cNvSpPr>
          <p:nvPr>
            <p:ph sz="half" idx="1"/>
          </p:nvPr>
        </p:nvSpPr>
        <p:spPr>
          <a:xfrm>
            <a:off x="387625" y="1083365"/>
            <a:ext cx="6440557" cy="5088835"/>
          </a:xfrm>
        </p:spPr>
        <p:txBody>
          <a:bodyPr>
            <a:normAutofit fontScale="77500" lnSpcReduction="20000"/>
          </a:bodyPr>
          <a:lstStyle/>
          <a:p>
            <a:pPr marL="0" marR="0" lvl="0" indent="0" algn="just" defTabSz="914400" rtl="0" eaLnBrk="1" fontAlgn="auto" latinLnBrk="0" hangingPunct="1">
              <a:lnSpc>
                <a:spcPts val="1200"/>
              </a:lnSpc>
              <a:spcBef>
                <a:spcPts val="0"/>
              </a:spcBef>
              <a:buClrTx/>
              <a:buSzTx/>
              <a:buFontTx/>
              <a:buNone/>
              <a:tabLst/>
              <a:defRPr/>
            </a:pPr>
            <a:endParaRPr lang="pl-PL" sz="2300" u="sng" dirty="0">
              <a:solidFill>
                <a:prstClr val="black"/>
              </a:solidFill>
              <a:latin typeface="+mj-lt"/>
              <a:ea typeface="Times New Roman" panose="02020603050405020304" pitchFamily="18" charset="0"/>
            </a:endParaRPr>
          </a:p>
          <a:p>
            <a:pPr marL="0" marR="0" lvl="0" indent="0" algn="just" defTabSz="914400" rtl="0" eaLnBrk="1" fontAlgn="auto" latinLnBrk="0" hangingPunct="1">
              <a:lnSpc>
                <a:spcPts val="1200"/>
              </a:lnSpc>
              <a:spcBef>
                <a:spcPts val="0"/>
              </a:spcBef>
              <a:buClrTx/>
              <a:buSzTx/>
              <a:buFontTx/>
              <a:buNone/>
              <a:tabLst/>
              <a:defRPr/>
            </a:pPr>
            <a:r>
              <a:rPr kumimoji="0" lang="pl-PL" sz="2600" b="0" i="0" strike="noStrike" kern="1200" cap="none" spc="0" normalizeH="0" baseline="0" noProof="0" dirty="0">
                <a:ln>
                  <a:noFill/>
                </a:ln>
                <a:solidFill>
                  <a:prstClr val="black"/>
                </a:solidFill>
                <a:effectLst/>
                <a:uLnTx/>
                <a:uFillTx/>
                <a:latin typeface="+mj-lt"/>
                <a:ea typeface="Times New Roman" panose="02020603050405020304" pitchFamily="18" charset="0"/>
                <a:cs typeface="+mn-cs"/>
              </a:rPr>
              <a:t>W 6 zajętych stanowiskach stwierdzono potrzebę przeprowadzenia oceny oddziaływania na środowisko i określono zakres raportu dla przedsięwzięć polegających m.in. na:</a:t>
            </a:r>
          </a:p>
          <a:p>
            <a:pPr marL="0" marR="0" lvl="0" indent="0" algn="just" defTabSz="914400" rtl="0" eaLnBrk="1" fontAlgn="auto" latinLnBrk="0" hangingPunct="1">
              <a:lnSpc>
                <a:spcPts val="1200"/>
              </a:lnSpc>
              <a:spcBef>
                <a:spcPts val="0"/>
              </a:spcBef>
              <a:buClrTx/>
              <a:buSzTx/>
              <a:buFontTx/>
              <a:buNone/>
              <a:tabLst/>
              <a:defRPr/>
            </a:pPr>
            <a:endParaRPr kumimoji="0" lang="pl-PL" sz="2600" b="0" i="0" u="sng" strike="noStrike" kern="1200" cap="none" spc="0" normalizeH="0" baseline="0" noProof="0" dirty="0">
              <a:ln>
                <a:noFill/>
              </a:ln>
              <a:solidFill>
                <a:prstClr val="black"/>
              </a:solidFill>
              <a:effectLst/>
              <a:uLnTx/>
              <a:uFillTx/>
              <a:latin typeface="+mj-lt"/>
              <a:ea typeface="Times New Roman" panose="02020603050405020304" pitchFamily="18" charset="0"/>
              <a:cs typeface="+mn-cs"/>
            </a:endParaRPr>
          </a:p>
          <a:p>
            <a:pPr marL="0" marR="0" lvl="0" indent="0" algn="just" defTabSz="914400" rtl="0" eaLnBrk="1" fontAlgn="auto" latinLnBrk="0" hangingPunct="1">
              <a:lnSpc>
                <a:spcPts val="1500"/>
              </a:lnSpc>
              <a:spcBef>
                <a:spcPts val="0"/>
              </a:spcBef>
              <a:spcAft>
                <a:spcPts val="600"/>
              </a:spcAft>
              <a:buClrTx/>
              <a:buSzTx/>
              <a:buFont typeface="Symbol" panose="05050102010706020507" pitchFamily="18" charset="2"/>
              <a:buChar char=""/>
              <a:tabLst/>
              <a:defRPr/>
            </a:pPr>
            <a:r>
              <a:rPr kumimoji="0" lang="pl-PL" sz="26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mn-cs"/>
              </a:rPr>
              <a:t>budowie elektrowni EF POGORZEL do produkcji energii przy </a:t>
            </a:r>
            <a:r>
              <a:rPr lang="pl-PL" sz="2600" dirty="0">
                <a:solidFill>
                  <a:prstClr val="black"/>
                </a:solidFill>
                <a:latin typeface="+mj-lt"/>
                <a:ea typeface="Times New Roman" panose="02020603050405020304" pitchFamily="18" charset="0"/>
              </a:rPr>
              <a:t> </a:t>
            </a:r>
            <a:r>
              <a:rPr kumimoji="0" lang="pl-PL" sz="26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mn-cs"/>
              </a:rPr>
              <a:t>pomocy ogniw fotowoltaicznych o łącznej mocy do 5 MW wraz z niezbędną infrastrukturą techniczną, kontenerowymi stacjami transformatorowymi SN/</a:t>
            </a:r>
            <a:r>
              <a:rPr kumimoji="0" lang="pl-PL" sz="2600" b="0" i="0" u="none" strike="noStrike" kern="1200" cap="none" spc="0" normalizeH="0" baseline="0" noProof="0" dirty="0" err="1">
                <a:ln>
                  <a:noFill/>
                </a:ln>
                <a:solidFill>
                  <a:prstClr val="black"/>
                </a:solidFill>
                <a:effectLst/>
                <a:uLnTx/>
                <a:uFillTx/>
                <a:latin typeface="+mj-lt"/>
                <a:ea typeface="Times New Roman" panose="02020603050405020304" pitchFamily="18" charset="0"/>
                <a:cs typeface="+mn-cs"/>
              </a:rPr>
              <a:t>nN</a:t>
            </a:r>
            <a:r>
              <a:rPr kumimoji="0" lang="pl-PL" sz="26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mn-cs"/>
              </a:rPr>
              <a:t>, magazynami energii, na terenie m. Pogorzel, gm. Gołdap </a:t>
            </a:r>
          </a:p>
          <a:p>
            <a:pPr marL="0" marR="0" lvl="0" indent="0" algn="just" defTabSz="914400" rtl="0" eaLnBrk="1" fontAlgn="auto" latinLnBrk="0" hangingPunct="1">
              <a:lnSpc>
                <a:spcPts val="1500"/>
              </a:lnSpc>
              <a:spcBef>
                <a:spcPts val="0"/>
              </a:spcBef>
              <a:spcAft>
                <a:spcPts val="600"/>
              </a:spcAft>
              <a:buClrTx/>
              <a:buSzTx/>
              <a:buFont typeface="Symbol" panose="05050102010706020507" pitchFamily="18" charset="2"/>
              <a:buChar char=""/>
              <a:tabLst/>
              <a:defRPr/>
            </a:pPr>
            <a:r>
              <a:rPr kumimoji="0" lang="pl-PL" sz="2600" b="0" i="0" u="none" strike="noStrike" kern="1200" cap="none" spc="0" normalizeH="0" baseline="0" noProof="0" dirty="0">
                <a:ln>
                  <a:noFill/>
                </a:ln>
                <a:solidFill>
                  <a:prstClr val="black"/>
                </a:solidFill>
                <a:effectLst/>
                <a:uLnTx/>
                <a:uFillTx/>
                <a:latin typeface="+mj-lt"/>
                <a:ea typeface="Aptos" panose="020B0004020202020204" pitchFamily="34" charset="0"/>
                <a:cs typeface="+mn-cs"/>
              </a:rPr>
              <a:t>budowie instalacji fotowoltaicznej o mocy do 20 MW wraz z infrastrukturą towarzyszącą, obręb ewidencyjny Górne, gmina Gołdap.</a:t>
            </a:r>
          </a:p>
          <a:p>
            <a:pPr marL="0" marR="0" lvl="0" indent="0" algn="just" defTabSz="914400" rtl="0" eaLnBrk="1" fontAlgn="auto" latinLnBrk="0" hangingPunct="1">
              <a:lnSpc>
                <a:spcPts val="1500"/>
              </a:lnSpc>
              <a:spcBef>
                <a:spcPts val="0"/>
              </a:spcBef>
              <a:spcAft>
                <a:spcPts val="600"/>
              </a:spcAft>
              <a:buClrTx/>
              <a:buSzTx/>
              <a:buNone/>
              <a:tabLst/>
              <a:defRPr/>
            </a:pPr>
            <a:endParaRPr kumimoji="0" lang="pl-PL" sz="2600" b="0" i="0" u="none" strike="noStrike" kern="1200" cap="none" spc="0" normalizeH="0" baseline="0" noProof="0" dirty="0">
              <a:ln>
                <a:noFill/>
              </a:ln>
              <a:solidFill>
                <a:prstClr val="black"/>
              </a:solidFill>
              <a:effectLst/>
              <a:uLnTx/>
              <a:uFillTx/>
              <a:latin typeface="+mj-lt"/>
              <a:ea typeface="Aptos" panose="020B0004020202020204" pitchFamily="34" charset="0"/>
              <a:cs typeface="+mn-cs"/>
            </a:endParaRPr>
          </a:p>
          <a:p>
            <a:pPr marL="0" marR="0" lvl="0" indent="0" defTabSz="914400" rtl="0" eaLnBrk="1" fontAlgn="auto" latinLnBrk="0" hangingPunct="1">
              <a:lnSpc>
                <a:spcPts val="1500"/>
              </a:lnSpc>
              <a:spcBef>
                <a:spcPts val="0"/>
              </a:spcBef>
              <a:spcAft>
                <a:spcPts val="600"/>
              </a:spcAft>
              <a:buClrTx/>
              <a:buSzTx/>
              <a:buNone/>
              <a:tabLst/>
              <a:defRPr/>
            </a:pPr>
            <a:r>
              <a:rPr kumimoji="0" lang="pl-PL" sz="2600" b="0" i="0" u="none" strike="noStrike" kern="1200" cap="none" spc="0" normalizeH="0" baseline="0" noProof="0" dirty="0">
                <a:ln>
                  <a:noFill/>
                </a:ln>
                <a:solidFill>
                  <a:schemeClr val="accent5">
                    <a:lumMod val="75000"/>
                  </a:schemeClr>
                </a:solidFill>
                <a:effectLst/>
                <a:uLnTx/>
                <a:uFillTx/>
                <a:latin typeface="+mj-lt"/>
                <a:ea typeface="Times New Roman" panose="02020603050405020304" pitchFamily="18" charset="0"/>
                <a:cs typeface="+mn-cs"/>
              </a:rPr>
              <a:t>W sprawach dotyczących wydania opinii w sprawie zakresu raportu o oddziaływaniu przedsięwzięcia na środowisko wydano jedną opinię dotyczącą inwestycji pn.:</a:t>
            </a:r>
            <a:r>
              <a:rPr kumimoji="0" lang="pl-PL" sz="2600" b="1" i="0" u="none" strike="noStrike" kern="1200" cap="none" spc="0" normalizeH="0" baseline="0" noProof="0" dirty="0">
                <a:ln>
                  <a:noFill/>
                </a:ln>
                <a:solidFill>
                  <a:schemeClr val="accent5">
                    <a:lumMod val="75000"/>
                  </a:schemeClr>
                </a:solidFill>
                <a:effectLst/>
                <a:uLnTx/>
                <a:uFillTx/>
                <a:latin typeface="+mj-lt"/>
                <a:ea typeface="Times New Roman" panose="02020603050405020304" pitchFamily="18" charset="0"/>
                <a:cs typeface="+mn-cs"/>
              </a:rPr>
              <a:t> </a:t>
            </a:r>
            <a:endParaRPr kumimoji="0" lang="pl-PL" sz="2600" b="0" i="0" u="none" strike="noStrike" kern="1200" cap="none" spc="0" normalizeH="0" baseline="0" noProof="0" dirty="0">
              <a:ln>
                <a:noFill/>
              </a:ln>
              <a:solidFill>
                <a:schemeClr val="accent5">
                  <a:lumMod val="75000"/>
                </a:schemeClr>
              </a:solidFill>
              <a:effectLst/>
              <a:uLnTx/>
              <a:uFillTx/>
              <a:latin typeface="+mj-lt"/>
              <a:ea typeface="Times New Roman" panose="02020603050405020304" pitchFamily="18" charset="0"/>
              <a:cs typeface="+mn-cs"/>
            </a:endParaRPr>
          </a:p>
          <a:p>
            <a:pPr marL="342900" marR="0" lvl="0" indent="-342900"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pl-PL" sz="2600" b="0" i="0" u="none" strike="noStrike" kern="1200" cap="none" spc="0" normalizeH="0" baseline="0" noProof="0" dirty="0">
                <a:ln>
                  <a:noFill/>
                </a:ln>
                <a:solidFill>
                  <a:schemeClr val="accent5">
                    <a:lumMod val="75000"/>
                  </a:schemeClr>
                </a:solidFill>
                <a:effectLst/>
                <a:uLnTx/>
                <a:uFillTx/>
                <a:latin typeface="+mj-lt"/>
                <a:ea typeface="Times New Roman" panose="02020603050405020304" pitchFamily="18" charset="0"/>
                <a:cs typeface="+mn-cs"/>
              </a:rPr>
              <a:t>zbieranie i przetwarzanie odpadów innych niż</a:t>
            </a:r>
            <a:r>
              <a:rPr lang="pl-PL" sz="2600" dirty="0">
                <a:solidFill>
                  <a:schemeClr val="accent5">
                    <a:lumMod val="75000"/>
                  </a:schemeClr>
                </a:solidFill>
                <a:latin typeface="+mj-lt"/>
                <a:ea typeface="Times New Roman" panose="02020603050405020304" pitchFamily="18" charset="0"/>
              </a:rPr>
              <a:t> </a:t>
            </a:r>
            <a:r>
              <a:rPr kumimoji="0" lang="pl-PL" sz="2600" b="0" i="0" u="none" strike="noStrike" kern="1200" cap="none" spc="0" normalizeH="0" baseline="0" noProof="0" dirty="0">
                <a:ln>
                  <a:noFill/>
                </a:ln>
                <a:solidFill>
                  <a:schemeClr val="accent5">
                    <a:lumMod val="75000"/>
                  </a:schemeClr>
                </a:solidFill>
                <a:effectLst/>
                <a:uLnTx/>
                <a:uFillTx/>
                <a:latin typeface="+mj-lt"/>
                <a:ea typeface="Times New Roman" panose="02020603050405020304" pitchFamily="18" charset="0"/>
                <a:cs typeface="+mn-cs"/>
              </a:rPr>
              <a:t>niebezpieczne wraz z utratą statusu odpadów planowanych, obręb Bałupiany, gmina Gołdap, powiat gołdapski.</a:t>
            </a:r>
          </a:p>
          <a:p>
            <a:endParaRPr lang="pl-PL" dirty="0"/>
          </a:p>
        </p:txBody>
      </p:sp>
      <p:sp>
        <p:nvSpPr>
          <p:cNvPr id="4" name="Symbol zastępczy zawartości 3">
            <a:extLst>
              <a:ext uri="{FF2B5EF4-FFF2-40B4-BE49-F238E27FC236}">
                <a16:creationId xmlns:a16="http://schemas.microsoft.com/office/drawing/2014/main" id="{4FAD207A-F2E1-CCDC-7DD9-14BA125A42C1}"/>
              </a:ext>
            </a:extLst>
          </p:cNvPr>
          <p:cNvSpPr>
            <a:spLocks noGrp="1"/>
          </p:cNvSpPr>
          <p:nvPr>
            <p:ph sz="half" idx="2"/>
          </p:nvPr>
        </p:nvSpPr>
        <p:spPr>
          <a:xfrm>
            <a:off x="7126357" y="1411358"/>
            <a:ext cx="4760843" cy="5088835"/>
          </a:xfrm>
        </p:spPr>
        <p:txBody>
          <a:bodyPr>
            <a:normAutofit fontScale="775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2600" i="0" u="sng" strike="noStrike" kern="1200" cap="none" spc="0" normalizeH="0" baseline="0" noProof="0" dirty="0">
                <a:ln>
                  <a:noFill/>
                </a:ln>
                <a:solidFill>
                  <a:schemeClr val="accent2">
                    <a:lumMod val="50000"/>
                  </a:schemeClr>
                </a:solidFill>
                <a:effectLst/>
                <a:uLnTx/>
                <a:uFillTx/>
                <a:latin typeface="+mj-lt"/>
                <a:ea typeface="Times New Roman" panose="02020603050405020304" pitchFamily="18" charset="0"/>
                <a:cs typeface="+mn-cs"/>
              </a:rPr>
              <a:t>Uzgodnienia dokumentacji projektowej</a:t>
            </a:r>
          </a:p>
          <a:p>
            <a:pPr marL="0" marR="0" lvl="0" indent="0" defTabSz="914400" rtl="0" eaLnBrk="1" fontAlgn="auto" latinLnBrk="0" hangingPunct="1">
              <a:lnSpc>
                <a:spcPct val="100000"/>
              </a:lnSpc>
              <a:spcBef>
                <a:spcPts val="0"/>
              </a:spcBef>
              <a:spcAft>
                <a:spcPts val="0"/>
              </a:spcAft>
              <a:buClrTx/>
              <a:buSzTx/>
              <a:buFontTx/>
              <a:buNone/>
              <a:tabLst/>
              <a:defRPr/>
            </a:pPr>
            <a:r>
              <a:rPr kumimoji="0" lang="pl-PL" sz="2600" i="0" u="none" strike="noStrike" kern="1200" cap="none" spc="0" normalizeH="0" baseline="0" noProof="0" dirty="0">
                <a:ln>
                  <a:noFill/>
                </a:ln>
                <a:solidFill>
                  <a:schemeClr val="accent2">
                    <a:lumMod val="50000"/>
                  </a:schemeClr>
                </a:solidFill>
                <a:effectLst/>
                <a:uLnTx/>
                <a:uFillTx/>
                <a:latin typeface="+mj-lt"/>
                <a:ea typeface="Times New Roman" panose="02020603050405020304" pitchFamily="18" charset="0"/>
                <a:cs typeface="+mn-cs"/>
              </a:rPr>
              <a:t>W sprawach uzgodnienia  projektów technologicznych wydano 2 opinie sanitarne. Uzgodniono pod względem wymagań higienicznych i zdrowotnych dokumentację:</a:t>
            </a: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pl-PL" sz="2600" i="0" u="none" strike="noStrike" kern="1200" cap="none" spc="0" normalizeH="0" baseline="0" noProof="0" dirty="0">
                <a:ln>
                  <a:noFill/>
                </a:ln>
                <a:solidFill>
                  <a:schemeClr val="accent2">
                    <a:lumMod val="50000"/>
                  </a:schemeClr>
                </a:solidFill>
                <a:effectLst/>
                <a:uLnTx/>
                <a:uFillTx/>
                <a:latin typeface="+mj-lt"/>
                <a:ea typeface="Times New Roman" panose="02020603050405020304" pitchFamily="18" charset="0"/>
                <a:cs typeface="+mn-cs"/>
              </a:rPr>
              <a:t>projekt technologiczny - „Technologia dla punktu gastronomicznego” – KEBAB, 19-500 Gołdap”</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pl-PL" sz="2600" i="0" u="none" strike="noStrike" kern="1200" cap="none" spc="0" normalizeH="0" baseline="0" noProof="0" dirty="0">
                <a:ln>
                  <a:noFill/>
                </a:ln>
                <a:solidFill>
                  <a:schemeClr val="accent2">
                    <a:lumMod val="50000"/>
                  </a:schemeClr>
                </a:solidFill>
                <a:effectLst/>
                <a:uLnTx/>
                <a:uFillTx/>
                <a:latin typeface="+mj-lt"/>
                <a:ea typeface="Times New Roman" panose="02020603050405020304" pitchFamily="18" charset="0"/>
                <a:cs typeface="+mn-cs"/>
              </a:rPr>
              <a:t>projekt technologiczny – lokalu gastronomicznego BAR –KEBAB Banie Mazurskie. </a:t>
            </a:r>
            <a:br>
              <a:rPr kumimoji="0" lang="pl-PL" sz="2600" i="0" u="none" strike="noStrike" kern="1200" cap="none" spc="0" normalizeH="0" baseline="0" noProof="0" dirty="0">
                <a:ln>
                  <a:noFill/>
                </a:ln>
                <a:solidFill>
                  <a:schemeClr val="accent2">
                    <a:lumMod val="50000"/>
                  </a:schemeClr>
                </a:solidFill>
                <a:effectLst/>
                <a:uLnTx/>
                <a:uFillTx/>
                <a:latin typeface="+mj-lt"/>
                <a:ea typeface="Times New Roman" panose="02020603050405020304" pitchFamily="18" charset="0"/>
                <a:cs typeface="+mn-cs"/>
              </a:rPr>
            </a:br>
            <a:endParaRPr kumimoji="0" lang="pl-PL" sz="2600" i="0" u="none" strike="noStrike" kern="1200" cap="none" spc="0" normalizeH="0" baseline="0" noProof="0" dirty="0">
              <a:ln>
                <a:noFill/>
              </a:ln>
              <a:solidFill>
                <a:schemeClr val="accent2">
                  <a:lumMod val="50000"/>
                </a:schemeClr>
              </a:solidFill>
              <a:effectLst/>
              <a:uLnTx/>
              <a:uFillTx/>
              <a:latin typeface="+mj-lt"/>
              <a:ea typeface="Times New Roman" panose="02020603050405020304" pitchFamily="18" charset="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pl-PL" sz="2600" i="0" u="none" strike="noStrike" kern="1200" cap="none" spc="0" normalizeH="0" baseline="0" noProof="0" dirty="0">
                <a:ln>
                  <a:noFill/>
                </a:ln>
                <a:solidFill>
                  <a:schemeClr val="accent2">
                    <a:lumMod val="50000"/>
                  </a:schemeClr>
                </a:solidFill>
                <a:effectLst/>
                <a:uLnTx/>
                <a:uFillTx/>
                <a:latin typeface="+mj-lt"/>
                <a:ea typeface="Times New Roman" panose="02020603050405020304" pitchFamily="18" charset="0"/>
                <a:cs typeface="+mn-cs"/>
              </a:rPr>
              <a:t>Przy opiniowaniu projektów uwzględniane były stanowiska działów merytorycznych sprawujących  nadzór nad opiniowanym obiektem</a:t>
            </a:r>
            <a:endParaRPr kumimoji="0" lang="pl-PL" sz="2600" i="0" u="none" strike="noStrike" kern="1200" cap="none" spc="0" normalizeH="0" baseline="0" noProof="0" dirty="0">
              <a:ln>
                <a:noFill/>
              </a:ln>
              <a:solidFill>
                <a:schemeClr val="accent2">
                  <a:lumMod val="50000"/>
                </a:schemeClr>
              </a:solidFill>
              <a:effectLst/>
              <a:uLnTx/>
              <a:uFillTx/>
              <a:latin typeface="+mj-lt"/>
              <a:ea typeface="+mn-ea"/>
              <a:cs typeface="+mn-cs"/>
            </a:endParaRPr>
          </a:p>
          <a:p>
            <a:endParaRPr lang="pl-PL" dirty="0"/>
          </a:p>
        </p:txBody>
      </p:sp>
    </p:spTree>
    <p:extLst>
      <p:ext uri="{BB962C8B-B14F-4D97-AF65-F5344CB8AC3E}">
        <p14:creationId xmlns:p14="http://schemas.microsoft.com/office/powerpoint/2010/main" val="461649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0F310A-1DCA-03F3-49E5-F7A5921EE41C}"/>
              </a:ext>
            </a:extLst>
          </p:cNvPr>
          <p:cNvSpPr>
            <a:spLocks noGrp="1"/>
          </p:cNvSpPr>
          <p:nvPr>
            <p:ph type="title"/>
          </p:nvPr>
        </p:nvSpPr>
        <p:spPr>
          <a:xfrm>
            <a:off x="914400" y="337930"/>
            <a:ext cx="10363200" cy="655983"/>
          </a:xfrm>
        </p:spPr>
        <p:txBody>
          <a:bodyPr>
            <a:normAutofit/>
          </a:bodyPr>
          <a:lstStyle/>
          <a:p>
            <a:r>
              <a:rPr lang="pl-PL" sz="3200" dirty="0"/>
              <a:t>Zapobiegawczy Nadzór Sanitarny</a:t>
            </a:r>
          </a:p>
        </p:txBody>
      </p:sp>
      <p:sp>
        <p:nvSpPr>
          <p:cNvPr id="3" name="Symbol zastępczy zawartości 2">
            <a:extLst>
              <a:ext uri="{FF2B5EF4-FFF2-40B4-BE49-F238E27FC236}">
                <a16:creationId xmlns:a16="http://schemas.microsoft.com/office/drawing/2014/main" id="{99B0E15B-47DD-440B-9BB5-C8B839037706}"/>
              </a:ext>
            </a:extLst>
          </p:cNvPr>
          <p:cNvSpPr>
            <a:spLocks noGrp="1"/>
          </p:cNvSpPr>
          <p:nvPr>
            <p:ph sz="half" idx="1"/>
          </p:nvPr>
        </p:nvSpPr>
        <p:spPr>
          <a:xfrm>
            <a:off x="586409" y="1411358"/>
            <a:ext cx="5509591" cy="4648648"/>
          </a:xfrm>
        </p:spPr>
        <p:txBody>
          <a:bodyPr>
            <a:normAutofit fontScale="62500" lnSpcReduction="20000"/>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l-PL" sz="26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mn-cs"/>
              </a:rPr>
              <a:t>W sprawach kontroli sanitarno-higienicznych z art. 3 pkt. 3 ustawy o Państwowej Inspekcji Sanitarnej (t.j. Dz.U. z 2024 r., poz. 416) przeprowadzono kontrole i zajęto stanowiska (na terenie miasta  Gołdap) dotyczyły m.in.:</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pl-PL" sz="26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mn-cs"/>
            </a:endParaRPr>
          </a:p>
          <a:p>
            <a:pPr marL="342900" marR="0" lvl="0" indent="-342900"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pl-PL" sz="26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mn-cs"/>
              </a:rPr>
              <a:t>sklepu spożywczo – przemysłowego ŻABKA, umiejscowionego w piętrowym budynku mieszkalno – usługowym przy Placu Zwycięstwa w Gołdapi</a:t>
            </a:r>
          </a:p>
          <a:p>
            <a:pPr marL="342900" marR="0" lvl="0" indent="-342900" defTabSz="914400" rtl="0" eaLnBrk="1" fontAlgn="auto" latinLnBrk="0" hangingPunct="1">
              <a:lnSpc>
                <a:spcPct val="100000"/>
              </a:lnSpc>
              <a:spcBef>
                <a:spcPts val="0"/>
              </a:spcBef>
              <a:spcAft>
                <a:spcPts val="0"/>
              </a:spcAft>
              <a:buClrTx/>
              <a:buSzTx/>
              <a:buFontTx/>
              <a:buNone/>
              <a:tabLst/>
              <a:defRPr/>
            </a:pPr>
            <a:endParaRPr kumimoji="0" lang="pl-PL" sz="26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mn-cs"/>
            </a:endParaRPr>
          </a:p>
          <a:p>
            <a:pPr marL="342900" marR="0" lvl="0" indent="-342900"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pl-PL" sz="2600" b="0" i="0" u="none" strike="noStrike" kern="1200" cap="none" spc="0" normalizeH="0" baseline="0" noProof="0" dirty="0">
                <a:ln>
                  <a:noFill/>
                </a:ln>
                <a:solidFill>
                  <a:srgbClr val="000000"/>
                </a:solidFill>
                <a:effectLst/>
                <a:uLnTx/>
                <a:uFillTx/>
                <a:latin typeface="+mj-lt"/>
                <a:ea typeface="Calibri" panose="020F0502020204030204" pitchFamily="34" charset="0"/>
                <a:cs typeface="+mn-cs"/>
              </a:rPr>
              <a:t>gabinetu masażu i terapii manualnej, znajdującego się na parterze budynku mieszkalno - usługowego przy ul. Paderewskiego,19-500 Gołdap</a:t>
            </a:r>
          </a:p>
          <a:p>
            <a:pPr marL="342900" marR="0" lvl="0" indent="-342900" defTabSz="914400" rtl="0" eaLnBrk="1" fontAlgn="auto" latinLnBrk="0" hangingPunct="1">
              <a:lnSpc>
                <a:spcPct val="100000"/>
              </a:lnSpc>
              <a:spcBef>
                <a:spcPts val="0"/>
              </a:spcBef>
              <a:spcAft>
                <a:spcPts val="0"/>
              </a:spcAft>
              <a:buClrTx/>
              <a:buSzTx/>
              <a:buFontTx/>
              <a:buNone/>
              <a:tabLst/>
              <a:defRPr/>
            </a:pPr>
            <a:endParaRPr kumimoji="0" lang="pl-PL" sz="2600" b="0" i="0" u="none" strike="noStrike" kern="1200" cap="none" spc="0" normalizeH="0" baseline="0" noProof="0" dirty="0">
              <a:ln>
                <a:noFill/>
              </a:ln>
              <a:solidFill>
                <a:prstClr val="black"/>
              </a:solidFill>
              <a:effectLst/>
              <a:uLnTx/>
              <a:uFillTx/>
              <a:latin typeface="+mj-lt"/>
              <a:ea typeface="Times New Roman" panose="02020603050405020304" pitchFamily="18" charset="0"/>
              <a:cs typeface="+mn-cs"/>
            </a:endParaRPr>
          </a:p>
          <a:p>
            <a:pPr marL="342900" marR="0" lvl="0" indent="-342900"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pl-PL" sz="2600" dirty="0">
                <a:solidFill>
                  <a:srgbClr val="000000"/>
                </a:solidFill>
                <a:latin typeface="+mj-lt"/>
                <a:ea typeface="Calibri" panose="020F0502020204030204" pitchFamily="34" charset="0"/>
              </a:rPr>
              <a:t>s</a:t>
            </a:r>
            <a:r>
              <a:rPr kumimoji="0" lang="pl-PL" sz="2600" b="0" i="0" u="none" strike="noStrike" kern="1200" cap="none" spc="0" normalizeH="0" baseline="0" noProof="0" dirty="0" err="1">
                <a:ln>
                  <a:noFill/>
                </a:ln>
                <a:solidFill>
                  <a:srgbClr val="000000"/>
                </a:solidFill>
                <a:effectLst/>
                <a:uLnTx/>
                <a:uFillTx/>
                <a:latin typeface="+mj-lt"/>
                <a:ea typeface="Calibri" panose="020F0502020204030204" pitchFamily="34" charset="0"/>
                <a:cs typeface="+mn-cs"/>
              </a:rPr>
              <a:t>alonu</a:t>
            </a:r>
            <a:r>
              <a:rPr kumimoji="0" lang="pl-PL" sz="2600" b="0" i="0" u="none" strike="noStrike" kern="1200" cap="none" spc="0" normalizeH="0" baseline="0" noProof="0" dirty="0">
                <a:ln>
                  <a:noFill/>
                </a:ln>
                <a:solidFill>
                  <a:srgbClr val="000000"/>
                </a:solidFill>
                <a:effectLst/>
                <a:uLnTx/>
                <a:uFillTx/>
                <a:latin typeface="+mj-lt"/>
                <a:ea typeface="Calibri" panose="020F0502020204030204" pitchFamily="34" charset="0"/>
                <a:cs typeface="+mn-cs"/>
              </a:rPr>
              <a:t> fryzjerskiego, znajdującego się na </a:t>
            </a:r>
            <a:r>
              <a:rPr kumimoji="0" lang="pl-PL" sz="2600" b="0" i="0" u="none" strike="noStrike" kern="1200" cap="none" spc="0" normalizeH="0" baseline="0" noProof="0" dirty="0">
                <a:ln>
                  <a:noFill/>
                </a:ln>
                <a:solidFill>
                  <a:prstClr val="black"/>
                </a:solidFill>
                <a:effectLst/>
                <a:uLnTx/>
                <a:uFillTx/>
                <a:latin typeface="+mj-lt"/>
                <a:ea typeface="Calibri" panose="020F0502020204030204" pitchFamily="34" charset="0"/>
                <a:cs typeface="+mn-cs"/>
              </a:rPr>
              <a:t>na parterze budynku mieszkalnego wielorodzinnego</a:t>
            </a:r>
            <a:r>
              <a:rPr lang="pl-PL" sz="2600" dirty="0">
                <a:solidFill>
                  <a:srgbClr val="000000"/>
                </a:solidFill>
                <a:latin typeface="+mj-lt"/>
                <a:ea typeface="Calibri" panose="020F0502020204030204" pitchFamily="34" charset="0"/>
              </a:rPr>
              <a:t> przy </a:t>
            </a:r>
            <a:r>
              <a:rPr kumimoji="0" lang="pl-PL" sz="2600" b="0" i="0" u="none" strike="noStrike" kern="1200" cap="none" spc="0" normalizeH="0" baseline="0" noProof="0" dirty="0">
                <a:ln>
                  <a:noFill/>
                </a:ln>
                <a:solidFill>
                  <a:srgbClr val="000000"/>
                </a:solidFill>
                <a:effectLst/>
                <a:uLnTx/>
                <a:uFillTx/>
                <a:latin typeface="+mj-lt"/>
                <a:ea typeface="Calibri" panose="020F0502020204030204" pitchFamily="34" charset="0"/>
                <a:cs typeface="+mn-cs"/>
              </a:rPr>
              <a:t>Placu Zwycięstwa, 19-500 Gołdap.</a:t>
            </a: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pl-PL" sz="2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indent="0">
              <a:buNone/>
            </a:pPr>
            <a:endParaRPr lang="pl-PL" dirty="0"/>
          </a:p>
        </p:txBody>
      </p:sp>
      <p:sp>
        <p:nvSpPr>
          <p:cNvPr id="4" name="Symbol zastępczy zawartości 3">
            <a:extLst>
              <a:ext uri="{FF2B5EF4-FFF2-40B4-BE49-F238E27FC236}">
                <a16:creationId xmlns:a16="http://schemas.microsoft.com/office/drawing/2014/main" id="{CF76989B-57B4-1AE6-C22E-3DE8EADFF0C6}"/>
              </a:ext>
            </a:extLst>
          </p:cNvPr>
          <p:cNvSpPr>
            <a:spLocks noGrp="1"/>
          </p:cNvSpPr>
          <p:nvPr>
            <p:ph sz="half" idx="2"/>
          </p:nvPr>
        </p:nvSpPr>
        <p:spPr>
          <a:xfrm>
            <a:off x="6172199" y="1321904"/>
            <a:ext cx="5834271" cy="4738102"/>
          </a:xfrm>
        </p:spPr>
        <p:txBody>
          <a:bodyPr>
            <a:normAutofit fontScale="62500" lnSpcReduction="20000"/>
          </a:bodyPr>
          <a:lstStyle/>
          <a:p>
            <a:pPr marL="0" marR="0" lvl="0" indent="228600" defTabSz="914400" rtl="0" eaLnBrk="1" fontAlgn="auto" latinLnBrk="0" hangingPunct="1">
              <a:lnSpc>
                <a:spcPct val="100000"/>
              </a:lnSpc>
              <a:spcBef>
                <a:spcPts val="0"/>
              </a:spcBef>
              <a:spcAft>
                <a:spcPts val="0"/>
              </a:spcAft>
              <a:buClrTx/>
              <a:buSzTx/>
              <a:buFontTx/>
              <a:buNone/>
              <a:tabLst/>
              <a:defRPr/>
            </a:pPr>
            <a:r>
              <a:rPr kumimoji="0" lang="pl-PL" sz="2600" b="0" i="0" u="none" strike="noStrike" kern="1200" cap="none" spc="0" normalizeH="0" baseline="0" noProof="0" dirty="0">
                <a:ln>
                  <a:noFill/>
                </a:ln>
                <a:solidFill>
                  <a:schemeClr val="accent5">
                    <a:lumMod val="75000"/>
                  </a:schemeClr>
                </a:solidFill>
                <a:effectLst/>
                <a:uLnTx/>
                <a:uFillTx/>
                <a:latin typeface="+mj-lt"/>
                <a:ea typeface="Times New Roman" panose="02020603050405020304" pitchFamily="18" charset="0"/>
                <a:cs typeface="+mn-cs"/>
              </a:rPr>
              <a:t>W sprawie zawiadomień o zakończeniu budowy i zamiarze przystąpienia do użytkowania zgłaszanego obiektu budowlanego w związku z art. 56 ustawy z dnia 7 lipca 1994r. Prawo budowlane (t.j. Dz. U. z 2024 r., poz. 725 z późn. zm.) przeprowadzono kontrole i zajęto 2 stanowiska (1  na terenie gminy Gołdap, 1 – na terenie gminy  Dubeninki ) stwierdzające zgodność zrealizowanego zadania z zatwierdzonym projektem budowlanym, w zakresie wymagań higienicznych i zdrowotnych dla zadania m.in.: </a:t>
            </a:r>
          </a:p>
          <a:p>
            <a:pPr marL="0" marR="0" lvl="0" indent="228600" defTabSz="914400" rtl="0" eaLnBrk="1" fontAlgn="auto" latinLnBrk="0" hangingPunct="1">
              <a:lnSpc>
                <a:spcPct val="100000"/>
              </a:lnSpc>
              <a:spcBef>
                <a:spcPts val="0"/>
              </a:spcBef>
              <a:spcAft>
                <a:spcPts val="0"/>
              </a:spcAft>
              <a:buClrTx/>
              <a:buSzTx/>
              <a:buFontTx/>
              <a:buNone/>
              <a:tabLst/>
              <a:defRPr/>
            </a:pPr>
            <a:endParaRPr kumimoji="0" lang="pl-PL" sz="2600" b="0" i="0" u="none" strike="noStrike" kern="1200" cap="none" spc="0" normalizeH="0" baseline="0" noProof="0" dirty="0">
              <a:ln>
                <a:noFill/>
              </a:ln>
              <a:solidFill>
                <a:schemeClr val="accent5">
                  <a:lumMod val="75000"/>
                </a:schemeClr>
              </a:solidFill>
              <a:effectLst/>
              <a:uLnTx/>
              <a:uFillTx/>
              <a:latin typeface="+mj-lt"/>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pl-PL" sz="2600" b="0" i="0" u="none" strike="noStrike" kern="1200" cap="none" spc="0" normalizeH="0" baseline="0" noProof="0" dirty="0">
                <a:ln>
                  <a:noFill/>
                </a:ln>
                <a:solidFill>
                  <a:schemeClr val="accent5">
                    <a:lumMod val="75000"/>
                  </a:schemeClr>
                </a:solidFill>
                <a:effectLst/>
                <a:uLnTx/>
                <a:uFillTx/>
                <a:latin typeface="+mj-lt"/>
                <a:ea typeface="Calibri" panose="020F0502020204030204" pitchFamily="34" charset="0"/>
                <a:cs typeface="+mn-cs"/>
              </a:rPr>
              <a:t>przebudowę i zmianę sposobu użytkowania budynku szkoły na szkołę podstawową z oddziałami przedszkolnymi wraz z rozbudową o klatkę schodową  w miejscowości Żytkiejmy, inwestor Gmina Dubeninki;</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pl-PL" sz="2600" b="0" i="0" u="none" strike="noStrike" kern="1200" cap="none" spc="0" normalizeH="0" baseline="0" noProof="0" dirty="0">
              <a:ln>
                <a:noFill/>
              </a:ln>
              <a:solidFill>
                <a:schemeClr val="accent5">
                  <a:lumMod val="75000"/>
                </a:schemeClr>
              </a:solidFill>
              <a:effectLst/>
              <a:uLnTx/>
              <a:uFillTx/>
              <a:latin typeface="+mj-lt"/>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pl-PL" sz="2600" b="0" i="0" u="none" strike="noStrike" kern="1200" cap="none" spc="0" normalizeH="0" baseline="0" noProof="0" dirty="0">
                <a:ln>
                  <a:noFill/>
                </a:ln>
                <a:solidFill>
                  <a:schemeClr val="accent5">
                    <a:lumMod val="75000"/>
                  </a:schemeClr>
                </a:solidFill>
                <a:effectLst/>
                <a:uLnTx/>
                <a:uFillTx/>
                <a:latin typeface="+mj-lt"/>
                <a:ea typeface="Calibri" panose="020F0502020204030204" pitchFamily="34" charset="0"/>
                <a:cs typeface="+mn-cs"/>
              </a:rPr>
              <a:t>rozbudowa budynku produkcyjno – magazynowego bez budowy podziemnego zbiornika na wodę o poj. 50 m</a:t>
            </a:r>
            <a:r>
              <a:rPr kumimoji="0" lang="pl-PL" sz="2600" b="0" i="0" u="none" strike="noStrike" kern="1200" cap="none" spc="0" normalizeH="0" baseline="30000" noProof="0" dirty="0">
                <a:ln>
                  <a:noFill/>
                </a:ln>
                <a:solidFill>
                  <a:schemeClr val="accent5">
                    <a:lumMod val="75000"/>
                  </a:schemeClr>
                </a:solidFill>
                <a:effectLst/>
                <a:uLnTx/>
                <a:uFillTx/>
                <a:latin typeface="+mj-lt"/>
                <a:ea typeface="Calibri" panose="020F0502020204030204" pitchFamily="34" charset="0"/>
                <a:cs typeface="+mn-cs"/>
              </a:rPr>
              <a:t>3</a:t>
            </a:r>
            <a:r>
              <a:rPr kumimoji="0" lang="pl-PL" sz="2600" b="0" i="0" u="none" strike="noStrike" kern="1200" cap="none" spc="0" normalizeH="0" baseline="0" noProof="0" dirty="0">
                <a:ln>
                  <a:noFill/>
                </a:ln>
                <a:solidFill>
                  <a:schemeClr val="accent5">
                    <a:lumMod val="75000"/>
                  </a:schemeClr>
                </a:solidFill>
                <a:effectLst/>
                <a:uLnTx/>
                <a:uFillTx/>
                <a:latin typeface="+mj-lt"/>
                <a:ea typeface="Calibri" panose="020F0502020204030204" pitchFamily="34" charset="0"/>
                <a:cs typeface="+mn-cs"/>
              </a:rPr>
              <a:t> dla celów przeciwpożarowych położonego w Niedrzwicy, 19-500 Gołdap, przy ulicy Graniczna 5, inwestor „Comaxel” Sp. z o.o.</a:t>
            </a:r>
            <a:endParaRPr kumimoji="0" lang="pl-PL" sz="2600" b="0" i="0" u="none" strike="noStrike" kern="1200" cap="none" spc="0" normalizeH="0" baseline="0" noProof="0" dirty="0">
              <a:ln>
                <a:noFill/>
              </a:ln>
              <a:solidFill>
                <a:schemeClr val="accent5">
                  <a:lumMod val="75000"/>
                </a:schemeClr>
              </a:solidFill>
              <a:effectLst/>
              <a:uLnTx/>
              <a:uFillTx/>
              <a:latin typeface="+mj-lt"/>
              <a:ea typeface="Times New Roman" panose="02020603050405020304" pitchFamily="18" charset="0"/>
              <a:cs typeface="+mn-cs"/>
            </a:endParaRPr>
          </a:p>
          <a:p>
            <a:endParaRPr lang="pl-PL" dirty="0"/>
          </a:p>
        </p:txBody>
      </p:sp>
    </p:spTree>
    <p:extLst>
      <p:ext uri="{BB962C8B-B14F-4D97-AF65-F5344CB8AC3E}">
        <p14:creationId xmlns:p14="http://schemas.microsoft.com/office/powerpoint/2010/main" val="489515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758EDBE-FBBC-63E9-9923-1875B50A1BA3}"/>
              </a:ext>
            </a:extLst>
          </p:cNvPr>
          <p:cNvSpPr>
            <a:spLocks noGrp="1"/>
          </p:cNvSpPr>
          <p:nvPr>
            <p:ph type="title"/>
          </p:nvPr>
        </p:nvSpPr>
        <p:spPr>
          <a:xfrm>
            <a:off x="914400" y="208723"/>
            <a:ext cx="10363200" cy="775252"/>
          </a:xfrm>
        </p:spPr>
        <p:txBody>
          <a:bodyPr>
            <a:normAutofit/>
          </a:bodyPr>
          <a:lstStyle/>
          <a:p>
            <a:r>
              <a:rPr lang="pl-PL" sz="3200" dirty="0"/>
              <a:t>Promocja Zdrowia i Oświata Zdrowotna</a:t>
            </a:r>
          </a:p>
        </p:txBody>
      </p:sp>
      <p:sp>
        <p:nvSpPr>
          <p:cNvPr id="3" name="Symbol zastępczy zawartości 2">
            <a:extLst>
              <a:ext uri="{FF2B5EF4-FFF2-40B4-BE49-F238E27FC236}">
                <a16:creationId xmlns:a16="http://schemas.microsoft.com/office/drawing/2014/main" id="{49EC78F8-CFF0-7F42-4F54-3EC9B3AA5337}"/>
              </a:ext>
            </a:extLst>
          </p:cNvPr>
          <p:cNvSpPr>
            <a:spLocks noGrp="1"/>
          </p:cNvSpPr>
          <p:nvPr>
            <p:ph sz="half" idx="1"/>
          </p:nvPr>
        </p:nvSpPr>
        <p:spPr>
          <a:xfrm>
            <a:off x="914400" y="1321904"/>
            <a:ext cx="6877878" cy="4738101"/>
          </a:xfrm>
        </p:spPr>
        <p:txBody>
          <a:bodyPr>
            <a:normAutofit fontScale="85000" lnSpcReduction="10000"/>
          </a:bodyPr>
          <a:lstStyle/>
          <a:p>
            <a:pPr marL="0" indent="0" algn="just">
              <a:spcBef>
                <a:spcPts val="600"/>
              </a:spcBef>
              <a:buNone/>
            </a:pPr>
            <a:r>
              <a:rPr lang="pl-PL" sz="2000" dirty="0">
                <a:latin typeface="+mj-lt"/>
                <a:cs typeface="Times New Roman" panose="02020603050405020304" pitchFamily="18" charset="0"/>
              </a:rPr>
              <a:t>Działania podejmowane przez Promocję Zdrowia i Oświatę Zdrowotną wynikają z założeń krajowych (Ustawy o Inspekcji Sanitarnej, wytycznych Głównego Inspektora Sanitarnego, Narodowego Programu Zdrowia), Wojewódzkiego Programu Promocji i Ochrony Zdrowia, Wojewódzkiego Programu Zwalczania AIDS i Zapobiegania Zakażeniom HIV, Programu Przeciwdziałania Narkomanii, sytuacji epidemiologicznej, sytuacji społecznej oraz demograficznej powiatu. </a:t>
            </a:r>
          </a:p>
          <a:p>
            <a:pPr marL="0" indent="0" algn="just">
              <a:spcBef>
                <a:spcPts val="600"/>
              </a:spcBef>
              <a:buNone/>
            </a:pPr>
            <a:r>
              <a:rPr lang="pl-PL" sz="2000" dirty="0">
                <a:latin typeface="+mj-lt"/>
                <a:cs typeface="Times New Roman" panose="02020603050405020304" pitchFamily="18" charset="0"/>
              </a:rPr>
              <a:t>Ich inicjacją i koordynacją na poziomie powiatowym zajmuje się pracownik Promocji Zdrowia i Oświaty Zdrowotnej. Organizuje, prowadzi, koordynuje i nadzoruje działalność oświatowo-zdrowotną </a:t>
            </a:r>
            <a:r>
              <a:rPr lang="pl-PL" sz="2000" b="1" u="sng" dirty="0">
                <a:latin typeface="+mj-lt"/>
                <a:cs typeface="Times New Roman" panose="02020603050405020304" pitchFamily="18" charset="0"/>
              </a:rPr>
              <a:t>w celu ukształtowania odpowiednich postaw i zachowań zdrowotnych. </a:t>
            </a:r>
            <a:r>
              <a:rPr lang="pl-PL" sz="2000" dirty="0">
                <a:latin typeface="+mj-lt"/>
                <a:cs typeface="Times New Roman" panose="02020603050405020304" pitchFamily="18" charset="0"/>
              </a:rPr>
              <a:t>Prowadzone działania z zakresu promocji zdrowia i oświaty zdrowotnej kierowane są między innymi do: rodziców i opiekunów dzieci, uczniów, nauczycieli, wychowawców oraz pedagogów szkolnych, seniorów, pracowników ochrony zdrowia, przedstawicieli samorządów lokalnych, policjantów, żołnierzy.</a:t>
            </a:r>
          </a:p>
          <a:p>
            <a:endParaRPr lang="pl-PL" dirty="0"/>
          </a:p>
        </p:txBody>
      </p:sp>
      <p:pic>
        <p:nvPicPr>
          <p:cNvPr id="5" name="Obraz 4" descr="Obraz zawierający ubrania, osoba, obuwie, człowiek&#10;&#10;Opis wygenerowany automatycznie">
            <a:extLst>
              <a:ext uri="{FF2B5EF4-FFF2-40B4-BE49-F238E27FC236}">
                <a16:creationId xmlns:a16="http://schemas.microsoft.com/office/drawing/2014/main" id="{30F66FA9-20FF-A1ED-CF8B-6B10C161D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2539" y="487016"/>
            <a:ext cx="2227873" cy="2970497"/>
          </a:xfrm>
          <a:prstGeom prst="rect">
            <a:avLst/>
          </a:prstGeom>
        </p:spPr>
      </p:pic>
      <p:pic>
        <p:nvPicPr>
          <p:cNvPr id="6" name="Obraz 5" descr="Obraz zawierający ubrania, osoba, meble, w pomieszczeniu&#10;&#10;Opis wygenerowany automatycznie">
            <a:extLst>
              <a:ext uri="{FF2B5EF4-FFF2-40B4-BE49-F238E27FC236}">
                <a16:creationId xmlns:a16="http://schemas.microsoft.com/office/drawing/2014/main" id="{A711D3D2-10EF-661C-3283-8D0F01F0A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0758" y="3626303"/>
            <a:ext cx="1825276" cy="2433702"/>
          </a:xfrm>
          <a:prstGeom prst="rect">
            <a:avLst/>
          </a:prstGeom>
        </p:spPr>
      </p:pic>
      <p:pic>
        <p:nvPicPr>
          <p:cNvPr id="7" name="Obraz 6" descr="Obraz zawierający ubrania, obuwie, człowiek, w pomieszczeniu&#10;&#10;Opis wygenerowany automatycznie">
            <a:extLst>
              <a:ext uri="{FF2B5EF4-FFF2-40B4-BE49-F238E27FC236}">
                <a16:creationId xmlns:a16="http://schemas.microsoft.com/office/drawing/2014/main" id="{DEF65E7B-B5C2-CDD6-5A26-D7FE278695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8193" y="3626303"/>
            <a:ext cx="1825277" cy="2433701"/>
          </a:xfrm>
          <a:prstGeom prst="rect">
            <a:avLst/>
          </a:prstGeom>
        </p:spPr>
      </p:pic>
    </p:spTree>
    <p:extLst>
      <p:ext uri="{BB962C8B-B14F-4D97-AF65-F5344CB8AC3E}">
        <p14:creationId xmlns:p14="http://schemas.microsoft.com/office/powerpoint/2010/main" val="37666761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07B44CD-0FF6-E313-B023-2516D9049510}"/>
              </a:ext>
            </a:extLst>
          </p:cNvPr>
          <p:cNvSpPr>
            <a:spLocks noGrp="1"/>
          </p:cNvSpPr>
          <p:nvPr>
            <p:ph type="title"/>
          </p:nvPr>
        </p:nvSpPr>
        <p:spPr>
          <a:xfrm>
            <a:off x="1003853" y="218662"/>
            <a:ext cx="10363200" cy="894522"/>
          </a:xfrm>
        </p:spPr>
        <p:txBody>
          <a:bodyPr>
            <a:normAutofit/>
          </a:bodyPr>
          <a:lstStyle/>
          <a:p>
            <a:r>
              <a:rPr lang="pl-PL" sz="3200" dirty="0"/>
              <a:t>Promocja Zdrowia i Oświata Zdrowotna</a:t>
            </a:r>
          </a:p>
        </p:txBody>
      </p:sp>
      <p:sp>
        <p:nvSpPr>
          <p:cNvPr id="3" name="Symbol zastępczy zawartości 2">
            <a:extLst>
              <a:ext uri="{FF2B5EF4-FFF2-40B4-BE49-F238E27FC236}">
                <a16:creationId xmlns:a16="http://schemas.microsoft.com/office/drawing/2014/main" id="{7C110431-78F8-1C62-825C-283394D6806C}"/>
              </a:ext>
            </a:extLst>
          </p:cNvPr>
          <p:cNvSpPr>
            <a:spLocks noGrp="1"/>
          </p:cNvSpPr>
          <p:nvPr>
            <p:ph sz="half" idx="1"/>
          </p:nvPr>
        </p:nvSpPr>
        <p:spPr>
          <a:xfrm>
            <a:off x="434008" y="1262270"/>
            <a:ext cx="7720217" cy="4797735"/>
          </a:xfrm>
        </p:spPr>
        <p:txBody>
          <a:bodyPr>
            <a:noAutofit/>
          </a:bodyPr>
          <a:lstStyle/>
          <a:p>
            <a:pPr marL="0" indent="0">
              <a:lnSpc>
                <a:spcPct val="150000"/>
              </a:lnSpc>
              <a:spcBef>
                <a:spcPts val="600"/>
              </a:spcBef>
              <a:buNone/>
            </a:pPr>
            <a:r>
              <a:rPr lang="pl-PL" sz="1600" u="sng" dirty="0">
                <a:latin typeface="+mj-lt"/>
                <a:cs typeface="Times New Roman" panose="02020603050405020304" pitchFamily="18" charset="0"/>
              </a:rPr>
              <a:t>W roku 2024  zorganizowanych zostało</a:t>
            </a:r>
          </a:p>
          <a:p>
            <a:pPr>
              <a:lnSpc>
                <a:spcPct val="150000"/>
              </a:lnSpc>
              <a:spcBef>
                <a:spcPts val="600"/>
              </a:spcBef>
            </a:pPr>
            <a:r>
              <a:rPr lang="pl-PL" sz="1600" dirty="0">
                <a:solidFill>
                  <a:schemeClr val="accent5">
                    <a:lumMod val="75000"/>
                  </a:schemeClr>
                </a:solidFill>
                <a:latin typeface="+mj-lt"/>
                <a:cs typeface="Times New Roman" panose="02020603050405020304" pitchFamily="18" charset="0"/>
              </a:rPr>
              <a:t> 6 szkoleń</a:t>
            </a:r>
            <a:r>
              <a:rPr lang="pl-PL" sz="1600" dirty="0">
                <a:latin typeface="+mj-lt"/>
                <a:cs typeface="Times New Roman" panose="02020603050405020304" pitchFamily="18" charset="0"/>
              </a:rPr>
              <a:t> skierowanych do 330 osób</a:t>
            </a:r>
          </a:p>
          <a:p>
            <a:pPr>
              <a:lnSpc>
                <a:spcPct val="150000"/>
              </a:lnSpc>
              <a:spcBef>
                <a:spcPts val="600"/>
              </a:spcBef>
            </a:pPr>
            <a:r>
              <a:rPr lang="pl-PL" sz="1600" dirty="0">
                <a:solidFill>
                  <a:schemeClr val="accent5">
                    <a:lumMod val="75000"/>
                  </a:schemeClr>
                </a:solidFill>
                <a:latin typeface="+mj-lt"/>
                <a:cs typeface="Times New Roman" panose="02020603050405020304" pitchFamily="18" charset="0"/>
              </a:rPr>
              <a:t> 6 narad </a:t>
            </a:r>
            <a:r>
              <a:rPr lang="pl-PL" sz="1600" dirty="0">
                <a:latin typeface="+mj-lt"/>
                <a:cs typeface="Times New Roman" panose="02020603050405020304" pitchFamily="18" charset="0"/>
              </a:rPr>
              <a:t>z tematyki programowej </a:t>
            </a:r>
          </a:p>
          <a:p>
            <a:pPr>
              <a:lnSpc>
                <a:spcPct val="150000"/>
              </a:lnSpc>
              <a:spcBef>
                <a:spcPts val="600"/>
              </a:spcBef>
            </a:pPr>
            <a:r>
              <a:rPr lang="pl-PL" sz="1600" dirty="0">
                <a:latin typeface="+mj-lt"/>
                <a:cs typeface="Times New Roman" panose="02020603050405020304" pitchFamily="18" charset="0"/>
              </a:rPr>
              <a:t>wizytowano realizację programów edukacyjnych w 13 placówkach nauczania i wychowania</a:t>
            </a:r>
          </a:p>
          <a:p>
            <a:pPr>
              <a:lnSpc>
                <a:spcPct val="150000"/>
              </a:lnSpc>
              <a:spcBef>
                <a:spcPts val="600"/>
              </a:spcBef>
            </a:pPr>
            <a:r>
              <a:rPr lang="pl-PL" sz="1600" dirty="0">
                <a:latin typeface="+mj-lt"/>
                <a:cs typeface="Times New Roman" panose="02020603050405020304" pitchFamily="18" charset="0"/>
              </a:rPr>
              <a:t>przeprowadzono </a:t>
            </a:r>
            <a:r>
              <a:rPr lang="pl-PL" sz="1600" dirty="0">
                <a:solidFill>
                  <a:schemeClr val="accent5">
                    <a:lumMod val="75000"/>
                  </a:schemeClr>
                </a:solidFill>
                <a:latin typeface="+mj-lt"/>
                <a:cs typeface="Times New Roman" panose="02020603050405020304" pitchFamily="18" charset="0"/>
              </a:rPr>
              <a:t>9 konkursów, </a:t>
            </a:r>
            <a:r>
              <a:rPr lang="pl-PL" sz="1600" dirty="0">
                <a:latin typeface="+mj-lt"/>
                <a:cs typeface="Times New Roman" panose="02020603050405020304" pitchFamily="18" charset="0"/>
              </a:rPr>
              <a:t>w których wzięło udział 195 osób byli to uczniowie szkół podstawowych, ponadpodstawowych oraz dzieci w wieku przedszkolnym</a:t>
            </a:r>
          </a:p>
          <a:p>
            <a:pPr>
              <a:lnSpc>
                <a:spcPct val="150000"/>
              </a:lnSpc>
              <a:spcBef>
                <a:spcPts val="600"/>
              </a:spcBef>
            </a:pPr>
            <a:r>
              <a:rPr lang="pl-PL" sz="1600" dirty="0">
                <a:latin typeface="+mj-lt"/>
                <a:cs typeface="Times New Roman" panose="02020603050405020304" pitchFamily="18" charset="0"/>
              </a:rPr>
              <a:t>przeprowadzono </a:t>
            </a:r>
            <a:r>
              <a:rPr lang="pl-PL" sz="1600" dirty="0">
                <a:solidFill>
                  <a:schemeClr val="accent5">
                    <a:lumMod val="75000"/>
                  </a:schemeClr>
                </a:solidFill>
                <a:latin typeface="+mj-lt"/>
                <a:cs typeface="Times New Roman" panose="02020603050405020304" pitchFamily="18" charset="0"/>
              </a:rPr>
              <a:t>100 zajęć edukacyjnych </a:t>
            </a:r>
            <a:r>
              <a:rPr lang="pl-PL" sz="1600" dirty="0">
                <a:latin typeface="+mj-lt"/>
                <a:cs typeface="Times New Roman" panose="02020603050405020304" pitchFamily="18" charset="0"/>
              </a:rPr>
              <a:t>dla 3993 osób</a:t>
            </a:r>
          </a:p>
          <a:p>
            <a:pPr>
              <a:lnSpc>
                <a:spcPct val="150000"/>
              </a:lnSpc>
              <a:spcBef>
                <a:spcPts val="600"/>
              </a:spcBef>
            </a:pPr>
            <a:r>
              <a:rPr lang="pl-PL" sz="1600" dirty="0">
                <a:latin typeface="+mj-lt"/>
                <a:cs typeface="Times New Roman" panose="02020603050405020304" pitchFamily="18" charset="0"/>
              </a:rPr>
              <a:t>zorganizowano </a:t>
            </a:r>
            <a:r>
              <a:rPr lang="pl-PL" sz="1600" dirty="0">
                <a:solidFill>
                  <a:schemeClr val="accent5">
                    <a:lumMod val="75000"/>
                  </a:schemeClr>
                </a:solidFill>
                <a:latin typeface="+mj-lt"/>
                <a:cs typeface="Times New Roman" panose="02020603050405020304" pitchFamily="18" charset="0"/>
              </a:rPr>
              <a:t>Międzyszkolne Zawody Sportowe </a:t>
            </a:r>
            <a:r>
              <a:rPr lang="pl-PL" sz="1600" dirty="0">
                <a:latin typeface="+mj-lt"/>
                <a:cs typeface="Times New Roman" panose="02020603050405020304" pitchFamily="18" charset="0"/>
              </a:rPr>
              <a:t>dla szkół realizujących ogólnopolski program edukacyjny „Trzymaj Formę” gdzie zawodnikami byli uczniowie z </a:t>
            </a:r>
            <a:r>
              <a:rPr lang="pl-PL" sz="1600" dirty="0">
                <a:solidFill>
                  <a:schemeClr val="accent5">
                    <a:lumMod val="75000"/>
                  </a:schemeClr>
                </a:solidFill>
                <a:latin typeface="+mj-lt"/>
                <a:cs typeface="Times New Roman" panose="02020603050405020304" pitchFamily="18" charset="0"/>
              </a:rPr>
              <a:t>10 szkół podstawowych</a:t>
            </a:r>
          </a:p>
          <a:p>
            <a:pPr>
              <a:lnSpc>
                <a:spcPct val="150000"/>
              </a:lnSpc>
              <a:spcBef>
                <a:spcPts val="600"/>
              </a:spcBef>
            </a:pPr>
            <a:r>
              <a:rPr lang="pl-PL" sz="1600" dirty="0">
                <a:latin typeface="+mj-lt"/>
                <a:cs typeface="Times New Roman" panose="02020603050405020304" pitchFamily="18" charset="0"/>
              </a:rPr>
              <a:t>zorganizowano </a:t>
            </a:r>
            <a:r>
              <a:rPr lang="pl-PL" sz="1600" dirty="0">
                <a:solidFill>
                  <a:schemeClr val="accent5">
                    <a:lumMod val="75000"/>
                  </a:schemeClr>
                </a:solidFill>
                <a:latin typeface="+mj-lt"/>
                <a:cs typeface="Times New Roman" panose="02020603050405020304" pitchFamily="18" charset="0"/>
              </a:rPr>
              <a:t>Koncert profilaktyczny „Możesz Wszytko</a:t>
            </a:r>
            <a:r>
              <a:rPr lang="pl-PL" sz="1600" dirty="0">
                <a:latin typeface="+mj-lt"/>
                <a:cs typeface="Times New Roman" panose="02020603050405020304" pitchFamily="18" charset="0"/>
              </a:rPr>
              <a:t>” skierowany do uczniów szkół ponadpodstawowych.</a:t>
            </a:r>
          </a:p>
        </p:txBody>
      </p:sp>
      <p:sp>
        <p:nvSpPr>
          <p:cNvPr id="6" name="pole tekstowe 5">
            <a:extLst>
              <a:ext uri="{FF2B5EF4-FFF2-40B4-BE49-F238E27FC236}">
                <a16:creationId xmlns:a16="http://schemas.microsoft.com/office/drawing/2014/main" id="{2B4EFEE1-E5D9-A027-534B-F3E21B28B405}"/>
              </a:ext>
            </a:extLst>
          </p:cNvPr>
          <p:cNvSpPr txBox="1"/>
          <p:nvPr/>
        </p:nvSpPr>
        <p:spPr>
          <a:xfrm>
            <a:off x="8319052" y="2454965"/>
            <a:ext cx="3657599" cy="1815882"/>
          </a:xfrm>
          <a:prstGeom prst="rect">
            <a:avLst/>
          </a:prstGeom>
          <a:noFill/>
        </p:spPr>
        <p:txBody>
          <a:bodyPr wrap="square">
            <a:spAutoFit/>
          </a:bodyPr>
          <a:lstStyle/>
          <a:p>
            <a:r>
              <a:rPr lang="pl-PL" sz="1400" dirty="0">
                <a:solidFill>
                  <a:schemeClr val="accent5">
                    <a:lumMod val="75000"/>
                  </a:schemeClr>
                </a:solidFill>
                <a:latin typeface="+mj-lt"/>
                <a:cs typeface="Times New Roman" panose="02020603050405020304" pitchFamily="18" charset="0"/>
              </a:rPr>
              <a:t>Pracownicy Powiatowej Stacji Sanitarno-Epidemiologicznej uczestniczyli ze swoim stanowiskiem edukacyjnym w trakcie zawodów sportowych, imprez plenerowych, edukacyjnych zorganizowanych przez różne instytucje.</a:t>
            </a:r>
          </a:p>
          <a:p>
            <a:r>
              <a:rPr lang="pl-PL" sz="1400" dirty="0">
                <a:solidFill>
                  <a:schemeClr val="accent5">
                    <a:lumMod val="75000"/>
                  </a:schemeClr>
                </a:solidFill>
                <a:latin typeface="+mj-lt"/>
                <a:cs typeface="Times New Roman" panose="02020603050405020304" pitchFamily="18" charset="0"/>
              </a:rPr>
              <a:t>Wszystkie informacje z naszych wydarzeń zamieszczane są na Facebook PSSE</a:t>
            </a:r>
            <a:endParaRPr lang="pl-PL" sz="1400" dirty="0">
              <a:solidFill>
                <a:schemeClr val="accent5">
                  <a:lumMod val="75000"/>
                </a:schemeClr>
              </a:solidFill>
              <a:latin typeface="+mj-lt"/>
            </a:endParaRPr>
          </a:p>
        </p:txBody>
      </p:sp>
      <p:pic>
        <p:nvPicPr>
          <p:cNvPr id="7" name="Obraz 6" descr="Obraz zawierający ubrania, tekst, na wolnym powietrzu, obuwie&#10;&#10;Opis wygenerowany automatycznie">
            <a:extLst>
              <a:ext uri="{FF2B5EF4-FFF2-40B4-BE49-F238E27FC236}">
                <a16:creationId xmlns:a16="http://schemas.microsoft.com/office/drawing/2014/main" id="{16812F9E-71C7-9249-FDAE-EA131117D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7851" y="128106"/>
            <a:ext cx="1477617" cy="1970156"/>
          </a:xfrm>
          <a:prstGeom prst="rect">
            <a:avLst/>
          </a:prstGeom>
        </p:spPr>
      </p:pic>
      <p:pic>
        <p:nvPicPr>
          <p:cNvPr id="8" name="Obraz 7" descr="Obraz zawierający ubrania, osoba, na wolnym powietrzu, kobieta&#10;&#10;Opis wygenerowany automatycznie">
            <a:extLst>
              <a:ext uri="{FF2B5EF4-FFF2-40B4-BE49-F238E27FC236}">
                <a16:creationId xmlns:a16="http://schemas.microsoft.com/office/drawing/2014/main" id="{388DBFCE-3CF4-0879-4F79-3B3B14B41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2676" y="4419595"/>
            <a:ext cx="1663975" cy="2218633"/>
          </a:xfrm>
          <a:prstGeom prst="rect">
            <a:avLst/>
          </a:prstGeom>
        </p:spPr>
      </p:pic>
      <p:pic>
        <p:nvPicPr>
          <p:cNvPr id="9" name="Obraz 8" descr="Obraz zawierający ubrania, osoba, na wolnym powietrzu, obuwie&#10;&#10;Opis wygenerowany automatycznie">
            <a:extLst>
              <a:ext uri="{FF2B5EF4-FFF2-40B4-BE49-F238E27FC236}">
                <a16:creationId xmlns:a16="http://schemas.microsoft.com/office/drawing/2014/main" id="{373D6063-3260-48A3-5DDB-9204BA25E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3875" y="4419596"/>
            <a:ext cx="1663975" cy="2218634"/>
          </a:xfrm>
          <a:prstGeom prst="rect">
            <a:avLst/>
          </a:prstGeom>
        </p:spPr>
      </p:pic>
    </p:spTree>
    <p:extLst>
      <p:ext uri="{BB962C8B-B14F-4D97-AF65-F5344CB8AC3E}">
        <p14:creationId xmlns:p14="http://schemas.microsoft.com/office/powerpoint/2010/main" val="41980279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7044692-ECAF-8A0B-776F-F6F15E4305EA}"/>
              </a:ext>
            </a:extLst>
          </p:cNvPr>
          <p:cNvSpPr>
            <a:spLocks noGrp="1"/>
          </p:cNvSpPr>
          <p:nvPr>
            <p:ph type="title"/>
          </p:nvPr>
        </p:nvSpPr>
        <p:spPr>
          <a:xfrm>
            <a:off x="914400" y="218662"/>
            <a:ext cx="10363200" cy="805068"/>
          </a:xfrm>
        </p:spPr>
        <p:txBody>
          <a:bodyPr>
            <a:normAutofit/>
          </a:bodyPr>
          <a:lstStyle/>
          <a:p>
            <a:r>
              <a:rPr lang="pl-PL" sz="3200" dirty="0"/>
              <a:t>Promocja Zdrowia i Oświata Zdrowotna</a:t>
            </a:r>
          </a:p>
        </p:txBody>
      </p:sp>
      <p:sp>
        <p:nvSpPr>
          <p:cNvPr id="3" name="Symbol zastępczy zawartości 2">
            <a:extLst>
              <a:ext uri="{FF2B5EF4-FFF2-40B4-BE49-F238E27FC236}">
                <a16:creationId xmlns:a16="http://schemas.microsoft.com/office/drawing/2014/main" id="{6624CE53-CCAA-48F9-F494-986D598BA8F2}"/>
              </a:ext>
            </a:extLst>
          </p:cNvPr>
          <p:cNvSpPr>
            <a:spLocks noGrp="1"/>
          </p:cNvSpPr>
          <p:nvPr>
            <p:ph sz="half" idx="1"/>
          </p:nvPr>
        </p:nvSpPr>
        <p:spPr>
          <a:xfrm>
            <a:off x="636104" y="1212574"/>
            <a:ext cx="7345017" cy="5068956"/>
          </a:xfrm>
        </p:spPr>
        <p:txBody>
          <a:bodyPr>
            <a:normAutofit fontScale="25000" lnSpcReduction="20000"/>
          </a:bodyPr>
          <a:lstStyle/>
          <a:p>
            <a:pPr marL="0" indent="0" algn="ctr">
              <a:lnSpc>
                <a:spcPct val="170000"/>
              </a:lnSpc>
              <a:buNone/>
            </a:pPr>
            <a:r>
              <a:rPr lang="pl-PL" sz="7200" b="1" dirty="0">
                <a:latin typeface="+mj-lt"/>
                <a:ea typeface="Times New Roman" panose="02020603050405020304" pitchFamily="18" charset="0"/>
              </a:rPr>
              <a:t>Programy i akcji profilaktyczne realizowane w powiecie gołdapskim</a:t>
            </a:r>
          </a:p>
          <a:p>
            <a:pPr marL="216000" lvl="0" indent="0">
              <a:lnSpc>
                <a:spcPct val="100000"/>
              </a:lnSpc>
              <a:spcBef>
                <a:spcPts val="600"/>
              </a:spcBef>
              <a:buSzPts val="1000"/>
              <a:buNone/>
              <a:tabLst>
                <a:tab pos="457200" algn="l"/>
              </a:tabLst>
            </a:pPr>
            <a:r>
              <a:rPr lang="pl-PL" sz="5200" dirty="0">
                <a:solidFill>
                  <a:schemeClr val="accent5">
                    <a:lumMod val="75000"/>
                  </a:schemeClr>
                </a:solidFill>
                <a:latin typeface="+mj-lt"/>
                <a:ea typeface="Times New Roman" panose="02020603050405020304" pitchFamily="18" charset="0"/>
              </a:rPr>
              <a:t>Program „Czyste powietrze wokół nas”</a:t>
            </a:r>
          </a:p>
          <a:p>
            <a:pPr marL="216000" lvl="0" indent="0">
              <a:lnSpc>
                <a:spcPct val="100000"/>
              </a:lnSpc>
              <a:spcBef>
                <a:spcPts val="600"/>
              </a:spcBef>
              <a:buSzPts val="1000"/>
              <a:buNone/>
              <a:tabLst>
                <a:tab pos="457200" algn="l"/>
              </a:tabLst>
            </a:pPr>
            <a:r>
              <a:rPr lang="pl-PL" sz="5200" dirty="0">
                <a:solidFill>
                  <a:schemeClr val="accent5">
                    <a:lumMod val="75000"/>
                  </a:schemeClr>
                </a:solidFill>
                <a:latin typeface="+mj-lt"/>
                <a:ea typeface="Times New Roman" panose="02020603050405020304" pitchFamily="18" charset="0"/>
              </a:rPr>
              <a:t>Program „Bieg po zdrowie”</a:t>
            </a:r>
          </a:p>
          <a:p>
            <a:pPr marL="216000" lvl="0" indent="0">
              <a:lnSpc>
                <a:spcPct val="100000"/>
              </a:lnSpc>
              <a:spcBef>
                <a:spcPts val="600"/>
              </a:spcBef>
              <a:buSzPts val="1000"/>
              <a:buNone/>
              <a:tabLst>
                <a:tab pos="457200" algn="l"/>
              </a:tabLst>
            </a:pPr>
            <a:r>
              <a:rPr lang="pl-PL" sz="5200" dirty="0">
                <a:solidFill>
                  <a:schemeClr val="accent5">
                    <a:lumMod val="75000"/>
                  </a:schemeClr>
                </a:solidFill>
                <a:latin typeface="+mj-lt"/>
                <a:ea typeface="Times New Roman" panose="02020603050405020304" pitchFamily="18" charset="0"/>
              </a:rPr>
              <a:t>Program „Trzymaj Formę” </a:t>
            </a:r>
          </a:p>
          <a:p>
            <a:pPr marL="216000" lvl="0" indent="0">
              <a:lnSpc>
                <a:spcPct val="100000"/>
              </a:lnSpc>
              <a:spcBef>
                <a:spcPts val="600"/>
              </a:spcBef>
              <a:buSzPts val="1000"/>
              <a:buNone/>
              <a:tabLst>
                <a:tab pos="457200" algn="l"/>
              </a:tabLst>
            </a:pPr>
            <a:r>
              <a:rPr lang="pl-PL" sz="5200" dirty="0">
                <a:solidFill>
                  <a:schemeClr val="accent5">
                    <a:lumMod val="75000"/>
                  </a:schemeClr>
                </a:solidFill>
                <a:latin typeface="+mj-lt"/>
                <a:ea typeface="Times New Roman" panose="02020603050405020304" pitchFamily="18" charset="0"/>
              </a:rPr>
              <a:t>Program „ARS, czyli jak dbać o miłość?”</a:t>
            </a:r>
          </a:p>
          <a:p>
            <a:pPr marL="216000" lvl="0" indent="0">
              <a:lnSpc>
                <a:spcPct val="100000"/>
              </a:lnSpc>
              <a:spcBef>
                <a:spcPts val="600"/>
              </a:spcBef>
              <a:buSzPts val="1000"/>
              <a:buNone/>
              <a:tabLst>
                <a:tab pos="457200" algn="l"/>
              </a:tabLst>
            </a:pPr>
            <a:r>
              <a:rPr lang="pl-PL" sz="5200" dirty="0">
                <a:solidFill>
                  <a:schemeClr val="accent5">
                    <a:lumMod val="75000"/>
                  </a:schemeClr>
                </a:solidFill>
                <a:latin typeface="+mj-lt"/>
                <a:ea typeface="Times New Roman" panose="02020603050405020304" pitchFamily="18" charset="0"/>
              </a:rPr>
              <a:t>Krajowy Program Zwalczania AIDS i Zapobiegania Zakażeniom HIV</a:t>
            </a:r>
          </a:p>
          <a:p>
            <a:pPr marL="216000" lvl="0" indent="0">
              <a:lnSpc>
                <a:spcPct val="100000"/>
              </a:lnSpc>
              <a:spcBef>
                <a:spcPts val="600"/>
              </a:spcBef>
              <a:buSzPts val="1000"/>
              <a:buNone/>
              <a:tabLst>
                <a:tab pos="457200" algn="l"/>
              </a:tabLst>
            </a:pPr>
            <a:r>
              <a:rPr lang="pl-PL" sz="5200" dirty="0">
                <a:solidFill>
                  <a:schemeClr val="accent5">
                    <a:lumMod val="75000"/>
                  </a:schemeClr>
                </a:solidFill>
                <a:latin typeface="+mj-lt"/>
                <a:ea typeface="Times New Roman" panose="02020603050405020304" pitchFamily="18" charset="0"/>
              </a:rPr>
              <a:t>Program „Wybierz życie – pierwszy krok” poświęcony profilaktyce zakażeń wirusem HPV</a:t>
            </a:r>
          </a:p>
          <a:p>
            <a:pPr marL="216000" lvl="0" indent="0">
              <a:lnSpc>
                <a:spcPct val="100000"/>
              </a:lnSpc>
              <a:spcBef>
                <a:spcPts val="600"/>
              </a:spcBef>
              <a:buSzPts val="1000"/>
              <a:buNone/>
              <a:tabLst>
                <a:tab pos="457200" algn="l"/>
              </a:tabLst>
            </a:pPr>
            <a:r>
              <a:rPr lang="pl-PL" sz="5200" dirty="0">
                <a:solidFill>
                  <a:schemeClr val="accent5">
                    <a:lumMod val="75000"/>
                  </a:schemeClr>
                </a:solidFill>
                <a:latin typeface="+mj-lt"/>
                <a:ea typeface="Times New Roman" panose="02020603050405020304" pitchFamily="18" charset="0"/>
              </a:rPr>
              <a:t>Program „Znamię! Znam Je?”</a:t>
            </a:r>
          </a:p>
          <a:p>
            <a:pPr marL="216000" lvl="0" indent="0">
              <a:lnSpc>
                <a:spcPct val="100000"/>
              </a:lnSpc>
              <a:spcBef>
                <a:spcPts val="600"/>
              </a:spcBef>
              <a:buSzPts val="1000"/>
              <a:buNone/>
              <a:tabLst>
                <a:tab pos="457200" algn="l"/>
              </a:tabLst>
            </a:pPr>
            <a:r>
              <a:rPr lang="pl-PL" sz="5200" dirty="0">
                <a:solidFill>
                  <a:schemeClr val="accent5">
                    <a:lumMod val="75000"/>
                  </a:schemeClr>
                </a:solidFill>
                <a:latin typeface="+mj-lt"/>
                <a:ea typeface="Times New Roman" panose="02020603050405020304" pitchFamily="18" charset="0"/>
              </a:rPr>
              <a:t>Program „Podstępne WZW”</a:t>
            </a:r>
          </a:p>
          <a:p>
            <a:pPr marL="216000" lvl="0" indent="0">
              <a:lnSpc>
                <a:spcPct val="100000"/>
              </a:lnSpc>
              <a:spcBef>
                <a:spcPts val="600"/>
              </a:spcBef>
              <a:buSzPts val="1000"/>
              <a:buNone/>
              <a:tabLst>
                <a:tab pos="457200" algn="l"/>
              </a:tabLst>
            </a:pPr>
            <a:r>
              <a:rPr lang="pl-PL" sz="5200" dirty="0">
                <a:solidFill>
                  <a:schemeClr val="accent5">
                    <a:lumMod val="75000"/>
                  </a:schemeClr>
                </a:solidFill>
                <a:latin typeface="+mj-lt"/>
                <a:ea typeface="Times New Roman" panose="02020603050405020304" pitchFamily="18" charset="0"/>
              </a:rPr>
              <a:t>Program „Skąd się biorą produkty ekologiczne”  </a:t>
            </a:r>
          </a:p>
          <a:p>
            <a:pPr marL="216000" lvl="0" indent="0">
              <a:lnSpc>
                <a:spcPct val="100000"/>
              </a:lnSpc>
              <a:spcBef>
                <a:spcPts val="600"/>
              </a:spcBef>
              <a:buSzPts val="1000"/>
              <a:buNone/>
              <a:tabLst>
                <a:tab pos="457200" algn="l"/>
              </a:tabLst>
            </a:pPr>
            <a:r>
              <a:rPr lang="pl-PL" sz="5200" dirty="0">
                <a:solidFill>
                  <a:schemeClr val="accent5">
                    <a:lumMod val="75000"/>
                  </a:schemeClr>
                </a:solidFill>
                <a:latin typeface="+mj-lt"/>
                <a:ea typeface="Times New Roman" panose="02020603050405020304" pitchFamily="18" charset="0"/>
              </a:rPr>
              <a:t>Program „Profilaktyka chorób przenoszonych przez kleszcze”</a:t>
            </a:r>
          </a:p>
          <a:p>
            <a:pPr marL="216000" lvl="0" indent="0">
              <a:lnSpc>
                <a:spcPct val="100000"/>
              </a:lnSpc>
              <a:spcBef>
                <a:spcPts val="600"/>
              </a:spcBef>
              <a:buSzPts val="1000"/>
              <a:buNone/>
              <a:tabLst>
                <a:tab pos="457200" algn="l"/>
              </a:tabLst>
            </a:pPr>
            <a:r>
              <a:rPr lang="pl-PL" sz="5200" dirty="0">
                <a:solidFill>
                  <a:schemeClr val="accent5">
                    <a:lumMod val="75000"/>
                  </a:schemeClr>
                </a:solidFill>
                <a:latin typeface="+mj-lt"/>
                <a:ea typeface="Times New Roman" panose="02020603050405020304" pitchFamily="18" charset="0"/>
              </a:rPr>
              <a:t>Projekt Edukacyjny #MłodziŚwiadomi</a:t>
            </a:r>
          </a:p>
          <a:p>
            <a:pPr marL="0" lvl="0" indent="0">
              <a:lnSpc>
                <a:spcPct val="100000"/>
              </a:lnSpc>
              <a:spcBef>
                <a:spcPts val="600"/>
              </a:spcBef>
              <a:buSzPts val="1000"/>
              <a:buNone/>
              <a:tabLst>
                <a:tab pos="457200" algn="l"/>
              </a:tabLst>
            </a:pPr>
            <a:r>
              <a:rPr lang="pl-PL" sz="5200" dirty="0">
                <a:latin typeface="+mj-lt"/>
                <a:ea typeface="Times New Roman" panose="02020603050405020304" pitchFamily="18" charset="0"/>
              </a:rPr>
              <a:t>     Akcja Światowym Dniem bez Tytoniu,                         </a:t>
            </a:r>
          </a:p>
          <a:p>
            <a:pPr marL="0" lvl="0" indent="0">
              <a:spcBef>
                <a:spcPts val="600"/>
              </a:spcBef>
              <a:buSzPts val="1000"/>
              <a:buNone/>
              <a:tabLst>
                <a:tab pos="457200" algn="l"/>
              </a:tabLst>
            </a:pPr>
            <a:r>
              <a:rPr lang="pl-PL" sz="5200" dirty="0">
                <a:latin typeface="+mj-lt"/>
                <a:ea typeface="Times New Roman" panose="02020603050405020304" pitchFamily="18" charset="0"/>
              </a:rPr>
              <a:t>     Akcja Dniem Rzucania Palenia,</a:t>
            </a:r>
          </a:p>
          <a:p>
            <a:pPr marL="0" lvl="0" indent="0">
              <a:spcBef>
                <a:spcPts val="600"/>
              </a:spcBef>
              <a:buSzPts val="1000"/>
              <a:buNone/>
              <a:tabLst>
                <a:tab pos="457200" algn="l"/>
              </a:tabLst>
            </a:pPr>
            <a:r>
              <a:rPr lang="pl-PL" sz="5200" dirty="0">
                <a:latin typeface="+mj-lt"/>
                <a:ea typeface="Times New Roman" panose="02020603050405020304" pitchFamily="18" charset="0"/>
              </a:rPr>
              <a:t>     Akcja Światowym Dniem Zdrowia,</a:t>
            </a:r>
          </a:p>
          <a:p>
            <a:pPr marL="0" lvl="0" indent="0">
              <a:spcBef>
                <a:spcPts val="600"/>
              </a:spcBef>
              <a:buSzPts val="1000"/>
              <a:buNone/>
              <a:tabLst>
                <a:tab pos="457200" algn="l"/>
              </a:tabLst>
            </a:pPr>
            <a:r>
              <a:rPr lang="pl-PL" sz="5200" dirty="0">
                <a:latin typeface="+mj-lt"/>
                <a:ea typeface="Times New Roman" panose="02020603050405020304" pitchFamily="18" charset="0"/>
              </a:rPr>
              <a:t>     Akcja Europejskim Dniem Wiedzy o Antybiotykach,</a:t>
            </a:r>
          </a:p>
          <a:p>
            <a:pPr marL="0" lvl="0" indent="0">
              <a:spcBef>
                <a:spcPts val="600"/>
              </a:spcBef>
              <a:buSzPts val="1000"/>
              <a:buNone/>
              <a:tabLst>
                <a:tab pos="457200" algn="l"/>
              </a:tabLst>
            </a:pPr>
            <a:r>
              <a:rPr lang="pl-PL" sz="5200" dirty="0">
                <a:latin typeface="+mj-lt"/>
                <a:ea typeface="Times New Roman" panose="02020603050405020304" pitchFamily="18" charset="0"/>
              </a:rPr>
              <a:t>     Akcja profilaktyka grypy sezonowej i COVID 19,</a:t>
            </a:r>
          </a:p>
          <a:p>
            <a:pPr marL="0" lvl="0" indent="0">
              <a:spcBef>
                <a:spcPts val="600"/>
              </a:spcBef>
              <a:buSzPts val="1000"/>
              <a:buNone/>
              <a:tabLst>
                <a:tab pos="457200" algn="l"/>
              </a:tabLst>
            </a:pPr>
            <a:r>
              <a:rPr lang="pl-PL" sz="5200" dirty="0">
                <a:latin typeface="+mj-lt"/>
                <a:ea typeface="Times New Roman" panose="02020603050405020304" pitchFamily="18" charset="0"/>
              </a:rPr>
              <a:t>     Akcja „Moje dziecko idzie do szkoły”,</a:t>
            </a:r>
          </a:p>
          <a:p>
            <a:pPr marL="0" lvl="0" indent="0">
              <a:spcBef>
                <a:spcPts val="600"/>
              </a:spcBef>
              <a:buSzPts val="1000"/>
              <a:buNone/>
              <a:tabLst>
                <a:tab pos="457200" algn="l"/>
              </a:tabLst>
            </a:pPr>
            <a:r>
              <a:rPr lang="pl-PL" sz="5200" dirty="0">
                <a:latin typeface="+mj-lt"/>
                <a:ea typeface="Times New Roman" panose="02020603050405020304" pitchFamily="18" charset="0"/>
              </a:rPr>
              <a:t>     Akcja „Zdrowe wakacje”, „Bezpieczne ferie”</a:t>
            </a:r>
            <a:endParaRPr lang="pl-PL" sz="5200" dirty="0">
              <a:latin typeface="+mj-lt"/>
            </a:endParaRPr>
          </a:p>
          <a:p>
            <a:endParaRPr lang="pl-PL" dirty="0"/>
          </a:p>
        </p:txBody>
      </p:sp>
      <p:pic>
        <p:nvPicPr>
          <p:cNvPr id="5" name="Obraz 4">
            <a:extLst>
              <a:ext uri="{FF2B5EF4-FFF2-40B4-BE49-F238E27FC236}">
                <a16:creationId xmlns:a16="http://schemas.microsoft.com/office/drawing/2014/main" id="{2557E7A7-03F8-1860-D2E8-04CEE6867F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99" r="3" b="13024"/>
          <a:stretch/>
        </p:blipFill>
        <p:spPr>
          <a:xfrm>
            <a:off x="8144968" y="333933"/>
            <a:ext cx="1774557" cy="1942127"/>
          </a:xfrm>
          <a:prstGeom prst="rect">
            <a:avLst/>
          </a:prstGeom>
        </p:spPr>
      </p:pic>
      <p:pic>
        <p:nvPicPr>
          <p:cNvPr id="6" name="Picture 2" descr="C:\Users\E.Bolewska\Desktop\28afd67909298ee6b33ad875a9794705.jpg">
            <a:extLst>
              <a:ext uri="{FF2B5EF4-FFF2-40B4-BE49-F238E27FC236}">
                <a16:creationId xmlns:a16="http://schemas.microsoft.com/office/drawing/2014/main" id="{1A7E4E0E-6361-9A72-0D77-2F060A3D820D}"/>
              </a:ext>
            </a:extLst>
          </p:cNvPr>
          <p:cNvPicPr>
            <a:picLocks noChangeAspect="1" noChangeArrowheads="1"/>
          </p:cNvPicPr>
          <p:nvPr/>
        </p:nvPicPr>
        <p:blipFill>
          <a:blip r:embed="rId3" cstate="print"/>
          <a:srcRect/>
          <a:stretch>
            <a:fillRect/>
          </a:stretch>
        </p:blipFill>
        <p:spPr bwMode="auto">
          <a:xfrm>
            <a:off x="10165668" y="1103243"/>
            <a:ext cx="1693106" cy="1693106"/>
          </a:xfrm>
          <a:prstGeom prst="rect">
            <a:avLst/>
          </a:prstGeom>
          <a:noFill/>
        </p:spPr>
      </p:pic>
      <p:pic>
        <p:nvPicPr>
          <p:cNvPr id="7" name="Obraz 6" descr="Obraz zawierający tekst, zrzut ekranu, projekt graficzny, Czcionka&#10;&#10;Opis wygenerowany automatycznie">
            <a:extLst>
              <a:ext uri="{FF2B5EF4-FFF2-40B4-BE49-F238E27FC236}">
                <a16:creationId xmlns:a16="http://schemas.microsoft.com/office/drawing/2014/main" id="{6D0A0CFC-DB29-D74C-6C38-92EA06CB4F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228" y="4967900"/>
            <a:ext cx="2886902" cy="1218172"/>
          </a:xfrm>
          <a:prstGeom prst="rect">
            <a:avLst/>
          </a:prstGeom>
        </p:spPr>
      </p:pic>
      <p:pic>
        <p:nvPicPr>
          <p:cNvPr id="8" name="Obraz 7" descr="Obraz zawierający tekst, ubrania, Taniec, osoba&#10;&#10;Opis wygenerowany automatycznie">
            <a:extLst>
              <a:ext uri="{FF2B5EF4-FFF2-40B4-BE49-F238E27FC236}">
                <a16:creationId xmlns:a16="http://schemas.microsoft.com/office/drawing/2014/main" id="{C977F347-E5CB-8C67-7203-C4148671A7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3082" y="3322843"/>
            <a:ext cx="2442134" cy="1030496"/>
          </a:xfrm>
          <a:prstGeom prst="rect">
            <a:avLst/>
          </a:prstGeom>
        </p:spPr>
      </p:pic>
      <p:pic>
        <p:nvPicPr>
          <p:cNvPr id="9" name="Picture 3" descr="C:\Users\E.Bolewska\Desktop\HIVAIDS 2021\Wstążeczka.png">
            <a:extLst>
              <a:ext uri="{FF2B5EF4-FFF2-40B4-BE49-F238E27FC236}">
                <a16:creationId xmlns:a16="http://schemas.microsoft.com/office/drawing/2014/main" id="{A1C09FE7-DDC9-9EF8-4F70-C3BD9756D4B1}"/>
              </a:ext>
            </a:extLst>
          </p:cNvPr>
          <p:cNvPicPr>
            <a:picLocks noChangeAspect="1" noChangeArrowheads="1"/>
          </p:cNvPicPr>
          <p:nvPr/>
        </p:nvPicPr>
        <p:blipFill>
          <a:blip r:embed="rId6" cstate="print"/>
          <a:srcRect/>
          <a:stretch>
            <a:fillRect/>
          </a:stretch>
        </p:blipFill>
        <p:spPr bwMode="auto">
          <a:xfrm>
            <a:off x="9589953" y="2998398"/>
            <a:ext cx="1422268" cy="1928624"/>
          </a:xfrm>
          <a:prstGeom prst="rect">
            <a:avLst/>
          </a:prstGeom>
          <a:noFill/>
        </p:spPr>
      </p:pic>
      <p:pic>
        <p:nvPicPr>
          <p:cNvPr id="10" name="Obraz 9">
            <a:extLst>
              <a:ext uri="{FF2B5EF4-FFF2-40B4-BE49-F238E27FC236}">
                <a16:creationId xmlns:a16="http://schemas.microsoft.com/office/drawing/2014/main" id="{EA52B966-FEC4-B50E-2631-EB4A9A849B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4420" y="4999254"/>
            <a:ext cx="1832110" cy="1759356"/>
          </a:xfrm>
          <a:prstGeom prst="rect">
            <a:avLst/>
          </a:prstGeom>
        </p:spPr>
      </p:pic>
      <p:pic>
        <p:nvPicPr>
          <p:cNvPr id="11" name="Obraz 10" descr="Obraz zawierający tekst, Czcionka, logo, krąg&#10;&#10;Opis wygenerowany automatycznie">
            <a:extLst>
              <a:ext uri="{FF2B5EF4-FFF2-40B4-BE49-F238E27FC236}">
                <a16:creationId xmlns:a16="http://schemas.microsoft.com/office/drawing/2014/main" id="{6D618BEA-C03E-B3AE-4E3D-A1E88926F5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1996" y="5423518"/>
            <a:ext cx="2262134" cy="954542"/>
          </a:xfrm>
          <a:prstGeom prst="rect">
            <a:avLst/>
          </a:prstGeom>
        </p:spPr>
      </p:pic>
    </p:spTree>
    <p:extLst>
      <p:ext uri="{BB962C8B-B14F-4D97-AF65-F5344CB8AC3E}">
        <p14:creationId xmlns:p14="http://schemas.microsoft.com/office/powerpoint/2010/main" val="34373350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2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D89DDCC-CFEA-1226-E991-A6D64EAD251C}"/>
              </a:ext>
            </a:extLst>
          </p:cNvPr>
          <p:cNvSpPr>
            <a:spLocks noGrp="1"/>
          </p:cNvSpPr>
          <p:nvPr>
            <p:ph type="title"/>
          </p:nvPr>
        </p:nvSpPr>
        <p:spPr>
          <a:xfrm>
            <a:off x="914400" y="248478"/>
            <a:ext cx="10363200" cy="884583"/>
          </a:xfrm>
        </p:spPr>
        <p:txBody>
          <a:bodyPr>
            <a:normAutofit/>
          </a:bodyPr>
          <a:lstStyle/>
          <a:p>
            <a:r>
              <a:rPr lang="pl-PL" sz="3600" dirty="0"/>
              <a:t>Dostęp do informacji publicznej – 4 wnioski </a:t>
            </a:r>
          </a:p>
        </p:txBody>
      </p:sp>
      <p:sp>
        <p:nvSpPr>
          <p:cNvPr id="3" name="Symbol zastępczy zawartości 2">
            <a:extLst>
              <a:ext uri="{FF2B5EF4-FFF2-40B4-BE49-F238E27FC236}">
                <a16:creationId xmlns:a16="http://schemas.microsoft.com/office/drawing/2014/main" id="{521398FC-4F0B-D100-8B7A-EEC05BA73578}"/>
              </a:ext>
            </a:extLst>
          </p:cNvPr>
          <p:cNvSpPr>
            <a:spLocks noGrp="1"/>
          </p:cNvSpPr>
          <p:nvPr>
            <p:ph sz="half" idx="1"/>
          </p:nvPr>
        </p:nvSpPr>
        <p:spPr>
          <a:xfrm>
            <a:off x="377687" y="1451114"/>
            <a:ext cx="10585174" cy="4608892"/>
          </a:xfrm>
        </p:spPr>
        <p:txBody>
          <a:bodyPr>
            <a:normAutofit/>
          </a:bodyPr>
          <a:lstStyle/>
          <a:p>
            <a:pPr marL="457200" indent="-457200">
              <a:buAutoNum type="arabicPeriod"/>
            </a:pPr>
            <a:endParaRPr lang="pl-PL" dirty="0"/>
          </a:p>
          <a:p>
            <a:pPr marL="457200" indent="-457200">
              <a:buAutoNum type="arabicPeriod"/>
            </a:pPr>
            <a:r>
              <a:rPr lang="pl-PL" sz="2400" dirty="0"/>
              <a:t>Wniosek dotyczył -  ilości kwarantann w latach 2020-2022.</a:t>
            </a:r>
          </a:p>
          <a:p>
            <a:pPr marL="457200" indent="-457200">
              <a:buAutoNum type="arabicPeriod"/>
            </a:pPr>
            <a:r>
              <a:rPr lang="pl-PL" sz="2400" dirty="0"/>
              <a:t>Wniosek dotyczył - ilości prowadzonych postępowań ze stwierdzonymi nieprawidłowościami, kar pieniężnych i stwierdzonych nieprawidłowości w podmiotach leczniczych.</a:t>
            </a:r>
          </a:p>
          <a:p>
            <a:pPr marL="457200" indent="-457200">
              <a:buAutoNum type="arabicPeriod"/>
            </a:pPr>
            <a:r>
              <a:rPr lang="pl-PL" sz="2400" dirty="0"/>
              <a:t>Wniosek dotyczył - ilości odwołań od nałożonych kwarantann.</a:t>
            </a:r>
          </a:p>
          <a:p>
            <a:pPr marL="457200" indent="-457200">
              <a:buAutoNum type="arabicPeriod"/>
            </a:pPr>
            <a:r>
              <a:rPr lang="pl-PL" sz="2400" dirty="0"/>
              <a:t>Wniosek dotyczył - ilości pogryzień przez psy w latach 2019-2024.</a:t>
            </a:r>
          </a:p>
        </p:txBody>
      </p:sp>
    </p:spTree>
    <p:extLst>
      <p:ext uri="{BB962C8B-B14F-4D97-AF65-F5344CB8AC3E}">
        <p14:creationId xmlns:p14="http://schemas.microsoft.com/office/powerpoint/2010/main" val="206136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AA4C2A2-9783-2F23-4CCB-8C9F0E2F678A}"/>
              </a:ext>
            </a:extLst>
          </p:cNvPr>
          <p:cNvSpPr>
            <a:spLocks noGrp="1"/>
          </p:cNvSpPr>
          <p:nvPr>
            <p:ph type="title"/>
          </p:nvPr>
        </p:nvSpPr>
        <p:spPr>
          <a:xfrm>
            <a:off x="844825" y="348916"/>
            <a:ext cx="10644809" cy="694693"/>
          </a:xfrm>
        </p:spPr>
        <p:txBody>
          <a:bodyPr/>
          <a:lstStyle/>
          <a:p>
            <a:r>
              <a:rPr kumimoji="0" lang="pl-PL" sz="3200" i="0" u="none" strike="noStrike" kern="1200" cap="none" spc="0" normalizeH="0" baseline="0" noProof="0" dirty="0">
                <a:ln>
                  <a:noFill/>
                </a:ln>
                <a:solidFill>
                  <a:prstClr val="black"/>
                </a:solidFill>
                <a:effectLst/>
                <a:uLnTx/>
                <a:uFillTx/>
                <a:ea typeface="+mj-ea"/>
                <a:cs typeface="Times New Roman" panose="02020603050405020304" pitchFamily="18" charset="0"/>
              </a:rPr>
              <a:t>              Higiena Dzieci i Młodzieży</a:t>
            </a:r>
            <a:endParaRPr lang="pl-PL" dirty="0"/>
          </a:p>
        </p:txBody>
      </p:sp>
      <p:sp>
        <p:nvSpPr>
          <p:cNvPr id="3" name="Symbol zastępczy zawartości 2">
            <a:extLst>
              <a:ext uri="{FF2B5EF4-FFF2-40B4-BE49-F238E27FC236}">
                <a16:creationId xmlns:a16="http://schemas.microsoft.com/office/drawing/2014/main" id="{DDE9C006-2C9F-93A7-D527-383BAAC9D6F0}"/>
              </a:ext>
            </a:extLst>
          </p:cNvPr>
          <p:cNvSpPr>
            <a:spLocks noGrp="1"/>
          </p:cNvSpPr>
          <p:nvPr>
            <p:ph idx="1"/>
          </p:nvPr>
        </p:nvSpPr>
        <p:spPr>
          <a:xfrm>
            <a:off x="632791" y="1690423"/>
            <a:ext cx="10644809" cy="4818661"/>
          </a:xfrm>
        </p:spPr>
        <p:txBody>
          <a:bodyPr>
            <a:normAutofit fontScale="32500" lnSpcReduction="20000"/>
          </a:bodyPr>
          <a:lstStyle/>
          <a:p>
            <a:pPr marL="0" indent="0">
              <a:lnSpc>
                <a:spcPct val="107000"/>
              </a:lnSpc>
              <a:spcAft>
                <a:spcPts val="800"/>
              </a:spcAft>
              <a:buNone/>
            </a:pPr>
            <a:r>
              <a:rPr kumimoji="0" lang="pl-PL" sz="5400" i="0" u="none" strike="noStrike" kern="1200" cap="none" spc="0" normalizeH="0" baseline="0" noProof="0" dirty="0">
                <a:ln>
                  <a:noFill/>
                </a:ln>
                <a:solidFill>
                  <a:prstClr val="black"/>
                </a:solidFill>
                <a:effectLst/>
                <a:uLnTx/>
                <a:uFillTx/>
                <a:ea typeface="+mj-ea"/>
                <a:cs typeface="Times New Roman" panose="02020603050405020304" pitchFamily="18" charset="0"/>
              </a:rPr>
              <a:t>Liczba placówek edukacyjno-wychowawczych objętych nadzorem w 2024 r.</a:t>
            </a:r>
            <a:endParaRPr lang="pl-PL" sz="5000" b="1"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pl-PL" sz="6200" dirty="0">
                <a:solidFill>
                  <a:srgbClr val="002060"/>
                </a:solidFill>
                <a:effectLst/>
                <a:latin typeface="+mj-lt"/>
                <a:ea typeface="Calibri" panose="020F0502020204030204" pitchFamily="34" charset="0"/>
                <a:cs typeface="Times New Roman" panose="02020603050405020304" pitchFamily="18" charset="0"/>
              </a:rPr>
              <a:t>1 </a:t>
            </a:r>
            <a:r>
              <a:rPr lang="pl-PL" sz="6200" dirty="0">
                <a:solidFill>
                  <a:srgbClr val="002060"/>
                </a:solidFill>
                <a:latin typeface="+mj-lt"/>
                <a:ea typeface="Calibri" panose="020F0502020204030204" pitchFamily="34" charset="0"/>
                <a:cs typeface="Times New Roman" panose="02020603050405020304" pitchFamily="18" charset="0"/>
              </a:rPr>
              <a:t>ż</a:t>
            </a:r>
            <a:r>
              <a:rPr lang="pl-PL" sz="6200" dirty="0">
                <a:solidFill>
                  <a:srgbClr val="002060"/>
                </a:solidFill>
                <a:effectLst/>
                <a:latin typeface="+mj-lt"/>
                <a:ea typeface="Calibri" panose="020F0502020204030204" pitchFamily="34" charset="0"/>
                <a:cs typeface="Times New Roman" panose="02020603050405020304" pitchFamily="18" charset="0"/>
              </a:rPr>
              <a:t>łobek niepubliczny</a:t>
            </a:r>
          </a:p>
          <a:p>
            <a:pPr>
              <a:lnSpc>
                <a:spcPct val="107000"/>
              </a:lnSpc>
              <a:spcAft>
                <a:spcPts val="800"/>
              </a:spcAft>
            </a:pPr>
            <a:r>
              <a:rPr lang="pl-PL" sz="6200" dirty="0">
                <a:solidFill>
                  <a:srgbClr val="002060"/>
                </a:solidFill>
                <a:effectLst/>
                <a:latin typeface="+mj-lt"/>
                <a:ea typeface="Calibri" panose="020F0502020204030204" pitchFamily="34" charset="0"/>
                <a:cs typeface="Times New Roman" panose="02020603050405020304" pitchFamily="18" charset="0"/>
              </a:rPr>
              <a:t>2 </a:t>
            </a:r>
            <a:r>
              <a:rPr lang="pl-PL" sz="6200" dirty="0">
                <a:solidFill>
                  <a:srgbClr val="002060"/>
                </a:solidFill>
                <a:latin typeface="+mj-lt"/>
                <a:ea typeface="Calibri" panose="020F0502020204030204" pitchFamily="34" charset="0"/>
                <a:cs typeface="Times New Roman" panose="02020603050405020304" pitchFamily="18" charset="0"/>
              </a:rPr>
              <a:t>p</a:t>
            </a:r>
            <a:r>
              <a:rPr lang="pl-PL" sz="6200" dirty="0">
                <a:solidFill>
                  <a:srgbClr val="002060"/>
                </a:solidFill>
                <a:effectLst/>
                <a:latin typeface="+mj-lt"/>
                <a:ea typeface="Calibri" panose="020F0502020204030204" pitchFamily="34" charset="0"/>
                <a:cs typeface="Times New Roman" panose="02020603050405020304" pitchFamily="18" charset="0"/>
              </a:rPr>
              <a:t>rzedszkola publiczne</a:t>
            </a:r>
          </a:p>
          <a:p>
            <a:pPr>
              <a:lnSpc>
                <a:spcPct val="107000"/>
              </a:lnSpc>
              <a:spcAft>
                <a:spcPts val="800"/>
              </a:spcAft>
            </a:pPr>
            <a:r>
              <a:rPr lang="pl-PL" sz="6200" dirty="0">
                <a:solidFill>
                  <a:srgbClr val="002060"/>
                </a:solidFill>
                <a:effectLst/>
                <a:latin typeface="+mj-lt"/>
                <a:ea typeface="Calibri" panose="020F0502020204030204" pitchFamily="34" charset="0"/>
                <a:cs typeface="Times New Roman" panose="02020603050405020304" pitchFamily="18" charset="0"/>
              </a:rPr>
              <a:t>6 przedszkoli niepublicznych </a:t>
            </a:r>
          </a:p>
          <a:p>
            <a:pPr>
              <a:lnSpc>
                <a:spcPct val="107000"/>
              </a:lnSpc>
              <a:spcAft>
                <a:spcPts val="800"/>
              </a:spcAft>
            </a:pPr>
            <a:r>
              <a:rPr lang="pl-PL" sz="6200" dirty="0">
                <a:solidFill>
                  <a:srgbClr val="002060"/>
                </a:solidFill>
                <a:effectLst/>
                <a:latin typeface="+mj-lt"/>
                <a:ea typeface="Calibri" panose="020F0502020204030204" pitchFamily="34" charset="0"/>
                <a:cs typeface="Times New Roman" panose="02020603050405020304" pitchFamily="18" charset="0"/>
              </a:rPr>
              <a:t>11 </a:t>
            </a:r>
            <a:r>
              <a:rPr lang="pl-PL" sz="6200" dirty="0">
                <a:solidFill>
                  <a:srgbClr val="002060"/>
                </a:solidFill>
                <a:latin typeface="+mj-lt"/>
                <a:ea typeface="Calibri" panose="020F0502020204030204" pitchFamily="34" charset="0"/>
                <a:cs typeface="Times New Roman" panose="02020603050405020304" pitchFamily="18" charset="0"/>
              </a:rPr>
              <a:t>s</a:t>
            </a:r>
            <a:r>
              <a:rPr lang="pl-PL" sz="6200" dirty="0">
                <a:solidFill>
                  <a:srgbClr val="002060"/>
                </a:solidFill>
                <a:effectLst/>
                <a:latin typeface="+mj-lt"/>
                <a:ea typeface="Calibri" panose="020F0502020204030204" pitchFamily="34" charset="0"/>
                <a:cs typeface="Times New Roman" panose="02020603050405020304" pitchFamily="18" charset="0"/>
              </a:rPr>
              <a:t>zkół podstawowych publicznych  </a:t>
            </a:r>
          </a:p>
          <a:p>
            <a:pPr>
              <a:lnSpc>
                <a:spcPct val="107000"/>
              </a:lnSpc>
              <a:spcAft>
                <a:spcPts val="800"/>
              </a:spcAft>
            </a:pPr>
            <a:r>
              <a:rPr lang="pl-PL" sz="6200" dirty="0">
                <a:solidFill>
                  <a:srgbClr val="002060"/>
                </a:solidFill>
                <a:effectLst/>
                <a:latin typeface="+mj-lt"/>
                <a:ea typeface="Calibri" panose="020F0502020204030204" pitchFamily="34" charset="0"/>
                <a:cs typeface="Times New Roman" panose="02020603050405020304" pitchFamily="18" charset="0"/>
              </a:rPr>
              <a:t>2 szkoły funkcjonujące samodzielnie </a:t>
            </a:r>
            <a:r>
              <a:rPr lang="pl-PL" sz="3400" dirty="0">
                <a:effectLst/>
                <a:latin typeface="+mj-lt"/>
                <a:ea typeface="Calibri" panose="020F0502020204030204" pitchFamily="34" charset="0"/>
                <a:cs typeface="Times New Roman" panose="02020603050405020304" pitchFamily="18" charset="0"/>
              </a:rPr>
              <a:t>(Liceum </a:t>
            </a:r>
            <a:r>
              <a:rPr lang="pl-PL" sz="3400" dirty="0">
                <a:latin typeface="+mj-lt"/>
                <a:ea typeface="Calibri" panose="020F0502020204030204" pitchFamily="34" charset="0"/>
                <a:cs typeface="Times New Roman" panose="02020603050405020304" pitchFamily="18" charset="0"/>
              </a:rPr>
              <a:t>O</a:t>
            </a:r>
            <a:r>
              <a:rPr lang="pl-PL" sz="3400" dirty="0">
                <a:effectLst/>
                <a:latin typeface="+mj-lt"/>
                <a:ea typeface="Calibri" panose="020F0502020204030204" pitchFamily="34" charset="0"/>
                <a:cs typeface="Times New Roman" panose="02020603050405020304" pitchFamily="18" charset="0"/>
              </a:rPr>
              <a:t>gólnokształcące, Szkoła Specjalna Publiczna)</a:t>
            </a:r>
          </a:p>
          <a:p>
            <a:pPr>
              <a:lnSpc>
                <a:spcPct val="107000"/>
              </a:lnSpc>
              <a:spcAft>
                <a:spcPts val="800"/>
              </a:spcAft>
            </a:pPr>
            <a:r>
              <a:rPr lang="pl-PL" sz="6200" dirty="0">
                <a:solidFill>
                  <a:srgbClr val="002060"/>
                </a:solidFill>
                <a:effectLst/>
                <a:latin typeface="+mj-lt"/>
                <a:ea typeface="Calibri" panose="020F0502020204030204" pitchFamily="34" charset="0"/>
                <a:cs typeface="Times New Roman" panose="02020603050405020304" pitchFamily="18" charset="0"/>
              </a:rPr>
              <a:t>2 Zespoły Szkół Publicznych, </a:t>
            </a:r>
          </a:p>
          <a:p>
            <a:pPr>
              <a:lnSpc>
                <a:spcPct val="107000"/>
              </a:lnSpc>
              <a:spcAft>
                <a:spcPts val="800"/>
              </a:spcAft>
            </a:pPr>
            <a:r>
              <a:rPr lang="pl-PL" sz="6200" dirty="0">
                <a:solidFill>
                  <a:srgbClr val="002060"/>
                </a:solidFill>
                <a:effectLst/>
                <a:latin typeface="+mj-lt"/>
                <a:ea typeface="Calibri" panose="020F0502020204030204" pitchFamily="34" charset="0"/>
                <a:cs typeface="Times New Roman" panose="02020603050405020304" pitchFamily="18" charset="0"/>
              </a:rPr>
              <a:t>4 placówki z pobytem całodobowym </a:t>
            </a:r>
          </a:p>
          <a:p>
            <a:pPr>
              <a:lnSpc>
                <a:spcPct val="107000"/>
              </a:lnSpc>
              <a:spcAft>
                <a:spcPts val="800"/>
              </a:spcAft>
            </a:pPr>
            <a:r>
              <a:rPr lang="pl-PL" sz="6200" dirty="0">
                <a:solidFill>
                  <a:srgbClr val="002060"/>
                </a:solidFill>
                <a:effectLst/>
                <a:latin typeface="+mj-lt"/>
                <a:ea typeface="Calibri" panose="020F0502020204030204" pitchFamily="34" charset="0"/>
                <a:cs typeface="Times New Roman" panose="02020603050405020304" pitchFamily="18" charset="0"/>
              </a:rPr>
              <a:t>2 </a:t>
            </a:r>
            <a:r>
              <a:rPr lang="pl-PL" sz="6200" dirty="0">
                <a:solidFill>
                  <a:srgbClr val="002060"/>
                </a:solidFill>
                <a:latin typeface="+mj-lt"/>
                <a:ea typeface="Calibri" panose="020F0502020204030204" pitchFamily="34" charset="0"/>
                <a:cs typeface="Times New Roman" panose="02020603050405020304" pitchFamily="18" charset="0"/>
              </a:rPr>
              <a:t>p</a:t>
            </a:r>
            <a:r>
              <a:rPr lang="pl-PL" sz="6200" dirty="0">
                <a:solidFill>
                  <a:srgbClr val="002060"/>
                </a:solidFill>
                <a:effectLst/>
                <a:latin typeface="+mj-lt"/>
                <a:ea typeface="Calibri" panose="020F0502020204030204" pitchFamily="34" charset="0"/>
                <a:cs typeface="Times New Roman" panose="02020603050405020304" pitchFamily="18" charset="0"/>
              </a:rPr>
              <a:t>lacówki wychowania pozaszkolnego</a:t>
            </a:r>
          </a:p>
          <a:p>
            <a:endParaRPr lang="pl-PL" dirty="0"/>
          </a:p>
        </p:txBody>
      </p:sp>
      <p:pic>
        <p:nvPicPr>
          <p:cNvPr id="4" name="Obraz 3">
            <a:extLst>
              <a:ext uri="{FF2B5EF4-FFF2-40B4-BE49-F238E27FC236}">
                <a16:creationId xmlns:a16="http://schemas.microsoft.com/office/drawing/2014/main" id="{ABF3E023-01CB-692C-F9A8-8245177F32E5}"/>
              </a:ext>
            </a:extLst>
          </p:cNvPr>
          <p:cNvPicPr>
            <a:picLocks noChangeAspect="1"/>
          </p:cNvPicPr>
          <p:nvPr/>
        </p:nvPicPr>
        <p:blipFill>
          <a:blip r:embed="rId2"/>
          <a:stretch>
            <a:fillRect/>
          </a:stretch>
        </p:blipFill>
        <p:spPr>
          <a:xfrm>
            <a:off x="8596023" y="2934480"/>
            <a:ext cx="3142090" cy="3574604"/>
          </a:xfrm>
          <a:prstGeom prst="rect">
            <a:avLst/>
          </a:prstGeom>
        </p:spPr>
      </p:pic>
      <p:pic>
        <p:nvPicPr>
          <p:cNvPr id="5" name="Obraz 4">
            <a:extLst>
              <a:ext uri="{FF2B5EF4-FFF2-40B4-BE49-F238E27FC236}">
                <a16:creationId xmlns:a16="http://schemas.microsoft.com/office/drawing/2014/main" id="{EC843356-A196-1B98-0163-3E84B46DCC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0" r="1" b="1"/>
          <a:stretch/>
        </p:blipFill>
        <p:spPr>
          <a:xfrm>
            <a:off x="235225" y="186222"/>
            <a:ext cx="795132" cy="787196"/>
          </a:xfrm>
          <a:prstGeom prst="rect">
            <a:avLst/>
          </a:prstGeom>
        </p:spPr>
      </p:pic>
    </p:spTree>
    <p:extLst>
      <p:ext uri="{BB962C8B-B14F-4D97-AF65-F5344CB8AC3E}">
        <p14:creationId xmlns:p14="http://schemas.microsoft.com/office/powerpoint/2010/main" val="9717470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EAA71A29-7E7D-4087-A226-243E144DBDA9}"/>
              </a:ext>
            </a:extLst>
          </p:cNvPr>
          <p:cNvSpPr>
            <a:spLocks noGrp="1"/>
          </p:cNvSpPr>
          <p:nvPr>
            <p:ph idx="1"/>
          </p:nvPr>
        </p:nvSpPr>
        <p:spPr/>
        <p:txBody>
          <a:bodyPr>
            <a:normAutofit/>
          </a:bodyPr>
          <a:lstStyle/>
          <a:p>
            <a:pPr marL="0" indent="0" algn="ctr">
              <a:buNone/>
            </a:pPr>
            <a:r>
              <a:rPr lang="pl-PL" sz="7200" b="1" dirty="0">
                <a:latin typeface="Times New Roman" panose="02020603050405020304" pitchFamily="18" charset="0"/>
                <a:cs typeface="Times New Roman" panose="02020603050405020304" pitchFamily="18" charset="0"/>
              </a:rPr>
              <a:t>Dziękuję za uwagę!</a:t>
            </a:r>
          </a:p>
        </p:txBody>
      </p:sp>
    </p:spTree>
    <p:extLst>
      <p:ext uri="{BB962C8B-B14F-4D97-AF65-F5344CB8AC3E}">
        <p14:creationId xmlns:p14="http://schemas.microsoft.com/office/powerpoint/2010/main" val="2561218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BA40B3-89B4-FE84-F247-2E3C0E69F134}"/>
              </a:ext>
            </a:extLst>
          </p:cNvPr>
          <p:cNvSpPr>
            <a:spLocks noGrp="1"/>
          </p:cNvSpPr>
          <p:nvPr>
            <p:ph type="title"/>
          </p:nvPr>
        </p:nvSpPr>
        <p:spPr>
          <a:xfrm>
            <a:off x="934277" y="387626"/>
            <a:ext cx="11032847" cy="715617"/>
          </a:xfrm>
        </p:spPr>
        <p:txBody>
          <a:bodyPr>
            <a:normAutofit/>
          </a:bodyPr>
          <a:lstStyle/>
          <a:p>
            <a:r>
              <a:rPr kumimoji="0" lang="pl-PL" sz="3200" i="0" u="none" strike="noStrike" kern="1200" cap="none" spc="0" normalizeH="0" baseline="0" noProof="0" dirty="0">
                <a:ln>
                  <a:noFill/>
                </a:ln>
                <a:solidFill>
                  <a:prstClr val="black"/>
                </a:solidFill>
                <a:effectLst/>
                <a:uLnTx/>
                <a:uFillTx/>
                <a:ea typeface="+mj-ea"/>
                <a:cs typeface="Times New Roman" panose="02020603050405020304" pitchFamily="18" charset="0"/>
              </a:rPr>
              <a:t>Higiena Dzieci i Młodzieży</a:t>
            </a:r>
            <a:endParaRPr lang="pl-PL" sz="3200" dirty="0"/>
          </a:p>
        </p:txBody>
      </p:sp>
      <p:sp>
        <p:nvSpPr>
          <p:cNvPr id="3" name="Symbol zastępczy zawartości 2">
            <a:extLst>
              <a:ext uri="{FF2B5EF4-FFF2-40B4-BE49-F238E27FC236}">
                <a16:creationId xmlns:a16="http://schemas.microsoft.com/office/drawing/2014/main" id="{5377DEDE-D610-D4D6-2A34-E57994F30E1A}"/>
              </a:ext>
            </a:extLst>
          </p:cNvPr>
          <p:cNvSpPr>
            <a:spLocks noGrp="1"/>
          </p:cNvSpPr>
          <p:nvPr>
            <p:ph idx="1"/>
          </p:nvPr>
        </p:nvSpPr>
        <p:spPr>
          <a:xfrm>
            <a:off x="224875" y="1472738"/>
            <a:ext cx="10363200" cy="3088460"/>
          </a:xfrm>
        </p:spPr>
        <p:txBody>
          <a:bodyPr/>
          <a:lstStyle/>
          <a:p>
            <a:pPr marL="0" marR="0" lvl="0" indent="0" algn="l" defTabSz="914400" rtl="0" eaLnBrk="1" fontAlgn="auto" latinLnBrk="0" hangingPunct="1">
              <a:lnSpc>
                <a:spcPct val="120000"/>
              </a:lnSpc>
              <a:spcBef>
                <a:spcPts val="1000"/>
              </a:spcBef>
              <a:spcAft>
                <a:spcPts val="0"/>
              </a:spcAft>
              <a:buClrTx/>
              <a:buSzPct val="87000"/>
              <a:buNone/>
              <a:tabLst/>
              <a:defRPr/>
            </a:pPr>
            <a:r>
              <a:rPr kumimoji="0" lang="pl-PL" sz="2000" i="0" u="none" strike="noStrike" kern="1200" cap="none" spc="0" normalizeH="0" baseline="0" noProof="0" dirty="0">
                <a:ln>
                  <a:noFill/>
                </a:ln>
                <a:solidFill>
                  <a:prstClr val="black"/>
                </a:solidFill>
                <a:effectLst/>
                <a:uLnTx/>
                <a:uFillTx/>
                <a:latin typeface="+mj-lt"/>
                <a:ea typeface="+mj-ea"/>
                <a:cs typeface="Times New Roman" panose="02020603050405020304" pitchFamily="18" charset="0"/>
              </a:rPr>
              <a:t>Kontrole placówek oświatowych oraz opiekuńczo- wychowawczych</a:t>
            </a:r>
            <a:endParaRPr kumimoji="0" lang="pl-PL"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endParaRPr>
          </a:p>
          <a:p>
            <a:pPr marL="228600" marR="0" lvl="0" indent="-228600" algn="l" defTabSz="914400" rtl="0" eaLnBrk="1" fontAlgn="auto" latinLnBrk="0" hangingPunct="1">
              <a:lnSpc>
                <a:spcPct val="120000"/>
              </a:lnSpc>
              <a:spcBef>
                <a:spcPts val="1000"/>
              </a:spcBef>
              <a:spcAft>
                <a:spcPts val="0"/>
              </a:spcAft>
              <a:buClrTx/>
              <a:buSzPct val="87000"/>
              <a:buFont typeface="Arial" panose="020B0604020202020204" pitchFamily="34" charset="0"/>
              <a:buChar char="•"/>
              <a:tabLst/>
              <a:defRPr/>
            </a:pPr>
            <a:r>
              <a:rPr kumimoji="0" lang="pl-PL"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ogólna liczba wszystkich kontroli -72</a:t>
            </a:r>
          </a:p>
          <a:p>
            <a:pPr marL="228600" marR="0" lvl="0" indent="-228600" algn="l" defTabSz="914400" rtl="0" eaLnBrk="1" fontAlgn="auto" latinLnBrk="0" hangingPunct="1">
              <a:lnSpc>
                <a:spcPct val="120000"/>
              </a:lnSpc>
              <a:spcBef>
                <a:spcPts val="1000"/>
              </a:spcBef>
              <a:spcAft>
                <a:spcPts val="0"/>
              </a:spcAft>
              <a:buClrTx/>
              <a:buSzPct val="87000"/>
              <a:buFont typeface="Arial" panose="020B0604020202020204" pitchFamily="34" charset="0"/>
              <a:buChar char="•"/>
              <a:tabLst/>
              <a:defRPr/>
            </a:pPr>
            <a:r>
              <a:rPr lang="pl-PL" b="1" dirty="0">
                <a:solidFill>
                  <a:prstClr val="black"/>
                </a:solidFill>
                <a:latin typeface="+mj-lt"/>
                <a:cs typeface="Times New Roman" panose="02020603050405020304" pitchFamily="18" charset="0"/>
              </a:rPr>
              <a:t>kontrole</a:t>
            </a:r>
            <a:r>
              <a:rPr kumimoji="0" lang="pl-PL"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w placówkach stałych - 59</a:t>
            </a:r>
          </a:p>
          <a:p>
            <a:pPr marL="228600" marR="0" lvl="0" indent="-228600" algn="l" defTabSz="914400" rtl="0" eaLnBrk="1" fontAlgn="auto" latinLnBrk="0" hangingPunct="1">
              <a:lnSpc>
                <a:spcPct val="120000"/>
              </a:lnSpc>
              <a:spcBef>
                <a:spcPts val="1000"/>
              </a:spcBef>
              <a:spcAft>
                <a:spcPts val="0"/>
              </a:spcAft>
              <a:buClrTx/>
              <a:buSzPct val="87000"/>
              <a:buFont typeface="Arial" panose="020B0604020202020204" pitchFamily="34" charset="0"/>
              <a:buChar char="•"/>
              <a:tabLst/>
              <a:defRPr/>
            </a:pPr>
            <a:r>
              <a:rPr kumimoji="0" lang="pl-PL"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kontrola zimowego wypoczynku dzieci i młodzieży- 1</a:t>
            </a:r>
          </a:p>
          <a:p>
            <a:pPr marL="228600" marR="0" lvl="0" indent="-228600" algn="l" defTabSz="914400" rtl="0" eaLnBrk="1" fontAlgn="auto" latinLnBrk="0" hangingPunct="1">
              <a:lnSpc>
                <a:spcPct val="120000"/>
              </a:lnSpc>
              <a:spcBef>
                <a:spcPts val="1000"/>
              </a:spcBef>
              <a:spcAft>
                <a:spcPts val="0"/>
              </a:spcAft>
              <a:buClrTx/>
              <a:buSzPct val="87000"/>
              <a:buFont typeface="Arial" panose="020B0604020202020204" pitchFamily="34" charset="0"/>
              <a:buChar char="•"/>
              <a:tabLst/>
              <a:defRPr/>
            </a:pPr>
            <a:r>
              <a:rPr lang="pl-PL" b="1" dirty="0">
                <a:solidFill>
                  <a:prstClr val="black"/>
                </a:solidFill>
                <a:latin typeface="+mj-lt"/>
                <a:cs typeface="Times New Roman" panose="02020603050405020304" pitchFamily="18" charset="0"/>
              </a:rPr>
              <a:t>k</a:t>
            </a:r>
            <a:r>
              <a:rPr kumimoji="0" lang="pl-PL"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ontrola</a:t>
            </a:r>
            <a:r>
              <a:rPr kumimoji="0" lang="pl-PL"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letniego wypoczynku dzieci i młodzieży-12</a:t>
            </a:r>
          </a:p>
          <a:p>
            <a:endParaRPr lang="pl-PL" dirty="0"/>
          </a:p>
        </p:txBody>
      </p:sp>
      <p:sp>
        <p:nvSpPr>
          <p:cNvPr id="4" name="pole tekstowe 3">
            <a:extLst>
              <a:ext uri="{FF2B5EF4-FFF2-40B4-BE49-F238E27FC236}">
                <a16:creationId xmlns:a16="http://schemas.microsoft.com/office/drawing/2014/main" id="{9F06D293-52FA-CD8D-EF56-3E5DC3237CF7}"/>
              </a:ext>
            </a:extLst>
          </p:cNvPr>
          <p:cNvSpPr txBox="1"/>
          <p:nvPr/>
        </p:nvSpPr>
        <p:spPr>
          <a:xfrm>
            <a:off x="224875" y="4002413"/>
            <a:ext cx="103632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2000" b="0" i="0" u="sng" strike="noStrike" kern="1200" cap="none" spc="0" normalizeH="0" baseline="0" noProof="0" dirty="0">
              <a:ln>
                <a:noFill/>
              </a:ln>
              <a:solidFill>
                <a:prstClr val="black"/>
              </a:solidFill>
              <a:effectLst/>
              <a:uLnTx/>
              <a:uFillTx/>
              <a:latin typeface="+mj-lt"/>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000" b="0" i="0" u="sng"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Kontrole dotyczyły: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pl-PL" sz="20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przygotowania szkół do nowego roku szkolnego 2024/2025</a:t>
            </a:r>
            <a:endParaRPr lang="pl-PL" sz="2000" dirty="0">
              <a:solidFill>
                <a:prstClr val="black"/>
              </a:solidFill>
              <a:latin typeface="+mj-lt"/>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pl-PL" sz="20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zapewnienia właściwych warunków higieniczno-sanitarnych w placówkach</a:t>
            </a:r>
            <a:endParaRPr lang="pl-PL" sz="2000" dirty="0">
              <a:solidFill>
                <a:prstClr val="black"/>
              </a:solidFill>
              <a:latin typeface="+mj-lt"/>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pl-PL" sz="20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oceny obciążenia uczniów tornistrami/plecakami</a:t>
            </a:r>
            <a:endParaRPr lang="pl-PL" sz="2000" dirty="0">
              <a:solidFill>
                <a:prstClr val="black"/>
              </a:solidFill>
              <a:latin typeface="+mj-lt"/>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pl-PL" sz="20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oceny dostosowania mebli edukacyjnych do zasad ergonomii</a:t>
            </a:r>
          </a:p>
        </p:txBody>
      </p:sp>
      <p:pic>
        <p:nvPicPr>
          <p:cNvPr id="5" name="Obraz 4">
            <a:extLst>
              <a:ext uri="{FF2B5EF4-FFF2-40B4-BE49-F238E27FC236}">
                <a16:creationId xmlns:a16="http://schemas.microsoft.com/office/drawing/2014/main" id="{2BFF6A99-0FFA-A5D1-5106-1F11A6E3D240}"/>
              </a:ext>
            </a:extLst>
          </p:cNvPr>
          <p:cNvPicPr>
            <a:picLocks noChangeAspect="1"/>
          </p:cNvPicPr>
          <p:nvPr/>
        </p:nvPicPr>
        <p:blipFill>
          <a:blip r:embed="rId2"/>
          <a:stretch>
            <a:fillRect/>
          </a:stretch>
        </p:blipFill>
        <p:spPr>
          <a:xfrm>
            <a:off x="7215680" y="1896414"/>
            <a:ext cx="4751445" cy="2664784"/>
          </a:xfrm>
          <a:prstGeom prst="rect">
            <a:avLst/>
          </a:prstGeom>
        </p:spPr>
      </p:pic>
    </p:spTree>
    <p:extLst>
      <p:ext uri="{BB962C8B-B14F-4D97-AF65-F5344CB8AC3E}">
        <p14:creationId xmlns:p14="http://schemas.microsoft.com/office/powerpoint/2010/main" val="3546832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87B05BC-E0D3-0FCD-6AC0-E723B7D843E9}"/>
              </a:ext>
            </a:extLst>
          </p:cNvPr>
          <p:cNvSpPr>
            <a:spLocks noGrp="1"/>
          </p:cNvSpPr>
          <p:nvPr>
            <p:ph type="title"/>
          </p:nvPr>
        </p:nvSpPr>
        <p:spPr>
          <a:xfrm>
            <a:off x="1407695" y="258950"/>
            <a:ext cx="10363200" cy="963564"/>
          </a:xfrm>
        </p:spPr>
        <p:txBody>
          <a:bodyPr/>
          <a:lstStyle/>
          <a:p>
            <a:r>
              <a:rPr kumimoji="0" lang="pl-PL"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Działalność kontrolno-represyjna</a:t>
            </a:r>
            <a:endParaRPr lang="pl-PL" dirty="0"/>
          </a:p>
        </p:txBody>
      </p:sp>
      <p:sp>
        <p:nvSpPr>
          <p:cNvPr id="3" name="Symbol zastępczy zawartości 2">
            <a:extLst>
              <a:ext uri="{FF2B5EF4-FFF2-40B4-BE49-F238E27FC236}">
                <a16:creationId xmlns:a16="http://schemas.microsoft.com/office/drawing/2014/main" id="{E9E94BAE-FB6F-8BD8-327A-B3056B5B8317}"/>
              </a:ext>
            </a:extLst>
          </p:cNvPr>
          <p:cNvSpPr>
            <a:spLocks noGrp="1"/>
          </p:cNvSpPr>
          <p:nvPr>
            <p:ph idx="1"/>
          </p:nvPr>
        </p:nvSpPr>
        <p:spPr>
          <a:xfrm>
            <a:off x="377688" y="1222515"/>
            <a:ext cx="11638722" cy="5476460"/>
          </a:xfrm>
        </p:spPr>
        <p:txBody>
          <a:bodyPr>
            <a:normAutofit/>
          </a:bodyPr>
          <a:lstStyle/>
          <a:p>
            <a:pPr marL="0" marR="0" lvl="0" indent="0" algn="l" defTabSz="914400" rtl="0" eaLnBrk="1" fontAlgn="auto" latinLnBrk="0" hangingPunct="1">
              <a:lnSpc>
                <a:spcPct val="120000"/>
              </a:lnSpc>
              <a:spcBef>
                <a:spcPts val="1000"/>
              </a:spcBef>
              <a:spcAft>
                <a:spcPts val="0"/>
              </a:spcAft>
              <a:buClrTx/>
              <a:buSzPct val="87000"/>
              <a:buFont typeface="Arial" panose="020B0604020202020204" pitchFamily="34" charset="0"/>
              <a:buNone/>
              <a:tabLst/>
              <a:defRPr/>
            </a:pPr>
            <a:r>
              <a:rPr kumimoji="0" lang="pl-PL" b="1" i="0" u="sng" strike="noStrike" kern="1200" cap="none" spc="0" normalizeH="0" baseline="0" noProof="0" dirty="0">
                <a:ln>
                  <a:noFill/>
                </a:ln>
                <a:solidFill>
                  <a:prstClr val="black"/>
                </a:solidFill>
                <a:effectLst/>
                <a:uLnTx/>
                <a:uFillTx/>
                <a:latin typeface="+mj-lt"/>
                <a:cs typeface="Times New Roman" panose="02020603050405020304" pitchFamily="18" charset="0"/>
              </a:rPr>
              <a:t>Nieprawidłowości w placówkach oświatowych dotyczyły m.in.:</a:t>
            </a:r>
          </a:p>
          <a:p>
            <a:pPr>
              <a:buFont typeface="Wingdings" panose="05000000000000000000" pitchFamily="2" charset="2"/>
              <a:buChar char="v"/>
              <a:defRPr/>
            </a:pPr>
            <a:r>
              <a:rPr lang="pl-PL" dirty="0">
                <a:latin typeface="+mj-lt"/>
                <a:cs typeface="Times New Roman" panose="02020603050405020304" pitchFamily="18" charset="0"/>
              </a:rPr>
              <a:t>niewłaściwego stanu sanitarno-technicznego wyposażenia </a:t>
            </a:r>
            <a:r>
              <a:rPr lang="pl-PL" dirty="0" err="1">
                <a:latin typeface="+mj-lt"/>
                <a:cs typeface="Times New Roman" panose="02020603050405020304" pitchFamily="18" charset="0"/>
              </a:rPr>
              <a:t>sal</a:t>
            </a:r>
            <a:r>
              <a:rPr lang="pl-PL" dirty="0">
                <a:latin typeface="+mj-lt"/>
                <a:cs typeface="Times New Roman" panose="02020603050405020304" pitchFamily="18" charset="0"/>
              </a:rPr>
              <a:t> lekcyjnych</a:t>
            </a:r>
          </a:p>
          <a:p>
            <a:pPr>
              <a:buFont typeface="Wingdings" panose="05000000000000000000" pitchFamily="2" charset="2"/>
              <a:buChar char="v"/>
              <a:defRPr/>
            </a:pPr>
            <a:r>
              <a:rPr lang="pl-PL" dirty="0">
                <a:latin typeface="+mj-lt"/>
                <a:cs typeface="Times New Roman" panose="02020603050405020304" pitchFamily="18" charset="0"/>
              </a:rPr>
              <a:t>braku zapewnienia stałego przymocowania bramek do piłki nożnej znajdujących się na wyposażeniu sali gimnastycznej</a:t>
            </a:r>
          </a:p>
          <a:p>
            <a:pPr>
              <a:buFont typeface="Wingdings" panose="05000000000000000000" pitchFamily="2" charset="2"/>
              <a:buChar char="v"/>
              <a:defRPr/>
            </a:pPr>
            <a:r>
              <a:rPr lang="pl-PL" dirty="0">
                <a:latin typeface="+mj-lt"/>
                <a:cs typeface="Times New Roman" panose="02020603050405020304" pitchFamily="18" charset="0"/>
              </a:rPr>
              <a:t>niewłaściwego stanu sanitarno-technicznego sufitu w sali gimnastycznej</a:t>
            </a:r>
          </a:p>
          <a:p>
            <a:pPr>
              <a:buFont typeface="Wingdings" panose="05000000000000000000" pitchFamily="2" charset="2"/>
              <a:buChar char="v"/>
              <a:defRPr/>
            </a:pPr>
            <a:r>
              <a:rPr lang="pl-PL" dirty="0">
                <a:latin typeface="+mj-lt"/>
                <a:cs typeface="Times New Roman" panose="02020603050405020304" pitchFamily="18" charset="0"/>
              </a:rPr>
              <a:t>złego stanu sanitarno-technicznego pomieszczeń sanitarnych </a:t>
            </a:r>
          </a:p>
          <a:p>
            <a:pPr>
              <a:buFont typeface="Wingdings" panose="05000000000000000000" pitchFamily="2" charset="2"/>
              <a:buChar char="v"/>
              <a:defRPr/>
            </a:pPr>
            <a:r>
              <a:rPr lang="pl-PL" dirty="0">
                <a:latin typeface="+mj-lt"/>
                <a:cs typeface="Times New Roman" panose="02020603050405020304" pitchFamily="18" charset="0"/>
              </a:rPr>
              <a:t>braku zabezpieczeń lub osłon na grzejnikach centralnego ogrzewania  i nieodpowiedniego stanu technicznego wyposażenia placu zabaw</a:t>
            </a:r>
          </a:p>
          <a:p>
            <a:pPr>
              <a:buFont typeface="Wingdings" panose="05000000000000000000" pitchFamily="2" charset="2"/>
              <a:buChar char="v"/>
              <a:defRPr/>
            </a:pPr>
            <a:r>
              <a:rPr lang="pl-PL" dirty="0">
                <a:latin typeface="+mj-lt"/>
                <a:cs typeface="Times New Roman" panose="02020603050405020304" pitchFamily="18" charset="0"/>
              </a:rPr>
              <a:t>nieodpowiedniego stanu technicznego ścian w szatniach </a:t>
            </a:r>
          </a:p>
          <a:p>
            <a:pPr>
              <a:buFont typeface="Wingdings" panose="05000000000000000000" pitchFamily="2" charset="2"/>
              <a:buChar char="v"/>
              <a:defRPr/>
            </a:pPr>
            <a:r>
              <a:rPr lang="pl-PL" dirty="0">
                <a:latin typeface="+mj-lt"/>
                <a:cs typeface="Times New Roman" panose="02020603050405020304" pitchFamily="18" charset="0"/>
              </a:rPr>
              <a:t>nieodpowiedniego stanu technicznego ogrodzenia boiska szkolnego</a:t>
            </a:r>
          </a:p>
          <a:p>
            <a:pPr marL="0" indent="0">
              <a:buNone/>
            </a:pPr>
            <a:r>
              <a:rPr lang="pl-PL" b="1" u="sng" dirty="0"/>
              <a:t>Liczba wydanych decyzji administracyjnych w związku ze stwierdzonymi nieprawidłowościami - 7</a:t>
            </a:r>
          </a:p>
        </p:txBody>
      </p:sp>
    </p:spTree>
    <p:extLst>
      <p:ext uri="{BB962C8B-B14F-4D97-AF65-F5344CB8AC3E}">
        <p14:creationId xmlns:p14="http://schemas.microsoft.com/office/powerpoint/2010/main" val="94118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90E4084-D3CE-6996-4E4C-40486690B0E6}"/>
              </a:ext>
            </a:extLst>
          </p:cNvPr>
          <p:cNvSpPr>
            <a:spLocks noGrp="1"/>
          </p:cNvSpPr>
          <p:nvPr>
            <p:ph type="title"/>
          </p:nvPr>
        </p:nvSpPr>
        <p:spPr>
          <a:xfrm>
            <a:off x="697832" y="360947"/>
            <a:ext cx="10363200" cy="901323"/>
          </a:xfrm>
        </p:spPr>
        <p:txBody>
          <a:bodyPr>
            <a:normAutofit fontScale="90000"/>
          </a:bodyPr>
          <a:lstStyle/>
          <a:p>
            <a:r>
              <a:rPr lang="pl-PL" dirty="0">
                <a:cs typeface="Times New Roman" panose="02020603050405020304" pitchFamily="18" charset="0"/>
              </a:rPr>
              <a:t>Funkcjonowanie placówek oświatowych</a:t>
            </a:r>
            <a:br>
              <a:rPr lang="pl-PL" dirty="0"/>
            </a:br>
            <a:endParaRPr lang="pl-PL" dirty="0"/>
          </a:p>
        </p:txBody>
      </p:sp>
      <p:sp>
        <p:nvSpPr>
          <p:cNvPr id="3" name="Symbol zastępczy zawartości 2">
            <a:extLst>
              <a:ext uri="{FF2B5EF4-FFF2-40B4-BE49-F238E27FC236}">
                <a16:creationId xmlns:a16="http://schemas.microsoft.com/office/drawing/2014/main" id="{7E5C1AE4-5E34-324C-C58A-E66A6F7D2B42}"/>
              </a:ext>
            </a:extLst>
          </p:cNvPr>
          <p:cNvSpPr>
            <a:spLocks noGrp="1"/>
          </p:cNvSpPr>
          <p:nvPr>
            <p:ph idx="1"/>
          </p:nvPr>
        </p:nvSpPr>
        <p:spPr>
          <a:xfrm>
            <a:off x="5466348" y="1427740"/>
            <a:ext cx="6619636" cy="5069314"/>
          </a:xfrm>
        </p:spPr>
        <p:txBody>
          <a:bodyPr>
            <a:normAutofit/>
          </a:bodyPr>
          <a:lstStyle/>
          <a:p>
            <a:r>
              <a:rPr lang="pl-PL" dirty="0">
                <a:latin typeface="+mj-lt"/>
                <a:cs typeface="Times New Roman" panose="02020603050405020304" pitchFamily="18" charset="0"/>
              </a:rPr>
              <a:t>Wszystkie szkoły prowadzą zajęcia w systemie jednozmianowym</a:t>
            </a:r>
          </a:p>
          <a:p>
            <a:r>
              <a:rPr lang="pl-PL" dirty="0">
                <a:latin typeface="+mj-lt"/>
                <a:cs typeface="Times New Roman" panose="02020603050405020304" pitchFamily="18" charset="0"/>
              </a:rPr>
              <a:t>W szkołach podstawowych oraz średnich część zajęć prowadzona jest w klasach łączonych</a:t>
            </a:r>
          </a:p>
          <a:p>
            <a:r>
              <a:rPr lang="pl-PL" dirty="0">
                <a:latin typeface="+mj-lt"/>
                <a:cs typeface="Times New Roman" panose="02020603050405020304" pitchFamily="18" charset="0"/>
              </a:rPr>
              <a:t>Wszystkie szkoły zapewniają przerwy 10 min  i przynajmniej jedną przerwę dłuższą </a:t>
            </a:r>
          </a:p>
          <a:p>
            <a:r>
              <a:rPr lang="pl-PL" dirty="0">
                <a:latin typeface="+mj-lt"/>
                <a:cs typeface="Times New Roman" panose="02020603050405020304" pitchFamily="18" charset="0"/>
              </a:rPr>
              <a:t>Jedna placówka prowadzi dożywianie uczniów w formie posiłku jednodaniowego, pozostałe szkoły prowadzą dożywianie uczniów w formie pełnych obiadów dwudaniowych  </a:t>
            </a:r>
          </a:p>
        </p:txBody>
      </p:sp>
      <p:pic>
        <p:nvPicPr>
          <p:cNvPr id="4" name="Obraz 3">
            <a:extLst>
              <a:ext uri="{FF2B5EF4-FFF2-40B4-BE49-F238E27FC236}">
                <a16:creationId xmlns:a16="http://schemas.microsoft.com/office/drawing/2014/main" id="{9EF9557F-9CB5-A7B3-3E5B-B3AFC64FBA6D}"/>
              </a:ext>
            </a:extLst>
          </p:cNvPr>
          <p:cNvPicPr>
            <a:picLocks noChangeAspect="1"/>
          </p:cNvPicPr>
          <p:nvPr/>
        </p:nvPicPr>
        <p:blipFill>
          <a:blip r:embed="rId2"/>
          <a:stretch>
            <a:fillRect/>
          </a:stretch>
        </p:blipFill>
        <p:spPr>
          <a:xfrm>
            <a:off x="106016" y="1427739"/>
            <a:ext cx="5161547" cy="3440860"/>
          </a:xfrm>
          <a:prstGeom prst="rect">
            <a:avLst/>
          </a:prstGeom>
        </p:spPr>
      </p:pic>
    </p:spTree>
    <p:extLst>
      <p:ext uri="{BB962C8B-B14F-4D97-AF65-F5344CB8AC3E}">
        <p14:creationId xmlns:p14="http://schemas.microsoft.com/office/powerpoint/2010/main" val="3116431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E9C84EF-6D09-EAE0-466B-2029398AA758}"/>
              </a:ext>
            </a:extLst>
          </p:cNvPr>
          <p:cNvSpPr>
            <a:spLocks noGrp="1"/>
          </p:cNvSpPr>
          <p:nvPr>
            <p:ph type="title"/>
          </p:nvPr>
        </p:nvSpPr>
        <p:spPr>
          <a:xfrm>
            <a:off x="914400" y="228600"/>
            <a:ext cx="10363200" cy="854765"/>
          </a:xfrm>
        </p:spPr>
        <p:txBody>
          <a:bodyPr>
            <a:normAutofit/>
          </a:bodyPr>
          <a:lstStyle/>
          <a:p>
            <a:r>
              <a:rPr lang="pl-PL" sz="2800" dirty="0">
                <a:cs typeface="Times New Roman" panose="02020603050405020304" pitchFamily="18" charset="0"/>
              </a:rPr>
              <a:t>Ocena dostosowania mebli szkolnych do zasad ergonomii</a:t>
            </a:r>
            <a:endParaRPr lang="pl-PL" sz="2800" dirty="0"/>
          </a:p>
        </p:txBody>
      </p:sp>
      <p:sp>
        <p:nvSpPr>
          <p:cNvPr id="3" name="Symbol zastępczy zawartości 2">
            <a:extLst>
              <a:ext uri="{FF2B5EF4-FFF2-40B4-BE49-F238E27FC236}">
                <a16:creationId xmlns:a16="http://schemas.microsoft.com/office/drawing/2014/main" id="{E294FCCF-710E-F940-D2DF-D4A861544BB0}"/>
              </a:ext>
            </a:extLst>
          </p:cNvPr>
          <p:cNvSpPr>
            <a:spLocks noGrp="1"/>
          </p:cNvSpPr>
          <p:nvPr>
            <p:ph idx="1"/>
          </p:nvPr>
        </p:nvSpPr>
        <p:spPr>
          <a:xfrm>
            <a:off x="914398" y="1172817"/>
            <a:ext cx="10793897" cy="5178287"/>
          </a:xfrm>
        </p:spPr>
        <p:txBody>
          <a:bodyPr>
            <a:normAutofit/>
          </a:bodyPr>
          <a:lstStyle/>
          <a:p>
            <a:pPr algn="just"/>
            <a:r>
              <a:rPr lang="pl-PL" dirty="0">
                <a:latin typeface="+mj-lt"/>
                <a:cs typeface="Times New Roman" panose="02020603050405020304" pitchFamily="18" charset="0"/>
              </a:rPr>
              <a:t>Prawidłowo dobrane meble (stolik, krzesło), z których dzieci i młodzież korzystają przez znaczną część pobytu w szkole, mają istotny wpływ na ich postawę ciała i zdrowie (głównie prawidłowe kształtowanie się kręgosłupa i prawidłowe funkcjonowanie narządów wewnętrznych). Dlatego też niezmiernie ważnym jest, aby dzieci i młodzież korzystała z mebli dostosowanych do ich wzrostu, zgodnie z obowiązującymi normami, a wychowawcy i nauczyciele dbali o poprawną sylwetkę dziecka siedzącego przy stoliku i korygowali wadliwą postawę. </a:t>
            </a:r>
          </a:p>
          <a:p>
            <a:pPr algn="just"/>
            <a:r>
              <a:rPr lang="pl-PL" dirty="0">
                <a:latin typeface="+mj-lt"/>
                <a:cs typeface="Times New Roman" panose="02020603050405020304" pitchFamily="18" charset="0"/>
              </a:rPr>
              <a:t>W roku </a:t>
            </a:r>
            <a:r>
              <a:rPr lang="pl-PL" b="1" dirty="0">
                <a:latin typeface="+mj-lt"/>
                <a:cs typeface="Times New Roman" panose="02020603050405020304" pitchFamily="18" charset="0"/>
              </a:rPr>
              <a:t>2024</a:t>
            </a:r>
            <a:r>
              <a:rPr lang="pl-PL" dirty="0">
                <a:latin typeface="+mj-lt"/>
                <a:cs typeface="Times New Roman" panose="02020603050405020304" pitchFamily="18" charset="0"/>
              </a:rPr>
              <a:t> badaniem objęto </a:t>
            </a:r>
            <a:r>
              <a:rPr lang="pl-PL" b="1" u="sng" dirty="0">
                <a:latin typeface="+mj-lt"/>
                <a:cs typeface="Times New Roman" panose="02020603050405020304" pitchFamily="18" charset="0"/>
              </a:rPr>
              <a:t>7 szkół podstawowych i 6 przedszkoli</a:t>
            </a:r>
            <a:r>
              <a:rPr lang="pl-PL" dirty="0">
                <a:latin typeface="+mj-lt"/>
                <a:cs typeface="Times New Roman" panose="02020603050405020304" pitchFamily="18" charset="0"/>
              </a:rPr>
              <a:t>. Pomiarów dokonano w </a:t>
            </a:r>
            <a:r>
              <a:rPr lang="pl-PL" b="1" u="sng" dirty="0">
                <a:latin typeface="+mj-lt"/>
                <a:cs typeface="Times New Roman" panose="02020603050405020304" pitchFamily="18" charset="0"/>
              </a:rPr>
              <a:t>91 oddziałach szkolnych </a:t>
            </a:r>
            <a:r>
              <a:rPr lang="pl-PL" u="sng" dirty="0">
                <a:latin typeface="+mj-lt"/>
                <a:cs typeface="Times New Roman" panose="02020603050405020304" pitchFamily="18" charset="0"/>
              </a:rPr>
              <a:t>i </a:t>
            </a:r>
            <a:r>
              <a:rPr lang="pl-PL" b="1" u="sng" dirty="0">
                <a:latin typeface="+mj-lt"/>
                <a:cs typeface="Times New Roman" panose="02020603050405020304" pitchFamily="18" charset="0"/>
              </a:rPr>
              <a:t>16 oddziałach przedszkolnych</a:t>
            </a:r>
            <a:r>
              <a:rPr lang="pl-PL" u="sng" dirty="0">
                <a:latin typeface="+mj-lt"/>
                <a:cs typeface="Times New Roman" panose="02020603050405020304" pitchFamily="18" charset="0"/>
              </a:rPr>
              <a:t>, </a:t>
            </a:r>
            <a:r>
              <a:rPr lang="pl-PL" dirty="0">
                <a:latin typeface="+mj-lt"/>
                <a:cs typeface="Times New Roman" panose="02020603050405020304" pitchFamily="18" charset="0"/>
              </a:rPr>
              <a:t>oceniono </a:t>
            </a:r>
            <a:r>
              <a:rPr lang="pl-PL" b="1" dirty="0">
                <a:latin typeface="+mj-lt"/>
                <a:cs typeface="Times New Roman" panose="02020603050405020304" pitchFamily="18" charset="0"/>
              </a:rPr>
              <a:t>1390 </a:t>
            </a:r>
            <a:r>
              <a:rPr lang="pl-PL" dirty="0">
                <a:latin typeface="+mj-lt"/>
                <a:cs typeface="Times New Roman" panose="02020603050405020304" pitchFamily="18" charset="0"/>
              </a:rPr>
              <a:t>stanowisk pracy ucznia/przedszkolaka. W oparciu o dokonane pomiary stwierdzono, że uczniowie korzystają z mebli dostosowanych do ich wzrostu. </a:t>
            </a:r>
          </a:p>
          <a:p>
            <a:pPr algn="just"/>
            <a:r>
              <a:rPr lang="pl-PL" dirty="0">
                <a:latin typeface="+mj-lt"/>
                <a:cs typeface="Times New Roman" panose="02020603050405020304" pitchFamily="18" charset="0"/>
              </a:rPr>
              <a:t>W placówkach sukcesywnie następuje wymiana starego wyposażenia, nabywane meble oraz sprzęt sportowy posiadają wymagane atesty i certyfikaty. </a:t>
            </a:r>
          </a:p>
          <a:p>
            <a:endParaRPr lang="pl-PL" dirty="0"/>
          </a:p>
        </p:txBody>
      </p:sp>
    </p:spTree>
    <p:extLst>
      <p:ext uri="{BB962C8B-B14F-4D97-AF65-F5344CB8AC3E}">
        <p14:creationId xmlns:p14="http://schemas.microsoft.com/office/powerpoint/2010/main" val="2844801141"/>
      </p:ext>
    </p:extLst>
  </p:cSld>
  <p:clrMapOvr>
    <a:masterClrMapping/>
  </p:clrMapOvr>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42B0E7C6-1071-483F-A575-9AF7EE1B96AC}" vid="{E18014FF-B132-4F63-9D72-5B85E99D6417}"/>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3920</TotalTime>
  <Words>6673</Words>
  <Application>Microsoft Office PowerPoint</Application>
  <PresentationFormat>Panoramiczny</PresentationFormat>
  <Paragraphs>511</Paragraphs>
  <Slides>50</Slides>
  <Notes>3</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50</vt:i4>
      </vt:variant>
    </vt:vector>
  </HeadingPairs>
  <TitlesOfParts>
    <vt:vector size="58" baseType="lpstr">
      <vt:lpstr>Aptos</vt:lpstr>
      <vt:lpstr>Arial</vt:lpstr>
      <vt:lpstr>Calibri</vt:lpstr>
      <vt:lpstr>Grandview Display</vt:lpstr>
      <vt:lpstr>Symbol</vt:lpstr>
      <vt:lpstr>Times New Roman</vt:lpstr>
      <vt:lpstr>Wingdings</vt:lpstr>
      <vt:lpstr>DashVTI</vt:lpstr>
      <vt:lpstr> STAN SANITARNY  POWIATU GOŁDAPSKIEGO 2024 r.</vt:lpstr>
      <vt:lpstr>POWIATOWA STACJA SANITARNO-EPIDEMIOLOGICZNA W GOŁDAPI</vt:lpstr>
      <vt:lpstr>CEL DZIAŁALNOŚCI  POWIATOWEJ STACJI SANITARNO-EPIDEMIOLOGICZNEJ W GOŁDAPI</vt:lpstr>
      <vt:lpstr>  Realizując zadania statutowe Państwowy Powiatowy Inspektor Sanitarny w Gołdapi pełni nadzór nad warunkami: </vt:lpstr>
      <vt:lpstr>              Higiena Dzieci i Młodzieży</vt:lpstr>
      <vt:lpstr>Higiena Dzieci i Młodzieży</vt:lpstr>
      <vt:lpstr>Działalność kontrolno-represyjna</vt:lpstr>
      <vt:lpstr>Funkcjonowanie placówek oświatowych </vt:lpstr>
      <vt:lpstr>Ocena dostosowania mebli szkolnych do zasad ergonomii</vt:lpstr>
      <vt:lpstr>Higieniczna ocena rozkładu zajęć lekcyjnych</vt:lpstr>
      <vt:lpstr>Nadzór nad substancjami i preparatami chemicznymi w szkołach</vt:lpstr>
      <vt:lpstr>Nadzór nad jakością wody do spożycia         Realizowany na podstawie rozporządzenia Ministra Zdrowia w sprawie jakości wody przeznaczonej do spożycia przez ludzi (Dz. U. z 2017 r., poz. 2294)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Stan sanitarny środowiska pracy</vt:lpstr>
      <vt:lpstr>Prezentacja programu PowerPoint</vt:lpstr>
      <vt:lpstr>Prezentacja programu PowerPoint</vt:lpstr>
      <vt:lpstr>Nadzór nad wprowadzaniem do obrotu środków biobójczych</vt:lpstr>
      <vt:lpstr>Nadzór nad kosmetykami </vt:lpstr>
      <vt:lpstr>Choroby zawodowe</vt:lpstr>
      <vt:lpstr>Epidemiologia</vt:lpstr>
      <vt:lpstr>Epidemiologia</vt:lpstr>
      <vt:lpstr>Krztusiec</vt:lpstr>
      <vt:lpstr>Epidemiologia</vt:lpstr>
      <vt:lpstr>Pokąsania przez zwierzęta</vt:lpstr>
      <vt:lpstr>Epidemiologia</vt:lpstr>
      <vt:lpstr>Epidemiologia</vt:lpstr>
      <vt:lpstr>Powszechny Program Szczepień przeciw HPV</vt:lpstr>
      <vt:lpstr>Niepożądane odczyny poszczepienne – populacja dzieci od 0 do 19 roku życia </vt:lpstr>
      <vt:lpstr>Higiena Żywności, Żywienia i Przedmiotów Użytku  </vt:lpstr>
      <vt:lpstr>Prezentacja programu PowerPoint</vt:lpstr>
      <vt:lpstr>Prezentacja programu PowerPoint</vt:lpstr>
      <vt:lpstr>Kontrole obiektów żywnościowych  </vt:lpstr>
      <vt:lpstr>Ocena jakości żywienia w jednostkach systemu oświaty </vt:lpstr>
      <vt:lpstr>Prezentacja programu PowerPoint</vt:lpstr>
      <vt:lpstr>Jakość zdrowotna środków spożywczych </vt:lpstr>
      <vt:lpstr>Zapobiegawczy Nadzór Sanitarny </vt:lpstr>
      <vt:lpstr>Zapobiegawczy Nadzór Sanitarny </vt:lpstr>
      <vt:lpstr>Zapobiegawczy Nadzór Sanitarny </vt:lpstr>
      <vt:lpstr>Zapobiegawczy Nadzór Sanitarny</vt:lpstr>
      <vt:lpstr>Promocja Zdrowia i Oświata Zdrowotna</vt:lpstr>
      <vt:lpstr>Promocja Zdrowia i Oświata Zdrowotna</vt:lpstr>
      <vt:lpstr>Promocja Zdrowia i Oświata Zdrowotna</vt:lpstr>
      <vt:lpstr>Dostęp do informacji publicznej – 4 wnioski </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 SANITARNY POWIATU GOŁDAPSKIEGO 2021 r.</dc:title>
  <dc:creator>Judyta Ruszewska</dc:creator>
  <cp:lastModifiedBy>PSSE Gołdap - Grażyna Mentel</cp:lastModifiedBy>
  <cp:revision>166</cp:revision>
  <dcterms:created xsi:type="dcterms:W3CDTF">2022-02-09T11:54:50Z</dcterms:created>
  <dcterms:modified xsi:type="dcterms:W3CDTF">2025-04-04T07:17:41Z</dcterms:modified>
</cp:coreProperties>
</file>