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2" r:id="rId1"/>
    <p:sldMasterId id="2147485238" r:id="rId2"/>
    <p:sldMasterId id="2147485280" r:id="rId3"/>
    <p:sldMasterId id="2147485310" r:id="rId4"/>
  </p:sldMasterIdLst>
  <p:notesMasterIdLst>
    <p:notesMasterId r:id="rId30"/>
  </p:notesMasterIdLst>
  <p:handoutMasterIdLst>
    <p:handoutMasterId r:id="rId31"/>
  </p:handoutMasterIdLst>
  <p:sldIdLst>
    <p:sldId id="387" r:id="rId5"/>
    <p:sldId id="414" r:id="rId6"/>
    <p:sldId id="423" r:id="rId7"/>
    <p:sldId id="352" r:id="rId8"/>
    <p:sldId id="456" r:id="rId9"/>
    <p:sldId id="410" r:id="rId10"/>
    <p:sldId id="291" r:id="rId11"/>
    <p:sldId id="391" r:id="rId12"/>
    <p:sldId id="458" r:id="rId13"/>
    <p:sldId id="461" r:id="rId14"/>
    <p:sldId id="308" r:id="rId15"/>
    <p:sldId id="392" r:id="rId16"/>
    <p:sldId id="460" r:id="rId17"/>
    <p:sldId id="447" r:id="rId18"/>
    <p:sldId id="446" r:id="rId19"/>
    <p:sldId id="445" r:id="rId20"/>
    <p:sldId id="440" r:id="rId21"/>
    <p:sldId id="457" r:id="rId22"/>
    <p:sldId id="281" r:id="rId23"/>
    <p:sldId id="455" r:id="rId24"/>
    <p:sldId id="449" r:id="rId25"/>
    <p:sldId id="454" r:id="rId26"/>
    <p:sldId id="385" r:id="rId27"/>
    <p:sldId id="323" r:id="rId28"/>
    <p:sldId id="405" r:id="rId29"/>
  </p:sldIdLst>
  <p:sldSz cx="9144000" cy="6858000" type="screen4x3"/>
  <p:notesSz cx="10018713" cy="6888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78" userDrawn="1">
          <p15:clr>
            <a:srgbClr val="A4A3A4"/>
          </p15:clr>
        </p15:guide>
        <p15:guide id="2" pos="4524" userDrawn="1">
          <p15:clr>
            <a:srgbClr val="A4A3A4"/>
          </p15:clr>
        </p15:guide>
        <p15:guide id="3" orient="horz" pos="1485" userDrawn="1">
          <p15:clr>
            <a:srgbClr val="A4A3A4"/>
          </p15:clr>
        </p15:guide>
        <p15:guide id="4" pos="4558" userDrawn="1">
          <p15:clr>
            <a:srgbClr val="A4A3A4"/>
          </p15:clr>
        </p15:guide>
        <p15:guide id="5" orient="horz" pos="2151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109" userDrawn="1">
          <p15:clr>
            <a:srgbClr val="A4A3A4"/>
          </p15:clr>
        </p15:guide>
        <p15:guide id="8" pos="3132" userDrawn="1">
          <p15:clr>
            <a:srgbClr val="A4A3A4"/>
          </p15:clr>
        </p15:guide>
        <p15:guide id="9" orient="horz" pos="1492" userDrawn="1">
          <p15:clr>
            <a:srgbClr val="A4A3A4"/>
          </p15:clr>
        </p15:guide>
        <p15:guide id="10" orient="horz" pos="2170" userDrawn="1">
          <p15:clr>
            <a:srgbClr val="A4A3A4"/>
          </p15:clr>
        </p15:guide>
        <p15:guide id="11" pos="4592" userDrawn="1">
          <p15:clr>
            <a:srgbClr val="A4A3A4"/>
          </p15:clr>
        </p15:guide>
        <p15:guide id="1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C3399"/>
    <a:srgbClr val="01FF74"/>
    <a:srgbClr val="089C3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1478"/>
        <p:guide pos="4524"/>
        <p:guide orient="horz" pos="1485"/>
        <p:guide pos="4558"/>
        <p:guide orient="horz" pos="2151"/>
        <p:guide orient="horz" pos="2160"/>
        <p:guide pos="3109"/>
        <p:guide pos="3132"/>
        <p:guide orient="horz" pos="1492"/>
        <p:guide orient="horz" pos="2170"/>
        <p:guide pos="4592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Podział</a:t>
            </a:r>
            <a:r>
              <a:rPr lang="pl-PL" baseline="0" dirty="0"/>
              <a:t> dzieci ze względu na liczbę rodziców,</a:t>
            </a:r>
          </a:p>
          <a:p>
            <a:pPr algn="ctr">
              <a:defRPr/>
            </a:pPr>
            <a:r>
              <a:rPr lang="pl-PL" baseline="0" dirty="0"/>
              <a:t> piecza rodzinna i instytucjonalna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27263779527558E-2"/>
          <c:y val="0.20819537401574806"/>
          <c:w val="0.91897736220472437"/>
          <c:h val="0.64126697834645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alpha val="90000"/>
                  </a:schemeClr>
                </a:solidFill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60-4DB2-BE7D-4ECD9D31617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60-4DB2-BE7D-4ECD9D31617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alpha val="96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0-4DB2-BE7D-4ECD9D31617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60-4DB2-BE7D-4ECD9D31617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60-4DB2-BE7D-4ECD9D31617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0-4DB2-BE7D-4ECD9D316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Dwoje rodziców</c:v>
                </c:pt>
                <c:pt idx="1">
                  <c:v>Jeden rodzic</c:v>
                </c:pt>
                <c:pt idx="2">
                  <c:v>Brak rodzica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96</c:v>
                </c:pt>
                <c:pt idx="1">
                  <c:v>34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0-4DB2-BE7D-4ECD9D316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77216"/>
        <c:axId val="117578752"/>
      </c:barChart>
      <c:catAx>
        <c:axId val="117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578752"/>
        <c:crosses val="autoZero"/>
        <c:auto val="1"/>
        <c:lblAlgn val="ctr"/>
        <c:lblOffset val="100"/>
        <c:noMultiLvlLbl val="0"/>
      </c:catAx>
      <c:valAx>
        <c:axId val="1175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89304461942257E-2"/>
          <c:y val="0.22502460629921259"/>
          <c:w val="0.91897736220472437"/>
          <c:h val="0.412115157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 Alkohol i narkotyki</c:v>
                </c:pt>
                <c:pt idx="1">
                  <c:v>Sieroctwo</c:v>
                </c:pt>
                <c:pt idx="2">
                  <c:v>Niepełnosprawność rodziców</c:v>
                </c:pt>
                <c:pt idx="3">
                  <c:v>Bezr.w spr.op. - wych.</c:v>
                </c:pt>
                <c:pt idx="4">
                  <c:v>Wyjazd rodz. za granicę</c:v>
                </c:pt>
                <c:pt idx="5">
                  <c:v>niepełnoletność rodzica</c:v>
                </c:pt>
                <c:pt idx="6">
                  <c:v>przemoc</c:v>
                </c:pt>
                <c:pt idx="7">
                  <c:v>długotrwała choroba</c:v>
                </c:pt>
                <c:pt idx="8">
                  <c:v>inne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69</c:v>
                </c:pt>
                <c:pt idx="1">
                  <c:v>1</c:v>
                </c:pt>
                <c:pt idx="2">
                  <c:v>3</c:v>
                </c:pt>
                <c:pt idx="3">
                  <c:v>28</c:v>
                </c:pt>
                <c:pt idx="4">
                  <c:v>5</c:v>
                </c:pt>
                <c:pt idx="5">
                  <c:v>2</c:v>
                </c:pt>
                <c:pt idx="6">
                  <c:v>7</c:v>
                </c:pt>
                <c:pt idx="7">
                  <c:v>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8-4D6B-9237-E4854E508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23200"/>
        <c:axId val="121124736"/>
      </c:barChart>
      <c:catAx>
        <c:axId val="1211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124736"/>
        <c:crosses val="autoZero"/>
        <c:auto val="1"/>
        <c:lblAlgn val="ctr"/>
        <c:lblOffset val="100"/>
        <c:noMultiLvlLbl val="0"/>
      </c:catAx>
      <c:valAx>
        <c:axId val="1211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1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blipFill>
            <a:blip xmlns:r="http://schemas.openxmlformats.org/officeDocument/2006/relationships" r:embed="rId3"/>
            <a:tile tx="0" ty="0" sx="100000" sy="100000" flip="none" algn="tl"/>
          </a:blipFill>
          <a:effectLst>
            <a:outerShdw blurRad="50800" dist="50800" dir="5400000" algn="ctr" rotWithShape="0">
              <a:schemeClr val="tx2"/>
            </a:outerShdw>
          </a:effectLst>
        </a:defRPr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34666496959739"/>
          <c:y val="0"/>
          <c:w val="0.85395790675340211"/>
          <c:h val="0.79907769256869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dzieci umieszczonych w rodzinach zastępczych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347393393071264E-3"/>
                  <c:y val="2.288039388677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8170462894931E-2"/>
                      <c:h val="0.10068843926130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C9-4B2A-9DD9-E6232515AF1B}"/>
                </c:ext>
              </c:extLst>
            </c:dLbl>
            <c:dLbl>
              <c:idx val="1"/>
              <c:layout>
                <c:manualLayout>
                  <c:x val="8.0822924320351607E-3"/>
                  <c:y val="3.91355155828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54077883908887E-2"/>
                      <c:h val="9.542368426725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C9-4B2A-9DD9-E6232515AF1B}"/>
                </c:ext>
              </c:extLst>
            </c:dLbl>
            <c:dLbl>
              <c:idx val="2"/>
              <c:layout>
                <c:manualLayout>
                  <c:x val="-1.4695077149155032E-3"/>
                  <c:y val="6.0207003965110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84570168993391E-2"/>
                      <c:h val="0.129644591728613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C9-4B2A-9DD9-E6232515AF1B}"/>
                </c:ext>
              </c:extLst>
            </c:dLbl>
            <c:dLbl>
              <c:idx val="3"/>
              <c:layout>
                <c:manualLayout>
                  <c:x val="-2.9390154298310064E-3"/>
                  <c:y val="4.180247448138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69654665686998E-2"/>
                      <c:h val="0.11648270424347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C9-4B2A-9DD9-E6232515AF1B}"/>
                </c:ext>
              </c:extLst>
            </c:dLbl>
            <c:dLbl>
              <c:idx val="4"/>
              <c:layout>
                <c:manualLayout>
                  <c:x val="-4.1016621636477272E-3"/>
                  <c:y val="2.5877658539037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51506245407784E-2"/>
                      <c:h val="8.7526551776170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1C9-4B2A-9DD9-E6232515AF1B}"/>
                </c:ext>
              </c:extLst>
            </c:dLbl>
            <c:dLbl>
              <c:idx val="5"/>
              <c:layout>
                <c:manualLayout>
                  <c:x val="-3.7960940163737711E-3"/>
                  <c:y val="2.56432413592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12049963262311E-2"/>
                      <c:h val="9.0158929273198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5E-412D-BA3C-981D5AEC6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58</c:v>
                </c:pt>
                <c:pt idx="1">
                  <c:v>64</c:v>
                </c:pt>
                <c:pt idx="2">
                  <c:v>69</c:v>
                </c:pt>
                <c:pt idx="3">
                  <c:v>68</c:v>
                </c:pt>
                <c:pt idx="4">
                  <c:v>76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47-4226-BDCC-E24409778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241600"/>
        <c:axId val="121243136"/>
      </c:barChart>
      <c:catAx>
        <c:axId val="1212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 b="1"/>
            </a:pPr>
            <a:endParaRPr lang="pl-PL"/>
          </a:p>
        </c:txPr>
        <c:crossAx val="121243136"/>
        <c:crosses val="autoZero"/>
        <c:auto val="0"/>
        <c:lblAlgn val="ctr"/>
        <c:lblOffset val="100"/>
        <c:noMultiLvlLbl val="0"/>
      </c:catAx>
      <c:valAx>
        <c:axId val="1212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212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1345840800297547E-3"/>
                  <c:y val="5.7858154649483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F-4447-862C-327EDFE4D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B-4405-A76C-A1D3A62B28D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6009380600223167E-3"/>
                  <c:y val="5.7858154649483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F-4447-862C-327EDFE4D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27</c:v>
                </c:pt>
                <c:pt idx="1">
                  <c:v>13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B-4405-A76C-A1D3A62B28D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0672920400149901E-3"/>
                  <c:y val="8.86668456591153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F-4447-862C-327EDFE4D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29</c:v>
                </c:pt>
                <c:pt idx="1">
                  <c:v>15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4B-4405-A76C-A1D3A62B28D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95F-4447-862C-327EDFE4D2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5F-4447-862C-327EDFE4D2A2}"/>
                </c:ext>
              </c:extLst>
            </c:dLbl>
            <c:dLbl>
              <c:idx val="2"/>
              <c:layout>
                <c:manualLayout>
                  <c:x val="4.600938060022204E-3"/>
                  <c:y val="1.3134535977483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4-4A14-B8EE-E3EA1110404F}"/>
                </c:ext>
              </c:extLst>
            </c:dLbl>
            <c:dLbl>
              <c:idx val="3"/>
              <c:layout>
                <c:manualLayout>
                  <c:x val="6.1345840800296429E-3"/>
                  <c:y val="-1.5629050475873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F-4447-862C-327EDFE4D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35</c:v>
                </c:pt>
                <c:pt idx="1">
                  <c:v>16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6-4220-877E-3BC1D717C7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21316864"/>
        <c:axId val="121318400"/>
      </c:barChart>
      <c:catAx>
        <c:axId val="12131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318400"/>
        <c:crosses val="autoZero"/>
        <c:auto val="1"/>
        <c:lblAlgn val="ctr"/>
        <c:lblOffset val="100"/>
        <c:noMultiLvlLbl val="0"/>
      </c:catAx>
      <c:valAx>
        <c:axId val="1213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316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48578177303971E-2"/>
          <c:y val="7.6878922284988271E-2"/>
          <c:w val="0.89303459035952526"/>
          <c:h val="0.86242803506163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FF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44E-46E5-A39F-8F7A51DC010B}"/>
              </c:ext>
            </c:extLst>
          </c:dPt>
          <c:dPt>
            <c:idx val="1"/>
            <c:invertIfNegative val="0"/>
            <c:bubble3D val="0"/>
            <c:spPr>
              <a:solidFill>
                <a:srgbClr val="CC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4E-46E5-A39F-8F7A51DC010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1905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4E-46E5-A39F-8F7A51DC010B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44E-46E5-A39F-8F7A51DC01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1549925</c:v>
                </c:pt>
                <c:pt idx="1">
                  <c:v>1576980</c:v>
                </c:pt>
                <c:pt idx="2">
                  <c:v>1586651</c:v>
                </c:pt>
                <c:pt idx="3">
                  <c:v>2212567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E-46E5-A39F-8F7A51DC0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34623"/>
        <c:axId val="1489533663"/>
      </c:barChart>
      <c:valAx>
        <c:axId val="148953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9534623"/>
        <c:crosses val="autoZero"/>
        <c:crossBetween val="between"/>
      </c:valAx>
      <c:catAx>
        <c:axId val="14895346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9533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85497045844285"/>
          <c:y val="2.638688293893271E-2"/>
          <c:w val="0.79726115262175401"/>
          <c:h val="0.893022356490304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048159523493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D-4B62-BDEB-E2DE9F8D6715}"/>
                </c:ext>
              </c:extLst>
            </c:dLbl>
            <c:dLbl>
              <c:idx val="1"/>
              <c:layout>
                <c:manualLayout>
                  <c:x val="-5.6024356716983606E-17"/>
                  <c:y val="0.1678352942862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D-4B62-BDEB-E2DE9F8D6715}"/>
                </c:ext>
              </c:extLst>
            </c:dLbl>
            <c:dLbl>
              <c:idx val="2"/>
              <c:layout>
                <c:manualLayout>
                  <c:x val="0"/>
                  <c:y val="0.13085463622321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D-4B62-BDEB-E2DE9F8D6715}"/>
                </c:ext>
              </c:extLst>
            </c:dLbl>
            <c:dLbl>
              <c:idx val="3"/>
              <c:layout>
                <c:manualLayout>
                  <c:x val="3.2095966434189938E-3"/>
                  <c:y val="0.1492355550238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D-4B62-BDEB-E2DE9F8D6715}"/>
                </c:ext>
              </c:extLst>
            </c:dLbl>
            <c:dLbl>
              <c:idx val="4"/>
              <c:layout>
                <c:manualLayout>
                  <c:x val="9.6287899302568633E-3"/>
                  <c:y val="0.203503029577910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1143313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48D-4B62-BDEB-E2DE9F8D6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1143319</c:v>
                </c:pt>
                <c:pt idx="1">
                  <c:v>1160634</c:v>
                </c:pt>
                <c:pt idx="2">
                  <c:v>1344769</c:v>
                </c:pt>
                <c:pt idx="3">
                  <c:v>1562691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8D-4B62-BDEB-E2DE9F8D6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295424"/>
        <c:axId val="124309504"/>
        <c:axId val="121419968"/>
      </c:bar3DChart>
      <c:catAx>
        <c:axId val="1242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309504"/>
        <c:crosses val="autoZero"/>
        <c:auto val="1"/>
        <c:lblAlgn val="ctr"/>
        <c:lblOffset val="100"/>
        <c:noMultiLvlLbl val="0"/>
      </c:catAx>
      <c:valAx>
        <c:axId val="1243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4295424"/>
        <c:crosses val="autoZero"/>
        <c:crossBetween val="between"/>
      </c:valAx>
      <c:serAx>
        <c:axId val="1214199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43095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0.09489</cdr:x>
      <cdr:y>0.75385</cdr:y>
    </cdr:from>
    <cdr:to>
      <cdr:x>0.932</cdr:x>
      <cdr:y>0.96923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50925" y="3528392"/>
          <a:ext cx="662473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endParaRPr lang="pl-PL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4" cy="344080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4" cy="344080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r">
              <a:defRPr sz="1200"/>
            </a:lvl1pPr>
          </a:lstStyle>
          <a:p>
            <a:fld id="{DD601CDE-1D52-475D-8D50-239A410A5757}" type="datetime1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42988"/>
            <a:ext cx="4341444" cy="344080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4953" y="6542988"/>
            <a:ext cx="4341444" cy="344080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r">
              <a:defRPr sz="1200"/>
            </a:lvl1pPr>
          </a:lstStyle>
          <a:p>
            <a:fld id="{8704F4E4-10A8-4DB6-98F9-AF4AF94BAD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8488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4" cy="344408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4" cy="344408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r">
              <a:defRPr sz="1200"/>
            </a:lvl1pPr>
          </a:lstStyle>
          <a:p>
            <a:fld id="{293FC437-8CAD-48E9-90ED-DE3117363FC9}" type="datetime1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9" tIns="45979" rIns="91959" bIns="4597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01874" y="3271881"/>
            <a:ext cx="8014970" cy="3099673"/>
          </a:xfrm>
          <a:prstGeom prst="rect">
            <a:avLst/>
          </a:prstGeom>
        </p:spPr>
        <p:txBody>
          <a:bodyPr vert="horz" lIns="91959" tIns="45979" rIns="91959" bIns="4597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42561"/>
            <a:ext cx="4341444" cy="344408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74953" y="6542561"/>
            <a:ext cx="4341444" cy="344408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r">
              <a:defRPr sz="1200"/>
            </a:lvl1pPr>
          </a:lstStyle>
          <a:p>
            <a:fld id="{40F204A1-1A48-40F7-9759-EBBA0D5510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5115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43CDE8-CCFC-4581-B985-46BA4F84AC4B}" type="datetime1">
              <a:rPr lang="pl-PL" smtClean="0"/>
              <a:t>11.04.2025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1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B1D964-395E-4248-83F7-56C2A4638762}" type="datetime1">
              <a:rPr lang="pl-PL" smtClean="0"/>
              <a:t>11.04.2025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3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44FD277-D74D-4C62-A193-8EB551E33B4D}" type="datetime1">
              <a:rPr lang="pl-PL" smtClean="0"/>
              <a:t>11.04.2025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53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D0A1C8-77B4-4033-B81F-44A60BB6081C}" type="datetime1">
              <a:rPr lang="pl-PL" smtClean="0"/>
              <a:t>11.04.2025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2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8901FE-05EB-4A0D-BC95-B653D8D6477E}" type="datetime1">
              <a:rPr lang="pl-PL" smtClean="0"/>
              <a:t>11.04.2025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3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7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09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9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7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7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02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952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91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2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9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062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7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0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24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3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2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50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6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9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67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22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42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42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71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47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58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33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583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23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1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03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3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52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55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10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857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838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080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17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025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5553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733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4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9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373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632187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91796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57681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32564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158695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439683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40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92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4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06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  <p:sldLayoutId id="2147485214" r:id="rId12"/>
    <p:sldLayoutId id="2147485215" r:id="rId13"/>
    <p:sldLayoutId id="2147485216" r:id="rId14"/>
    <p:sldLayoutId id="2147485217" r:id="rId15"/>
    <p:sldLayoutId id="2147485218" r:id="rId16"/>
    <p:sldLayoutId id="214748521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  <p:sldLayoutId id="2147485250" r:id="rId12"/>
    <p:sldLayoutId id="2147485251" r:id="rId13"/>
    <p:sldLayoutId id="2147485252" r:id="rId14"/>
    <p:sldLayoutId id="2147485253" r:id="rId15"/>
    <p:sldLayoutId id="2147485254" r:id="rId16"/>
    <p:sldLayoutId id="21474852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4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  <p:sldLayoutId id="2147485295" r:id="rId15"/>
    <p:sldLayoutId id="2147485296" r:id="rId16"/>
    <p:sldLayoutId id="21474852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2018-04-13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697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  <p:sldLayoutId id="2147485322" r:id="rId12"/>
    <p:sldLayoutId id="2147485323" r:id="rId13"/>
    <p:sldLayoutId id="2147485324" r:id="rId14"/>
    <p:sldLayoutId id="2147485325" r:id="rId15"/>
    <p:sldLayoutId id="2147485326" r:id="rId16"/>
    <p:sldLayoutId id="214748532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Działalność </a:t>
            </a:r>
            <a:b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Powiatowego  Centrum </a:t>
            </a:r>
            <a:b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Pomocy Rodzinie w Gołdapi </a:t>
            </a:r>
            <a:b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w 2024  roku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822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094AFE6-4D99-5666-5F38-9B60590C623D}"/>
              </a:ext>
            </a:extLst>
          </p:cNvPr>
          <p:cNvSpPr txBox="1"/>
          <p:nvPr/>
        </p:nvSpPr>
        <p:spPr>
          <a:xfrm>
            <a:off x="1619672" y="908720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b="1" dirty="0"/>
              <a:t>Zwrot za pobyt dzieci umieszczonych </a:t>
            </a:r>
            <a:br>
              <a:rPr lang="pl-PL" b="1" dirty="0"/>
            </a:br>
            <a:r>
              <a:rPr lang="pl-PL" b="1" dirty="0"/>
              <a:t>w pieczy zastępczej na terenie Powiatu Gołdapskiego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Gmina Gołdap – 512.317 zł</a:t>
            </a:r>
          </a:p>
          <a:p>
            <a:r>
              <a:rPr lang="pl-PL" dirty="0"/>
              <a:t>Gmina Banie Mazurskie – 24.116 zł</a:t>
            </a:r>
          </a:p>
          <a:p>
            <a:r>
              <a:rPr lang="pl-PL" dirty="0"/>
              <a:t>Gmina Dubeninki – 85.510 zł</a:t>
            </a:r>
          </a:p>
          <a:p>
            <a:r>
              <a:rPr lang="pl-PL" dirty="0"/>
              <a:t>Inne powiaty i miasta 211.829 zł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38FA2D-FF57-F4D1-3520-E40DBA04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1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9512" y="783465"/>
            <a:ext cx="7272808" cy="7013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+mj-lt"/>
              </a:rPr>
              <a:t>Instytucjonalna piecza zastępcza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3568" y="2405778"/>
            <a:ext cx="835292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endParaRPr lang="pl-PL" sz="1100" b="1" dirty="0">
              <a:latin typeface="+mj-lt"/>
            </a:endParaRPr>
          </a:p>
          <a:p>
            <a:pPr marL="0" indent="0">
              <a:buNone/>
              <a:defRPr/>
            </a:pPr>
            <a:r>
              <a:rPr lang="pl-PL" sz="1800" b="1" dirty="0">
                <a:latin typeface="+mj-lt"/>
              </a:rPr>
              <a:t>Dzieci z Powiatu Gołdapskiego – 17</a:t>
            </a:r>
          </a:p>
          <a:p>
            <a:pPr marL="0" indent="0">
              <a:buNone/>
              <a:defRPr/>
            </a:pPr>
            <a:r>
              <a:rPr lang="pl-PL" sz="1800" b="1" dirty="0">
                <a:latin typeface="+mj-lt"/>
              </a:rPr>
              <a:t>Dzieci z innych powiatów – 11</a:t>
            </a:r>
          </a:p>
          <a:p>
            <a:pPr>
              <a:buClr>
                <a:schemeClr val="tx1"/>
              </a:buClr>
              <a:defRPr/>
            </a:pPr>
            <a:r>
              <a:rPr lang="pl-PL" sz="1800" dirty="0">
                <a:latin typeface="+mj-lt"/>
              </a:rPr>
              <a:t>  </a:t>
            </a:r>
            <a:endParaRPr lang="pl-PL" sz="800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pl-PL" sz="2000" b="1" dirty="0">
                <a:latin typeface="+mj-lt"/>
              </a:rPr>
              <a:t>W 2024 r. wydano 6 skierowań  </a:t>
            </a:r>
            <a:br>
              <a:rPr lang="pl-PL" sz="2000" b="1" dirty="0">
                <a:latin typeface="+mj-lt"/>
              </a:rPr>
            </a:br>
            <a:r>
              <a:rPr lang="pl-PL" sz="2000" b="1" dirty="0">
                <a:latin typeface="+mj-lt"/>
              </a:rPr>
              <a:t>do placówki opiekuńczo - wychowawczej w Gołdapi </a:t>
            </a:r>
          </a:p>
          <a:p>
            <a:pPr>
              <a:buClr>
                <a:schemeClr val="tx1"/>
              </a:buClr>
              <a:defRPr/>
            </a:pPr>
            <a:endParaRPr lang="pl-PL" sz="1800" b="1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pl-PL" sz="2000" b="1" dirty="0">
                <a:latin typeface="+mj-lt"/>
              </a:rPr>
              <a:t>Dzieci z Powiatu Gołdapskiego – 4.477,20 zł </a:t>
            </a:r>
          </a:p>
          <a:p>
            <a:pPr>
              <a:buClr>
                <a:schemeClr val="tx1"/>
              </a:buClr>
              <a:defRPr/>
            </a:pPr>
            <a:r>
              <a:rPr lang="pl-PL" sz="2000" b="1" dirty="0">
                <a:latin typeface="+mj-lt"/>
              </a:rPr>
              <a:t>Dzieci z innych powiatów – 4708,74 zł</a:t>
            </a:r>
          </a:p>
        </p:txBody>
      </p:sp>
    </p:spTree>
    <p:extLst>
      <p:ext uri="{BB962C8B-B14F-4D97-AF65-F5344CB8AC3E}">
        <p14:creationId xmlns:p14="http://schemas.microsoft.com/office/powerpoint/2010/main" val="132807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556792"/>
            <a:ext cx="6912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Dotacja ogółem dla Domu Św. Faustyny</a:t>
            </a:r>
            <a:b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(Dzieci z Powiatu Gołdapskiego i dotacje z innych powiatów)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179512" y="531267"/>
            <a:ext cx="7596336" cy="10255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Koszty instytucjonalnej pieczy zastępczej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1620838" y="2349500"/>
            <a:ext cx="7523162" cy="4032250"/>
          </a:xfrm>
        </p:spPr>
        <p:txBody>
          <a:bodyPr/>
          <a:lstStyle/>
          <a:p>
            <a:pPr marL="0" indent="0" algn="ctr">
              <a:buNone/>
            </a:pPr>
            <a:r>
              <a:rPr lang="pl-PL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850786859"/>
              </p:ext>
            </p:extLst>
          </p:nvPr>
        </p:nvGraphicFramePr>
        <p:xfrm>
          <a:off x="436699" y="1700808"/>
          <a:ext cx="79137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436699" y="4845487"/>
            <a:ext cx="831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Zwrot Gminy Gołdap – 309.146 zł,  Dubeninki – 95.603 zł, </a:t>
            </a:r>
            <a:br>
              <a:rPr lang="pl-PL" sz="1800" dirty="0"/>
            </a:br>
            <a:r>
              <a:rPr lang="pl-PL" sz="1800" dirty="0"/>
              <a:t>Banie Mazurskie – 11.583 zł, inne powiaty – 635.138 zł. </a:t>
            </a:r>
          </a:p>
        </p:txBody>
      </p:sp>
    </p:spTree>
    <p:extLst>
      <p:ext uri="{BB962C8B-B14F-4D97-AF65-F5344CB8AC3E}">
        <p14:creationId xmlns:p14="http://schemas.microsoft.com/office/powerpoint/2010/main" val="139047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93AA6-3365-92CB-D417-33D5ADAE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331053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Projekt: Wsparcie pieczy zastępczej w powiecie gołdapskim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684B8B-29EA-95FA-881F-0A368032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 2024 r. podpisano umowę na 2.421.982,38 zł, Priorytet 9.Włączenie i integracja EFS+ Fundusze europejskie dla Warmii              i Mazur 2021-2027. Projekt skierowany jest do rodzin zastępczych, RDD, wychowanków rodzinnej i instytucjonalnej pieczy zastępczej.</a:t>
            </a:r>
          </a:p>
          <a:p>
            <a:r>
              <a:rPr lang="pl-PL" dirty="0"/>
              <a:t>W ramach projektu (w okresie do końca 2027r.)będą zrealizowane następujące działania: obozy profilaktyczne, wycieczki, szkolenia dla rodzin zastępczych, szkolenie  pracowników PCPR, wsparcie psychologiczne, pedagogiczne, zawodowe  rodzin zastępczych i dzieci, warsztaty kulinarne, warsztaty z rękodzieła, rodzinne rajdy rowerowe, pikniki promujące rodzicielstwo zastępcze. W ramach projektu zostanie zakupiony samochód dla PCPR oraz materiały promujące rodzicielstwo zastępcze.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FAA43A-0A75-C575-3FA5-AECBFD61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9" y="-18884"/>
            <a:ext cx="1636081" cy="18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22424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      </a:t>
            </a:r>
            <a:r>
              <a:rPr lang="pl-PL" sz="14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  </a:t>
            </a:r>
          </a:p>
          <a:p>
            <a:pPr algn="ctr"/>
            <a:endParaRPr lang="pl-PL" sz="14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endParaRPr lang="pl-PL" sz="14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pl-PL" sz="4000" b="1" dirty="0">
                <a:latin typeface="+mj-lt"/>
                <a:ea typeface="+mj-ea"/>
                <a:cs typeface="+mj-cs"/>
              </a:rPr>
              <a:t>Szkolenie rodzin zastępczych</a:t>
            </a:r>
          </a:p>
          <a:p>
            <a:pPr algn="ctr"/>
            <a:endParaRPr lang="pl-PL" sz="36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pl-PL" sz="2000" b="1" dirty="0">
                <a:latin typeface="Bookman Old Style" panose="02050604050505020204" pitchFamily="18" charset="0"/>
                <a:ea typeface="+mj-ea"/>
                <a:cs typeface="+mj-cs"/>
              </a:rPr>
              <a:t>W 2024 roku PCPR zorganizował  następujące szkolenia dla   rodzin zastępczych:</a:t>
            </a:r>
          </a:p>
          <a:p>
            <a:endParaRPr lang="pl-PL" sz="2000" b="1" dirty="0">
              <a:latin typeface="Sylfaen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  <a:t>Szkolenie dla kandydatów na  niezawodową rodzinę zastępczą - 8 osób (4 małżeństwa)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  <a:t>Szkolenie dla kandydatów na zawodową rodzinę zastępczą </a:t>
            </a:r>
            <a:b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  <a:t>– 4 osoby (2 małżeństwa)</a:t>
            </a:r>
          </a:p>
          <a:p>
            <a:endParaRPr lang="pl-PL" sz="20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91" y="0"/>
            <a:ext cx="1402202" cy="15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755576" y="1345671"/>
            <a:ext cx="6923336" cy="503238"/>
          </a:xfrm>
        </p:spPr>
        <p:txBody>
          <a:bodyPr>
            <a:noAutofit/>
          </a:bodyPr>
          <a:lstStyle/>
          <a:p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kadry</a:t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539552" y="2348880"/>
            <a:ext cx="7775575" cy="39604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Szkolnie dla członków gminnych zespołów interdyscyplinarnych ds. przeciwdziałania przemocy domowej oraz grup </a:t>
            </a:r>
            <a:r>
              <a:rPr lang="pl-PL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diagnostyczno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pomocowych w województwie warmińsko – mazurskim.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„Wszystko staje się iluzją – nowe narkotyki w nowej perspektywie”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Jak skutecznie pozyskiwać kandydatów na rodzinę zastępczą? Jak przygotowywać rodziców zastępczych do opuszczenia po pewnym czasie ich domów przez dziecko? Jak naliczać opłaty za pobyt dziecka w pieczy zastępczej? Jak przygotować rodzinę zastępczą na kontakt ze strony rodziców biologicznych? Jak prawidłowo należy tworzyć standardy? Jak pomagać rodzinom, których dziecko doświadcza problemów identyfikacji swojej płci?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Mechanizmy uzależnień od urządzeń cyfrowych i profilaktyka w wychowaniu.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Wierzyciel publicznoprawny w postępowaniu egzekucyjnym, postępowanie egzekucyjne w administracji po nowelizacji z dnia 25.03.2024r. 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Podwyżki w pomocy społecznej i żłobkach od lipca 2024r.  - dodatek motywacyjny – zasady działania programu, źródła finansowania, zasady wypłat.</a:t>
            </a:r>
          </a:p>
          <a:p>
            <a:pPr algn="just"/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Dodatek motywacyjny dla OPS, żłobków i pieczy zastępczej, sposoby jego przyjmowania do podstawy zasiłkowej.</a:t>
            </a:r>
          </a:p>
          <a:p>
            <a:pPr algn="just"/>
            <a:endParaRPr lang="pl-PL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br>
              <a:rPr lang="pl-PL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1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5" y="915988"/>
            <a:ext cx="7354907" cy="130333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Zespół ds. rehabilitacji społecznej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2490788"/>
            <a:ext cx="8136904" cy="3444875"/>
          </a:xfrm>
        </p:spPr>
        <p:txBody>
          <a:bodyPr>
            <a:normAutofit/>
          </a:bodyPr>
          <a:lstStyle/>
          <a:p>
            <a:r>
              <a:rPr lang="pl-PL" dirty="0"/>
              <a:t>rozdysponował dla mieszkańców powiatu  oraz WTZ w Gołdapi  2.352.037zł. ze środków PFRON na zadania określone w ustawie o rehabilitacji zawodowej i społecznej oraz zatrudnianiu osób niepełnosprawnych</a:t>
            </a:r>
          </a:p>
          <a:p>
            <a:r>
              <a:rPr lang="pl-PL" dirty="0"/>
              <a:t>zrealizował programy na rzecz osób niepełnosprawnych na kwotę 259.800 zł. (AS, AOON)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43" y="9597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8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11560" y="260350"/>
            <a:ext cx="6984776" cy="1439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Przeciwdziałanie </a:t>
            </a:r>
            <a:br>
              <a:rPr lang="pl-PL" sz="3600" b="1" dirty="0"/>
            </a:br>
            <a:r>
              <a:rPr lang="pl-PL" sz="3600" b="1" dirty="0"/>
              <a:t>przemocy w rodzinie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8280920" cy="5256212"/>
          </a:xfrm>
        </p:spPr>
        <p:txBody>
          <a:bodyPr>
            <a:noAutofit/>
          </a:bodyPr>
          <a:lstStyle/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Pracownicy PCPR uczestniczyli w posiedzeniach Zespołu Interdyscyplinarnego </a:t>
            </a:r>
            <a:b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grup roboczych w Gołdapi. 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Prowadzono pracę socjalną z ofiarami przemocy.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Założono 1  Niebieską Kartę 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Świadczono mieszkańcom powiatu poradnictwo  prawne  (21 konsultacji)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Świadczono poradnictwo psychologiczne (369 konsultacji)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Upowszechniano ulotki, informatory nt. przemocy.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Przyjęto 2 mamy z 3 dziećmi do domu dla matek z małoletnimi dziećmi i kobiet w ciąży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547664" cy="17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49DF7-F95A-207F-733B-E2FF57AE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331053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Dom dla matek z dziećmi i kobiet           w ciąży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D05C03-F78C-6A7B-110F-D4CD1F73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sz="1900" dirty="0">
                <a:solidFill>
                  <a:srgbClr val="FF0000"/>
                </a:solidFill>
              </a:rPr>
              <a:t>W trakcie roku przebywały 3 matki, 4 dzieci (koszt  2240,94zł)</a:t>
            </a:r>
          </a:p>
          <a:p>
            <a:pPr marL="0" indent="0">
              <a:buNone/>
            </a:pPr>
            <a:endParaRPr lang="pl-PL" sz="1900" dirty="0"/>
          </a:p>
          <a:p>
            <a:pPr>
              <a:buFontTx/>
              <a:buChar char="-"/>
            </a:pPr>
            <a:r>
              <a:rPr lang="pl-PL" dirty="0"/>
              <a:t>Zwrot gmin- 70.532,15zł </a:t>
            </a:r>
          </a:p>
          <a:p>
            <a:pPr>
              <a:buFontTx/>
              <a:buChar char="-"/>
            </a:pPr>
            <a:r>
              <a:rPr lang="pl-PL" dirty="0"/>
              <a:t>Zwrot kosztów przez mieszkankę – 4.508,59zł</a:t>
            </a:r>
          </a:p>
          <a:p>
            <a:pPr>
              <a:buFontTx/>
              <a:buChar char="-"/>
            </a:pPr>
            <a:r>
              <a:rPr lang="pl-PL" dirty="0"/>
              <a:t>Doposażenie – 280zł (280 zł. z dotacji)</a:t>
            </a:r>
          </a:p>
          <a:p>
            <a:pPr>
              <a:buFontTx/>
              <a:buChar char="-"/>
            </a:pPr>
            <a:r>
              <a:rPr lang="pl-PL" dirty="0"/>
              <a:t>Wydatki bieżące 48.150zł</a:t>
            </a:r>
          </a:p>
          <a:p>
            <a:pPr>
              <a:buFontTx/>
              <a:buChar char="-"/>
            </a:pPr>
            <a:r>
              <a:rPr lang="pl-PL" dirty="0"/>
              <a:t>Wydatki inwestycyjne – 63.000zł(50.400 zł dotacja)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08140E-8419-9C50-3272-057DA2F2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9" y="-18884"/>
            <a:ext cx="1636081" cy="18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 idx="4294967295"/>
          </p:nvPr>
        </p:nvSpPr>
        <p:spPr>
          <a:xfrm>
            <a:off x="467544" y="257175"/>
            <a:ext cx="7040374" cy="1339850"/>
          </a:xfrm>
        </p:spPr>
        <p:txBody>
          <a:bodyPr>
            <a:noAutofit/>
          </a:bodyPr>
          <a:lstStyle/>
          <a:p>
            <a:pPr algn="ctr"/>
            <a:r>
              <a:rPr lang="pl-PL" sz="3200" spc="3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Pozyskane środki zewnętrzne </a:t>
            </a:r>
            <a:br>
              <a:rPr lang="pl-PL" sz="3200" spc="3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</a:br>
            <a:r>
              <a:rPr lang="pl-PL" sz="3200" spc="300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w 2024 roku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268413"/>
            <a:ext cx="8352928" cy="51847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GKRPA w Gołdapi – 10.000 zł /warsztaty dla rodziców/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PFRON - Aktywny Samorząd –127385zł. /wsparcie osób niepełnosprawnych aktywnych zawodowo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AOON – 132.415zł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Program kompleksowego wsparcia dla rodzin „Za życiem”- Doposażenie domu dla matek – 50.680,00 zł. 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Rządowy Program wsparcia powiatu w organizacji i tworzeniu rodzinnych form pieczy zastępczej – 38600 zł. 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Fundusz Pracy, dofinansowanie do wynagrodzeń zawodowym rodzinom zastępczym i RDD – 27541 zł. 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Priorytet 9. Włączenie i integracja EFS+ Fundusze Europejskie dla Warmii i Mazur 2021-2027 – 2.421.982 zł. </a:t>
            </a:r>
          </a:p>
          <a:p>
            <a:pPr marL="82296" indent="0" algn="just">
              <a:lnSpc>
                <a:spcPct val="130000"/>
              </a:lnSpc>
              <a:buNone/>
              <a:defRPr/>
            </a:pPr>
            <a:r>
              <a:rPr lang="pl-PL" sz="2700" dirty="0">
                <a:solidFill>
                  <a:schemeClr val="tx1"/>
                </a:solidFill>
                <a:latin typeface="+mj-lt"/>
              </a:rPr>
              <a:t>    </a:t>
            </a:r>
            <a:endParaRPr lang="pl-PL" sz="27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9" y="-18884"/>
            <a:ext cx="1636081" cy="18637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3290"/>
              </p:ext>
            </p:extLst>
          </p:nvPr>
        </p:nvGraphicFramePr>
        <p:xfrm>
          <a:off x="431539" y="1307669"/>
          <a:ext cx="8244918" cy="509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701">
                <a:tc gridSpan="3">
                  <a:txBody>
                    <a:bodyPr/>
                    <a:lstStyle/>
                    <a:p>
                      <a:pPr algn="ctr"/>
                      <a:r>
                        <a:rPr lang="pl-PL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Dyrektor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04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Zespół ds. rodzinnej pieczy zastępczej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Zespół</a:t>
                      </a:r>
                      <a:r>
                        <a:rPr lang="pl-PL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ds. kadr                    i rehabilitacji społecznej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Księgowość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8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/>
                        <a:t>Kierownik Zespołu ds. RPZ</a:t>
                      </a:r>
                      <a:r>
                        <a:rPr lang="pl-PL" sz="2000" baseline="0" dirty="0"/>
                        <a:t>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/>
                        <a:t>Pracownik socjalny;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/>
                        <a:t>4 koordynatorów rodzinnej pieczy zastępczej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/>
                        <a:t>Kierownik ds. kadr                i rehabilitacji społecznej osób niepełnosprawnych;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/>
                        <a:t>Podinspektor ds. rehabilitacji</a:t>
                      </a:r>
                      <a:r>
                        <a:rPr lang="pl-PL" sz="2000" baseline="0" dirty="0"/>
                        <a:t> społecznej, realizacji programów PFRON, pomocy uchodźcom.</a:t>
                      </a:r>
                      <a:endParaRPr lang="pl-PL" sz="20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/>
                        <a:t>Główny księgowy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755576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anose="02020603050405020304" pitchFamily="18" charset="-78"/>
              </a:rPr>
              <a:t>Kadra PCPR </a:t>
            </a:r>
            <a:endParaRPr lang="pl-PL" sz="48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07" y="4282"/>
            <a:ext cx="1403023" cy="15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B417AEA-C39F-D315-908B-DB88DBA68A2E}"/>
              </a:ext>
            </a:extLst>
          </p:cNvPr>
          <p:cNvSpPr txBox="1"/>
          <p:nvPr/>
        </p:nvSpPr>
        <p:spPr>
          <a:xfrm>
            <a:off x="0" y="19848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363EA2-00BA-7499-A17F-53A901D35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DC68AF9-380D-B4A3-7A88-0B233F41D193}"/>
              </a:ext>
            </a:extLst>
          </p:cNvPr>
          <p:cNvSpPr txBox="1"/>
          <p:nvPr/>
        </p:nvSpPr>
        <p:spPr>
          <a:xfrm>
            <a:off x="-74646" y="27630"/>
            <a:ext cx="81030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00"/>
                </a:solidFill>
              </a:rPr>
              <a:t>Warsztaty „Szkoła dla Rodziców </a:t>
            </a:r>
            <a:br>
              <a:rPr lang="pl-PL" sz="3200" b="1" dirty="0">
                <a:solidFill>
                  <a:srgbClr val="000000"/>
                </a:solidFill>
              </a:rPr>
            </a:br>
            <a:r>
              <a:rPr lang="pl-PL" sz="3200" b="1" dirty="0">
                <a:solidFill>
                  <a:srgbClr val="000000"/>
                </a:solidFill>
              </a:rPr>
              <a:t>i Wychowawców”</a:t>
            </a:r>
          </a:p>
          <a:p>
            <a:r>
              <a:rPr lang="pl-PL" sz="3200" b="1" dirty="0">
                <a:solidFill>
                  <a:srgbClr val="000000"/>
                </a:solidFill>
              </a:rPr>
              <a:t>				Ukończyło 12 osób</a:t>
            </a:r>
          </a:p>
        </p:txBody>
      </p:sp>
    </p:spTree>
    <p:extLst>
      <p:ext uri="{BB962C8B-B14F-4D97-AF65-F5344CB8AC3E}">
        <p14:creationId xmlns:p14="http://schemas.microsoft.com/office/powerpoint/2010/main" val="148282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94FD30-3021-C89D-128A-E6B23B2B8719}"/>
              </a:ext>
            </a:extLst>
          </p:cNvPr>
          <p:cNvSpPr txBox="1"/>
          <p:nvPr/>
        </p:nvSpPr>
        <p:spPr>
          <a:xfrm>
            <a:off x="-678426" y="-95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Wyróżniona rodzina zastępcza z powiatu gołdapskiego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CD64F81A-199A-ADE2-DC03-EA9B255A7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471"/>
            <a:ext cx="5076056" cy="350252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520E46BB-0FDA-820D-8091-E5DD18708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" y="364104"/>
            <a:ext cx="4876894" cy="325126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92224A2-FBC7-45CB-AE99-D7FF87C19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1000"/>
            <a:ext cx="4644008" cy="328802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6075E5B1-8CE2-A1CE-BEE7-B6D06E0E4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44" y="3390715"/>
            <a:ext cx="4932040" cy="34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592792-1E04-E2D7-8BE5-7A98D5A5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82" y="0"/>
            <a:ext cx="1402202" cy="15972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A687D3C-5C42-FEED-3DE1-5D911486B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F521AA-F93A-A6A4-7F3B-874D50C85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2" y="2708920"/>
            <a:ext cx="5532107" cy="414908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82D8C36-0E39-78EB-AAD0-C2E954DBBF4D}"/>
              </a:ext>
            </a:extLst>
          </p:cNvPr>
          <p:cNvSpPr txBox="1"/>
          <p:nvPr/>
        </p:nvSpPr>
        <p:spPr>
          <a:xfrm>
            <a:off x="-156018" y="4941168"/>
            <a:ext cx="3923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i="0" dirty="0">
                <a:effectLst/>
                <a:latin typeface="Garamond" panose="02020404030301010803" pitchFamily="18" charset="0"/>
              </a:rPr>
              <a:t> Akcja Szlachetna Paczka </a:t>
            </a:r>
            <a:endParaRPr lang="pl-PL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0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329" y="486330"/>
            <a:ext cx="6408738" cy="788987"/>
          </a:xfrm>
        </p:spPr>
        <p:txBody>
          <a:bodyPr>
            <a:noAutofit/>
          </a:bodyPr>
          <a:lstStyle/>
          <a:p>
            <a:br>
              <a:rPr lang="pl-PL" sz="3200" b="1" dirty="0"/>
            </a:br>
            <a:r>
              <a:rPr lang="pl-PL" sz="3200" b="1" dirty="0"/>
              <a:t>Kontrole jednostki w 2024r</a:t>
            </a:r>
            <a:r>
              <a:rPr lang="pl-PL" sz="3200" dirty="0"/>
              <a:t>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557338"/>
            <a:ext cx="8280920" cy="3671862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53" y="0"/>
            <a:ext cx="1619502" cy="184482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13632" y="286372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latin typeface="Garamond" panose="02020404030301010803" pitchFamily="18" charset="0"/>
              </a:rPr>
              <a:t>Zakład Ubezpieczeń Społecznych- </a:t>
            </a:r>
            <a:r>
              <a:rPr lang="pl-PL" sz="1800" dirty="0">
                <a:latin typeface="Garamond" panose="02020404030301010803" pitchFamily="18" charset="0"/>
              </a:rPr>
              <a:t>prawidłowość obliczania składek,</a:t>
            </a:r>
            <a:r>
              <a:rPr lang="pl-PL" sz="1800" b="1" dirty="0">
                <a:latin typeface="Garamond" panose="02020404030301010803" pitchFamily="18" charset="0"/>
              </a:rPr>
              <a:t> </a:t>
            </a:r>
            <a:r>
              <a:rPr lang="pl-PL" sz="1800" dirty="0">
                <a:latin typeface="Garamond" panose="02020404030301010803" pitchFamily="18" charset="0"/>
              </a:rPr>
              <a:t>uprawnienia do świadczeń z ubezpieczeń społecznych, prawidłowość przekazywanych danych do ZUS</a:t>
            </a:r>
          </a:p>
          <a:p>
            <a:endParaRPr lang="pl-PL" sz="1800" b="1" dirty="0">
              <a:latin typeface="Garamond" panose="02020404030301010803" pitchFamily="18" charset="0"/>
            </a:endParaRPr>
          </a:p>
          <a:p>
            <a:r>
              <a:rPr lang="pl-PL" sz="1800" b="1" dirty="0">
                <a:latin typeface="Garamond" panose="02020404030301010803" pitchFamily="18" charset="0"/>
              </a:rPr>
              <a:t>Starostwo Powiatowe- </a:t>
            </a:r>
            <a:r>
              <a:rPr lang="pl-PL" sz="1800" dirty="0">
                <a:latin typeface="Garamond" panose="02020404030301010803" pitchFamily="18" charset="0"/>
              </a:rPr>
              <a:t>Prawidłowość prowadzenia posiadanej dokumentacji z zakresu  spraw obronnych. </a:t>
            </a:r>
            <a:endParaRPr lang="pl-PL" sz="3200" dirty="0">
              <a:latin typeface="Garamond" panose="02020404030301010803" pitchFamily="18" charset="0"/>
            </a:endParaRPr>
          </a:p>
          <a:p>
            <a:endParaRPr lang="pl-PL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4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8280920" cy="1656184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pl-PL" dirty="0">
                <a:solidFill>
                  <a:schemeClr val="tx1"/>
                </a:solidFill>
              </a:rPr>
              <a:t>Kandydaci na niezawodowe i zawodowe rodziny zastępcze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5" y="917431"/>
            <a:ext cx="7128793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2800" b="1" dirty="0">
                <a:latin typeface="Garamond" panose="02020404030301010803" pitchFamily="18" charset="0"/>
                <a:cs typeface="FrankRuehl" pitchFamily="34" charset="-79"/>
              </a:rPr>
              <a:t>Zestawienie potrzeb w  zakresie systemu </a:t>
            </a:r>
            <a:br>
              <a:rPr lang="pl-PL" sz="2800" b="1" dirty="0">
                <a:latin typeface="Garamond" panose="02020404030301010803" pitchFamily="18" charset="0"/>
                <a:cs typeface="FrankRuehl" pitchFamily="34" charset="-79"/>
              </a:rPr>
            </a:br>
            <a:r>
              <a:rPr lang="pl-PL" sz="2800" b="1" dirty="0">
                <a:latin typeface="Garamond" panose="02020404030301010803" pitchFamily="18" charset="0"/>
                <a:cs typeface="FrankRuehl" pitchFamily="34" charset="-79"/>
              </a:rPr>
              <a:t>pieczy zastępczej</a:t>
            </a:r>
          </a:p>
        </p:txBody>
      </p:sp>
      <p:sp>
        <p:nvSpPr>
          <p:cNvPr id="2" name="Prostokąt 1"/>
          <p:cNvSpPr/>
          <p:nvPr/>
        </p:nvSpPr>
        <p:spPr>
          <a:xfrm>
            <a:off x="611560" y="2564904"/>
            <a:ext cx="81369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254000" dist="38100" dir="2700000" sx="113000" sy="113000" algn="tl">
                    <a:schemeClr val="tx1">
                      <a:alpha val="48000"/>
                    </a:scheme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4" y="-1"/>
            <a:ext cx="1493077" cy="170080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5490" y="3501008"/>
            <a:ext cx="7747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Garamond" panose="02020404030301010803" pitchFamily="18" charset="0"/>
              </a:rPr>
              <a:t>Wykaz potrzeb z zakresu ustawy o pomocy społecznej: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dirty="0">
              <a:latin typeface="Garamond" panose="02020404030301010803" pitchFamily="18" charset="0"/>
            </a:endParaRPr>
          </a:p>
          <a:p>
            <a:r>
              <a:rPr lang="pl-PL" dirty="0">
                <a:latin typeface="Garamond" panose="02020404030301010803" pitchFamily="18" charset="0"/>
              </a:rPr>
              <a:t>Utworzenie mieszkania treningowego na terenie powiatu </a:t>
            </a:r>
          </a:p>
        </p:txBody>
      </p:sp>
    </p:spTree>
    <p:extLst>
      <p:ext uri="{BB962C8B-B14F-4D97-AF65-F5344CB8AC3E}">
        <p14:creationId xmlns:p14="http://schemas.microsoft.com/office/powerpoint/2010/main" val="383486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92080" y="292494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endParaRPr lang="pl-PL" sz="2800" i="1" dirty="0">
              <a:latin typeface="Bookman Old Style" panose="02050604050505020204" pitchFamily="18" charset="0"/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" y="-12876"/>
            <a:ext cx="9144000" cy="6870876"/>
          </a:xfrm>
        </p:spPr>
      </p:pic>
      <p:sp>
        <p:nvSpPr>
          <p:cNvPr id="17" name="Prostokąt 16"/>
          <p:cNvSpPr/>
          <p:nvPr/>
        </p:nvSpPr>
        <p:spPr>
          <a:xfrm>
            <a:off x="225178" y="243994"/>
            <a:ext cx="775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Dziękuję za  współpracę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932040" y="6443952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Gołdap, kwiecień 2025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572000" y="267618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Małgorzata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Gryszkowska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pracownikami</a:t>
            </a:r>
            <a:endParaRPr lang="pl-PL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8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1365"/>
            <a:ext cx="1402202" cy="159729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17585" y="2030530"/>
            <a:ext cx="8314970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Prawnik   (4 g. miesięcznie)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psychologów    (ok 40 g. miesięcznie)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osoby prowadzące program korekcyjno – edukacyjny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Informatyk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Pedagog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prowadzące rodzinne domy dziecka  (1 umowa)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do pomocy w gospodarstwie domowym (3)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prowadzące zawodową rodzinę zastępczą (2)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Osoba sprzątająca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Wychowawcy (Dom Samotnej Matki)(2 osoby)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115436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+mj-lt"/>
              </a:rPr>
              <a:t>Umowy - zlecenia</a:t>
            </a:r>
          </a:p>
        </p:txBody>
      </p:sp>
    </p:spTree>
    <p:extLst>
      <p:ext uri="{BB962C8B-B14F-4D97-AF65-F5344CB8AC3E}">
        <p14:creationId xmlns:p14="http://schemas.microsoft.com/office/powerpoint/2010/main" val="32751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73454" y="-13493"/>
            <a:ext cx="7668344" cy="1223962"/>
          </a:xfrm>
        </p:spPr>
        <p:txBody>
          <a:bodyPr>
            <a:noAutofit/>
          </a:bodyPr>
          <a:lstStyle/>
          <a:p>
            <a:br>
              <a:rPr lang="pl-PL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ds. rodzinnej pieczy zastępczej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323528" y="1196975"/>
            <a:ext cx="8424936" cy="5184775"/>
          </a:xfrm>
        </p:spPr>
        <p:txBody>
          <a:bodyPr>
            <a:noAutofit/>
          </a:bodyPr>
          <a:lstStyle/>
          <a:p>
            <a:pPr marL="57150" lvl="8" indent="0" algn="just">
              <a:buNone/>
            </a:pPr>
            <a:endParaRPr lang="pl-PL" sz="2300" dirty="0"/>
          </a:p>
          <a:p>
            <a:pPr marL="57150" lvl="8" indent="0" algn="just">
              <a:buNone/>
            </a:pPr>
            <a:r>
              <a:rPr lang="pl-PL" sz="1100" b="1" dirty="0"/>
              <a:t>Zespół obejmował wsparciem</a:t>
            </a:r>
            <a:r>
              <a:rPr lang="pl-PL" sz="1100" dirty="0"/>
              <a:t>: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100" dirty="0"/>
              <a:t> 2 rodzinne domy dziecka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100" dirty="0"/>
              <a:t> 2 rodziny zawodowe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100" dirty="0"/>
              <a:t> 16 rodzin zastępczych niezawodowych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tx1"/>
                </a:solidFill>
              </a:rPr>
              <a:t> 35 </a:t>
            </a:r>
            <a:r>
              <a:rPr lang="pl-PL" sz="1100" dirty="0"/>
              <a:t>rodzin zastępczych spokrewnionych </a:t>
            </a:r>
          </a:p>
          <a:p>
            <a:pPr marL="57150" lvl="8" indent="0" algn="just">
              <a:buNone/>
            </a:pPr>
            <a:r>
              <a:rPr lang="pl-PL" sz="1100" b="1" dirty="0"/>
              <a:t>Główne działania Zespołu: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/>
              <a:t>Wsparcie rodziców zastępczych (m. in. w  dostępie do poradni specjalistycznych, psychologa, prawnika,  organizowanie kontaktów z rodzicami biologicznymi, organizacja zajęć dodatkowych dla dzieci, współpraca z sądem, kuratorami, sporządzanie sprawozdań nt. funkcjonowania rodzin zastępczych, ocen rodzin zastępczych)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/>
              <a:t>Praca/współpraca z asystentami w kierunku powrotu dzieci do rodzin naturalnych, współpraca ze szkołami, 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tx1"/>
                </a:solidFill>
              </a:rPr>
              <a:t>przyznawanie  świadczeń  obligatoryjnych  (na utrzymanie dziecka) i fakultatywnych (zdarz. losowe,  wypoczynek,  pomoc domowa,)(275 decyzji administracyjnych)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tx1"/>
                </a:solidFill>
              </a:rPr>
              <a:t>rozliczanie przyznanych świadczeń z gminami, miastami i powiatami (wystawiono 966 not  księgowych)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tx1"/>
                </a:solidFill>
              </a:rPr>
              <a:t>organizowanie   posiedzeń  Zespołów ds. Oceny Sytuacji Dziecka (9), sporządzanie do sądu ocen sytuacji dziecka 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/>
              <a:t>monitorowanie sytuacji pełnoletnich wychowanków pieczy zastępczej, motywowaniu ich do nauki, do pracy, wypłata świadczeń na usamodzielnienie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/>
              <a:t>Realizacja powiatowego programu rozwoju pieczy zastępczej.</a:t>
            </a:r>
            <a:endParaRPr lang="pl-PL" sz="1100" dirty="0">
              <a:solidFill>
                <a:schemeClr val="tx1"/>
              </a:solidFill>
            </a:endParaRP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100" dirty="0">
                <a:solidFill>
                  <a:schemeClr val="tx1"/>
                </a:solidFill>
              </a:rPr>
              <a:t>regulowanie sytuacji prawnej dzieci ( 7 dzieci zgłoszono do WMOAO, 2 zostało adoptowanych).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just">
              <a:buNone/>
            </a:pPr>
            <a:endParaRPr lang="pl-PL" sz="2400" dirty="0"/>
          </a:p>
          <a:p>
            <a:pPr marL="57150" indent="0" algn="just">
              <a:buNone/>
            </a:pPr>
            <a:endParaRPr lang="pl-PL" sz="3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F54A829-3966-C8BF-CA9B-55152847A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4896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45B23C89-45DE-9988-C953-D58DEB409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04664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4" y="548680"/>
            <a:ext cx="6696744" cy="1152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3800" b="1" dirty="0"/>
              <a:t>Przyczyny umieszczenia dzieci </a:t>
            </a:r>
            <a:br>
              <a:rPr lang="pl-PL" sz="3800" b="1" dirty="0"/>
            </a:br>
            <a:r>
              <a:rPr lang="pl-PL" sz="3800" b="1" dirty="0"/>
              <a:t>            w  pieczy zastępczej (rodz. inst.)</a:t>
            </a:r>
            <a:endParaRPr lang="pl-PL" sz="2800" b="1" dirty="0"/>
          </a:p>
          <a:p>
            <a:pPr marL="0" indent="0">
              <a:buNone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82" y="0"/>
            <a:ext cx="1402202" cy="1597290"/>
          </a:xfrm>
          <a:prstGeom prst="rect">
            <a:avLst/>
          </a:prstGeo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285847000"/>
              </p:ext>
            </p:extLst>
          </p:nvPr>
        </p:nvGraphicFramePr>
        <p:xfrm>
          <a:off x="899592" y="1772816"/>
          <a:ext cx="78488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4010580"/>
            <a:ext cx="10150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Liczba dzieci</a:t>
            </a:r>
          </a:p>
        </p:txBody>
      </p:sp>
    </p:spTree>
    <p:extLst>
      <p:ext uri="{BB962C8B-B14F-4D97-AF65-F5344CB8AC3E}">
        <p14:creationId xmlns:p14="http://schemas.microsoft.com/office/powerpoint/2010/main" val="332048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211145"/>
            <a:ext cx="7380288" cy="1171575"/>
          </a:xfrm>
        </p:spPr>
        <p:txBody>
          <a:bodyPr>
            <a:noAutofit/>
          </a:bodyPr>
          <a:lstStyle/>
          <a:p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Liczba dzieci w rodzinach zastępczych w latach 2019 - 2024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4439801"/>
              </p:ext>
            </p:extLst>
          </p:nvPr>
        </p:nvGraphicFramePr>
        <p:xfrm>
          <a:off x="323528" y="1382720"/>
          <a:ext cx="8352928" cy="485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539552" y="1720840"/>
            <a:ext cx="8064896" cy="1030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l-PL" dirty="0"/>
          </a:p>
          <a:p>
            <a:pPr eaLnBrk="1" hangingPunct="1">
              <a:lnSpc>
                <a:spcPct val="150000"/>
              </a:lnSpc>
              <a:defRPr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98" y="-1712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6336704" cy="1303867"/>
          </a:xfrm>
        </p:spPr>
        <p:txBody>
          <a:bodyPr>
            <a:normAutofit/>
          </a:bodyPr>
          <a:lstStyle/>
          <a:p>
            <a:r>
              <a:rPr lang="pl-PL" sz="3600" b="1" dirty="0">
                <a:cs typeface="Calibri Light" panose="020F0302020204030204" pitchFamily="34" charset="0"/>
              </a:rPr>
              <a:t>Liczba rodzin zastępczych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70862"/>
              </p:ext>
            </p:extLst>
          </p:nvPr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14287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BEA0AD8-840D-8719-A756-362A9D7B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55" y="0"/>
            <a:ext cx="1402202" cy="15972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23F0DB-49C7-233E-3232-D66D02F6A0E5}"/>
              </a:ext>
            </a:extLst>
          </p:cNvPr>
          <p:cNvSpPr txBox="1"/>
          <p:nvPr/>
        </p:nvSpPr>
        <p:spPr>
          <a:xfrm>
            <a:off x="539552" y="332656"/>
            <a:ext cx="744912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Wydatki na rodzinną pieczę zastępczą                </a:t>
            </a:r>
            <a:r>
              <a:rPr lang="pl-PL" sz="1200" b="1" dirty="0"/>
              <a:t>(świadczenia dla rodzin zastępczych w powiecie gołdapskim oraz w innych powiatach, wynagrodzenie koordynatorów pieczy zastępczej, wynagrodzenie rodzin zastępczych i pomocy domowych, pomoc psychologiczna rodzinom i wychowankom, dodatki motywacyjne)</a:t>
            </a:r>
            <a:endParaRPr lang="pl-PL" sz="12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709A49A-A73E-A0B9-095B-055111B37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825666"/>
              </p:ext>
            </p:extLst>
          </p:nvPr>
        </p:nvGraphicFramePr>
        <p:xfrm>
          <a:off x="395536" y="908720"/>
          <a:ext cx="82809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575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2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marańczowoczerwo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9310</TotalTime>
  <Words>1271</Words>
  <Application>Microsoft Office PowerPoint</Application>
  <PresentationFormat>Pokaz na ekranie (4:3)</PresentationFormat>
  <Paragraphs>159</Paragraphs>
  <Slides>25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25</vt:i4>
      </vt:variant>
    </vt:vector>
  </HeadingPairs>
  <TitlesOfParts>
    <vt:vector size="42" baseType="lpstr">
      <vt:lpstr>Arial</vt:lpstr>
      <vt:lpstr>Baskerville Old Face</vt:lpstr>
      <vt:lpstr>Bookman Old Style</vt:lpstr>
      <vt:lpstr>Calibri</vt:lpstr>
      <vt:lpstr>Calibri Light</vt:lpstr>
      <vt:lpstr>Cambria</vt:lpstr>
      <vt:lpstr>Century Gothic</vt:lpstr>
      <vt:lpstr>Garamond</vt:lpstr>
      <vt:lpstr>Georgia</vt:lpstr>
      <vt:lpstr>Sylfaen</vt:lpstr>
      <vt:lpstr>Times New Roman</vt:lpstr>
      <vt:lpstr>Wingdings</vt:lpstr>
      <vt:lpstr>Wingdings 3</vt:lpstr>
      <vt:lpstr>Organiczny</vt:lpstr>
      <vt:lpstr>1_Organiczny</vt:lpstr>
      <vt:lpstr>2_Organiczny</vt:lpstr>
      <vt:lpstr>Jon</vt:lpstr>
      <vt:lpstr>Prezentacja programu PowerPoint</vt:lpstr>
      <vt:lpstr>Prezentacja programu PowerPoint</vt:lpstr>
      <vt:lpstr>Prezentacja programu PowerPoint</vt:lpstr>
      <vt:lpstr> Zespół ds. rodzinnej pieczy zastępczej</vt:lpstr>
      <vt:lpstr>Prezentacja programu PowerPoint</vt:lpstr>
      <vt:lpstr>Prezentacja programu PowerPoint</vt:lpstr>
      <vt:lpstr>Liczba dzieci w rodzinach zastępczych w latach 2019 - 2024</vt:lpstr>
      <vt:lpstr>Liczba rodzin zastępczych</vt:lpstr>
      <vt:lpstr>Prezentacja programu PowerPoint</vt:lpstr>
      <vt:lpstr>Prezentacja programu PowerPoint</vt:lpstr>
      <vt:lpstr>Prezentacja programu PowerPoint</vt:lpstr>
      <vt:lpstr>Koszty instytucjonalnej pieczy zastępczej</vt:lpstr>
      <vt:lpstr>Projekt: Wsparcie pieczy zastępczej w powiecie gołdapskim</vt:lpstr>
      <vt:lpstr>Prezentacja programu PowerPoint</vt:lpstr>
      <vt:lpstr>  Szkolenie kadry   </vt:lpstr>
      <vt:lpstr>Zespół ds. rehabilitacji społecznej</vt:lpstr>
      <vt:lpstr>Przeciwdziałanie  przemocy w rodzinie</vt:lpstr>
      <vt:lpstr>Dom dla matek z dziećmi i kobiet           w ciąży</vt:lpstr>
      <vt:lpstr>Pozyskane środki zewnętrzne  w 2024 roku</vt:lpstr>
      <vt:lpstr>Prezentacja programu PowerPoint</vt:lpstr>
      <vt:lpstr>Prezentacja programu PowerPoint</vt:lpstr>
      <vt:lpstr>Prezentacja programu PowerPoint</vt:lpstr>
      <vt:lpstr> Kontrole jednostki w 2024r. </vt:lpstr>
      <vt:lpstr>Prezentacja programu PowerPoint</vt:lpstr>
      <vt:lpstr>Prezentacja programu PowerPoint</vt:lpstr>
    </vt:vector>
  </TitlesOfParts>
  <Company>Powiatowe Centrum Pomocy Rodzinie w Gołdapi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Powiatowego Centrum Pomocy Rodzinie                w Gołdapi w 2012 roku.</dc:title>
  <dc:creator>admin1</dc:creator>
  <cp:lastModifiedBy>Małgorzata Gryszkowska</cp:lastModifiedBy>
  <cp:revision>565</cp:revision>
  <cp:lastPrinted>2025-04-09T07:38:41Z</cp:lastPrinted>
  <dcterms:created xsi:type="dcterms:W3CDTF">2013-04-03T13:23:55Z</dcterms:created>
  <dcterms:modified xsi:type="dcterms:W3CDTF">2025-04-11T11:01:07Z</dcterms:modified>
</cp:coreProperties>
</file>