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1" r:id="rId1"/>
  </p:sldMasterIdLst>
  <p:notesMasterIdLst>
    <p:notesMasterId r:id="rId38"/>
  </p:notesMasterIdLst>
  <p:sldIdLst>
    <p:sldId id="277" r:id="rId2"/>
    <p:sldId id="286" r:id="rId3"/>
    <p:sldId id="282" r:id="rId4"/>
    <p:sldId id="291" r:id="rId5"/>
    <p:sldId id="283" r:id="rId6"/>
    <p:sldId id="373" r:id="rId7"/>
    <p:sldId id="351" r:id="rId8"/>
    <p:sldId id="359" r:id="rId9"/>
    <p:sldId id="290" r:id="rId10"/>
    <p:sldId id="360" r:id="rId11"/>
    <p:sldId id="289" r:id="rId12"/>
    <p:sldId id="288" r:id="rId13"/>
    <p:sldId id="295" r:id="rId14"/>
    <p:sldId id="361" r:id="rId15"/>
    <p:sldId id="340" r:id="rId16"/>
    <p:sldId id="319" r:id="rId17"/>
    <p:sldId id="321" r:id="rId18"/>
    <p:sldId id="341" r:id="rId19"/>
    <p:sldId id="342" r:id="rId20"/>
    <p:sldId id="362" r:id="rId21"/>
    <p:sldId id="363" r:id="rId22"/>
    <p:sldId id="364" r:id="rId23"/>
    <p:sldId id="365" r:id="rId24"/>
    <p:sldId id="322" r:id="rId25"/>
    <p:sldId id="374" r:id="rId26"/>
    <p:sldId id="367" r:id="rId27"/>
    <p:sldId id="375" r:id="rId28"/>
    <p:sldId id="368" r:id="rId29"/>
    <p:sldId id="376" r:id="rId30"/>
    <p:sldId id="369" r:id="rId31"/>
    <p:sldId id="370" r:id="rId32"/>
    <p:sldId id="371" r:id="rId33"/>
    <p:sldId id="372" r:id="rId34"/>
    <p:sldId id="380" r:id="rId35"/>
    <p:sldId id="382" r:id="rId36"/>
    <p:sldId id="383" r:id="rId37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6B9E"/>
    <a:srgbClr val="FCDEDE"/>
    <a:srgbClr val="FC6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27" autoAdjust="0"/>
    <p:restoredTop sz="94624" autoAdjust="0"/>
  </p:normalViewPr>
  <p:slideViewPr>
    <p:cSldViewPr>
      <p:cViewPr varScale="1">
        <p:scale>
          <a:sx n="82" d="100"/>
          <a:sy n="82" d="100"/>
        </p:scale>
        <p:origin x="89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Pracownik administracji</c:v>
                </c:pt>
                <c:pt idx="1">
                  <c:v>Pracownik fizyczny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5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34-4D83-B6F3-DF9BCA3CAC8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Pracownik administracji</c:v>
                </c:pt>
                <c:pt idx="1">
                  <c:v>Pracownik fizyczny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4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34-4D83-B6F3-DF9BCA3CAC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7718600"/>
        <c:axId val="577713560"/>
      </c:barChart>
      <c:catAx>
        <c:axId val="577718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77713560"/>
        <c:crosses val="autoZero"/>
        <c:auto val="1"/>
        <c:lblAlgn val="ctr"/>
        <c:lblOffset val="100"/>
        <c:noMultiLvlLbl val="0"/>
      </c:catAx>
      <c:valAx>
        <c:axId val="577713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77718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25B-4D68-8FB9-2FF9960BBC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25B-4D68-8FB9-2FF9960BBC5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Wkład własny Powiatu Gołdapskiego</c:v>
                </c:pt>
                <c:pt idx="1">
                  <c:v>Dofinansowanie zewnętrzne</c:v>
                </c:pt>
              </c:strCache>
            </c:strRef>
          </c:cat>
          <c:val>
            <c:numRef>
              <c:f>Arkusz1!$B$2:$B$3</c:f>
              <c:numCache>
                <c:formatCode>#,##0.00</c:formatCode>
                <c:ptCount val="2"/>
                <c:pt idx="0">
                  <c:v>251810.6</c:v>
                </c:pt>
                <c:pt idx="1">
                  <c:v>1746358.3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15-48F9-A800-3D8845CBC9A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Pracownicy zatrudnieni w ramach robót publicznych</c:v>
                </c:pt>
                <c:pt idx="1">
                  <c:v>Pracownicy skierowani przez sąd w ramach odbywania kary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08-4347-B628-4D6028C15877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Pracownicy zatrudnieni w ramach robót publicznych</c:v>
                </c:pt>
                <c:pt idx="1">
                  <c:v>Pracownicy skierowani przez sąd w ramach odbywania kary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3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08-4347-B628-4D6028C158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3954776"/>
        <c:axId val="613955136"/>
      </c:barChart>
      <c:catAx>
        <c:axId val="613954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13955136"/>
        <c:crosses val="autoZero"/>
        <c:auto val="1"/>
        <c:lblAlgn val="ctr"/>
        <c:lblOffset val="100"/>
        <c:noMultiLvlLbl val="0"/>
      </c:catAx>
      <c:valAx>
        <c:axId val="61395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13954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lokalizacja urządzeń obcych oraz obiektów w pasie drogowym</c:v>
                </c:pt>
                <c:pt idx="1">
                  <c:v>umieszczenie urządzeń obcych oraz obiektów w pasie drogowym</c:v>
                </c:pt>
                <c:pt idx="2">
                  <c:v>prowadzenie robót w pasie drogowym</c:v>
                </c:pt>
                <c:pt idx="3">
                  <c:v>umieszczenie reklam w pasie drogowym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26</c:v>
                </c:pt>
                <c:pt idx="1">
                  <c:v>19</c:v>
                </c:pt>
                <c:pt idx="2">
                  <c:v>21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14-4730-A8B5-E42BC9AB37C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lokalizacja urządzeń obcych oraz obiektów w pasie drogowym</c:v>
                </c:pt>
                <c:pt idx="1">
                  <c:v>umieszczenie urządzeń obcych oraz obiektów w pasie drogowym</c:v>
                </c:pt>
                <c:pt idx="2">
                  <c:v>prowadzenie robót w pasie drogowym</c:v>
                </c:pt>
                <c:pt idx="3">
                  <c:v>umieszczenie reklam w pasie drogowym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37</c:v>
                </c:pt>
                <c:pt idx="1">
                  <c:v>14</c:v>
                </c:pt>
                <c:pt idx="2">
                  <c:v>34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14-4730-A8B5-E42BC9AB3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5443384"/>
        <c:axId val="605441224"/>
      </c:barChart>
      <c:catAx>
        <c:axId val="605443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5441224"/>
        <c:crosses val="autoZero"/>
        <c:auto val="1"/>
        <c:lblAlgn val="ctr"/>
        <c:lblOffset val="100"/>
        <c:noMultiLvlLbl val="0"/>
      </c:catAx>
      <c:valAx>
        <c:axId val="605441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5443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0148596974505205E-2"/>
                  <c:y val="4.46504537470516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BB-47F6-9446-FDF1FFBB8A84}"/>
                </c:ext>
              </c:extLst>
            </c:dLbl>
            <c:dLbl>
              <c:idx val="2"/>
              <c:layout>
                <c:manualLayout>
                  <c:x val="-2.4118877579604167E-2"/>
                  <c:y val="4.4650453747052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BB-47F6-9446-FDF1FFBB8A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Wydatki bieżące</c:v>
                </c:pt>
                <c:pt idx="1">
                  <c:v>Wydatki majątowe</c:v>
                </c:pt>
                <c:pt idx="2">
                  <c:v>Budżet całkowity</c:v>
                </c:pt>
              </c:strCache>
            </c:strRef>
          </c:cat>
          <c:val>
            <c:numRef>
              <c:f>Arkusz1!$B$2:$B$4</c:f>
              <c:numCache>
                <c:formatCode>#,##0.00</c:formatCode>
                <c:ptCount val="3"/>
                <c:pt idx="0">
                  <c:v>2101812.5</c:v>
                </c:pt>
                <c:pt idx="1">
                  <c:v>19824540.100000001</c:v>
                </c:pt>
                <c:pt idx="2">
                  <c:v>21926352.600000001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B-47F6-9446-FDF1FFBB8A8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BB-47F6-9446-FDF1FFBB8A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Wydatki bieżące</c:v>
                </c:pt>
                <c:pt idx="1">
                  <c:v>Wydatki majątowe</c:v>
                </c:pt>
                <c:pt idx="2">
                  <c:v>Budżet całkowity</c:v>
                </c:pt>
              </c:strCache>
            </c:strRef>
          </c:cat>
          <c:val>
            <c:numRef>
              <c:f>Arkusz1!$C$2:$C$4</c:f>
              <c:numCache>
                <c:formatCode>#,##0.00</c:formatCode>
                <c:ptCount val="3"/>
                <c:pt idx="0">
                  <c:v>7562287.8200000003</c:v>
                </c:pt>
                <c:pt idx="1">
                  <c:v>22260172.030000001</c:v>
                </c:pt>
                <c:pt idx="2">
                  <c:v>29812459.850000001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BB-47F6-9446-FDF1FFBB8A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6883160"/>
        <c:axId val="706884240"/>
      </c:barChart>
      <c:catAx>
        <c:axId val="706883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06884240"/>
        <c:crosses val="autoZero"/>
        <c:auto val="1"/>
        <c:lblAlgn val="ctr"/>
        <c:lblOffset val="100"/>
        <c:noMultiLvlLbl val="0"/>
      </c:catAx>
      <c:valAx>
        <c:axId val="70688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06883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Kary pieniężne od osób fizycznych</c:v>
                </c:pt>
                <c:pt idx="1">
                  <c:v>Wpływy z tytułu grzywien i kar pieniężnych od osób prawnych</c:v>
                </c:pt>
                <c:pt idx="2">
                  <c:v>Wpływy z różnych opłat</c:v>
                </c:pt>
                <c:pt idx="3">
                  <c:v>Wpływy ze sprzedaży składników majątkowych</c:v>
                </c:pt>
                <c:pt idx="4">
                  <c:v>Pozostałe odsetki</c:v>
                </c:pt>
                <c:pt idx="5">
                  <c:v>Pozostałe dochody</c:v>
                </c:pt>
                <c:pt idx="6">
                  <c:v>Wpływy z tytułu kar i odszkodowań</c:v>
                </c:pt>
                <c:pt idx="7">
                  <c:v>Wpływy z rozliczeń z lat ubiegłych</c:v>
                </c:pt>
                <c:pt idx="8">
                  <c:v>Opłaty- przystanki komunikacyjne</c:v>
                </c:pt>
              </c:strCache>
            </c:strRef>
          </c:cat>
          <c:val>
            <c:numRef>
              <c:f>Arkusz1!$B$2:$B$10</c:f>
              <c:numCache>
                <c:formatCode>#,##0.00</c:formatCode>
                <c:ptCount val="9"/>
                <c:pt idx="0">
                  <c:v>11.6</c:v>
                </c:pt>
                <c:pt idx="1">
                  <c:v>0</c:v>
                </c:pt>
                <c:pt idx="2">
                  <c:v>559777.44999999995</c:v>
                </c:pt>
                <c:pt idx="3">
                  <c:v>32058.04</c:v>
                </c:pt>
                <c:pt idx="4">
                  <c:v>1256.6199999999999</c:v>
                </c:pt>
                <c:pt idx="5">
                  <c:v>23183.55</c:v>
                </c:pt>
                <c:pt idx="6">
                  <c:v>4155.6099999999997</c:v>
                </c:pt>
                <c:pt idx="7">
                  <c:v>0</c:v>
                </c:pt>
                <c:pt idx="8">
                  <c:v>3013.95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D-4D97-A8D9-FC32A51E389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Kary pieniężne od osób fizycznych</c:v>
                </c:pt>
                <c:pt idx="1">
                  <c:v>Wpływy z tytułu grzywien i kar pieniężnych od osób prawnych</c:v>
                </c:pt>
                <c:pt idx="2">
                  <c:v>Wpływy z różnych opłat</c:v>
                </c:pt>
                <c:pt idx="3">
                  <c:v>Wpływy ze sprzedaży składników majątkowych</c:v>
                </c:pt>
                <c:pt idx="4">
                  <c:v>Pozostałe odsetki</c:v>
                </c:pt>
                <c:pt idx="5">
                  <c:v>Pozostałe dochody</c:v>
                </c:pt>
                <c:pt idx="6">
                  <c:v>Wpływy z tytułu kar i odszkodowań</c:v>
                </c:pt>
                <c:pt idx="7">
                  <c:v>Wpływy z rozliczeń z lat ubiegłych</c:v>
                </c:pt>
                <c:pt idx="8">
                  <c:v>Opłaty- przystanki komunikacyjne</c:v>
                </c:pt>
              </c:strCache>
            </c:strRef>
          </c:cat>
          <c:val>
            <c:numRef>
              <c:f>Arkusz1!$C$2:$C$10</c:f>
              <c:numCache>
                <c:formatCode>#,##0.00</c:formatCode>
                <c:ptCount val="9"/>
                <c:pt idx="0">
                  <c:v>0</c:v>
                </c:pt>
                <c:pt idx="1">
                  <c:v>16</c:v>
                </c:pt>
                <c:pt idx="2">
                  <c:v>602725.78</c:v>
                </c:pt>
                <c:pt idx="3">
                  <c:v>11094.15</c:v>
                </c:pt>
                <c:pt idx="4">
                  <c:v>885.07</c:v>
                </c:pt>
                <c:pt idx="5">
                  <c:v>93401.55</c:v>
                </c:pt>
                <c:pt idx="6">
                  <c:v>2131.9899999999998</c:v>
                </c:pt>
                <c:pt idx="7">
                  <c:v>2000</c:v>
                </c:pt>
                <c:pt idx="8">
                  <c:v>3649.9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7D-4D97-A8D9-FC32A51E38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704558168"/>
        <c:axId val="704558528"/>
      </c:barChart>
      <c:catAx>
        <c:axId val="704558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04558528"/>
        <c:crosses val="autoZero"/>
        <c:auto val="1"/>
        <c:lblAlgn val="ctr"/>
        <c:lblOffset val="100"/>
        <c:noMultiLvlLbl val="0"/>
      </c:catAx>
      <c:valAx>
        <c:axId val="704558528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704558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8740309047786997E-2"/>
          <c:y val="1.4697441025071289E-2"/>
          <c:w val="0.13741770238089487"/>
          <c:h val="4.5686203642633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INWESTYCJE OGÓŁEM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Arkusz1!$B$2:$B$3</c:f>
              <c:numCache>
                <c:formatCode>#,##0.00</c:formatCode>
                <c:ptCount val="2"/>
                <c:pt idx="0">
                  <c:v>19805585.800000001</c:v>
                </c:pt>
                <c:pt idx="1">
                  <c:v>20261343.129999999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8-4E53-9941-7A719D7B6F35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WKŁAD WŁASNY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Arkusz1!$C$2:$C$3</c:f>
              <c:numCache>
                <c:formatCode>#,##0.00</c:formatCode>
                <c:ptCount val="2"/>
                <c:pt idx="0">
                  <c:v>2014922.47</c:v>
                </c:pt>
                <c:pt idx="1">
                  <c:v>984358.22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F8-4E53-9941-7A719D7B6F35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DOFINANSOWANIE ZEWNĘTRZNE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Arkusz1!$D$2:$D$3</c:f>
              <c:numCache>
                <c:formatCode>#,##0.00</c:formatCode>
                <c:ptCount val="2"/>
                <c:pt idx="0">
                  <c:v>17790663.329999998</c:v>
                </c:pt>
                <c:pt idx="1">
                  <c:v>19276984.91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F8-4E53-9941-7A719D7B6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9314872"/>
        <c:axId val="695001152"/>
      </c:barChart>
      <c:catAx>
        <c:axId val="769314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95001152"/>
        <c:crosses val="autoZero"/>
        <c:auto val="1"/>
        <c:lblAlgn val="ctr"/>
        <c:lblOffset val="100"/>
        <c:noMultiLvlLbl val="0"/>
      </c:catAx>
      <c:valAx>
        <c:axId val="69500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9314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36A-45C2-8E6D-A808D8ECD5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36A-45C2-8E6D-A808D8ECD5E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Wkład własny Powiatu Gołdapskiego</c:v>
                </c:pt>
                <c:pt idx="1">
                  <c:v>Dofinansowanie zewnętrzne</c:v>
                </c:pt>
              </c:strCache>
            </c:strRef>
          </c:cat>
          <c:val>
            <c:numRef>
              <c:f>Arkusz1!$B$2:$B$3</c:f>
              <c:numCache>
                <c:formatCode>#,##0.00</c:formatCode>
                <c:ptCount val="2"/>
                <c:pt idx="0">
                  <c:v>2014922.47</c:v>
                </c:pt>
                <c:pt idx="1">
                  <c:v>17790663.329999998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34-4CD4-88F9-D79293DA94D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CF4-4C26-AEFE-2B977EC972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CF4-4C26-AEFE-2B977EC9723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Wkład własny Powiatu Gołdapskiego</c:v>
                </c:pt>
                <c:pt idx="1">
                  <c:v>Dofinansowanie zewnętrzne</c:v>
                </c:pt>
              </c:strCache>
            </c:strRef>
          </c:cat>
          <c:val>
            <c:numRef>
              <c:f>Arkusz1!$B$2:$B$3</c:f>
              <c:numCache>
                <c:formatCode>#,##0.00</c:formatCode>
                <c:ptCount val="2"/>
                <c:pt idx="0">
                  <c:v>984358.22</c:v>
                </c:pt>
                <c:pt idx="1">
                  <c:v>19276984.91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15-48F9-A800-3D8845CBC9A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1BC-4B16-ADFB-AEFB08E4BA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1BC-4B16-ADFB-AEFB08E4BA4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Wkład własny Powiatu Gołdapskiego</c:v>
                </c:pt>
                <c:pt idx="1">
                  <c:v>Dofinansowanie zewnętrzne</c:v>
                </c:pt>
              </c:strCache>
            </c:strRef>
          </c:cat>
          <c:val>
            <c:numRef>
              <c:f>Arkusz1!$B$2:$B$3</c:f>
              <c:numCache>
                <c:formatCode>#,##0.00</c:formatCode>
                <c:ptCount val="2"/>
                <c:pt idx="0">
                  <c:v>18954.3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34-4CD4-88F9-D79293DA94D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B8EC53-EEA5-4497-8E36-1E75D4AB81B9}" type="doc">
      <dgm:prSet loTypeId="urn:microsoft.com/office/officeart/2005/8/layout/hierarchy1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86E82E8C-3A52-48A4-BBE4-E7A673387559}">
      <dgm:prSet phldrT="[Tekst]" custT="1"/>
      <dgm:spPr/>
      <dgm:t>
        <a:bodyPr/>
        <a:lstStyle/>
        <a:p>
          <a:r>
            <a:rPr lang="pl-PL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Dyrektor</a:t>
          </a:r>
        </a:p>
      </dgm:t>
    </dgm:pt>
    <dgm:pt modelId="{1F32D40A-D437-4636-ABA1-0F3BD8AA1370}" type="parTrans" cxnId="{9299E10B-FC49-4E87-A885-D1939590E20D}">
      <dgm:prSet/>
      <dgm:spPr/>
      <dgm:t>
        <a:bodyPr/>
        <a:lstStyle/>
        <a:p>
          <a:endParaRPr lang="pl-PL"/>
        </a:p>
      </dgm:t>
    </dgm:pt>
    <dgm:pt modelId="{41DB1914-B1CA-48E7-8885-991AEB2FB89C}" type="sibTrans" cxnId="{9299E10B-FC49-4E87-A885-D1939590E20D}">
      <dgm:prSet/>
      <dgm:spPr/>
      <dgm:t>
        <a:bodyPr/>
        <a:lstStyle/>
        <a:p>
          <a:endParaRPr lang="pl-PL"/>
        </a:p>
      </dgm:t>
    </dgm:pt>
    <dgm:pt modelId="{01D2B8FB-90D4-435B-8F87-3483C950D7A9}">
      <dgm:prSet phldrT="[Tekst]" custT="1"/>
      <dgm:spPr/>
      <dgm:t>
        <a:bodyPr/>
        <a:lstStyle/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Stanowisko ds. uzgodnień, zarządzania ruchem</a:t>
          </a:r>
        </a:p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i ochrony pasa drogowego</a:t>
          </a:r>
        </a:p>
      </dgm:t>
    </dgm:pt>
    <dgm:pt modelId="{4DF183E4-C9C4-4115-A323-CEE01F741D4B}" type="parTrans" cxnId="{C80967FD-B28C-4238-9918-DB9858A7636F}">
      <dgm:prSet/>
      <dgm:spPr/>
      <dgm:t>
        <a:bodyPr/>
        <a:lstStyle/>
        <a:p>
          <a:endParaRPr lang="pl-PL"/>
        </a:p>
      </dgm:t>
    </dgm:pt>
    <dgm:pt modelId="{CE328902-672D-40A7-99A1-72E32EB936D3}" type="sibTrans" cxnId="{C80967FD-B28C-4238-9918-DB9858A7636F}">
      <dgm:prSet/>
      <dgm:spPr/>
      <dgm:t>
        <a:bodyPr/>
        <a:lstStyle/>
        <a:p>
          <a:endParaRPr lang="pl-PL"/>
        </a:p>
      </dgm:t>
    </dgm:pt>
    <dgm:pt modelId="{D2686BDC-A930-46D4-BBD3-21491D2147D6}">
      <dgm:prSet phldrT="[Tekst]" custT="1"/>
      <dgm:spPr/>
      <dgm:t>
        <a:bodyPr/>
        <a:lstStyle/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Kierownik Działu Dróg i Mostów</a:t>
          </a:r>
        </a:p>
      </dgm:t>
    </dgm:pt>
    <dgm:pt modelId="{1F55E626-CEC7-40B1-A7B6-BEDA2B6D962D}" type="parTrans" cxnId="{CC40B602-0D3A-42AA-9217-0D728A38C6AB}">
      <dgm:prSet/>
      <dgm:spPr/>
      <dgm:t>
        <a:bodyPr/>
        <a:lstStyle/>
        <a:p>
          <a:endParaRPr lang="pl-PL"/>
        </a:p>
      </dgm:t>
    </dgm:pt>
    <dgm:pt modelId="{8100FA95-3C92-4A0C-AF8E-85756D8866EB}" type="sibTrans" cxnId="{CC40B602-0D3A-42AA-9217-0D728A38C6AB}">
      <dgm:prSet/>
      <dgm:spPr/>
      <dgm:t>
        <a:bodyPr/>
        <a:lstStyle/>
        <a:p>
          <a:endParaRPr lang="pl-PL"/>
        </a:p>
      </dgm:t>
    </dgm:pt>
    <dgm:pt modelId="{FFB6B5D2-6146-4FB8-B76B-097BCE30FA62}">
      <dgm:prSet phldrT="[Tekst]" custT="1"/>
      <dgm:spPr/>
      <dgm:t>
        <a:bodyPr/>
        <a:lstStyle/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Dział Dróg i Mostów</a:t>
          </a:r>
        </a:p>
      </dgm:t>
    </dgm:pt>
    <dgm:pt modelId="{A6F706A3-D6E7-4B1F-91BE-04B26E5B84FA}" type="parTrans" cxnId="{EA6782C7-3BFD-48CA-BFE3-73C2A3952153}">
      <dgm:prSet/>
      <dgm:spPr/>
      <dgm:t>
        <a:bodyPr/>
        <a:lstStyle/>
        <a:p>
          <a:endParaRPr lang="pl-PL"/>
        </a:p>
      </dgm:t>
    </dgm:pt>
    <dgm:pt modelId="{62F8FA7D-B562-4DD6-B3C2-7F26D679750A}" type="sibTrans" cxnId="{EA6782C7-3BFD-48CA-BFE3-73C2A3952153}">
      <dgm:prSet/>
      <dgm:spPr/>
      <dgm:t>
        <a:bodyPr/>
        <a:lstStyle/>
        <a:p>
          <a:endParaRPr lang="pl-PL"/>
        </a:p>
      </dgm:t>
    </dgm:pt>
    <dgm:pt modelId="{6F563D09-3327-4317-ABE4-A2F98E5A6D68}">
      <dgm:prSet custT="1"/>
      <dgm:spPr/>
      <dgm:t>
        <a:bodyPr/>
        <a:lstStyle/>
        <a:p>
          <a:r>
            <a:rPr lang="pl-PL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Stanowisko ds. </a:t>
          </a:r>
          <a:r>
            <a:rPr lang="pl-PL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administracyjno</a:t>
          </a:r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– kadrowych</a:t>
          </a:r>
        </a:p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i zamówień publicznych</a:t>
          </a:r>
        </a:p>
      </dgm:t>
    </dgm:pt>
    <dgm:pt modelId="{7042FEE6-16AE-4C4E-81BF-BAEC657C9CAA}" type="parTrans" cxnId="{91ABA830-1815-4B07-818C-05745EA77CF1}">
      <dgm:prSet/>
      <dgm:spPr/>
      <dgm:t>
        <a:bodyPr/>
        <a:lstStyle/>
        <a:p>
          <a:endParaRPr lang="pl-PL"/>
        </a:p>
      </dgm:t>
    </dgm:pt>
    <dgm:pt modelId="{3D5F8619-6706-4FFA-8493-D9E5A6A6B54F}" type="sibTrans" cxnId="{91ABA830-1815-4B07-818C-05745EA77CF1}">
      <dgm:prSet/>
      <dgm:spPr/>
      <dgm:t>
        <a:bodyPr/>
        <a:lstStyle/>
        <a:p>
          <a:endParaRPr lang="pl-PL"/>
        </a:p>
      </dgm:t>
    </dgm:pt>
    <dgm:pt modelId="{93617A2B-468C-47F1-88FC-42031C2ECCB6}">
      <dgm:prSet custT="1"/>
      <dgm:spPr/>
      <dgm:t>
        <a:bodyPr/>
        <a:lstStyle/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Główny księgowy</a:t>
          </a:r>
        </a:p>
      </dgm:t>
    </dgm:pt>
    <dgm:pt modelId="{C3AB307D-E41C-4AB2-84D1-6E2691DD35E2}" type="parTrans" cxnId="{C7FF274E-0555-4364-BE50-9DE935F92588}">
      <dgm:prSet/>
      <dgm:spPr/>
      <dgm:t>
        <a:bodyPr/>
        <a:lstStyle/>
        <a:p>
          <a:endParaRPr lang="pl-PL"/>
        </a:p>
      </dgm:t>
    </dgm:pt>
    <dgm:pt modelId="{0F931321-B77D-4E58-8843-638428218ADC}" type="sibTrans" cxnId="{C7FF274E-0555-4364-BE50-9DE935F92588}">
      <dgm:prSet/>
      <dgm:spPr/>
      <dgm:t>
        <a:bodyPr/>
        <a:lstStyle/>
        <a:p>
          <a:endParaRPr lang="pl-PL"/>
        </a:p>
      </dgm:t>
    </dgm:pt>
    <dgm:pt modelId="{546689D5-42BA-4249-BE90-3CFCE3F70AC8}">
      <dgm:prSet custT="1"/>
      <dgm:spPr/>
      <dgm:t>
        <a:bodyPr/>
        <a:lstStyle/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Stanowisko ds. eksploatacji dróg oraz gospodarki zielenią</a:t>
          </a:r>
        </a:p>
      </dgm:t>
    </dgm:pt>
    <dgm:pt modelId="{0A0B2A4F-4D6E-4E24-985F-AA904372B7CD}" type="parTrans" cxnId="{00C5A985-31EB-4FD8-B1D4-21FFD0650237}">
      <dgm:prSet/>
      <dgm:spPr/>
      <dgm:t>
        <a:bodyPr/>
        <a:lstStyle/>
        <a:p>
          <a:endParaRPr lang="pl-PL"/>
        </a:p>
      </dgm:t>
    </dgm:pt>
    <dgm:pt modelId="{ACF99F90-3211-4804-919B-5798339CBE4C}" type="sibTrans" cxnId="{00C5A985-31EB-4FD8-B1D4-21FFD0650237}">
      <dgm:prSet/>
      <dgm:spPr/>
      <dgm:t>
        <a:bodyPr/>
        <a:lstStyle/>
        <a:p>
          <a:endParaRPr lang="pl-PL"/>
        </a:p>
      </dgm:t>
    </dgm:pt>
    <dgm:pt modelId="{8CF47EE6-B6A1-4B08-BF3B-EE19A8067FE1}" type="pres">
      <dgm:prSet presAssocID="{7AB8EC53-EEA5-4497-8E36-1E75D4AB81B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87ACC2-E601-42D1-8CAA-8B9CAFB21331}" type="pres">
      <dgm:prSet presAssocID="{86E82E8C-3A52-48A4-BBE4-E7A673387559}" presName="hierRoot1" presStyleCnt="0"/>
      <dgm:spPr/>
    </dgm:pt>
    <dgm:pt modelId="{4064CAF7-8DB2-4854-81D9-EF7C413E085F}" type="pres">
      <dgm:prSet presAssocID="{86E82E8C-3A52-48A4-BBE4-E7A673387559}" presName="composite" presStyleCnt="0"/>
      <dgm:spPr/>
    </dgm:pt>
    <dgm:pt modelId="{A18E2F87-E8E9-4C44-891E-9D8F681BC460}" type="pres">
      <dgm:prSet presAssocID="{86E82E8C-3A52-48A4-BBE4-E7A673387559}" presName="background" presStyleLbl="node0" presStyleIdx="0" presStyleCnt="1"/>
      <dgm:spPr>
        <a:solidFill>
          <a:srgbClr val="FFCCFF"/>
        </a:solidFill>
      </dgm:spPr>
    </dgm:pt>
    <dgm:pt modelId="{14BBFD36-AC67-4339-92FA-4C9CEEA88A5B}" type="pres">
      <dgm:prSet presAssocID="{86E82E8C-3A52-48A4-BBE4-E7A673387559}" presName="text" presStyleLbl="fgAcc0" presStyleIdx="0" presStyleCnt="1">
        <dgm:presLayoutVars>
          <dgm:chPref val="3"/>
        </dgm:presLayoutVars>
      </dgm:prSet>
      <dgm:spPr/>
    </dgm:pt>
    <dgm:pt modelId="{2A35D37D-6A95-4A9E-998F-9883079475D6}" type="pres">
      <dgm:prSet presAssocID="{86E82E8C-3A52-48A4-BBE4-E7A673387559}" presName="hierChild2" presStyleCnt="0"/>
      <dgm:spPr/>
    </dgm:pt>
    <dgm:pt modelId="{2FCA8011-FD01-4001-8E60-EF892A841545}" type="pres">
      <dgm:prSet presAssocID="{4DF183E4-C9C4-4115-A323-CEE01F741D4B}" presName="Name10" presStyleLbl="parChTrans1D2" presStyleIdx="0" presStyleCnt="5"/>
      <dgm:spPr/>
    </dgm:pt>
    <dgm:pt modelId="{2D5AB888-52A1-4686-A07D-C360DF732BC5}" type="pres">
      <dgm:prSet presAssocID="{01D2B8FB-90D4-435B-8F87-3483C950D7A9}" presName="hierRoot2" presStyleCnt="0"/>
      <dgm:spPr/>
    </dgm:pt>
    <dgm:pt modelId="{85192CAC-56F8-4CB4-9C19-CAA83EEB8C9F}" type="pres">
      <dgm:prSet presAssocID="{01D2B8FB-90D4-435B-8F87-3483C950D7A9}" presName="composite2" presStyleCnt="0"/>
      <dgm:spPr/>
    </dgm:pt>
    <dgm:pt modelId="{D0ED7D05-6E7C-4239-B3EA-C52470873BD3}" type="pres">
      <dgm:prSet presAssocID="{01D2B8FB-90D4-435B-8F87-3483C950D7A9}" presName="background2" presStyleLbl="node2" presStyleIdx="0" presStyleCnt="5"/>
      <dgm:spPr>
        <a:solidFill>
          <a:srgbClr val="CCECFF"/>
        </a:solidFill>
      </dgm:spPr>
    </dgm:pt>
    <dgm:pt modelId="{9587BEA3-B919-4757-8238-010F70B457F0}" type="pres">
      <dgm:prSet presAssocID="{01D2B8FB-90D4-435B-8F87-3483C950D7A9}" presName="text2" presStyleLbl="fgAcc2" presStyleIdx="0" presStyleCnt="5">
        <dgm:presLayoutVars>
          <dgm:chPref val="3"/>
        </dgm:presLayoutVars>
      </dgm:prSet>
      <dgm:spPr/>
    </dgm:pt>
    <dgm:pt modelId="{B5B1255A-15AC-4896-99EE-FA3D99DB2572}" type="pres">
      <dgm:prSet presAssocID="{01D2B8FB-90D4-435B-8F87-3483C950D7A9}" presName="hierChild3" presStyleCnt="0"/>
      <dgm:spPr/>
    </dgm:pt>
    <dgm:pt modelId="{84A56F64-E480-4B76-8B77-621A5FCE2EAE}" type="pres">
      <dgm:prSet presAssocID="{0A0B2A4F-4D6E-4E24-985F-AA904372B7CD}" presName="Name10" presStyleLbl="parChTrans1D2" presStyleIdx="1" presStyleCnt="5"/>
      <dgm:spPr/>
    </dgm:pt>
    <dgm:pt modelId="{9CD2395D-6336-4FDA-B571-AB3C38A179B4}" type="pres">
      <dgm:prSet presAssocID="{546689D5-42BA-4249-BE90-3CFCE3F70AC8}" presName="hierRoot2" presStyleCnt="0"/>
      <dgm:spPr/>
    </dgm:pt>
    <dgm:pt modelId="{0AE6B812-693D-4B26-AD8B-58C14458C507}" type="pres">
      <dgm:prSet presAssocID="{546689D5-42BA-4249-BE90-3CFCE3F70AC8}" presName="composite2" presStyleCnt="0"/>
      <dgm:spPr/>
    </dgm:pt>
    <dgm:pt modelId="{14D88BF5-D37D-4DDA-9568-FD4B57735A38}" type="pres">
      <dgm:prSet presAssocID="{546689D5-42BA-4249-BE90-3CFCE3F70AC8}" presName="background2" presStyleLbl="node2" presStyleIdx="1" presStyleCnt="5"/>
      <dgm:spPr>
        <a:solidFill>
          <a:srgbClr val="CCECFF"/>
        </a:solidFill>
      </dgm:spPr>
    </dgm:pt>
    <dgm:pt modelId="{15662337-F304-4B9C-A9AF-3495F79E8603}" type="pres">
      <dgm:prSet presAssocID="{546689D5-42BA-4249-BE90-3CFCE3F70AC8}" presName="text2" presStyleLbl="fgAcc2" presStyleIdx="1" presStyleCnt="5">
        <dgm:presLayoutVars>
          <dgm:chPref val="3"/>
        </dgm:presLayoutVars>
      </dgm:prSet>
      <dgm:spPr/>
    </dgm:pt>
    <dgm:pt modelId="{37ECFEAC-EF34-47E2-9E0B-D81E83B3901C}" type="pres">
      <dgm:prSet presAssocID="{546689D5-42BA-4249-BE90-3CFCE3F70AC8}" presName="hierChild3" presStyleCnt="0"/>
      <dgm:spPr/>
    </dgm:pt>
    <dgm:pt modelId="{A48BAD0F-5FF5-4517-894E-F1AD73CE30DB}" type="pres">
      <dgm:prSet presAssocID="{1F55E626-CEC7-40B1-A7B6-BEDA2B6D962D}" presName="Name10" presStyleLbl="parChTrans1D2" presStyleIdx="2" presStyleCnt="5"/>
      <dgm:spPr/>
    </dgm:pt>
    <dgm:pt modelId="{21C459E8-EBB1-423D-9A11-EFBAE79CA91F}" type="pres">
      <dgm:prSet presAssocID="{D2686BDC-A930-46D4-BBD3-21491D2147D6}" presName="hierRoot2" presStyleCnt="0"/>
      <dgm:spPr/>
    </dgm:pt>
    <dgm:pt modelId="{66C89C31-A07F-4A99-B65E-EFA60E4DBF56}" type="pres">
      <dgm:prSet presAssocID="{D2686BDC-A930-46D4-BBD3-21491D2147D6}" presName="composite2" presStyleCnt="0"/>
      <dgm:spPr/>
    </dgm:pt>
    <dgm:pt modelId="{77C83771-DAEC-43E5-8283-2CC25A24EB86}" type="pres">
      <dgm:prSet presAssocID="{D2686BDC-A930-46D4-BBD3-21491D2147D6}" presName="background2" presStyleLbl="node2" presStyleIdx="2" presStyleCnt="5"/>
      <dgm:spPr>
        <a:solidFill>
          <a:srgbClr val="CCECFF"/>
        </a:solidFill>
      </dgm:spPr>
    </dgm:pt>
    <dgm:pt modelId="{946C09F4-335E-40EE-9AE9-E88B5417A201}" type="pres">
      <dgm:prSet presAssocID="{D2686BDC-A930-46D4-BBD3-21491D2147D6}" presName="text2" presStyleLbl="fgAcc2" presStyleIdx="2" presStyleCnt="5">
        <dgm:presLayoutVars>
          <dgm:chPref val="3"/>
        </dgm:presLayoutVars>
      </dgm:prSet>
      <dgm:spPr/>
    </dgm:pt>
    <dgm:pt modelId="{F771D1B1-46D7-47B3-9AA0-BD9DE35256AA}" type="pres">
      <dgm:prSet presAssocID="{D2686BDC-A930-46D4-BBD3-21491D2147D6}" presName="hierChild3" presStyleCnt="0"/>
      <dgm:spPr/>
    </dgm:pt>
    <dgm:pt modelId="{B7D3BB97-9900-4900-91A6-BA8AE1727F43}" type="pres">
      <dgm:prSet presAssocID="{A6F706A3-D6E7-4B1F-91BE-04B26E5B84FA}" presName="Name17" presStyleLbl="parChTrans1D3" presStyleIdx="0" presStyleCnt="1"/>
      <dgm:spPr/>
    </dgm:pt>
    <dgm:pt modelId="{B03BF8DC-5CCA-41CE-BF3F-4BCE6FCBCC91}" type="pres">
      <dgm:prSet presAssocID="{FFB6B5D2-6146-4FB8-B76B-097BCE30FA62}" presName="hierRoot3" presStyleCnt="0"/>
      <dgm:spPr/>
    </dgm:pt>
    <dgm:pt modelId="{24D58D62-74B9-468D-AE16-EF80CB8B0C3D}" type="pres">
      <dgm:prSet presAssocID="{FFB6B5D2-6146-4FB8-B76B-097BCE30FA62}" presName="composite3" presStyleCnt="0"/>
      <dgm:spPr/>
    </dgm:pt>
    <dgm:pt modelId="{C6F4ABCB-038B-4E41-980E-35444F737635}" type="pres">
      <dgm:prSet presAssocID="{FFB6B5D2-6146-4FB8-B76B-097BCE30FA62}" presName="background3" presStyleLbl="node3" presStyleIdx="0" presStyleCnt="1"/>
      <dgm:spPr>
        <a:solidFill>
          <a:srgbClr val="99FF99"/>
        </a:solidFill>
      </dgm:spPr>
    </dgm:pt>
    <dgm:pt modelId="{1585A6D4-1778-4F6A-9EFF-33662E6FF7B7}" type="pres">
      <dgm:prSet presAssocID="{FFB6B5D2-6146-4FB8-B76B-097BCE30FA62}" presName="text3" presStyleLbl="fgAcc3" presStyleIdx="0" presStyleCnt="1">
        <dgm:presLayoutVars>
          <dgm:chPref val="3"/>
        </dgm:presLayoutVars>
      </dgm:prSet>
      <dgm:spPr/>
    </dgm:pt>
    <dgm:pt modelId="{C166F6D1-32CC-44B6-9673-A84D3ABFFE3B}" type="pres">
      <dgm:prSet presAssocID="{FFB6B5D2-6146-4FB8-B76B-097BCE30FA62}" presName="hierChild4" presStyleCnt="0"/>
      <dgm:spPr/>
    </dgm:pt>
    <dgm:pt modelId="{B06D0F04-9790-41BA-9ED2-2BBEFC366AE0}" type="pres">
      <dgm:prSet presAssocID="{C3AB307D-E41C-4AB2-84D1-6E2691DD35E2}" presName="Name10" presStyleLbl="parChTrans1D2" presStyleIdx="3" presStyleCnt="5"/>
      <dgm:spPr/>
    </dgm:pt>
    <dgm:pt modelId="{2C654A36-9EBD-4C4C-8470-2779F484F4AD}" type="pres">
      <dgm:prSet presAssocID="{93617A2B-468C-47F1-88FC-42031C2ECCB6}" presName="hierRoot2" presStyleCnt="0"/>
      <dgm:spPr/>
    </dgm:pt>
    <dgm:pt modelId="{C3C3D0F9-7ED0-48CF-9758-8DA58A91C675}" type="pres">
      <dgm:prSet presAssocID="{93617A2B-468C-47F1-88FC-42031C2ECCB6}" presName="composite2" presStyleCnt="0"/>
      <dgm:spPr/>
    </dgm:pt>
    <dgm:pt modelId="{27CD2622-9DCD-48FD-A88F-31C7EB287232}" type="pres">
      <dgm:prSet presAssocID="{93617A2B-468C-47F1-88FC-42031C2ECCB6}" presName="background2" presStyleLbl="node2" presStyleIdx="3" presStyleCnt="5"/>
      <dgm:spPr>
        <a:solidFill>
          <a:srgbClr val="FFCCFF"/>
        </a:solidFill>
      </dgm:spPr>
    </dgm:pt>
    <dgm:pt modelId="{A192C5D8-3933-44CF-ACB7-C76E16B8A0EE}" type="pres">
      <dgm:prSet presAssocID="{93617A2B-468C-47F1-88FC-42031C2ECCB6}" presName="text2" presStyleLbl="fgAcc2" presStyleIdx="3" presStyleCnt="5">
        <dgm:presLayoutVars>
          <dgm:chPref val="3"/>
        </dgm:presLayoutVars>
      </dgm:prSet>
      <dgm:spPr/>
    </dgm:pt>
    <dgm:pt modelId="{0EF8DC3D-9B59-4E2B-BAAD-C82B76DDD4E6}" type="pres">
      <dgm:prSet presAssocID="{93617A2B-468C-47F1-88FC-42031C2ECCB6}" presName="hierChild3" presStyleCnt="0"/>
      <dgm:spPr/>
    </dgm:pt>
    <dgm:pt modelId="{08AFB6A9-7D13-45C5-9C65-6616E9AF9B65}" type="pres">
      <dgm:prSet presAssocID="{7042FEE6-16AE-4C4E-81BF-BAEC657C9CAA}" presName="Name10" presStyleLbl="parChTrans1D2" presStyleIdx="4" presStyleCnt="5"/>
      <dgm:spPr/>
    </dgm:pt>
    <dgm:pt modelId="{9446DBCF-20A2-48B7-840B-7F9A050471F9}" type="pres">
      <dgm:prSet presAssocID="{6F563D09-3327-4317-ABE4-A2F98E5A6D68}" presName="hierRoot2" presStyleCnt="0"/>
      <dgm:spPr/>
    </dgm:pt>
    <dgm:pt modelId="{4CDE1D7E-03ED-421D-B3EB-AD94E1B167CB}" type="pres">
      <dgm:prSet presAssocID="{6F563D09-3327-4317-ABE4-A2F98E5A6D68}" presName="composite2" presStyleCnt="0"/>
      <dgm:spPr/>
    </dgm:pt>
    <dgm:pt modelId="{85D003B1-0C1C-4C42-AE7F-D5747479C0C6}" type="pres">
      <dgm:prSet presAssocID="{6F563D09-3327-4317-ABE4-A2F98E5A6D68}" presName="background2" presStyleLbl="node2" presStyleIdx="4" presStyleCnt="5"/>
      <dgm:spPr>
        <a:solidFill>
          <a:srgbClr val="FFCCFF"/>
        </a:solidFill>
      </dgm:spPr>
    </dgm:pt>
    <dgm:pt modelId="{A841D088-63BB-4FDE-806A-3D9024401AD1}" type="pres">
      <dgm:prSet presAssocID="{6F563D09-3327-4317-ABE4-A2F98E5A6D68}" presName="text2" presStyleLbl="fgAcc2" presStyleIdx="4" presStyleCnt="5" custLinFactNeighborX="-4180" custLinFactNeighborY="-523">
        <dgm:presLayoutVars>
          <dgm:chPref val="3"/>
        </dgm:presLayoutVars>
      </dgm:prSet>
      <dgm:spPr/>
    </dgm:pt>
    <dgm:pt modelId="{ECFD46AA-8619-4A45-9FCA-8A7D0404394F}" type="pres">
      <dgm:prSet presAssocID="{6F563D09-3327-4317-ABE4-A2F98E5A6D68}" presName="hierChild3" presStyleCnt="0"/>
      <dgm:spPr/>
    </dgm:pt>
  </dgm:ptLst>
  <dgm:cxnLst>
    <dgm:cxn modelId="{CC40B602-0D3A-42AA-9217-0D728A38C6AB}" srcId="{86E82E8C-3A52-48A4-BBE4-E7A673387559}" destId="{D2686BDC-A930-46D4-BBD3-21491D2147D6}" srcOrd="2" destOrd="0" parTransId="{1F55E626-CEC7-40B1-A7B6-BEDA2B6D962D}" sibTransId="{8100FA95-3C92-4A0C-AF8E-85756D8866EB}"/>
    <dgm:cxn modelId="{9299E10B-FC49-4E87-A885-D1939590E20D}" srcId="{7AB8EC53-EEA5-4497-8E36-1E75D4AB81B9}" destId="{86E82E8C-3A52-48A4-BBE4-E7A673387559}" srcOrd="0" destOrd="0" parTransId="{1F32D40A-D437-4636-ABA1-0F3BD8AA1370}" sibTransId="{41DB1914-B1CA-48E7-8885-991AEB2FB89C}"/>
    <dgm:cxn modelId="{4302A718-8A71-4497-8419-0C0942E70D2E}" type="presOf" srcId="{7042FEE6-16AE-4C4E-81BF-BAEC657C9CAA}" destId="{08AFB6A9-7D13-45C5-9C65-6616E9AF9B65}" srcOrd="0" destOrd="0" presId="urn:microsoft.com/office/officeart/2005/8/layout/hierarchy1"/>
    <dgm:cxn modelId="{48EE4A1C-C4BB-47A4-B64C-6B6159AED084}" type="presOf" srcId="{86E82E8C-3A52-48A4-BBE4-E7A673387559}" destId="{14BBFD36-AC67-4339-92FA-4C9CEEA88A5B}" srcOrd="0" destOrd="0" presId="urn:microsoft.com/office/officeart/2005/8/layout/hierarchy1"/>
    <dgm:cxn modelId="{91ABA830-1815-4B07-818C-05745EA77CF1}" srcId="{86E82E8C-3A52-48A4-BBE4-E7A673387559}" destId="{6F563D09-3327-4317-ABE4-A2F98E5A6D68}" srcOrd="4" destOrd="0" parTransId="{7042FEE6-16AE-4C4E-81BF-BAEC657C9CAA}" sibTransId="{3D5F8619-6706-4FFA-8493-D9E5A6A6B54F}"/>
    <dgm:cxn modelId="{90486C4B-34AF-4DF3-97E7-4D0EEFA94E78}" type="presOf" srcId="{01D2B8FB-90D4-435B-8F87-3483C950D7A9}" destId="{9587BEA3-B919-4757-8238-010F70B457F0}" srcOrd="0" destOrd="0" presId="urn:microsoft.com/office/officeart/2005/8/layout/hierarchy1"/>
    <dgm:cxn modelId="{C7FF274E-0555-4364-BE50-9DE935F92588}" srcId="{86E82E8C-3A52-48A4-BBE4-E7A673387559}" destId="{93617A2B-468C-47F1-88FC-42031C2ECCB6}" srcOrd="3" destOrd="0" parTransId="{C3AB307D-E41C-4AB2-84D1-6E2691DD35E2}" sibTransId="{0F931321-B77D-4E58-8843-638428218ADC}"/>
    <dgm:cxn modelId="{5D997A7F-9909-4A70-BD68-D14EAD363FA3}" type="presOf" srcId="{0A0B2A4F-4D6E-4E24-985F-AA904372B7CD}" destId="{84A56F64-E480-4B76-8B77-621A5FCE2EAE}" srcOrd="0" destOrd="0" presId="urn:microsoft.com/office/officeart/2005/8/layout/hierarchy1"/>
    <dgm:cxn modelId="{CE8DA27F-F3D0-48DC-A460-320D67268319}" type="presOf" srcId="{6F563D09-3327-4317-ABE4-A2F98E5A6D68}" destId="{A841D088-63BB-4FDE-806A-3D9024401AD1}" srcOrd="0" destOrd="0" presId="urn:microsoft.com/office/officeart/2005/8/layout/hierarchy1"/>
    <dgm:cxn modelId="{9F7B2482-C6CF-4BBD-810C-8DDBD30CF50E}" type="presOf" srcId="{D2686BDC-A930-46D4-BBD3-21491D2147D6}" destId="{946C09F4-335E-40EE-9AE9-E88B5417A201}" srcOrd="0" destOrd="0" presId="urn:microsoft.com/office/officeart/2005/8/layout/hierarchy1"/>
    <dgm:cxn modelId="{2DFB9684-618E-4A2E-A319-361EF0808B00}" type="presOf" srcId="{A6F706A3-D6E7-4B1F-91BE-04B26E5B84FA}" destId="{B7D3BB97-9900-4900-91A6-BA8AE1727F43}" srcOrd="0" destOrd="0" presId="urn:microsoft.com/office/officeart/2005/8/layout/hierarchy1"/>
    <dgm:cxn modelId="{00C5A985-31EB-4FD8-B1D4-21FFD0650237}" srcId="{86E82E8C-3A52-48A4-BBE4-E7A673387559}" destId="{546689D5-42BA-4249-BE90-3CFCE3F70AC8}" srcOrd="1" destOrd="0" parTransId="{0A0B2A4F-4D6E-4E24-985F-AA904372B7CD}" sibTransId="{ACF99F90-3211-4804-919B-5798339CBE4C}"/>
    <dgm:cxn modelId="{A41009AB-A544-4018-8B83-DED71FC40681}" type="presOf" srcId="{C3AB307D-E41C-4AB2-84D1-6E2691DD35E2}" destId="{B06D0F04-9790-41BA-9ED2-2BBEFC366AE0}" srcOrd="0" destOrd="0" presId="urn:microsoft.com/office/officeart/2005/8/layout/hierarchy1"/>
    <dgm:cxn modelId="{60653DAC-D048-42C3-B536-72B6AEF52532}" type="presOf" srcId="{546689D5-42BA-4249-BE90-3CFCE3F70AC8}" destId="{15662337-F304-4B9C-A9AF-3495F79E8603}" srcOrd="0" destOrd="0" presId="urn:microsoft.com/office/officeart/2005/8/layout/hierarchy1"/>
    <dgm:cxn modelId="{54AC60B4-DABB-4F5C-9D24-8BC79FB2EA8D}" type="presOf" srcId="{1F55E626-CEC7-40B1-A7B6-BEDA2B6D962D}" destId="{A48BAD0F-5FF5-4517-894E-F1AD73CE30DB}" srcOrd="0" destOrd="0" presId="urn:microsoft.com/office/officeart/2005/8/layout/hierarchy1"/>
    <dgm:cxn modelId="{791E6DB8-0382-455F-969C-E2BBBD5D171B}" type="presOf" srcId="{4DF183E4-C9C4-4115-A323-CEE01F741D4B}" destId="{2FCA8011-FD01-4001-8E60-EF892A841545}" srcOrd="0" destOrd="0" presId="urn:microsoft.com/office/officeart/2005/8/layout/hierarchy1"/>
    <dgm:cxn modelId="{EA6782C7-3BFD-48CA-BFE3-73C2A3952153}" srcId="{D2686BDC-A930-46D4-BBD3-21491D2147D6}" destId="{FFB6B5D2-6146-4FB8-B76B-097BCE30FA62}" srcOrd="0" destOrd="0" parTransId="{A6F706A3-D6E7-4B1F-91BE-04B26E5B84FA}" sibTransId="{62F8FA7D-B562-4DD6-B3C2-7F26D679750A}"/>
    <dgm:cxn modelId="{9604EDDA-56B1-4134-9CB4-B55E593953E3}" type="presOf" srcId="{93617A2B-468C-47F1-88FC-42031C2ECCB6}" destId="{A192C5D8-3933-44CF-ACB7-C76E16B8A0EE}" srcOrd="0" destOrd="0" presId="urn:microsoft.com/office/officeart/2005/8/layout/hierarchy1"/>
    <dgm:cxn modelId="{92E81DF0-957C-4505-B5F5-A8121202ED7E}" type="presOf" srcId="{FFB6B5D2-6146-4FB8-B76B-097BCE30FA62}" destId="{1585A6D4-1778-4F6A-9EFF-33662E6FF7B7}" srcOrd="0" destOrd="0" presId="urn:microsoft.com/office/officeart/2005/8/layout/hierarchy1"/>
    <dgm:cxn modelId="{C80967FD-B28C-4238-9918-DB9858A7636F}" srcId="{86E82E8C-3A52-48A4-BBE4-E7A673387559}" destId="{01D2B8FB-90D4-435B-8F87-3483C950D7A9}" srcOrd="0" destOrd="0" parTransId="{4DF183E4-C9C4-4115-A323-CEE01F741D4B}" sibTransId="{CE328902-672D-40A7-99A1-72E32EB936D3}"/>
    <dgm:cxn modelId="{F2DBBCFE-7D2A-4DA8-B14E-12E4D0770B99}" type="presOf" srcId="{7AB8EC53-EEA5-4497-8E36-1E75D4AB81B9}" destId="{8CF47EE6-B6A1-4B08-BF3B-EE19A8067FE1}" srcOrd="0" destOrd="0" presId="urn:microsoft.com/office/officeart/2005/8/layout/hierarchy1"/>
    <dgm:cxn modelId="{E8274817-C3F6-4164-BD2F-E49EDA5B2397}" type="presParOf" srcId="{8CF47EE6-B6A1-4B08-BF3B-EE19A8067FE1}" destId="{CA87ACC2-E601-42D1-8CAA-8B9CAFB21331}" srcOrd="0" destOrd="0" presId="urn:microsoft.com/office/officeart/2005/8/layout/hierarchy1"/>
    <dgm:cxn modelId="{464FBA7C-7EFC-4997-914E-B0CE1F825B66}" type="presParOf" srcId="{CA87ACC2-E601-42D1-8CAA-8B9CAFB21331}" destId="{4064CAF7-8DB2-4854-81D9-EF7C413E085F}" srcOrd="0" destOrd="0" presId="urn:microsoft.com/office/officeart/2005/8/layout/hierarchy1"/>
    <dgm:cxn modelId="{0700153B-88F7-42DA-84C2-65737C20EAB8}" type="presParOf" srcId="{4064CAF7-8DB2-4854-81D9-EF7C413E085F}" destId="{A18E2F87-E8E9-4C44-891E-9D8F681BC460}" srcOrd="0" destOrd="0" presId="urn:microsoft.com/office/officeart/2005/8/layout/hierarchy1"/>
    <dgm:cxn modelId="{82B9B229-24A0-406B-A02C-D0D290A42103}" type="presParOf" srcId="{4064CAF7-8DB2-4854-81D9-EF7C413E085F}" destId="{14BBFD36-AC67-4339-92FA-4C9CEEA88A5B}" srcOrd="1" destOrd="0" presId="urn:microsoft.com/office/officeart/2005/8/layout/hierarchy1"/>
    <dgm:cxn modelId="{312D5A45-9253-4153-8E29-E2585073504F}" type="presParOf" srcId="{CA87ACC2-E601-42D1-8CAA-8B9CAFB21331}" destId="{2A35D37D-6A95-4A9E-998F-9883079475D6}" srcOrd="1" destOrd="0" presId="urn:microsoft.com/office/officeart/2005/8/layout/hierarchy1"/>
    <dgm:cxn modelId="{5B21026B-5B52-4EE3-83F7-6EF05E721B81}" type="presParOf" srcId="{2A35D37D-6A95-4A9E-998F-9883079475D6}" destId="{2FCA8011-FD01-4001-8E60-EF892A841545}" srcOrd="0" destOrd="0" presId="urn:microsoft.com/office/officeart/2005/8/layout/hierarchy1"/>
    <dgm:cxn modelId="{0A877C4A-D401-4E3A-92C4-45990CFBF704}" type="presParOf" srcId="{2A35D37D-6A95-4A9E-998F-9883079475D6}" destId="{2D5AB888-52A1-4686-A07D-C360DF732BC5}" srcOrd="1" destOrd="0" presId="urn:microsoft.com/office/officeart/2005/8/layout/hierarchy1"/>
    <dgm:cxn modelId="{9ABC5B37-4D35-4BF7-A266-8F6C0BC4C343}" type="presParOf" srcId="{2D5AB888-52A1-4686-A07D-C360DF732BC5}" destId="{85192CAC-56F8-4CB4-9C19-CAA83EEB8C9F}" srcOrd="0" destOrd="0" presId="urn:microsoft.com/office/officeart/2005/8/layout/hierarchy1"/>
    <dgm:cxn modelId="{67183621-6D53-4B04-859C-76940471E9B8}" type="presParOf" srcId="{85192CAC-56F8-4CB4-9C19-CAA83EEB8C9F}" destId="{D0ED7D05-6E7C-4239-B3EA-C52470873BD3}" srcOrd="0" destOrd="0" presId="urn:microsoft.com/office/officeart/2005/8/layout/hierarchy1"/>
    <dgm:cxn modelId="{4496A3A8-4196-49C0-87D6-B212C05C2674}" type="presParOf" srcId="{85192CAC-56F8-4CB4-9C19-CAA83EEB8C9F}" destId="{9587BEA3-B919-4757-8238-010F70B457F0}" srcOrd="1" destOrd="0" presId="urn:microsoft.com/office/officeart/2005/8/layout/hierarchy1"/>
    <dgm:cxn modelId="{44BAA874-C12B-490A-A22E-C96A88AA9A17}" type="presParOf" srcId="{2D5AB888-52A1-4686-A07D-C360DF732BC5}" destId="{B5B1255A-15AC-4896-99EE-FA3D99DB2572}" srcOrd="1" destOrd="0" presId="urn:microsoft.com/office/officeart/2005/8/layout/hierarchy1"/>
    <dgm:cxn modelId="{792CB3B2-A1BA-409E-86C4-33A1859FFD2D}" type="presParOf" srcId="{2A35D37D-6A95-4A9E-998F-9883079475D6}" destId="{84A56F64-E480-4B76-8B77-621A5FCE2EAE}" srcOrd="2" destOrd="0" presId="urn:microsoft.com/office/officeart/2005/8/layout/hierarchy1"/>
    <dgm:cxn modelId="{3D1A0EF1-4CD4-4DD4-BDEA-85CDB22FBC50}" type="presParOf" srcId="{2A35D37D-6A95-4A9E-998F-9883079475D6}" destId="{9CD2395D-6336-4FDA-B571-AB3C38A179B4}" srcOrd="3" destOrd="0" presId="urn:microsoft.com/office/officeart/2005/8/layout/hierarchy1"/>
    <dgm:cxn modelId="{9AB6AE61-D93B-493B-B030-B120176EB0AE}" type="presParOf" srcId="{9CD2395D-6336-4FDA-B571-AB3C38A179B4}" destId="{0AE6B812-693D-4B26-AD8B-58C14458C507}" srcOrd="0" destOrd="0" presId="urn:microsoft.com/office/officeart/2005/8/layout/hierarchy1"/>
    <dgm:cxn modelId="{25E6C7E9-77E5-454B-B572-86F8D5B13B4B}" type="presParOf" srcId="{0AE6B812-693D-4B26-AD8B-58C14458C507}" destId="{14D88BF5-D37D-4DDA-9568-FD4B57735A38}" srcOrd="0" destOrd="0" presId="urn:microsoft.com/office/officeart/2005/8/layout/hierarchy1"/>
    <dgm:cxn modelId="{6971A03E-3452-4653-89B4-7800999DC631}" type="presParOf" srcId="{0AE6B812-693D-4B26-AD8B-58C14458C507}" destId="{15662337-F304-4B9C-A9AF-3495F79E8603}" srcOrd="1" destOrd="0" presId="urn:microsoft.com/office/officeart/2005/8/layout/hierarchy1"/>
    <dgm:cxn modelId="{C41A4DC0-065E-42B6-ADC9-5531FD2B24C9}" type="presParOf" srcId="{9CD2395D-6336-4FDA-B571-AB3C38A179B4}" destId="{37ECFEAC-EF34-47E2-9E0B-D81E83B3901C}" srcOrd="1" destOrd="0" presId="urn:microsoft.com/office/officeart/2005/8/layout/hierarchy1"/>
    <dgm:cxn modelId="{2E3EC3B8-B808-44DF-A473-21D782D3EF7A}" type="presParOf" srcId="{2A35D37D-6A95-4A9E-998F-9883079475D6}" destId="{A48BAD0F-5FF5-4517-894E-F1AD73CE30DB}" srcOrd="4" destOrd="0" presId="urn:microsoft.com/office/officeart/2005/8/layout/hierarchy1"/>
    <dgm:cxn modelId="{9723C5A4-21F6-46CE-811A-4042C9AED215}" type="presParOf" srcId="{2A35D37D-6A95-4A9E-998F-9883079475D6}" destId="{21C459E8-EBB1-423D-9A11-EFBAE79CA91F}" srcOrd="5" destOrd="0" presId="urn:microsoft.com/office/officeart/2005/8/layout/hierarchy1"/>
    <dgm:cxn modelId="{63B6E607-3EAD-4467-B4BD-85D1661BF1FC}" type="presParOf" srcId="{21C459E8-EBB1-423D-9A11-EFBAE79CA91F}" destId="{66C89C31-A07F-4A99-B65E-EFA60E4DBF56}" srcOrd="0" destOrd="0" presId="urn:microsoft.com/office/officeart/2005/8/layout/hierarchy1"/>
    <dgm:cxn modelId="{612C1238-4A57-4FAE-A515-881008463DC6}" type="presParOf" srcId="{66C89C31-A07F-4A99-B65E-EFA60E4DBF56}" destId="{77C83771-DAEC-43E5-8283-2CC25A24EB86}" srcOrd="0" destOrd="0" presId="urn:microsoft.com/office/officeart/2005/8/layout/hierarchy1"/>
    <dgm:cxn modelId="{55C301B9-8B2C-4411-96F7-0253833600D5}" type="presParOf" srcId="{66C89C31-A07F-4A99-B65E-EFA60E4DBF56}" destId="{946C09F4-335E-40EE-9AE9-E88B5417A201}" srcOrd="1" destOrd="0" presId="urn:microsoft.com/office/officeart/2005/8/layout/hierarchy1"/>
    <dgm:cxn modelId="{96238C2E-D7C8-4005-BAC6-B624AFF63E28}" type="presParOf" srcId="{21C459E8-EBB1-423D-9A11-EFBAE79CA91F}" destId="{F771D1B1-46D7-47B3-9AA0-BD9DE35256AA}" srcOrd="1" destOrd="0" presId="urn:microsoft.com/office/officeart/2005/8/layout/hierarchy1"/>
    <dgm:cxn modelId="{860258B6-1F49-4C49-B303-4544432C276A}" type="presParOf" srcId="{F771D1B1-46D7-47B3-9AA0-BD9DE35256AA}" destId="{B7D3BB97-9900-4900-91A6-BA8AE1727F43}" srcOrd="0" destOrd="0" presId="urn:microsoft.com/office/officeart/2005/8/layout/hierarchy1"/>
    <dgm:cxn modelId="{A12597F4-9BA0-4C09-8D17-EDCF4D8EE979}" type="presParOf" srcId="{F771D1B1-46D7-47B3-9AA0-BD9DE35256AA}" destId="{B03BF8DC-5CCA-41CE-BF3F-4BCE6FCBCC91}" srcOrd="1" destOrd="0" presId="urn:microsoft.com/office/officeart/2005/8/layout/hierarchy1"/>
    <dgm:cxn modelId="{8D5F49EF-E9B5-4A31-9D3A-C129B4949535}" type="presParOf" srcId="{B03BF8DC-5CCA-41CE-BF3F-4BCE6FCBCC91}" destId="{24D58D62-74B9-468D-AE16-EF80CB8B0C3D}" srcOrd="0" destOrd="0" presId="urn:microsoft.com/office/officeart/2005/8/layout/hierarchy1"/>
    <dgm:cxn modelId="{93B9B029-C0A8-45BB-9A8E-5D23A2A6E239}" type="presParOf" srcId="{24D58D62-74B9-468D-AE16-EF80CB8B0C3D}" destId="{C6F4ABCB-038B-4E41-980E-35444F737635}" srcOrd="0" destOrd="0" presId="urn:microsoft.com/office/officeart/2005/8/layout/hierarchy1"/>
    <dgm:cxn modelId="{3003FF98-40FE-47CF-B608-80C9EF4484D8}" type="presParOf" srcId="{24D58D62-74B9-468D-AE16-EF80CB8B0C3D}" destId="{1585A6D4-1778-4F6A-9EFF-33662E6FF7B7}" srcOrd="1" destOrd="0" presId="urn:microsoft.com/office/officeart/2005/8/layout/hierarchy1"/>
    <dgm:cxn modelId="{698ECD5E-3B34-4E77-88DF-9CB5C5752003}" type="presParOf" srcId="{B03BF8DC-5CCA-41CE-BF3F-4BCE6FCBCC91}" destId="{C166F6D1-32CC-44B6-9673-A84D3ABFFE3B}" srcOrd="1" destOrd="0" presId="urn:microsoft.com/office/officeart/2005/8/layout/hierarchy1"/>
    <dgm:cxn modelId="{FF909020-24CC-4BAE-A087-AFA1834CED8E}" type="presParOf" srcId="{2A35D37D-6A95-4A9E-998F-9883079475D6}" destId="{B06D0F04-9790-41BA-9ED2-2BBEFC366AE0}" srcOrd="6" destOrd="0" presId="urn:microsoft.com/office/officeart/2005/8/layout/hierarchy1"/>
    <dgm:cxn modelId="{1FDEABA5-A2E5-489E-B49E-9C29AF2CC312}" type="presParOf" srcId="{2A35D37D-6A95-4A9E-998F-9883079475D6}" destId="{2C654A36-9EBD-4C4C-8470-2779F484F4AD}" srcOrd="7" destOrd="0" presId="urn:microsoft.com/office/officeart/2005/8/layout/hierarchy1"/>
    <dgm:cxn modelId="{F56ABCB1-02FB-4125-9997-87BFF9887487}" type="presParOf" srcId="{2C654A36-9EBD-4C4C-8470-2779F484F4AD}" destId="{C3C3D0F9-7ED0-48CF-9758-8DA58A91C675}" srcOrd="0" destOrd="0" presId="urn:microsoft.com/office/officeart/2005/8/layout/hierarchy1"/>
    <dgm:cxn modelId="{2E6FEE74-20FE-499B-80EF-F3FD5F8E24E8}" type="presParOf" srcId="{C3C3D0F9-7ED0-48CF-9758-8DA58A91C675}" destId="{27CD2622-9DCD-48FD-A88F-31C7EB287232}" srcOrd="0" destOrd="0" presId="urn:microsoft.com/office/officeart/2005/8/layout/hierarchy1"/>
    <dgm:cxn modelId="{60C0CA55-084D-4AE2-A78A-D53D73C607E2}" type="presParOf" srcId="{C3C3D0F9-7ED0-48CF-9758-8DA58A91C675}" destId="{A192C5D8-3933-44CF-ACB7-C76E16B8A0EE}" srcOrd="1" destOrd="0" presId="urn:microsoft.com/office/officeart/2005/8/layout/hierarchy1"/>
    <dgm:cxn modelId="{FE43B70B-DF04-421D-B90D-6CD67F005383}" type="presParOf" srcId="{2C654A36-9EBD-4C4C-8470-2779F484F4AD}" destId="{0EF8DC3D-9B59-4E2B-BAAD-C82B76DDD4E6}" srcOrd="1" destOrd="0" presId="urn:microsoft.com/office/officeart/2005/8/layout/hierarchy1"/>
    <dgm:cxn modelId="{33979DFD-77F3-4CBB-AF01-6ED078392677}" type="presParOf" srcId="{2A35D37D-6A95-4A9E-998F-9883079475D6}" destId="{08AFB6A9-7D13-45C5-9C65-6616E9AF9B65}" srcOrd="8" destOrd="0" presId="urn:microsoft.com/office/officeart/2005/8/layout/hierarchy1"/>
    <dgm:cxn modelId="{2D18859A-81D9-4CE9-BE88-6DEEEBAA4BEE}" type="presParOf" srcId="{2A35D37D-6A95-4A9E-998F-9883079475D6}" destId="{9446DBCF-20A2-48B7-840B-7F9A050471F9}" srcOrd="9" destOrd="0" presId="urn:microsoft.com/office/officeart/2005/8/layout/hierarchy1"/>
    <dgm:cxn modelId="{7B57B2BB-716E-4070-BCE2-943793769AB6}" type="presParOf" srcId="{9446DBCF-20A2-48B7-840B-7F9A050471F9}" destId="{4CDE1D7E-03ED-421D-B3EB-AD94E1B167CB}" srcOrd="0" destOrd="0" presId="urn:microsoft.com/office/officeart/2005/8/layout/hierarchy1"/>
    <dgm:cxn modelId="{63318714-9C57-43F5-AC9D-9A1939F82B47}" type="presParOf" srcId="{4CDE1D7E-03ED-421D-B3EB-AD94E1B167CB}" destId="{85D003B1-0C1C-4C42-AE7F-D5747479C0C6}" srcOrd="0" destOrd="0" presId="urn:microsoft.com/office/officeart/2005/8/layout/hierarchy1"/>
    <dgm:cxn modelId="{596EEA76-A53D-4857-8947-E68A7C7F1EDE}" type="presParOf" srcId="{4CDE1D7E-03ED-421D-B3EB-AD94E1B167CB}" destId="{A841D088-63BB-4FDE-806A-3D9024401AD1}" srcOrd="1" destOrd="0" presId="urn:microsoft.com/office/officeart/2005/8/layout/hierarchy1"/>
    <dgm:cxn modelId="{9DF84EC0-E651-4580-B72E-F83B6B7F7B3B}" type="presParOf" srcId="{9446DBCF-20A2-48B7-840B-7F9A050471F9}" destId="{ECFD46AA-8619-4A45-9FCA-8A7D0404394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FB6A9-7D13-45C5-9C65-6616E9AF9B65}">
      <dsp:nvSpPr>
        <dsp:cNvPr id="0" name=""/>
        <dsp:cNvSpPr/>
      </dsp:nvSpPr>
      <dsp:spPr>
        <a:xfrm>
          <a:off x="4399296" y="1497197"/>
          <a:ext cx="3587292" cy="429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957"/>
              </a:lnTo>
              <a:lnTo>
                <a:pt x="3587292" y="290957"/>
              </a:lnTo>
              <a:lnTo>
                <a:pt x="3587292" y="429273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D0F04-9790-41BA-9ED2-2BBEFC366AE0}">
      <dsp:nvSpPr>
        <dsp:cNvPr id="0" name=""/>
        <dsp:cNvSpPr/>
      </dsp:nvSpPr>
      <dsp:spPr>
        <a:xfrm>
          <a:off x="4399296" y="1497197"/>
          <a:ext cx="1824851" cy="434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916"/>
              </a:lnTo>
              <a:lnTo>
                <a:pt x="1824851" y="295916"/>
              </a:lnTo>
              <a:lnTo>
                <a:pt x="1824851" y="434231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D3BB97-9900-4900-91A6-BA8AE1727F43}">
      <dsp:nvSpPr>
        <dsp:cNvPr id="0" name=""/>
        <dsp:cNvSpPr/>
      </dsp:nvSpPr>
      <dsp:spPr>
        <a:xfrm>
          <a:off x="4353576" y="2879522"/>
          <a:ext cx="91440" cy="4342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231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BAD0F-5FF5-4517-894E-F1AD73CE30DB}">
      <dsp:nvSpPr>
        <dsp:cNvPr id="0" name=""/>
        <dsp:cNvSpPr/>
      </dsp:nvSpPr>
      <dsp:spPr>
        <a:xfrm>
          <a:off x="4353576" y="1497197"/>
          <a:ext cx="91440" cy="4342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231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56F64-E480-4B76-8B77-621A5FCE2EAE}">
      <dsp:nvSpPr>
        <dsp:cNvPr id="0" name=""/>
        <dsp:cNvSpPr/>
      </dsp:nvSpPr>
      <dsp:spPr>
        <a:xfrm>
          <a:off x="2574445" y="1497197"/>
          <a:ext cx="1824851" cy="434231"/>
        </a:xfrm>
        <a:custGeom>
          <a:avLst/>
          <a:gdLst/>
          <a:ahLst/>
          <a:cxnLst/>
          <a:rect l="0" t="0" r="0" b="0"/>
          <a:pathLst>
            <a:path>
              <a:moveTo>
                <a:pt x="1824851" y="0"/>
              </a:moveTo>
              <a:lnTo>
                <a:pt x="1824851" y="295916"/>
              </a:lnTo>
              <a:lnTo>
                <a:pt x="0" y="295916"/>
              </a:lnTo>
              <a:lnTo>
                <a:pt x="0" y="434231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A8011-FD01-4001-8E60-EF892A841545}">
      <dsp:nvSpPr>
        <dsp:cNvPr id="0" name=""/>
        <dsp:cNvSpPr/>
      </dsp:nvSpPr>
      <dsp:spPr>
        <a:xfrm>
          <a:off x="749594" y="1497197"/>
          <a:ext cx="3649702" cy="434231"/>
        </a:xfrm>
        <a:custGeom>
          <a:avLst/>
          <a:gdLst/>
          <a:ahLst/>
          <a:cxnLst/>
          <a:rect l="0" t="0" r="0" b="0"/>
          <a:pathLst>
            <a:path>
              <a:moveTo>
                <a:pt x="3649702" y="0"/>
              </a:moveTo>
              <a:lnTo>
                <a:pt x="3649702" y="295916"/>
              </a:lnTo>
              <a:lnTo>
                <a:pt x="0" y="295916"/>
              </a:lnTo>
              <a:lnTo>
                <a:pt x="0" y="434231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E2F87-E8E9-4C44-891E-9D8F681BC460}">
      <dsp:nvSpPr>
        <dsp:cNvPr id="0" name=""/>
        <dsp:cNvSpPr/>
      </dsp:nvSpPr>
      <dsp:spPr>
        <a:xfrm>
          <a:off x="3652766" y="549104"/>
          <a:ext cx="1493059" cy="948093"/>
        </a:xfrm>
        <a:prstGeom prst="roundRect">
          <a:avLst>
            <a:gd name="adj" fmla="val 10000"/>
          </a:avLst>
        </a:prstGeom>
        <a:solidFill>
          <a:srgbClr val="FFCCFF"/>
        </a:solidFill>
        <a:ln w="53975" cap="flat" cmpd="dbl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BBFD36-AC67-4339-92FA-4C9CEEA88A5B}">
      <dsp:nvSpPr>
        <dsp:cNvPr id="0" name=""/>
        <dsp:cNvSpPr/>
      </dsp:nvSpPr>
      <dsp:spPr>
        <a:xfrm>
          <a:off x="3818661" y="706705"/>
          <a:ext cx="1493059" cy="94809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Dyrektor</a:t>
          </a:r>
        </a:p>
      </dsp:txBody>
      <dsp:txXfrm>
        <a:off x="3846430" y="734474"/>
        <a:ext cx="1437521" cy="892555"/>
      </dsp:txXfrm>
    </dsp:sp>
    <dsp:sp modelId="{D0ED7D05-6E7C-4239-B3EA-C52470873BD3}">
      <dsp:nvSpPr>
        <dsp:cNvPr id="0" name=""/>
        <dsp:cNvSpPr/>
      </dsp:nvSpPr>
      <dsp:spPr>
        <a:xfrm>
          <a:off x="3064" y="1931429"/>
          <a:ext cx="1493059" cy="948093"/>
        </a:xfrm>
        <a:prstGeom prst="roundRect">
          <a:avLst>
            <a:gd name="adj" fmla="val 10000"/>
          </a:avLst>
        </a:prstGeom>
        <a:solidFill>
          <a:srgbClr val="CCECFF"/>
        </a:solidFill>
        <a:ln w="53975" cap="flat" cmpd="dbl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87BEA3-B919-4757-8238-010F70B457F0}">
      <dsp:nvSpPr>
        <dsp:cNvPr id="0" name=""/>
        <dsp:cNvSpPr/>
      </dsp:nvSpPr>
      <dsp:spPr>
        <a:xfrm>
          <a:off x="168959" y="2089029"/>
          <a:ext cx="1493059" cy="94809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Stanowisko ds. uzgodnień, zarządzania ruchem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 ochrony pasa drogowego</a:t>
          </a:r>
        </a:p>
      </dsp:txBody>
      <dsp:txXfrm>
        <a:off x="196728" y="2116798"/>
        <a:ext cx="1437521" cy="892555"/>
      </dsp:txXfrm>
    </dsp:sp>
    <dsp:sp modelId="{14D88BF5-D37D-4DDA-9568-FD4B57735A38}">
      <dsp:nvSpPr>
        <dsp:cNvPr id="0" name=""/>
        <dsp:cNvSpPr/>
      </dsp:nvSpPr>
      <dsp:spPr>
        <a:xfrm>
          <a:off x="1827915" y="1931429"/>
          <a:ext cx="1493059" cy="948093"/>
        </a:xfrm>
        <a:prstGeom prst="roundRect">
          <a:avLst>
            <a:gd name="adj" fmla="val 10000"/>
          </a:avLst>
        </a:prstGeom>
        <a:solidFill>
          <a:srgbClr val="CCECFF"/>
        </a:solidFill>
        <a:ln w="53975" cap="flat" cmpd="dbl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5662337-F304-4B9C-A9AF-3495F79E8603}">
      <dsp:nvSpPr>
        <dsp:cNvPr id="0" name=""/>
        <dsp:cNvSpPr/>
      </dsp:nvSpPr>
      <dsp:spPr>
        <a:xfrm>
          <a:off x="1993810" y="2089029"/>
          <a:ext cx="1493059" cy="94809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Stanowisko ds. eksploatacji dróg oraz gospodarki zielenią</a:t>
          </a:r>
        </a:p>
      </dsp:txBody>
      <dsp:txXfrm>
        <a:off x="2021579" y="2116798"/>
        <a:ext cx="1437521" cy="892555"/>
      </dsp:txXfrm>
    </dsp:sp>
    <dsp:sp modelId="{77C83771-DAEC-43E5-8283-2CC25A24EB86}">
      <dsp:nvSpPr>
        <dsp:cNvPr id="0" name=""/>
        <dsp:cNvSpPr/>
      </dsp:nvSpPr>
      <dsp:spPr>
        <a:xfrm>
          <a:off x="3652766" y="1931429"/>
          <a:ext cx="1493059" cy="948093"/>
        </a:xfrm>
        <a:prstGeom prst="roundRect">
          <a:avLst>
            <a:gd name="adj" fmla="val 10000"/>
          </a:avLst>
        </a:prstGeom>
        <a:solidFill>
          <a:srgbClr val="CCECFF"/>
        </a:solidFill>
        <a:ln w="53975" cap="flat" cmpd="dbl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6C09F4-335E-40EE-9AE9-E88B5417A201}">
      <dsp:nvSpPr>
        <dsp:cNvPr id="0" name=""/>
        <dsp:cNvSpPr/>
      </dsp:nvSpPr>
      <dsp:spPr>
        <a:xfrm>
          <a:off x="3818661" y="2089029"/>
          <a:ext cx="1493059" cy="94809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Kierownik Działu Dróg i Mostów</a:t>
          </a:r>
        </a:p>
      </dsp:txBody>
      <dsp:txXfrm>
        <a:off x="3846430" y="2116798"/>
        <a:ext cx="1437521" cy="892555"/>
      </dsp:txXfrm>
    </dsp:sp>
    <dsp:sp modelId="{C6F4ABCB-038B-4E41-980E-35444F737635}">
      <dsp:nvSpPr>
        <dsp:cNvPr id="0" name=""/>
        <dsp:cNvSpPr/>
      </dsp:nvSpPr>
      <dsp:spPr>
        <a:xfrm>
          <a:off x="3652766" y="3313753"/>
          <a:ext cx="1493059" cy="948093"/>
        </a:xfrm>
        <a:prstGeom prst="roundRect">
          <a:avLst>
            <a:gd name="adj" fmla="val 10000"/>
          </a:avLst>
        </a:prstGeom>
        <a:solidFill>
          <a:srgbClr val="99FF99"/>
        </a:solidFill>
        <a:ln w="53975" cap="flat" cmpd="dbl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585A6D4-1778-4F6A-9EFF-33662E6FF7B7}">
      <dsp:nvSpPr>
        <dsp:cNvPr id="0" name=""/>
        <dsp:cNvSpPr/>
      </dsp:nvSpPr>
      <dsp:spPr>
        <a:xfrm>
          <a:off x="3818661" y="3471354"/>
          <a:ext cx="1493059" cy="94809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Dział Dróg i Mostów</a:t>
          </a:r>
        </a:p>
      </dsp:txBody>
      <dsp:txXfrm>
        <a:off x="3846430" y="3499123"/>
        <a:ext cx="1437521" cy="892555"/>
      </dsp:txXfrm>
    </dsp:sp>
    <dsp:sp modelId="{27CD2622-9DCD-48FD-A88F-31C7EB287232}">
      <dsp:nvSpPr>
        <dsp:cNvPr id="0" name=""/>
        <dsp:cNvSpPr/>
      </dsp:nvSpPr>
      <dsp:spPr>
        <a:xfrm>
          <a:off x="5477617" y="1931429"/>
          <a:ext cx="1493059" cy="948093"/>
        </a:xfrm>
        <a:prstGeom prst="roundRect">
          <a:avLst>
            <a:gd name="adj" fmla="val 10000"/>
          </a:avLst>
        </a:prstGeom>
        <a:solidFill>
          <a:srgbClr val="FFCCFF"/>
        </a:solidFill>
        <a:ln w="53975" cap="flat" cmpd="dbl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92C5D8-3933-44CF-ACB7-C76E16B8A0EE}">
      <dsp:nvSpPr>
        <dsp:cNvPr id="0" name=""/>
        <dsp:cNvSpPr/>
      </dsp:nvSpPr>
      <dsp:spPr>
        <a:xfrm>
          <a:off x="5643512" y="2089029"/>
          <a:ext cx="1493059" cy="94809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Główny księgowy</a:t>
          </a:r>
        </a:p>
      </dsp:txBody>
      <dsp:txXfrm>
        <a:off x="5671281" y="2116798"/>
        <a:ext cx="1437521" cy="892555"/>
      </dsp:txXfrm>
    </dsp:sp>
    <dsp:sp modelId="{85D003B1-0C1C-4C42-AE7F-D5747479C0C6}">
      <dsp:nvSpPr>
        <dsp:cNvPr id="0" name=""/>
        <dsp:cNvSpPr/>
      </dsp:nvSpPr>
      <dsp:spPr>
        <a:xfrm>
          <a:off x="7240058" y="1926470"/>
          <a:ext cx="1493059" cy="948093"/>
        </a:xfrm>
        <a:prstGeom prst="roundRect">
          <a:avLst>
            <a:gd name="adj" fmla="val 10000"/>
          </a:avLst>
        </a:prstGeom>
        <a:solidFill>
          <a:srgbClr val="FFCCFF"/>
        </a:solidFill>
        <a:ln w="53975" cap="flat" cmpd="dbl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41D088-63BB-4FDE-806A-3D9024401AD1}">
      <dsp:nvSpPr>
        <dsp:cNvPr id="0" name=""/>
        <dsp:cNvSpPr/>
      </dsp:nvSpPr>
      <dsp:spPr>
        <a:xfrm>
          <a:off x="7405954" y="2084071"/>
          <a:ext cx="1493059" cy="94809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Stanowisko ds. </a:t>
          </a:r>
          <a:r>
            <a:rPr lang="pl-PL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administracyjno</a:t>
          </a: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kadrowych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i zamówień publicznych</a:t>
          </a:r>
        </a:p>
      </dsp:txBody>
      <dsp:txXfrm>
        <a:off x="7433723" y="2111840"/>
        <a:ext cx="1437521" cy="892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D887D-9C7A-422D-B0E7-2EC5432E3374}" type="datetimeFigureOut">
              <a:rPr lang="pl-PL" smtClean="0"/>
              <a:t>28.03.2025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665" y="3228897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2800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FBF6C-0B78-431E-840F-C803F95034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6748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FBF6C-0B78-431E-840F-C803F9503418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3804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FBF6C-0B78-431E-840F-C803F9503418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5403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FBF6C-0B78-431E-840F-C803F9503418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8905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FBF6C-0B78-431E-840F-C803F9503418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2566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FBF6C-0B78-431E-840F-C803F9503418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7838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FBF6C-0B78-431E-840F-C803F9503418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738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786BF0-EE97-4F25-A068-93E814FAABA1}" type="datetimeFigureOut">
              <a:rPr lang="pl-PL" smtClean="0"/>
              <a:t>28.03.2025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479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6BF0-EE97-4F25-A068-93E814FAABA1}" type="datetimeFigureOut">
              <a:rPr lang="pl-PL" smtClean="0"/>
              <a:t>28.03.2025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21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6BF0-EE97-4F25-A068-93E814FAABA1}" type="datetimeFigureOut">
              <a:rPr lang="pl-PL" smtClean="0"/>
              <a:t>28.03.2025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618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6BF0-EE97-4F25-A068-93E814FAABA1}" type="datetimeFigureOut">
              <a:rPr lang="pl-PL" smtClean="0"/>
              <a:t>28.03.2025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856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6BF0-EE97-4F25-A068-93E814FAABA1}" type="datetimeFigureOut">
              <a:rPr lang="pl-PL" smtClean="0"/>
              <a:t>28.03.2025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58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6BF0-EE97-4F25-A068-93E814FAABA1}" type="datetimeFigureOut">
              <a:rPr lang="pl-PL" smtClean="0"/>
              <a:t>28.03.2025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34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6BF0-EE97-4F25-A068-93E814FAABA1}" type="datetimeFigureOut">
              <a:rPr lang="pl-PL" smtClean="0"/>
              <a:t>28.03.2025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832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6BF0-EE97-4F25-A068-93E814FAABA1}" type="datetimeFigureOut">
              <a:rPr lang="pl-PL" smtClean="0"/>
              <a:t>28.03.2025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33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6BF0-EE97-4F25-A068-93E814FAABA1}" type="datetimeFigureOut">
              <a:rPr lang="pl-PL" smtClean="0"/>
              <a:t>28.03.2025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735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6BF0-EE97-4F25-A068-93E814FAABA1}" type="datetimeFigureOut">
              <a:rPr lang="pl-PL" smtClean="0"/>
              <a:t>28.03.2025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268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6BF0-EE97-4F25-A068-93E814FAABA1}" type="datetimeFigureOut">
              <a:rPr lang="pl-PL" smtClean="0"/>
              <a:t>28.03.2025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626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40786BF0-EE97-4F25-A068-93E814FAABA1}" type="datetimeFigureOut">
              <a:rPr lang="pl-PL" smtClean="0"/>
              <a:t>28.03.2025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581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54" r:id="rId3"/>
    <p:sldLayoutId id="2147484355" r:id="rId4"/>
    <p:sldLayoutId id="2147484356" r:id="rId5"/>
    <p:sldLayoutId id="2147484357" r:id="rId6"/>
    <p:sldLayoutId id="2147484358" r:id="rId7"/>
    <p:sldLayoutId id="2147484359" r:id="rId8"/>
    <p:sldLayoutId id="2147484360" r:id="rId9"/>
    <p:sldLayoutId id="2147484361" r:id="rId10"/>
    <p:sldLayoutId id="21474843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11560" y="476672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Koncepcja</a:t>
            </a:r>
            <a:endParaRPr lang="pl-PL" dirty="0"/>
          </a:p>
        </p:txBody>
      </p:sp>
      <p:pic>
        <p:nvPicPr>
          <p:cNvPr id="2054" name="Picture 6" descr="Laeacco wsi dzikie asfaltu drodze fotograficzne tła dostosowan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7" y="0"/>
            <a:ext cx="91606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853803" y="476672"/>
            <a:ext cx="74363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Zarząd Dróg Powiatowych</a:t>
            </a:r>
          </a:p>
          <a:p>
            <a:pPr algn="ctr"/>
            <a:r>
              <a:rPr lang="pl-PL" sz="3200" b="1" dirty="0"/>
              <a:t> w Gołdapi </a:t>
            </a:r>
          </a:p>
          <a:p>
            <a:pPr algn="ctr"/>
            <a:r>
              <a:rPr lang="pl-PL" sz="3200" b="1" dirty="0"/>
              <a:t>Sprawozdanie z działalności</a:t>
            </a:r>
          </a:p>
          <a:p>
            <a:pPr algn="ctr"/>
            <a:r>
              <a:rPr lang="pl-PL" sz="3200" b="1" dirty="0"/>
              <a:t> 2023- 2024</a:t>
            </a:r>
            <a:endParaRPr lang="pl-PL" sz="3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020272" y="5763760"/>
            <a:ext cx="1286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Zespół ZDP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9306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4E45E0-7244-E88D-BCEB-57AE9429E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60648"/>
            <a:ext cx="7406640" cy="648072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porównawcza budżetu w latach 2023-2024 (zł)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F874D98B-B200-24B4-8981-C17801B572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606466"/>
              </p:ext>
            </p:extLst>
          </p:nvPr>
        </p:nvGraphicFramePr>
        <p:xfrm>
          <a:off x="323528" y="908720"/>
          <a:ext cx="842493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8491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53685"/>
              </p:ext>
            </p:extLst>
          </p:nvPr>
        </p:nvGraphicFramePr>
        <p:xfrm>
          <a:off x="467542" y="1268760"/>
          <a:ext cx="8318695" cy="3888432"/>
        </p:xfrm>
        <a:graphic>
          <a:graphicData uri="http://schemas.openxmlformats.org/drawingml/2006/table">
            <a:tbl>
              <a:tblPr/>
              <a:tblGrid>
                <a:gridCol w="83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0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7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8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8345">
                <a:tc row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9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34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Remonty cząstkowe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14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Masa na zimno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111,50 [ton]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67,03 [ton]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34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Emulsja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24,94 [ton]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34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Grysy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283,56 [ton]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97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Remonter</a:t>
                      </a: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(usługi obce)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</a:t>
                      </a:r>
                      <a:r>
                        <a:rPr kumimoji="0" lang="pl-PL" altLang="pl-P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szt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29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Ulepszenie nawierzchni gruntowych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 [ton]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852 [ton]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09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Zimowe utrzymanie dróg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245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Materiały do zimowego utrzymania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709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[ton]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1002 [ton]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ytuł 1"/>
          <p:cNvSpPr txBox="1">
            <a:spLocks/>
          </p:cNvSpPr>
          <p:nvPr/>
        </p:nvSpPr>
        <p:spPr>
          <a:xfrm>
            <a:off x="433310" y="188640"/>
            <a:ext cx="8352927" cy="9107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BIEŻĄCE UTRZYMANIE DRÓG</a:t>
            </a:r>
            <a:br>
              <a:rPr lang="pl-PL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2023-2024</a:t>
            </a:r>
            <a:endParaRPr lang="pl-PL" sz="24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1405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164097"/>
              </p:ext>
            </p:extLst>
          </p:nvPr>
        </p:nvGraphicFramePr>
        <p:xfrm>
          <a:off x="323528" y="1844824"/>
          <a:ext cx="8496944" cy="4102418"/>
        </p:xfrm>
        <a:graphic>
          <a:graphicData uri="http://schemas.openxmlformats.org/drawingml/2006/table">
            <a:tbl>
              <a:tblPr/>
              <a:tblGrid>
                <a:gridCol w="1028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6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1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1122">
                <a:tc row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Wyszczególnienie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38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Oznakowanie poziome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407,16 [m2]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487,27[m2]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92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Oznakowanie pionowe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38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Profilowanie dróg gruntowych, ścinka poboczy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47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Koszenie poboczy dróg bitumicznych oraz zieleńców w mieście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65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Czyszczenie studni burzowych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98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Nasadzenia drzew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574 szt./683 szt.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[szt.]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47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Zakup części zamiennych i zlecone naprawy pojazdów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84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Bieżące remonty mostów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94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Sprzątanie pasów drogowych, utrzymanie czystości chodników i ulic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ytuł 1">
            <a:extLst>
              <a:ext uri="{FF2B5EF4-FFF2-40B4-BE49-F238E27FC236}">
                <a16:creationId xmlns:a16="http://schemas.microsoft.com/office/drawing/2014/main" id="{102CE37D-0C06-9D11-C93B-0A2961192939}"/>
              </a:ext>
            </a:extLst>
          </p:cNvPr>
          <p:cNvSpPr txBox="1">
            <a:spLocks/>
          </p:cNvSpPr>
          <p:nvPr/>
        </p:nvSpPr>
        <p:spPr>
          <a:xfrm>
            <a:off x="348728" y="404664"/>
            <a:ext cx="8352927" cy="9107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BIEŻĄCE UTRZYMANIE DRÓG</a:t>
            </a:r>
            <a:br>
              <a:rPr lang="pl-PL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2023-2024</a:t>
            </a:r>
            <a:endParaRPr lang="pl-PL" sz="24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2331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683568" y="404665"/>
            <a:ext cx="7416824" cy="4320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pl-PL" altLang="pl-P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Dochody w latach 2023-2024</a:t>
            </a:r>
          </a:p>
        </p:txBody>
      </p:sp>
      <p:graphicFrame>
        <p:nvGraphicFramePr>
          <p:cNvPr id="3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820503"/>
              </p:ext>
            </p:extLst>
          </p:nvPr>
        </p:nvGraphicFramePr>
        <p:xfrm>
          <a:off x="323528" y="980728"/>
          <a:ext cx="8568952" cy="4877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3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402">
                <a:tc rowSpan="2">
                  <a:txBody>
                    <a:bodyPr/>
                    <a:lstStyle/>
                    <a:p>
                      <a:pPr algn="ctr"/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Wyszczególnienie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75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Wartość [zł]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Wartość [zł]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6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Kary pieniężne</a:t>
                      </a:r>
                      <a:r>
                        <a:rPr lang="pl-PL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od osób fizycznych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11,60 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256"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Wpływy</a:t>
                      </a:r>
                      <a:r>
                        <a:rPr lang="pl-PL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 tytułu grzywien i kar pieniężnych od osób prawnych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16,00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736"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Wpływy z różnych opłat (</a:t>
                      </a:r>
                      <a:r>
                        <a:rPr lang="pl-PL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z.p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602 725,78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559 777,45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388"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Wpływy ze sprzedaży składników majątkowych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11 094,15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32 058,04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736"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Pozostałe odsetki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885,07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1 256,62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736"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Pozostałe dochody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93 401,55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23 183,55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736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Refundacja wynagrodzeń z PUP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46 926,55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23 183,55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Porozumienie z PZMot – zwrot kosztów organizacji rajdu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46 475,00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758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1448" marR="9144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Wpływy z tytułu kar</a:t>
                      </a:r>
                      <a:r>
                        <a:rPr lang="pl-PL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 odszkodowań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2 131,99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4 155,61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736"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Wpływy z rozliczeń/zwrotów z lat ubiegłych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2 000,00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30528"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Opłaty naliczane za liczbę zatrzymań na przystankach komunikacyjnych na drogach powiatowych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3 649,90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3 013,95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5019454"/>
                  </a:ext>
                </a:extLst>
              </a:tr>
              <a:tr h="324736">
                <a:tc gridSpan="2"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OGÓŁEM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715 904,44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623 456,82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880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7B7078-F6EF-59FA-72AB-088F93F73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60648"/>
            <a:ext cx="7406640" cy="576064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Dochody w latach 2023-2024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D0607DEC-699E-92F7-3442-70277EEF0E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572316"/>
              </p:ext>
            </p:extLst>
          </p:nvPr>
        </p:nvGraphicFramePr>
        <p:xfrm>
          <a:off x="395536" y="764704"/>
          <a:ext cx="828092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5513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35439-A63A-FFBB-44FC-BE980A5B8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449F1BC-D97E-D5E2-98D1-BEB81ED1C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324083"/>
              </p:ext>
            </p:extLst>
          </p:nvPr>
        </p:nvGraphicFramePr>
        <p:xfrm>
          <a:off x="251520" y="1412776"/>
          <a:ext cx="8640959" cy="295221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04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6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4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9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88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1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39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zadania inwestycyjnego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Wartość zadania  ogółem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Źródła finansowania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3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Powiat Gołdapski     (wkład własny)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Dofinansowanie zewnętrzne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Gmina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Gołdap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Banie Mazurskie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Dubeninki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82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Regulacja stanów prawnych – wykup gruntów pod drogi powiatowe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27 828,18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27 828,18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014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Modernizacja dróg powiatowych              o numerach: 1815N, 1794N, 1902N, 1790N, 1772N (1815N – Jagiele – Żabin, 1794N Babki – Żelazki, 1902N – </a:t>
                      </a:r>
                      <a:r>
                        <a:rPr lang="pl-PL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Boćwiński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Młyn, 1790N – Kowalki – Rudzie, 1772N Lisy – </a:t>
                      </a:r>
                      <a:r>
                        <a:rPr lang="pl-PL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Mieczkówka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Kierzki) 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10 808 844,40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540 442,22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10 268 402,18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ytuł 1">
            <a:extLst>
              <a:ext uri="{FF2B5EF4-FFF2-40B4-BE49-F238E27FC236}">
                <a16:creationId xmlns:a16="http://schemas.microsoft.com/office/drawing/2014/main" id="{C73CC405-EC12-DA7B-9161-3E81A0C8D3B4}"/>
              </a:ext>
            </a:extLst>
          </p:cNvPr>
          <p:cNvSpPr txBox="1">
            <a:spLocks/>
          </p:cNvSpPr>
          <p:nvPr/>
        </p:nvSpPr>
        <p:spPr>
          <a:xfrm>
            <a:off x="611560" y="404664"/>
            <a:ext cx="7848872" cy="5154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pl-PL" alt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Inwestycje drogowe zrealizowane w 2023 roku</a:t>
            </a:r>
          </a:p>
        </p:txBody>
      </p:sp>
    </p:spTree>
    <p:extLst>
      <p:ext uri="{BB962C8B-B14F-4D97-AF65-F5344CB8AC3E}">
        <p14:creationId xmlns:p14="http://schemas.microsoft.com/office/powerpoint/2010/main" val="429474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926585"/>
              </p:ext>
            </p:extLst>
          </p:nvPr>
        </p:nvGraphicFramePr>
        <p:xfrm>
          <a:off x="251520" y="260649"/>
          <a:ext cx="8640959" cy="635238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04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6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4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9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88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1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144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zadania inwestycyjnego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Wartość zadania  ogółem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Źródła finansowania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2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Powiat Gołdapski     (wkład własny)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Dofinansowanie zewnętrzne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Gmina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79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Gołdap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Banie Mazurskie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Dubeninki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94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Nadzór inwestorski nad inwestycją pn.:  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Modernizacja dróg powiatowych  o numerach: 1815N, 1794N, 1902N, 1790N, 1772N (1815N – Jagiele – Żabin, 1794N Babki – Żelazki, 1902N – </a:t>
                      </a:r>
                      <a:r>
                        <a:rPr lang="pl-PL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Boćwiński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Młyn, 1790N – Kowalki – Rudzie, 1772N Lisy – </a:t>
                      </a:r>
                      <a:r>
                        <a:rPr lang="pl-PL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Mieczkówka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Kierzki) 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58 000,00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58 000,00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027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Modernizacja</a:t>
                      </a:r>
                    </a:p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ulic w Gołdapi </a:t>
                      </a:r>
                    </a:p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nr - 4801N ul. Armii</a:t>
                      </a:r>
                    </a:p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Krajowej, 4833N ul. </a:t>
                      </a:r>
                      <a:r>
                        <a:rPr lang="pl-PL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E.Plater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4812N </a:t>
                      </a:r>
                      <a:r>
                        <a:rPr lang="pl-PL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ul.Kościuszki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4837N ul. Reymonta oraz drogi</a:t>
                      </a:r>
                    </a:p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1784N Jagoczany - </a:t>
                      </a:r>
                      <a:r>
                        <a:rPr lang="pl-PL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Audyniszki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4 956 273,77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99 125,47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4 857 148,30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55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Nadzór inwestorski nad inwestycją pn.:  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Modernizacja dróg powiatowych  o numerach:</a:t>
                      </a:r>
                      <a:b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4801N ul. Armii</a:t>
                      </a:r>
                    </a:p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Krajowej, 4833N ul. </a:t>
                      </a:r>
                      <a:r>
                        <a:rPr lang="pl-PL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E.Plater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4812N </a:t>
                      </a:r>
                      <a:r>
                        <a:rPr lang="pl-PL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ul.Kościuszki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4837N ul. Reymonta oraz drogi</a:t>
                      </a:r>
                    </a:p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1784N Jagoczany - </a:t>
                      </a:r>
                      <a:r>
                        <a:rPr lang="pl-PL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Audyniszki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52 000,00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52 000,00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666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777065"/>
              </p:ext>
            </p:extLst>
          </p:nvPr>
        </p:nvGraphicFramePr>
        <p:xfrm>
          <a:off x="296652" y="650167"/>
          <a:ext cx="8550696" cy="555766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13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4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6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9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5156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zadania inwestycyjnego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Wartość zadania  ogółem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Źródła finansowania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83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Powiat Gołdapski     (wkład własny)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Dofinansowanie zewnętrzne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Gmina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98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Gołdap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Banie Mazurskie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Dubeninki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Roboty remontowo – budowlane na obiekcie mostowym JNI30006401 na ulicy Kolejowej w Gołdapi 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2512372789"/>
                  </a:ext>
                </a:extLst>
              </a:tr>
              <a:tr h="753489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Roboty remontowo – budowlane na obiekcie mostowym JNI 30004066 w miejscowości Skocze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429 295,73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50 636,80</a:t>
                      </a:r>
                    </a:p>
                    <a:p>
                      <a:pPr algn="ctr"/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378 658,93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14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Przygotowanie dokumentacji technicznej i kosztorysowej dla zadań pn. Remont drogi dla pieszych w ciągu drogi powiatowej nr 4807N ulica Jaćwieska, 4846N ulica Warsztatowa, i 4831N ulica Partyzantów w Gołdapi oraz Remont drogi dla pieszych w ciągu drogi powiatowej nr 4802N ulica Bagienna w Gołdapi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18 000,00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18 000,00 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892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Przebudowa ulicy Lipowej (4816N), 1-go</a:t>
                      </a:r>
                      <a:r>
                        <a:rPr lang="pl-PL" sz="12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Maja (4820N), Jeziorowej (4808N)</a:t>
                      </a:r>
                    </a:p>
                    <a:p>
                      <a:pPr algn="ctr" rtl="0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Gołdapi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3 422 343,72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1 135 889,80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2 286 453,92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702190922"/>
                  </a:ext>
                </a:extLst>
              </a:tr>
              <a:tr h="58501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19 805 585,80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2 014 922,47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17 790 663,33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0,00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624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965985"/>
              </p:ext>
            </p:extLst>
          </p:nvPr>
        </p:nvGraphicFramePr>
        <p:xfrm>
          <a:off x="251520" y="908720"/>
          <a:ext cx="8640959" cy="495159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04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7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71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1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803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zadania inwestycyjnego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Wartość zadania ogółem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Źródła finansowania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41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Powiat Gołdapski     (wkład własny)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Dofinansowanie zewnętrzne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Gmina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47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Gołdap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Banie Mazurskie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Dubeninki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9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Regulacja stanów prawnych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28 062,66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28 062,66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367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Modernizacja ulic: Jaćwieskiej (4807N), Partyzantów (4831N),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Tatyzy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(4844N), Przytorowej (4836N) w Gołdapi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1 963 579,00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39 271,58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1 924 307,42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Nadzór inwestorski dla zadania </a:t>
                      </a:r>
                      <a:r>
                        <a:rPr lang="pl-PL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pn</a:t>
                      </a:r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.:Modernizacja ulic: Jaćwieskiej (4807N), Partyzantów (4831N), </a:t>
                      </a:r>
                      <a:r>
                        <a:rPr lang="pl-PL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Tatyzy</a:t>
                      </a:r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(4844N), Przytorowej (4836N) w Gołdap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Przygotowanie dokumentacji technicznej i kosztorysowej dla zadania </a:t>
                      </a:r>
                      <a:r>
                        <a:rPr lang="pl-PL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pn:Modernizacja</a:t>
                      </a:r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ulic: Jaćwieskiej (4807N), Partyzantów (4831N), </a:t>
                      </a:r>
                      <a:r>
                        <a:rPr lang="pl-PL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Tatyzy</a:t>
                      </a:r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(4844N), Przytorowej (4836N) w Gołdap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 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333203767"/>
                  </a:ext>
                </a:extLst>
              </a:tr>
              <a:tr h="5544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Modernizacja ulic: Sikorskiego (4842N), Słonecznej (4838N), Chopina (4803N) w Gołdapi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2 427 183,14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53 155,31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2 374 027,83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888593988"/>
                  </a:ext>
                </a:extLst>
              </a:tr>
              <a:tr h="32657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Nadzór inwestorski dla zadania </a:t>
                      </a:r>
                      <a:r>
                        <a:rPr lang="pl-PL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pn</a:t>
                      </a:r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.:Modernizacja ulic: Sikorskiego (4842N), Słonecznej (4838N), Chopina (4803N) w Gołdapi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3844028924"/>
                  </a:ext>
                </a:extLst>
              </a:tr>
            </a:tbl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B9337095-9090-522A-1536-725EB8EBDB3B}"/>
              </a:ext>
            </a:extLst>
          </p:cNvPr>
          <p:cNvSpPr txBox="1">
            <a:spLocks/>
          </p:cNvSpPr>
          <p:nvPr/>
        </p:nvSpPr>
        <p:spPr>
          <a:xfrm>
            <a:off x="1043608" y="260648"/>
            <a:ext cx="7416824" cy="5154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pl-PL" alt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Inwestycje drogowe zrealizowane w 2024 roku</a:t>
            </a:r>
          </a:p>
        </p:txBody>
      </p:sp>
    </p:spTree>
    <p:extLst>
      <p:ext uri="{BB962C8B-B14F-4D97-AF65-F5344CB8AC3E}">
        <p14:creationId xmlns:p14="http://schemas.microsoft.com/office/powerpoint/2010/main" val="3170977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480743"/>
              </p:ext>
            </p:extLst>
          </p:nvPr>
        </p:nvGraphicFramePr>
        <p:xfrm>
          <a:off x="107504" y="332655"/>
          <a:ext cx="8784976" cy="633670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9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2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5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1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6094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zadania inwestycyjnego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Wartość zadania  ogółem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Źródła finansowania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6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Powiat Gołdapski     (wkład własny)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Dofinansowanie zewnętrzne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Gmina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61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Gołdap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Banie Mazurskie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Dubeninki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12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Przygotowanie dokumentacji technicznej i kosztorysowej dla zadania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pn:Modernizacja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ulic: Sikorskiego (4842N), Słonecznej (4838N), Chopina (4803N) w Gołdapi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</a:p>
                    <a:p>
                      <a:pPr algn="ctr"/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1512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Modernizacja dróg powiatowych o numerach: 1974N </a:t>
                      </a:r>
                      <a:r>
                        <a:rPr lang="pl-PL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Linowo-Przerośl</a:t>
                      </a:r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1790N Rudzie - granica powiatu, 1892N Dubeninki w kierunku </a:t>
                      </a:r>
                      <a:r>
                        <a:rPr lang="pl-PL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msc</a:t>
                      </a:r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Cisówek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6 686 438,57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334 321,93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6 352 116,64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895140887"/>
                  </a:ext>
                </a:extLst>
              </a:tr>
              <a:tr h="886508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Nadzór inwestorski dla zadania </a:t>
                      </a:r>
                      <a:r>
                        <a:rPr lang="pl-PL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pn</a:t>
                      </a:r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.:Modernizacja dróg powiatowych o numerach: 1974N </a:t>
                      </a:r>
                      <a:r>
                        <a:rPr lang="pl-PL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Linowo-Przerośl</a:t>
                      </a:r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1790N Rudzie - granica powiatu, 1892N Dubeninki w kierunku </a:t>
                      </a:r>
                      <a:r>
                        <a:rPr lang="pl-PL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msc</a:t>
                      </a:r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Cisówek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42 800,00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42 800,00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2291533255"/>
                  </a:ext>
                </a:extLst>
              </a:tr>
              <a:tr h="90437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Przygotowanie dokumentacji technicznej i kosztorysowej dla zadania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pn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Modernizacja dróg powiatowych o numerach: 1974N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Linowo-Przerośl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1790N Rudzie - granica powiatu, 1892N Dubeninki w kierunku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msc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Cisówek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20 000,00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20 000,00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Przebudowa ulicy Lipowej (4816N), 1-go Maja (4820N), Jeziorowej (4808N) w Gołdapi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7 265 546,08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52 000,00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7 213 546,08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675644828"/>
                  </a:ext>
                </a:extLst>
              </a:tr>
              <a:tr h="63129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Przebudowa drogi powiatowej nr 1784N na odcinku od km 10+930 do km 13+130 , dł. odc.2,20 km” 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1 766 233,68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353 246,74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1 412 986,94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729870404"/>
                  </a:ext>
                </a:extLst>
              </a:tr>
              <a:tr h="70788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Nadzór inwestorski dla zadania pn.: Przebudowa drogi powiatowej nr 1784N na odcinku od km 10+930 do km 13+130 , dł. odc.2,20 km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2318716701"/>
                  </a:ext>
                </a:extLst>
              </a:tr>
              <a:tr h="24956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20 261 343,13</a:t>
                      </a:r>
                    </a:p>
                  </a:txBody>
                  <a:tcPr marL="5798" marR="5798" marT="5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984 358,22</a:t>
                      </a:r>
                    </a:p>
                  </a:txBody>
                  <a:tcPr marL="5798" marR="5798" marT="5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19 276 984,91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274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215516" y="404664"/>
            <a:ext cx="8712968" cy="12811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484188">
              <a:defRPr/>
            </a:pPr>
            <a:r>
              <a:rPr lang="pl-PL" altLang="pl-PL" sz="3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Zarządu Dróg Powiatowych w Gołdapi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251520" y="2132856"/>
            <a:ext cx="8508465" cy="2876699"/>
            <a:chOff x="3732894" y="441326"/>
            <a:chExt cx="6636257" cy="3530600"/>
          </a:xfrm>
        </p:grpSpPr>
        <p:sp>
          <p:nvSpPr>
            <p:cNvPr id="7" name="Prostokąt z rogami zaokrąglonymi z jednej strony 6"/>
            <p:cNvSpPr/>
            <p:nvPr/>
          </p:nvSpPr>
          <p:spPr>
            <a:xfrm rot="5400000">
              <a:off x="5285723" y="-1111503"/>
              <a:ext cx="3530600" cy="6636257"/>
            </a:xfrm>
            <a:prstGeom prst="round2SameRect">
              <a:avLst/>
            </a:prstGeom>
            <a:noFill/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4406853" y="613675"/>
              <a:ext cx="5789948" cy="31859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l-PL" altLang="pl-PL" sz="2400" kern="1200" dirty="0">
                  <a:solidFill>
                    <a:schemeClr val="tx1"/>
                  </a:solidFill>
                  <a:latin typeface="Tw Cen MT" panose="020B0602020104020603" pitchFamily="34" charset="-18"/>
                  <a:cs typeface="Times New Roman" panose="02020603050405020304" pitchFamily="18" charset="0"/>
                </a:rPr>
                <a:t>Rada Powiatu w Gołdapi dniu 1 lutego 2002 r. utworzyła jednostkę organizacyjną – Zarząd Dróg Powiatowych w Gołdapi.</a:t>
              </a:r>
              <a:endParaRPr lang="pl-PL" sz="2400" kern="1200" dirty="0">
                <a:solidFill>
                  <a:schemeClr val="tx1"/>
                </a:solidFill>
                <a:latin typeface="Tw Cen MT" panose="020B0602020104020603" pitchFamily="34" charset="-1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240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12D26D-B2B3-827B-2803-1DC5D18A2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659160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Źródła finansowania inwestycji drogowych w latach 2023-2024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7B0BF34E-9287-8FFF-09BC-BAED618445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971952"/>
              </p:ext>
            </p:extLst>
          </p:nvPr>
        </p:nvGraphicFramePr>
        <p:xfrm>
          <a:off x="857250" y="1484784"/>
          <a:ext cx="7404100" cy="4686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2296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FAD6E6-636A-1724-16E7-60E8E30B8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609600"/>
            <a:ext cx="7920880" cy="73116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Źródła finansowania inwestycji drogowych w latach 2023-2024</a:t>
            </a:r>
            <a:endParaRPr lang="pl-PL" sz="2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FBC2095-20CE-C9F4-3DF3-A1244A2DF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250" y="1412777"/>
            <a:ext cx="3566160" cy="504055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2023</a:t>
            </a:r>
          </a:p>
        </p:txBody>
      </p:sp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id="{F6CFDA6D-6EA6-2931-C2E0-425DE1381D5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85766685"/>
              </p:ext>
            </p:extLst>
          </p:nvPr>
        </p:nvGraphicFramePr>
        <p:xfrm>
          <a:off x="857250" y="1916832"/>
          <a:ext cx="3714750" cy="4188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BEE407A-4746-FE0E-65DD-296FC3495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1880" y="1412777"/>
            <a:ext cx="3566160" cy="504056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2024</a:t>
            </a:r>
          </a:p>
        </p:txBody>
      </p:sp>
      <p:graphicFrame>
        <p:nvGraphicFramePr>
          <p:cNvPr id="12" name="Symbol zastępczy zawartości 11">
            <a:extLst>
              <a:ext uri="{FF2B5EF4-FFF2-40B4-BE49-F238E27FC236}">
                <a16:creationId xmlns:a16="http://schemas.microsoft.com/office/drawing/2014/main" id="{606DC39C-1328-1287-674E-0DDA1E21AC07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91988990"/>
              </p:ext>
            </p:extLst>
          </p:nvPr>
        </p:nvGraphicFramePr>
        <p:xfrm>
          <a:off x="4702175" y="1913658"/>
          <a:ext cx="3830265" cy="4188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5334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78F5D-9B31-4B5F-75FF-0CF9F5B5B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54919BD-42F2-01CA-0227-8699B5E7B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768834"/>
              </p:ext>
            </p:extLst>
          </p:nvPr>
        </p:nvGraphicFramePr>
        <p:xfrm>
          <a:off x="395536" y="980728"/>
          <a:ext cx="8451812" cy="548042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0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6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1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52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554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zadania inwestycyjnego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Wartość zadania  ogółem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Źródła finansowania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0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Powiat Gołdapski     (wkład własny)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Dofinansowanie zewnętrzne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Gmina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15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Gołdap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Banie Mazurskie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Dubeninki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158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2512372789"/>
                  </a:ext>
                </a:extLst>
              </a:tr>
              <a:tr h="875420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Zakup materiałów niezbędnych  do utwardzenia placu ZDP w Gołdapi </a:t>
                      </a:r>
                    </a:p>
                    <a:p>
                      <a:pPr algn="ctr" rtl="0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18 954,30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18 954,30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3540171372"/>
                  </a:ext>
                </a:extLst>
              </a:tr>
              <a:tr h="33098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  2023</a:t>
                      </a: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18 954,30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18 954,30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2996439014"/>
                  </a:ext>
                </a:extLst>
              </a:tr>
              <a:tr h="286080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28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Zakup sprzętu niezbędnego do modernizacji infrastruktury drogowej Powiatu Gołdapskiego, w tym: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1 838 271,90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91 913,60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1 746 358,30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448703852"/>
                  </a:ext>
                </a:extLst>
              </a:tr>
              <a:tr h="47016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Koparko-ładowarka CAT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628 862,10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31 44310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597 419,00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2667859701"/>
                  </a:ext>
                </a:extLst>
              </a:tr>
              <a:tr h="44115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Samochód ciężarowy Volvo z </a:t>
                      </a:r>
                      <a:r>
                        <a:rPr lang="pl-PL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remonterem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1 209 409,80</a:t>
                      </a:r>
                      <a:endParaRPr lang="pl-PL" dirty="0"/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60 470,5</a:t>
                      </a:r>
                      <a:endParaRPr lang="pl-PL" dirty="0"/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1 148 939,30</a:t>
                      </a:r>
                      <a:endParaRPr lang="pl-PL" dirty="0"/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dirty="0"/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dirty="0"/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dirty="0"/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954484644"/>
                  </a:ext>
                </a:extLst>
              </a:tr>
              <a:tr h="662579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Zakup ciągnika do prac komunalnych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159 897,00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159 897,00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87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 2024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1 998 168,90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251 810,60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1 746 358,30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0,00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ytuł 6">
            <a:extLst>
              <a:ext uri="{FF2B5EF4-FFF2-40B4-BE49-F238E27FC236}">
                <a16:creationId xmlns:a16="http://schemas.microsoft.com/office/drawing/2014/main" id="{CA028422-40D1-08BA-4468-4F400A4F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60648"/>
            <a:ext cx="7406640" cy="441926"/>
          </a:xfrm>
        </p:spPr>
        <p:txBody>
          <a:bodyPr>
            <a:normAutofit fontScale="90000"/>
          </a:bodyPr>
          <a:lstStyle/>
          <a:p>
            <a:pPr algn="ctr"/>
            <a:br>
              <a:rPr lang="pl-PL" altLang="pl-PL" sz="2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altLang="pl-PL" sz="2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Zakupy inwestycyjne zrealizowane w latach 2023-2024 roku</a:t>
            </a:r>
            <a:br>
              <a:rPr lang="pl-PL" altLang="pl-PL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4246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E3F93-145C-1C73-F456-7BB904FF0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F01773-B463-C467-463A-28A587BA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609600"/>
            <a:ext cx="7920880" cy="731168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Źródła finansowania zakupów inwestycyjnych w latach 2023-2024</a:t>
            </a:r>
            <a:endParaRPr lang="pl-PL" sz="20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75F3541-AA52-3E7D-C8C6-45F0CA120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250" y="1412777"/>
            <a:ext cx="3566160" cy="504055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2023</a:t>
            </a:r>
          </a:p>
        </p:txBody>
      </p:sp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id="{626AB199-7980-C9C3-603D-59077DFCB3D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63532207"/>
              </p:ext>
            </p:extLst>
          </p:nvPr>
        </p:nvGraphicFramePr>
        <p:xfrm>
          <a:off x="857250" y="1916832"/>
          <a:ext cx="3714750" cy="4188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4F8E4BC-390A-5D40-9C39-8E0F907BF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1880" y="1412777"/>
            <a:ext cx="3566160" cy="504056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2024</a:t>
            </a:r>
          </a:p>
        </p:txBody>
      </p:sp>
      <p:graphicFrame>
        <p:nvGraphicFramePr>
          <p:cNvPr id="12" name="Symbol zastępczy zawartości 11">
            <a:extLst>
              <a:ext uri="{FF2B5EF4-FFF2-40B4-BE49-F238E27FC236}">
                <a16:creationId xmlns:a16="http://schemas.microsoft.com/office/drawing/2014/main" id="{F9639AAE-92EA-CA2A-DF5B-73F29596CCC8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43715492"/>
              </p:ext>
            </p:extLst>
          </p:nvPr>
        </p:nvGraphicFramePr>
        <p:xfrm>
          <a:off x="4702175" y="1913658"/>
          <a:ext cx="3830265" cy="4188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7609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548681"/>
            <a:ext cx="83529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 ramach Rządowego Funduszu Polski Ład: Program Inwestycji Strategicznych – Powiat Gołdapski otrzymał dofinansowanie        w wysokości </a:t>
            </a: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1 924 307,42 zł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modernizację ulic w mieście         o długości łącznej 1 289 </a:t>
            </a: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(dofinansowanie 98% wartości zadania):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Ul. Jaćwieska o długości  310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</a:t>
            </a:r>
            <a:endParaRPr lang="pl-PL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Ul. Partyzantów o długości  180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</a:t>
            </a:r>
            <a:endParaRPr lang="pl-PL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Ul. Partyzantów ( odcinek dodatkowy)  154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</a:t>
            </a:r>
            <a:endParaRPr lang="pl-PL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Ul. Przytorowa o długości 540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</a:t>
            </a:r>
            <a:endParaRPr lang="pl-PL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Ul.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Tatyzy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długości 105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</a:t>
            </a:r>
            <a:endParaRPr lang="pl-PL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Rządowy Fundusz Polski Ład: Program Inwestycji Strategicznych | Miasto  Bytom - Metropolia GZM">
            <a:extLst>
              <a:ext uri="{FF2B5EF4-FFF2-40B4-BE49-F238E27FC236}">
                <a16:creationId xmlns:a16="http://schemas.microsoft.com/office/drawing/2014/main" id="{50EFDCDA-A685-7EEE-4265-8F4E19290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2656"/>
            <a:ext cx="2593138" cy="9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01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E463959-FFF2-DC03-27CF-75BAE1F21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25722"/>
            <a:ext cx="1728192" cy="230425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F8B798B-CC63-7F63-EEDB-81B46D499C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1" r="14829"/>
          <a:stretch/>
        </p:blipFill>
        <p:spPr>
          <a:xfrm>
            <a:off x="2223198" y="525723"/>
            <a:ext cx="2345402" cy="230425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7E4FAD2-8AFB-4E5E-DB83-A4229A4DD0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9208" y="3848624"/>
            <a:ext cx="2204864" cy="165364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16CE733-99F8-507F-A730-D1F649F18F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23347"/>
          <a:stretch/>
        </p:blipFill>
        <p:spPr>
          <a:xfrm>
            <a:off x="2247172" y="3570712"/>
            <a:ext cx="1683648" cy="2221203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26E74FA8-433C-9176-DDBC-17493B4202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6878" y="3846320"/>
            <a:ext cx="2204863" cy="1653647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DDC440AA-1D70-99BD-5F6C-1C0D3CA0D9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 r="16278"/>
          <a:stretch/>
        </p:blipFill>
        <p:spPr>
          <a:xfrm>
            <a:off x="4703165" y="3584668"/>
            <a:ext cx="2078942" cy="2221203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BE893048-1201-016E-923E-1CFEA96B0A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6" r="13721"/>
          <a:stretch/>
        </p:blipFill>
        <p:spPr>
          <a:xfrm>
            <a:off x="6620592" y="518765"/>
            <a:ext cx="2078654" cy="2311213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791247C-E3A1-C857-CA8A-093B7514FD83}"/>
              </a:ext>
            </a:extLst>
          </p:cNvPr>
          <p:cNvSpPr txBox="1"/>
          <p:nvPr/>
        </p:nvSpPr>
        <p:spPr>
          <a:xfrm>
            <a:off x="767837" y="2849316"/>
            <a:ext cx="1056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Jaćwieska przed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E5B92FFE-EE51-6C94-F3E2-70B2B091AA4E}"/>
              </a:ext>
            </a:extLst>
          </p:cNvPr>
          <p:cNvSpPr txBox="1"/>
          <p:nvPr/>
        </p:nvSpPr>
        <p:spPr>
          <a:xfrm>
            <a:off x="2835714" y="2849316"/>
            <a:ext cx="819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Jaćwieska po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CED6236E-71C7-E4B5-81E1-3C766A930364}"/>
              </a:ext>
            </a:extLst>
          </p:cNvPr>
          <p:cNvSpPr txBox="1"/>
          <p:nvPr/>
        </p:nvSpPr>
        <p:spPr>
          <a:xfrm>
            <a:off x="738208" y="5791915"/>
            <a:ext cx="118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Partyzantów przed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99EFF5F7-17FF-A6FA-4A7E-F364F81DCD7D}"/>
              </a:ext>
            </a:extLst>
          </p:cNvPr>
          <p:cNvSpPr txBox="1"/>
          <p:nvPr/>
        </p:nvSpPr>
        <p:spPr>
          <a:xfrm>
            <a:off x="2571778" y="5791915"/>
            <a:ext cx="1034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Partyzantów po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830228B9-280D-AE61-13E1-9D1560965D79}"/>
              </a:ext>
            </a:extLst>
          </p:cNvPr>
          <p:cNvSpPr txBox="1"/>
          <p:nvPr/>
        </p:nvSpPr>
        <p:spPr>
          <a:xfrm>
            <a:off x="5304592" y="5775575"/>
            <a:ext cx="982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Przytorowa przed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A9577825-ED8A-F8E2-E081-E0E2058E9EAE}"/>
              </a:ext>
            </a:extLst>
          </p:cNvPr>
          <p:cNvSpPr txBox="1"/>
          <p:nvPr/>
        </p:nvSpPr>
        <p:spPr>
          <a:xfrm>
            <a:off x="7218301" y="5791915"/>
            <a:ext cx="982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Przytorowa po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47EF0A2B-0F96-5B38-75A8-144CCBA7F51D}"/>
              </a:ext>
            </a:extLst>
          </p:cNvPr>
          <p:cNvSpPr txBox="1"/>
          <p:nvPr/>
        </p:nvSpPr>
        <p:spPr>
          <a:xfrm>
            <a:off x="7269123" y="2849316"/>
            <a:ext cx="665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Tatyzy</a:t>
            </a:r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F90F6AB0-AF80-99F3-A22C-FE39F647EAA1}"/>
              </a:ext>
            </a:extLst>
          </p:cNvPr>
          <p:cNvSpPr txBox="1"/>
          <p:nvPr/>
        </p:nvSpPr>
        <p:spPr>
          <a:xfrm>
            <a:off x="5358567" y="2829978"/>
            <a:ext cx="768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Tatyzy</a:t>
            </a:r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przed</a:t>
            </a:r>
          </a:p>
        </p:txBody>
      </p:sp>
      <p:pic>
        <p:nvPicPr>
          <p:cNvPr id="29" name="Obraz 28">
            <a:extLst>
              <a:ext uri="{FF2B5EF4-FFF2-40B4-BE49-F238E27FC236}">
                <a16:creationId xmlns:a16="http://schemas.microsoft.com/office/drawing/2014/main" id="{9724BD67-4B4C-46B6-EE1E-0494335E34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9" r="20418"/>
          <a:stretch/>
        </p:blipFill>
        <p:spPr>
          <a:xfrm>
            <a:off x="4786373" y="518764"/>
            <a:ext cx="1793160" cy="231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20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9296C-BA65-BFE0-090C-4F764AB74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63F4FB7-E12A-38AE-D0D6-BB91BCF0FFA3}"/>
              </a:ext>
            </a:extLst>
          </p:cNvPr>
          <p:cNvSpPr/>
          <p:nvPr/>
        </p:nvSpPr>
        <p:spPr>
          <a:xfrm>
            <a:off x="395536" y="548681"/>
            <a:ext cx="8352928" cy="5196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 ramach Rządowego Funduszu Polski Ład: Program Inwestycji Strategicznych – Powiat Gołdapski otrzymał dofinansowanie       w wysokości </a:t>
            </a: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2 374 027,83 zł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modernizację ulic w mieście        o łącznej długości 995 </a:t>
            </a: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dofinansowanie 98% wartości zadania):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ul. Chopina o długości  350 m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ul. Sikorskiego o długości  420 m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ul. Słoneczna  o długości  225 m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endParaRPr lang="pl-PL" sz="24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Rządowy Fundusz Polski Ład: Program Inwestycji Strategicznych | Miasto  Bytom - Metropolia GZM">
            <a:extLst>
              <a:ext uri="{FF2B5EF4-FFF2-40B4-BE49-F238E27FC236}">
                <a16:creationId xmlns:a16="http://schemas.microsoft.com/office/drawing/2014/main" id="{EBD6C753-EF8A-3917-2CCF-FAC0AF755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2656"/>
            <a:ext cx="2593138" cy="9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875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4B2AB9A-7411-A8C1-3A52-DFA82E2BDA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9"/>
          <a:stretch/>
        </p:blipFill>
        <p:spPr>
          <a:xfrm>
            <a:off x="2987824" y="756084"/>
            <a:ext cx="2051719" cy="201622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47FE189-00CC-F254-2D21-14E61D306B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56" y="3474685"/>
            <a:ext cx="2939819" cy="220486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6C7114C-1CC3-B500-636F-150D244230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8" r="13729" b="-16368"/>
          <a:stretch/>
        </p:blipFill>
        <p:spPr>
          <a:xfrm>
            <a:off x="2664298" y="3573016"/>
            <a:ext cx="1907702" cy="234623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0F4CC35-E133-03A8-D307-19F783370E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r="13438"/>
          <a:stretch/>
        </p:blipFill>
        <p:spPr>
          <a:xfrm>
            <a:off x="539552" y="3573016"/>
            <a:ext cx="1907702" cy="200820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93A45FF-64A2-D274-222F-4C5F4F10AA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293" y="1178451"/>
            <a:ext cx="2939819" cy="2204864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E5190196-DB53-D2A7-264C-B89F7D5C50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7"/>
          <a:stretch/>
        </p:blipFill>
        <p:spPr>
          <a:xfrm>
            <a:off x="429887" y="747464"/>
            <a:ext cx="2413411" cy="2024844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5BD87F4-FD20-3E7B-5F01-04FA81CE52AD}"/>
              </a:ext>
            </a:extLst>
          </p:cNvPr>
          <p:cNvSpPr txBox="1"/>
          <p:nvPr/>
        </p:nvSpPr>
        <p:spPr>
          <a:xfrm>
            <a:off x="1097749" y="2772308"/>
            <a:ext cx="1211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Chopina przed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742537C-54BA-C35E-52F1-E07C05CCC9E9}"/>
              </a:ext>
            </a:extLst>
          </p:cNvPr>
          <p:cNvSpPr txBox="1"/>
          <p:nvPr/>
        </p:nvSpPr>
        <p:spPr>
          <a:xfrm>
            <a:off x="3397304" y="2750142"/>
            <a:ext cx="1211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Chopina po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6529893-09EA-1395-EDA5-FB26E6B5A8C7}"/>
              </a:ext>
            </a:extLst>
          </p:cNvPr>
          <p:cNvSpPr txBox="1"/>
          <p:nvPr/>
        </p:nvSpPr>
        <p:spPr>
          <a:xfrm>
            <a:off x="852395" y="5563290"/>
            <a:ext cx="1211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Słoneczna przed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2CD28748-F547-B1BC-BAF1-6359B1A2074D}"/>
              </a:ext>
            </a:extLst>
          </p:cNvPr>
          <p:cNvSpPr txBox="1"/>
          <p:nvPr/>
        </p:nvSpPr>
        <p:spPr>
          <a:xfrm>
            <a:off x="2897780" y="5593433"/>
            <a:ext cx="1211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Słoneczna po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48D73A7B-6286-7200-B8B4-F5FF31FFB0C0}"/>
              </a:ext>
            </a:extLst>
          </p:cNvPr>
          <p:cNvSpPr txBox="1"/>
          <p:nvPr/>
        </p:nvSpPr>
        <p:spPr>
          <a:xfrm>
            <a:off x="6516216" y="932230"/>
            <a:ext cx="1211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Sikorskiego przed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0675B36E-DB16-762C-1F35-C31B6BA27E27}"/>
              </a:ext>
            </a:extLst>
          </p:cNvPr>
          <p:cNvSpPr txBox="1"/>
          <p:nvPr/>
        </p:nvSpPr>
        <p:spPr>
          <a:xfrm>
            <a:off x="6516215" y="5686400"/>
            <a:ext cx="1211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Sikorskiego po</a:t>
            </a:r>
          </a:p>
        </p:txBody>
      </p:sp>
    </p:spTree>
    <p:extLst>
      <p:ext uri="{BB962C8B-B14F-4D97-AF65-F5344CB8AC3E}">
        <p14:creationId xmlns:p14="http://schemas.microsoft.com/office/powerpoint/2010/main" val="267868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AB2BC-6640-D6C9-86FB-ECA41AEC5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34A777C-2312-2DA7-12A7-C5982B0C7F51}"/>
              </a:ext>
            </a:extLst>
          </p:cNvPr>
          <p:cNvSpPr/>
          <p:nvPr/>
        </p:nvSpPr>
        <p:spPr>
          <a:xfrm>
            <a:off x="395536" y="548681"/>
            <a:ext cx="8352928" cy="5196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 ramach Rządowego Funduszu Polski Ład: Program Inwestycji Strategicznych – Powiat Gołdapski otrzymał dofinansowanie        w wysokości </a:t>
            </a: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6 352 116,64 zł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modernizację dróg powiatowych      o łącznej długości około 11 km ( dofinansowanie 95% wartości zadania):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1974N - Linowo- Przerośl o długości  2,85 km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1790N – Rudzie – granica powiatu o długości  3,9 km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1892N – Dubeninki – Cisówek ( 1894N) o długości 4,1 km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endParaRPr lang="pl-PL" sz="24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Rządowy Fundusz Polski Ład: Program Inwestycji Strategicznych | Miasto  Bytom - Metropolia GZM">
            <a:extLst>
              <a:ext uri="{FF2B5EF4-FFF2-40B4-BE49-F238E27FC236}">
                <a16:creationId xmlns:a16="http://schemas.microsoft.com/office/drawing/2014/main" id="{9B6D2A69-6334-0F7E-A0A4-9719ED9C9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48681"/>
            <a:ext cx="2593138" cy="9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8503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96545C9-8F2B-2F8D-F0AF-2546B654A1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49" y="1134126"/>
            <a:ext cx="2771800" cy="207885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367048E-D517-7C8D-4315-F6EAEABD31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49" y="3380289"/>
            <a:ext cx="2771800" cy="207885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8A088E9-8852-1D08-6112-F824B1EC7B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108" y="1152333"/>
            <a:ext cx="2651787" cy="198884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3433B297-305D-DC61-EE75-EEF79DEF3F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75" y="576269"/>
            <a:ext cx="1923678" cy="2564904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6977CA61-771A-E7B5-AB82-D900FD6D2B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79438"/>
            <a:ext cx="2771800" cy="207885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3480BF4-6E77-6ED5-7A08-8A8EE9DF9B7A}"/>
              </a:ext>
            </a:extLst>
          </p:cNvPr>
          <p:cNvSpPr txBox="1"/>
          <p:nvPr/>
        </p:nvSpPr>
        <p:spPr>
          <a:xfrm>
            <a:off x="975387" y="7667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Linowo - Przerośl</a:t>
            </a:r>
            <a:r>
              <a:rPr lang="pl-PL" sz="1000" b="1" dirty="0"/>
              <a:t> </a:t>
            </a:r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AE76C7B-D370-ED72-47EB-1D6204485D38}"/>
              </a:ext>
            </a:extLst>
          </p:cNvPr>
          <p:cNvSpPr txBox="1"/>
          <p:nvPr/>
        </p:nvSpPr>
        <p:spPr>
          <a:xfrm>
            <a:off x="1063409" y="5507850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Linowo - Przerośl</a:t>
            </a:r>
            <a:r>
              <a:rPr lang="pl-PL" sz="1000" b="1" dirty="0"/>
              <a:t> </a:t>
            </a:r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F79C9C71-5199-DC17-6019-C596AA963FC1}"/>
              </a:ext>
            </a:extLst>
          </p:cNvPr>
          <p:cNvSpPr txBox="1"/>
          <p:nvPr/>
        </p:nvSpPr>
        <p:spPr>
          <a:xfrm>
            <a:off x="6398822" y="5941615"/>
            <a:ext cx="15664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Rudzie – gr. powiatu po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E1F1A6D-B5C5-1020-6C2A-ED986B1AAFAF}"/>
              </a:ext>
            </a:extLst>
          </p:cNvPr>
          <p:cNvSpPr txBox="1"/>
          <p:nvPr/>
        </p:nvSpPr>
        <p:spPr>
          <a:xfrm>
            <a:off x="3928365" y="5941615"/>
            <a:ext cx="1566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Rudzie – gr. powiatu przed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2E0BD494-71AD-CE54-1C63-ACDB149C3619}"/>
              </a:ext>
            </a:extLst>
          </p:cNvPr>
          <p:cNvSpPr txBox="1"/>
          <p:nvPr/>
        </p:nvSpPr>
        <p:spPr>
          <a:xfrm>
            <a:off x="4291900" y="3141173"/>
            <a:ext cx="1566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Dubeninki</a:t>
            </a:r>
            <a:r>
              <a:rPr lang="pl-PL" sz="1000" b="1" dirty="0"/>
              <a:t> – </a:t>
            </a:r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Cisówek</a:t>
            </a:r>
            <a:r>
              <a:rPr lang="pl-PL" sz="1000" b="1" dirty="0"/>
              <a:t> </a:t>
            </a:r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78561376-3512-3F5D-EB9C-B7AC57E3798B}"/>
              </a:ext>
            </a:extLst>
          </p:cNvPr>
          <p:cNvSpPr txBox="1"/>
          <p:nvPr/>
        </p:nvSpPr>
        <p:spPr>
          <a:xfrm>
            <a:off x="6516216" y="3152053"/>
            <a:ext cx="15664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Dubeninki – Cisówek po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39155E4-015E-CF49-E09F-05682C0CE8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05"/>
          <a:stretch/>
        </p:blipFill>
        <p:spPr>
          <a:xfrm>
            <a:off x="3509132" y="3677122"/>
            <a:ext cx="2241478" cy="228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16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476672"/>
            <a:ext cx="7608888" cy="6318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3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Drogi w Powiecie Gołdapskim</a:t>
            </a:r>
            <a:endParaRPr lang="pl-PL" sz="35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pole tekstowe 4"/>
          <p:cNvSpPr txBox="1">
            <a:spLocks noChangeArrowheads="1"/>
          </p:cNvSpPr>
          <p:nvPr/>
        </p:nvSpPr>
        <p:spPr bwMode="auto">
          <a:xfrm>
            <a:off x="578505" y="1412776"/>
            <a:ext cx="60991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buClr>
                <a:schemeClr val="accent2"/>
              </a:buClr>
              <a:buFont typeface="Arial" charset="0"/>
              <a:buNone/>
            </a:pPr>
            <a:r>
              <a:rPr lang="pl-PL" altLang="pl-PL" sz="2500" dirty="0">
                <a:latin typeface="Times New Roman" pitchFamily="18" charset="0"/>
                <a:cs typeface="Times New Roman" pitchFamily="18" charset="0"/>
              </a:rPr>
              <a:t>Zarząd Dróg Powiatowych w Gołdapi zarządza drogami o łącznej długości 277 km: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q"/>
            </a:pPr>
            <a:r>
              <a:rPr lang="pl-PL" altLang="pl-PL" sz="2500" dirty="0">
                <a:latin typeface="Times New Roman" pitchFamily="18" charset="0"/>
                <a:cs typeface="Times New Roman" pitchFamily="18" charset="0"/>
              </a:rPr>
              <a:t> Gmina Banie Mazurskie – 104 km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q"/>
            </a:pPr>
            <a:r>
              <a:rPr lang="pl-PL" altLang="pl-PL" sz="2500" dirty="0">
                <a:latin typeface="Times New Roman" pitchFamily="18" charset="0"/>
                <a:cs typeface="Times New Roman" pitchFamily="18" charset="0"/>
              </a:rPr>
              <a:t> Gmina Dubeninki – 56 km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q"/>
            </a:pPr>
            <a:r>
              <a:rPr lang="pl-PL" altLang="pl-PL" sz="2500" dirty="0">
                <a:latin typeface="Times New Roman" pitchFamily="18" charset="0"/>
                <a:cs typeface="Times New Roman" pitchFamily="18" charset="0"/>
              </a:rPr>
              <a:t> Gmina Gołdap – 89 km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q"/>
            </a:pPr>
            <a:r>
              <a:rPr lang="pl-PL" altLang="pl-PL" sz="2500" dirty="0">
                <a:latin typeface="Times New Roman" pitchFamily="18" charset="0"/>
                <a:cs typeface="Times New Roman" pitchFamily="18" charset="0"/>
              </a:rPr>
              <a:t> Ulice w mieście - 28 km</a:t>
            </a:r>
          </a:p>
        </p:txBody>
      </p:sp>
      <p:graphicFrame>
        <p:nvGraphicFramePr>
          <p:cNvPr id="4" name="Obiek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354290"/>
              </p:ext>
            </p:extLst>
          </p:nvPr>
        </p:nvGraphicFramePr>
        <p:xfrm>
          <a:off x="4067944" y="3717032"/>
          <a:ext cx="4828307" cy="29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362815" imgH="3505234" progId="Excel.Chart.8">
                  <p:embed/>
                </p:oleObj>
              </mc:Choice>
              <mc:Fallback>
                <p:oleObj name="Chart" r:id="rId2" imgW="6362815" imgH="3505234" progId="Excel.Chart.8">
                  <p:embed/>
                  <p:pic>
                    <p:nvPicPr>
                      <p:cNvPr id="0" name="Symbol zastępczy zawartości 3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3717032"/>
                        <a:ext cx="4828307" cy="2905100"/>
                      </a:xfrm>
                      <a:prstGeom prst="rect">
                        <a:avLst/>
                      </a:prstGeom>
                      <a:blipFill>
                        <a:blip r:embed="rId4"/>
                        <a:tile tx="0" ty="0" sx="100000" sy="100000" flip="none" algn="tl"/>
                      </a:blip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2771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53823-D93E-48B6-0C18-B6176B7DB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774E4E06-5363-4479-A8C8-C6388BF15026}"/>
              </a:ext>
            </a:extLst>
          </p:cNvPr>
          <p:cNvSpPr/>
          <p:nvPr/>
        </p:nvSpPr>
        <p:spPr>
          <a:xfrm>
            <a:off x="395536" y="548681"/>
            <a:ext cx="8352928" cy="5381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 ramach Rządowego </a:t>
            </a: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Programu Rozwoju Północno-Wschodnich Obszarów Przygranicznych 2024-2030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Powiat Gołdapski otrzymał dofinansowanie w wysokości </a:t>
            </a:r>
            <a:r>
              <a:rPr lang="pl-PL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1 412 986,94 zł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modernizację drogi powiatowej nr 1784N o długości 2,2 km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(dofinansowanie 80% wartości zadania). Całkowita wartość zadania 1 766 233,68 zł, wkład własny Powiatu Gołdapskiego 353 246,74 zł</a:t>
            </a:r>
          </a:p>
          <a:p>
            <a:pPr algn="just" fontAlgn="base">
              <a:lnSpc>
                <a:spcPct val="150000"/>
              </a:lnSpc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endParaRPr lang="pl-PL" sz="24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Obraz 7" descr="Czerwone kontury Polski wewnątrz z biało-czerwonymi pasami. Po prawej napis: Program rozwoju północno-wschodnich obszarów przygranicznych 2024-2030">
            <a:extLst>
              <a:ext uri="{FF2B5EF4-FFF2-40B4-BE49-F238E27FC236}">
                <a16:creationId xmlns:a16="http://schemas.microsoft.com/office/drawing/2014/main" id="{0295B188-411B-098D-E696-D7C488194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285354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55F070E1-C7D8-656B-C3D5-5A1F0DAA2D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3707904" cy="278092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802D51E-ED44-31C0-D212-8079554A06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3" y="3387423"/>
            <a:ext cx="3707904" cy="278092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9B9BE36-6A19-BDEF-EA36-42AECC440071}"/>
              </a:ext>
            </a:extLst>
          </p:cNvPr>
          <p:cNvSpPr txBox="1"/>
          <p:nvPr/>
        </p:nvSpPr>
        <p:spPr>
          <a:xfrm>
            <a:off x="1625416" y="621799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F5302FA-B39D-47AD-34E4-32B89815F259}"/>
              </a:ext>
            </a:extLst>
          </p:cNvPr>
          <p:cNvSpPr txBox="1"/>
          <p:nvPr/>
        </p:nvSpPr>
        <p:spPr>
          <a:xfrm>
            <a:off x="5957900" y="616835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</a:p>
        </p:txBody>
      </p:sp>
    </p:spTree>
    <p:extLst>
      <p:ext uri="{BB962C8B-B14F-4D97-AF65-F5344CB8AC3E}">
        <p14:creationId xmlns:p14="http://schemas.microsoft.com/office/powerpoint/2010/main" val="1161238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26EF5-7F11-60BE-76E3-E5F0CF543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1BC5987-0554-FEE1-A556-D7FB00DB2A5A}"/>
              </a:ext>
            </a:extLst>
          </p:cNvPr>
          <p:cNvSpPr/>
          <p:nvPr/>
        </p:nvSpPr>
        <p:spPr>
          <a:xfrm>
            <a:off x="395536" y="116632"/>
            <a:ext cx="8352928" cy="3002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 ramach Rządowego </a:t>
            </a: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Programu Rozwoju Dróg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Powiat Gołdapski otrzymał dofinansowanie w wysokości </a:t>
            </a:r>
            <a:r>
              <a:rPr lang="pl-PL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3 404 116,64 zł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remont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drogi powiatowej nr 1815N na odcinku Juchnajcie – Widgiry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długości 7,845 km (dofinansowanie 80% wartości zadania). Całkowita wartość zadania 4 255 145,81 zł, wkład własny 851 029,17 zł w tym: dotacja Gminy Gołdap 720 000,00 zł oraz Gminy Banie Mazurskie 131 029,17 zł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6004BE6-6246-877C-83ED-A075F72AFD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" t="15381" r="12076" b="30074"/>
          <a:stretch/>
        </p:blipFill>
        <p:spPr>
          <a:xfrm>
            <a:off x="2627784" y="232994"/>
            <a:ext cx="3456384" cy="864096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59E77FD-DE7C-8E84-3AA5-13DADD055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56432"/>
            <a:ext cx="3995936" cy="299695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B7CB9CF-408E-B298-CD72-DB0601F859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2" y="3537440"/>
            <a:ext cx="3887924" cy="291594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0D4F0AB-92AE-25C9-EE9D-AFDC5679C9BC}"/>
              </a:ext>
            </a:extLst>
          </p:cNvPr>
          <p:cNvSpPr txBox="1"/>
          <p:nvPr/>
        </p:nvSpPr>
        <p:spPr>
          <a:xfrm>
            <a:off x="1547664" y="364370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34A853F-FE6D-4BFB-C3B7-766786116047}"/>
              </a:ext>
            </a:extLst>
          </p:cNvPr>
          <p:cNvSpPr txBox="1"/>
          <p:nvPr/>
        </p:nvSpPr>
        <p:spPr>
          <a:xfrm>
            <a:off x="5940152" y="345903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</a:p>
        </p:txBody>
      </p:sp>
    </p:spTree>
    <p:extLst>
      <p:ext uri="{BB962C8B-B14F-4D97-AF65-F5344CB8AC3E}">
        <p14:creationId xmlns:p14="http://schemas.microsoft.com/office/powerpoint/2010/main" val="223931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4A6E2-92D6-5226-72A8-D32ACC2A7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7C01E1D0-D056-96AB-A80E-92388C9380EC}"/>
              </a:ext>
            </a:extLst>
          </p:cNvPr>
          <p:cNvSpPr/>
          <p:nvPr/>
        </p:nvSpPr>
        <p:spPr>
          <a:xfrm>
            <a:off x="395536" y="548681"/>
            <a:ext cx="8352928" cy="1525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 ramach Rządowego </a:t>
            </a: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Programu Rozwoju Dróg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Powiat Gołdapski otrzymał dofinansowanie w wysokości </a:t>
            </a:r>
            <a:r>
              <a:rPr lang="pl-PL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155 816,40 zł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remont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drogi dla pieszych w ciągu drogi powiatowej nr 4802N  - ulica Bagienna w Gołdapi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długości 330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(dofinansowanie 80% wartości zadania)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63F51CC-486E-0B83-86AC-E3DD6CC875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8"/>
          <a:stretch/>
        </p:blipFill>
        <p:spPr>
          <a:xfrm>
            <a:off x="2771800" y="4616"/>
            <a:ext cx="3240360" cy="104812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DD2B5C9D-F363-88BF-C394-F1829540A0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15152" y="4028889"/>
            <a:ext cx="2780928" cy="20856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CA70C2C-BEC9-5104-CD08-0D2E3FB717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 r="15692"/>
          <a:stretch/>
        </p:blipFill>
        <p:spPr>
          <a:xfrm>
            <a:off x="4066824" y="3725898"/>
            <a:ext cx="2448272" cy="273630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9DC6269-A3B8-921E-DD02-A558DD5286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" y="2011824"/>
            <a:ext cx="2843808" cy="213285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4B48FA4-D977-1305-9857-166A4B6AF1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0" r="16665"/>
          <a:stretch/>
        </p:blipFill>
        <p:spPr>
          <a:xfrm rot="5400000">
            <a:off x="973323" y="3973868"/>
            <a:ext cx="2132858" cy="2843808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F92C764-3535-F86E-CBEC-889862B94ACF}"/>
              </a:ext>
            </a:extLst>
          </p:cNvPr>
          <p:cNvSpPr txBox="1"/>
          <p:nvPr/>
        </p:nvSpPr>
        <p:spPr>
          <a:xfrm>
            <a:off x="4553744" y="368127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8772C10-04BB-8B14-9351-3CDE5919B21A}"/>
              </a:ext>
            </a:extLst>
          </p:cNvPr>
          <p:cNvSpPr txBox="1"/>
          <p:nvPr/>
        </p:nvSpPr>
        <p:spPr>
          <a:xfrm>
            <a:off x="6985536" y="598341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B1C21D0-B5A5-C12D-AAB0-E0F87CF2465F}"/>
              </a:ext>
            </a:extLst>
          </p:cNvPr>
          <p:cNvSpPr txBox="1"/>
          <p:nvPr/>
        </p:nvSpPr>
        <p:spPr>
          <a:xfrm>
            <a:off x="1177748" y="36450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D7A5473-5C69-9185-95D2-023DD2781B1E}"/>
              </a:ext>
            </a:extLst>
          </p:cNvPr>
          <p:cNvSpPr txBox="1"/>
          <p:nvPr/>
        </p:nvSpPr>
        <p:spPr>
          <a:xfrm>
            <a:off x="1177748" y="597471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A006DCF-C1E4-8A65-9FA3-E3CD340EB3FA}"/>
              </a:ext>
            </a:extLst>
          </p:cNvPr>
          <p:cNvSpPr txBox="1"/>
          <p:nvPr/>
        </p:nvSpPr>
        <p:spPr>
          <a:xfrm>
            <a:off x="3851920" y="2276872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Całkowita wartość zadania 194 770,50 zł, wkład własny Powiatu Gołdapskiego 38 954,10 zł</a:t>
            </a:r>
          </a:p>
        </p:txBody>
      </p:sp>
    </p:spTree>
    <p:extLst>
      <p:ext uri="{BB962C8B-B14F-4D97-AF65-F5344CB8AC3E}">
        <p14:creationId xmlns:p14="http://schemas.microsoft.com/office/powerpoint/2010/main" val="2917721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FA6E5-8097-3F54-8867-2B24716A3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C3943CD-0DCE-A193-40AD-7D70431EAA30}"/>
              </a:ext>
            </a:extLst>
          </p:cNvPr>
          <p:cNvSpPr/>
          <p:nvPr/>
        </p:nvSpPr>
        <p:spPr>
          <a:xfrm>
            <a:off x="395536" y="548681"/>
            <a:ext cx="8352928" cy="5620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 ramach Rządowego </a:t>
            </a:r>
            <a:r>
              <a:rPr lang="pl-PL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Programu Rozwoju Dróg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Powiat Gołdapski otrzymał dofinansowanie w wysokości </a:t>
            </a:r>
            <a:r>
              <a:rPr lang="pl-PL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395 360,00 zł</a:t>
            </a:r>
            <a:r>
              <a:rPr lang="pl-PL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remont </a:t>
            </a:r>
            <a:r>
              <a:rPr lang="pl-PL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drogi dla pieszych w ciągu drogi powiatowej nr 4807N ulica Jaćwieska, 4846N ulica Warsztatowa i 4831N ulica Partyzantów w Gołdapi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łącznej długości 625 </a:t>
            </a:r>
            <a:r>
              <a:rPr lang="pl-PL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(dofinansowanie 80% wartości zadania):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ul. Jaćwieska – 285 </a:t>
            </a:r>
            <a:r>
              <a:rPr lang="pl-PL" sz="2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</a:t>
            </a:r>
            <a:endParaRPr lang="pl-PL" sz="2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ul. Warsztatowa – 160 </a:t>
            </a:r>
            <a:r>
              <a:rPr lang="pl-PL" sz="2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</a:t>
            </a:r>
            <a:endParaRPr lang="pl-PL" sz="2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ul. Partyzantów – 180 </a:t>
            </a:r>
            <a:r>
              <a:rPr lang="pl-PL" sz="2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</a:t>
            </a:r>
            <a:r>
              <a:rPr lang="pl-PL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pl-PL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Całkowita wartość zadania 494 200,00 zł, wkład własny Powiatu Gołdapskiego 98 840,00 zł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4E2D019-70E4-658C-C89A-665737C443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641"/>
            <a:ext cx="4680520" cy="18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062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0F2EA0D-E0F4-7E30-F323-820E833765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982" y="704444"/>
            <a:ext cx="2324877" cy="174365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4DD797F-05C4-5718-C4C7-922D07AAB4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4169" y="695274"/>
            <a:ext cx="2324878" cy="174365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851EFA9-BA5B-7FD1-ADB7-0C85A3F582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4638" y="3881628"/>
            <a:ext cx="2468893" cy="185167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1B422DE-B7E4-DCCD-347F-9D04B4FB5F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5820" y="3402884"/>
            <a:ext cx="2492896" cy="186967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C9FE01B-1BD0-BEB4-7773-925DEC095D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56726"/>
            <a:ext cx="2747797" cy="206084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AEE8461-502B-1159-127B-FDA790FF77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10" t="-95414" r="-132975" b="95414"/>
          <a:stretch/>
        </p:blipFill>
        <p:spPr>
          <a:xfrm>
            <a:off x="6660232" y="0"/>
            <a:ext cx="2088232" cy="3091272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6247FFA0-4D75-1F0C-3788-6BD0170D1E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2" r="8536"/>
          <a:stretch/>
        </p:blipFill>
        <p:spPr>
          <a:xfrm>
            <a:off x="539552" y="3654158"/>
            <a:ext cx="1944216" cy="2420888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ABE5B0F-2A53-37CD-BDDD-43D3A73471D6}"/>
              </a:ext>
            </a:extLst>
          </p:cNvPr>
          <p:cNvSpPr txBox="1"/>
          <p:nvPr/>
        </p:nvSpPr>
        <p:spPr>
          <a:xfrm>
            <a:off x="883107" y="2780928"/>
            <a:ext cx="185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Chodnik Jaćwieska przed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18F7A0BC-CD25-79BF-EAF0-A839FF8C6F8C}"/>
              </a:ext>
            </a:extLst>
          </p:cNvPr>
          <p:cNvSpPr txBox="1"/>
          <p:nvPr/>
        </p:nvSpPr>
        <p:spPr>
          <a:xfrm>
            <a:off x="2711734" y="2729543"/>
            <a:ext cx="185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Chodnik Jaćwieska po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A724828-31ED-3A00-9C38-E73025E04299}"/>
              </a:ext>
            </a:extLst>
          </p:cNvPr>
          <p:cNvSpPr txBox="1"/>
          <p:nvPr/>
        </p:nvSpPr>
        <p:spPr>
          <a:xfrm>
            <a:off x="492518" y="6041910"/>
            <a:ext cx="185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Chodnik Warsztatowa przed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8418122E-034F-B702-CB9B-60A7641FA334}"/>
              </a:ext>
            </a:extLst>
          </p:cNvPr>
          <p:cNvSpPr txBox="1"/>
          <p:nvPr/>
        </p:nvSpPr>
        <p:spPr>
          <a:xfrm>
            <a:off x="2626767" y="6041909"/>
            <a:ext cx="1851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Chodnik Warsztatowa po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158D666-AC15-A9A8-1F65-1631FB870F61}"/>
              </a:ext>
            </a:extLst>
          </p:cNvPr>
          <p:cNvSpPr txBox="1"/>
          <p:nvPr/>
        </p:nvSpPr>
        <p:spPr>
          <a:xfrm>
            <a:off x="6028174" y="495061"/>
            <a:ext cx="185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Chodnik Partyzantów przed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2E56B194-4AC8-DA17-4192-D594847B73D3}"/>
              </a:ext>
            </a:extLst>
          </p:cNvPr>
          <p:cNvSpPr txBox="1"/>
          <p:nvPr/>
        </p:nvSpPr>
        <p:spPr>
          <a:xfrm>
            <a:off x="6085433" y="5620065"/>
            <a:ext cx="1851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Chodnik Partyzantów po</a:t>
            </a:r>
          </a:p>
        </p:txBody>
      </p:sp>
    </p:spTree>
    <p:extLst>
      <p:ext uri="{BB962C8B-B14F-4D97-AF65-F5344CB8AC3E}">
        <p14:creationId xmlns:p14="http://schemas.microsoft.com/office/powerpoint/2010/main" val="4217968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FB116-F803-C670-695F-E4AD3B59B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CDABFF3-8EA0-2431-7579-AF6B6E5F1EBA}"/>
              </a:ext>
            </a:extLst>
          </p:cNvPr>
          <p:cNvSpPr/>
          <p:nvPr/>
        </p:nvSpPr>
        <p:spPr>
          <a:xfrm>
            <a:off x="323527" y="1052736"/>
            <a:ext cx="41044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Rządowego Funduszu Polski Ład: Program Inwestycji Strategicznych – Powiat Gołdapski otrzymał dofinansowanie w wysokości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1 746 358,30 </a:t>
            </a:r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zł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pl-PL" sz="20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Zakup sprzętu niezbędnego do modernizacji infrastruktury drogowej Powiatu Gołdapskiego” co stanowiło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95% dofinansowania wartości zadania, a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91 913,60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zł wyniósł wkład własny powiatu</a:t>
            </a:r>
          </a:p>
          <a:p>
            <a:pPr algn="just" fontAlgn="base"/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Rządowy Fundusz Polski Ład: Program Inwestycji Strategicznych | Miasto  Bytom - Metropolia GZM">
            <a:extLst>
              <a:ext uri="{FF2B5EF4-FFF2-40B4-BE49-F238E27FC236}">
                <a16:creationId xmlns:a16="http://schemas.microsoft.com/office/drawing/2014/main" id="{DB19520B-6776-5D18-1345-1CDEB389A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415" y="542285"/>
            <a:ext cx="2593138" cy="9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EBB1B7A-C0AF-2240-7AF8-65D1E9CA69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8" y="2276872"/>
            <a:ext cx="3960896" cy="297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469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9ACA6874-BF82-10EB-2527-0726280A3462}"/>
              </a:ext>
            </a:extLst>
          </p:cNvPr>
          <p:cNvSpPr txBox="1"/>
          <p:nvPr/>
        </p:nvSpPr>
        <p:spPr>
          <a:xfrm>
            <a:off x="1439652" y="764704"/>
            <a:ext cx="62646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ctr"/>
            <a:r>
              <a:rPr lang="pl-PL" sz="20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Powiat Gołdapski z własnych środków  zakupił  ciągnik do prac komunalnych za kwotę </a:t>
            </a:r>
            <a:r>
              <a:rPr lang="pl-PL" sz="2000" b="1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159.897,00 zł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4F883D8-AAC0-9D9A-5C7C-88D4C74DBE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76" y="2132856"/>
            <a:ext cx="5076056" cy="38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23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552414" y="357863"/>
            <a:ext cx="8208912" cy="10541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pl-PL" sz="35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OBOWIĄZKI ZARZĄDCY DRÓG</a:t>
            </a:r>
            <a:br>
              <a:rPr lang="pl-PL" sz="35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5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(ZDP W GOŁDAPI)</a:t>
            </a:r>
          </a:p>
        </p:txBody>
      </p:sp>
      <p:sp>
        <p:nvSpPr>
          <p:cNvPr id="3" name="Podtytuł 2"/>
          <p:cNvSpPr txBox="1">
            <a:spLocks/>
          </p:cNvSpPr>
          <p:nvPr/>
        </p:nvSpPr>
        <p:spPr>
          <a:xfrm>
            <a:off x="408398" y="1730900"/>
            <a:ext cx="8496945" cy="42421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Określone są w art. 20  Ustawy z dnia 21 marca 1985 r. </a:t>
            </a:r>
            <a:r>
              <a:rPr lang="pl-PL" alt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drogach publicznych, </a:t>
            </a: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główne kierunki zadań nałożone ustawą to: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pl-PL" alt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planowanie budowy dróg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budowa i przebudowa dróg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remonty dróg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pl-PL" altLang="pl-PL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utrzymanie dróg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ochrona dróg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pl-PL" alt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20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1979712" y="404664"/>
            <a:ext cx="5028603" cy="7207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pl-PL" altLang="pl-PL" sz="35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Struktura organizacyjna </a:t>
            </a:r>
            <a:endParaRPr lang="pl-PL" sz="35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766292"/>
              </p:ext>
            </p:extLst>
          </p:nvPr>
        </p:nvGraphicFramePr>
        <p:xfrm>
          <a:off x="179512" y="1196752"/>
          <a:ext cx="896448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9602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85D19B-5FCA-06FF-C4D6-DCE3CA65B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587152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zatrudnienia w latach 2023-2024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9D9114D7-3DEC-6C43-351D-100B6F060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250" y="1484784"/>
            <a:ext cx="3566160" cy="100811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Etaty stałe wg stanu na dzień 31.12.2024 roku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39006961-F912-73CF-33C9-A5C5EA97F69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70859996"/>
              </p:ext>
            </p:extLst>
          </p:nvPr>
        </p:nvGraphicFramePr>
        <p:xfrm>
          <a:off x="857250" y="2720975"/>
          <a:ext cx="3565525" cy="338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1CA44F1-41F9-F9E0-1BB3-A648378D0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1880" y="1628800"/>
            <a:ext cx="3566160" cy="864096"/>
          </a:xfrm>
        </p:spPr>
        <p:txBody>
          <a:bodyPr>
            <a:normAutofit/>
          </a:bodyPr>
          <a:lstStyle/>
          <a:p>
            <a:pPr algn="ctr"/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Prace dodatkowe w okresie 01.01.2024 – 31.12.2024 roku</a:t>
            </a:r>
          </a:p>
          <a:p>
            <a:endParaRPr lang="pl-PL" dirty="0"/>
          </a:p>
        </p:txBody>
      </p:sp>
      <p:graphicFrame>
        <p:nvGraphicFramePr>
          <p:cNvPr id="12" name="Symbol zastępczy zawartości 11">
            <a:extLst>
              <a:ext uri="{FF2B5EF4-FFF2-40B4-BE49-F238E27FC236}">
                <a16:creationId xmlns:a16="http://schemas.microsoft.com/office/drawing/2014/main" id="{836E4E54-7827-CF58-1230-0794BC6D0C64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63768216"/>
              </p:ext>
            </p:extLst>
          </p:nvPr>
        </p:nvGraphicFramePr>
        <p:xfrm>
          <a:off x="4702175" y="2719388"/>
          <a:ext cx="3565525" cy="338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2338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3E645C-723C-F1EF-2AE3-020357237046}"/>
              </a:ext>
            </a:extLst>
          </p:cNvPr>
          <p:cNvSpPr txBox="1">
            <a:spLocks/>
          </p:cNvSpPr>
          <p:nvPr/>
        </p:nvSpPr>
        <p:spPr>
          <a:xfrm>
            <a:off x="683568" y="404664"/>
            <a:ext cx="7992887" cy="7207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pl-PL" altLang="pl-PL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Decyzje administracyjne w latach 2023-2024  </a:t>
            </a:r>
            <a:endParaRPr lang="pl-PL" sz="28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B1A3D3B-9EDD-ACAF-7EA2-90EA86ED9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004932"/>
              </p:ext>
            </p:extLst>
          </p:nvPr>
        </p:nvGraphicFramePr>
        <p:xfrm>
          <a:off x="359532" y="1556792"/>
          <a:ext cx="8424936" cy="403244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57725">
                  <a:extLst>
                    <a:ext uri="{9D8B030D-6E8A-4147-A177-3AD203B41FA5}">
                      <a16:colId xmlns:a16="http://schemas.microsoft.com/office/drawing/2014/main" val="1959435923"/>
                    </a:ext>
                  </a:extLst>
                </a:gridCol>
                <a:gridCol w="2074215">
                  <a:extLst>
                    <a:ext uri="{9D8B030D-6E8A-4147-A177-3AD203B41FA5}">
                      <a16:colId xmlns:a16="http://schemas.microsoft.com/office/drawing/2014/main" val="1044147798"/>
                    </a:ext>
                  </a:extLst>
                </a:gridCol>
                <a:gridCol w="1992996">
                  <a:extLst>
                    <a:ext uri="{9D8B030D-6E8A-4147-A177-3AD203B41FA5}">
                      <a16:colId xmlns:a16="http://schemas.microsoft.com/office/drawing/2014/main" val="2697050016"/>
                    </a:ext>
                  </a:extLst>
                </a:gridCol>
              </a:tblGrid>
              <a:tr h="611993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 wydanych decyzji dotyczących wydanych zezwoleń na: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892595"/>
                  </a:ext>
                </a:extLst>
              </a:tr>
              <a:tr h="855114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lokalizację urządzeń obcych oraz obiektów w pasie drogowym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716334"/>
                  </a:ext>
                </a:extLst>
              </a:tr>
              <a:tr h="855114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umieszczenie urządzeń obcych oraz obiektów w pasie drogowym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5487737"/>
                  </a:ext>
                </a:extLst>
              </a:tr>
              <a:tr h="855114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prowadzenie robót w pasie drogowym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3547078"/>
                  </a:ext>
                </a:extLst>
              </a:tr>
              <a:tr h="855114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umieszczenie reklam w pasie drogowym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0497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94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E417E7-E779-E24A-0BEE-8E38E69D5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587152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Ilość decyzji wydanych w latach 2023-2024 dotyczących zezwoleń na:</a:t>
            </a:r>
          </a:p>
        </p:txBody>
      </p:sp>
      <p:graphicFrame>
        <p:nvGraphicFramePr>
          <p:cNvPr id="16" name="Symbol zastępczy zawartości 15">
            <a:extLst>
              <a:ext uri="{FF2B5EF4-FFF2-40B4-BE49-F238E27FC236}">
                <a16:creationId xmlns:a16="http://schemas.microsoft.com/office/drawing/2014/main" id="{3B3BE7B9-1370-D549-317C-3234C9303E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338858"/>
              </p:ext>
            </p:extLst>
          </p:nvPr>
        </p:nvGraphicFramePr>
        <p:xfrm>
          <a:off x="250825" y="1341438"/>
          <a:ext cx="8642350" cy="475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0254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323528" y="188640"/>
            <a:ext cx="8424936" cy="14127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pl-PL" altLang="pl-PL" sz="3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Analiza porównawcza budżetu </a:t>
            </a:r>
            <a:br>
              <a:rPr lang="pl-PL" altLang="pl-PL" sz="3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3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latach 2023-2024</a:t>
            </a:r>
            <a:endParaRPr lang="pl-PL" sz="36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Symbol zastępczy zawartości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036279"/>
              </p:ext>
            </p:extLst>
          </p:nvPr>
        </p:nvGraphicFramePr>
        <p:xfrm>
          <a:off x="467544" y="1633177"/>
          <a:ext cx="8181884" cy="4690715"/>
        </p:xfrm>
        <a:graphic>
          <a:graphicData uri="http://schemas.openxmlformats.org/drawingml/2006/table">
            <a:tbl>
              <a:tblPr/>
              <a:tblGrid>
                <a:gridCol w="621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28">
                <a:tc rowSpan="2"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Wyszczególnienie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8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zł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zł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84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Wydatki bieżące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7 562 287,82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2 101 812,50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73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A.1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Wynagrodzenia i pochodne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1 422 876,10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1 258 598,80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339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A.2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Pozostałe wydatki bieżące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6 139 411,72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843 213,70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938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Wydatki majątkowe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22 260 172,03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19 824 540,10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938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B.1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Wydatki inwestycyjne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22 008 201,43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19 805 585,80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6780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B.2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Wydatki na zakupy inwestycyjne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251 970,60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18 954,30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673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Wydatki ogółem (A+B)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29 822 459,85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21 926 352,60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47329"/>
      </p:ext>
    </p:extLst>
  </p:cSld>
  <p:clrMapOvr>
    <a:masterClrMapping/>
  </p:clrMapOvr>
</p:sld>
</file>

<file path=ppt/theme/theme1.xml><?xml version="1.0" encoding="utf-8"?>
<a:theme xmlns:a="http://schemas.openxmlformats.org/drawingml/2006/main" name="Podstawa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odstawa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dstawa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TM03457444[[fn=Podstawa]]</Template>
  <TotalTime>2592</TotalTime>
  <Words>2419</Words>
  <Application>Microsoft Office PowerPoint</Application>
  <PresentationFormat>Pokaz na ekranie (4:3)</PresentationFormat>
  <Paragraphs>646</Paragraphs>
  <Slides>36</Slides>
  <Notes>6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5" baseType="lpstr">
      <vt:lpstr>Arial</vt:lpstr>
      <vt:lpstr>Calibri</vt:lpstr>
      <vt:lpstr>Corbel</vt:lpstr>
      <vt:lpstr>Symbol</vt:lpstr>
      <vt:lpstr>Times New Roman</vt:lpstr>
      <vt:lpstr>Tw Cen MT</vt:lpstr>
      <vt:lpstr>Wingdings</vt:lpstr>
      <vt:lpstr>Podstawa</vt:lpstr>
      <vt:lpstr>Chart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Struktura zatrudnienia w latach 2023-2024</vt:lpstr>
      <vt:lpstr>Prezentacja programu PowerPoint</vt:lpstr>
      <vt:lpstr>Ilość decyzji wydanych w latach 2023-2024 dotyczących zezwoleń na:</vt:lpstr>
      <vt:lpstr>Prezentacja programu PowerPoint</vt:lpstr>
      <vt:lpstr>Analiza porównawcza budżetu w latach 2023-2024 (zł)</vt:lpstr>
      <vt:lpstr>Prezentacja programu PowerPoint</vt:lpstr>
      <vt:lpstr>Prezentacja programu PowerPoint</vt:lpstr>
      <vt:lpstr>Prezentacja programu PowerPoint</vt:lpstr>
      <vt:lpstr>Dochody w latach 2023-2024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Źródła finansowania inwestycji drogowych w latach 2023-2024</vt:lpstr>
      <vt:lpstr>Źródła finansowania inwestycji drogowych w latach 2023-2024</vt:lpstr>
      <vt:lpstr>  Zakupy inwestycyjne zrealizowane w latach 2023-2024 roku </vt:lpstr>
      <vt:lpstr>Źródła finansowania zakupów inwestycyjnych w latach 2023-2024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Koncepcja</dc:title>
  <dc:creator>SYLWIA KISIELEWSKA</dc:creator>
  <cp:lastModifiedBy>Obsluga Rady</cp:lastModifiedBy>
  <cp:revision>125</cp:revision>
  <cp:lastPrinted>2025-03-28T07:08:03Z</cp:lastPrinted>
  <dcterms:created xsi:type="dcterms:W3CDTF">2020-08-18T08:17:52Z</dcterms:created>
  <dcterms:modified xsi:type="dcterms:W3CDTF">2025-03-28T07:08:14Z</dcterms:modified>
</cp:coreProperties>
</file>