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408" r:id="rId3"/>
    <p:sldId id="526" r:id="rId4"/>
    <p:sldId id="524" r:id="rId5"/>
    <p:sldId id="525" r:id="rId6"/>
    <p:sldId id="290" r:id="rId7"/>
    <p:sldId id="257" r:id="rId8"/>
    <p:sldId id="509" r:id="rId9"/>
    <p:sldId id="512" r:id="rId10"/>
    <p:sldId id="513" r:id="rId11"/>
    <p:sldId id="511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409" r:id="rId21"/>
    <p:sldId id="399" r:id="rId22"/>
    <p:sldId id="412" r:id="rId23"/>
    <p:sldId id="383" r:id="rId24"/>
    <p:sldId id="389" r:id="rId25"/>
    <p:sldId id="485" r:id="rId26"/>
    <p:sldId id="391" r:id="rId27"/>
    <p:sldId id="487" r:id="rId28"/>
    <p:sldId id="506" r:id="rId29"/>
    <p:sldId id="505" r:id="rId30"/>
    <p:sldId id="464" r:id="rId31"/>
    <p:sldId id="381" r:id="rId32"/>
    <p:sldId id="477" r:id="rId33"/>
    <p:sldId id="488" r:id="rId34"/>
    <p:sldId id="496" r:id="rId35"/>
    <p:sldId id="497" r:id="rId36"/>
    <p:sldId id="502" r:id="rId37"/>
    <p:sldId id="501" r:id="rId38"/>
    <p:sldId id="508" r:id="rId39"/>
    <p:sldId id="456" r:id="rId40"/>
    <p:sldId id="529" r:id="rId41"/>
    <p:sldId id="523" r:id="rId42"/>
    <p:sldId id="527" r:id="rId43"/>
    <p:sldId id="528" r:id="rId44"/>
    <p:sldId id="423" r:id="rId45"/>
  </p:sldIdLst>
  <p:sldSz cx="9144000" cy="6858000" type="screen4x3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Tytułowy" id="{DDEDD869-457F-4DF0-8490-684972F8B992}">
          <p14:sldIdLst>
            <p14:sldId id="256"/>
          </p14:sldIdLst>
        </p14:section>
        <p14:section name="Kadry" id="{A1F28536-D1FC-490B-856F-E5C3478649AE}">
          <p14:sldIdLst>
            <p14:sldId id="408"/>
            <p14:sldId id="526"/>
            <p14:sldId id="524"/>
            <p14:sldId id="525"/>
          </p14:sldIdLst>
        </p14:section>
        <p14:section name="CBOS" id="{A55F67CF-E2BC-4A01-950C-243C041F080E}">
          <p14:sldIdLst/>
        </p14:section>
        <p14:section name="Pion Kryminalny" id="{6C24579A-402E-4A25-8EC6-36BFC47D3731}">
          <p14:sldIdLst>
            <p14:sldId id="290"/>
            <p14:sldId id="257"/>
            <p14:sldId id="509"/>
            <p14:sldId id="512"/>
            <p14:sldId id="513"/>
            <p14:sldId id="511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</p14:sldIdLst>
        </p14:section>
        <p14:section name="PRiRD" id="{8D1ED3CD-0F34-4F24-9D1A-0728D9C3C9E8}">
          <p14:sldIdLst>
            <p14:sldId id="409"/>
            <p14:sldId id="399"/>
            <p14:sldId id="412"/>
            <p14:sldId id="383"/>
            <p14:sldId id="389"/>
            <p14:sldId id="485"/>
            <p14:sldId id="391"/>
            <p14:sldId id="487"/>
            <p14:sldId id="506"/>
            <p14:sldId id="505"/>
          </p14:sldIdLst>
        </p14:section>
        <p14:section name="Krajowa Mapa Zagrożeń" id="{AA0D0949-C954-468F-8DB4-0303F9F0A6E4}">
          <p14:sldIdLst>
            <p14:sldId id="464"/>
          </p14:sldIdLst>
        </p14:section>
        <p14:section name="Programy Profilaktyczne" id="{C2E0C250-2D8D-4800-886C-845B344EBF1C}">
          <p14:sldIdLst>
            <p14:sldId id="381"/>
            <p14:sldId id="477"/>
            <p14:sldId id="488"/>
            <p14:sldId id="496"/>
            <p14:sldId id="497"/>
          </p14:sldIdLst>
        </p14:section>
        <p14:section name="Efektywność służb ponadnormatywnych" id="{9C18D0CC-1A7D-471D-84D3-C5B99E9A3EB5}">
          <p14:sldIdLst>
            <p14:sldId id="502"/>
            <p14:sldId id="501"/>
            <p14:sldId id="508"/>
            <p14:sldId id="456"/>
            <p14:sldId id="529"/>
            <p14:sldId id="523"/>
            <p14:sldId id="527"/>
            <p14:sldId id="528"/>
          </p14:sldIdLst>
        </p14:section>
        <p14:section name="Priorytety Pracy na rok 2020" id="{47E410A3-50EB-41CD-95D0-92822E87BD42}">
          <p14:sldIdLst/>
        </p14:section>
        <p14:section name="Slajd Końcowy" id="{CC3B6977-D62F-4662-ACDD-FCB912D527FB}">
          <p14:sldIdLst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Łapiński" initials="KŁ" lastIdx="1" clrIdx="0">
    <p:extLst>
      <p:ext uri="{19B8F6BF-5375-455C-9EA6-DF929625EA0E}">
        <p15:presenceInfo xmlns:p15="http://schemas.microsoft.com/office/powerpoint/2012/main" userId="Kamil Łapiński" providerId="None"/>
      </p:ext>
    </p:extLst>
  </p:cmAuthor>
  <p:cmAuthor id="2" name="Dariusz Stachelek" initials="DS" lastIdx="6" clrIdx="1">
    <p:extLst>
      <p:ext uri="{19B8F6BF-5375-455C-9EA6-DF929625EA0E}">
        <p15:presenceInfo xmlns:p15="http://schemas.microsoft.com/office/powerpoint/2012/main" userId="Dariusz Stache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  <a:srgbClr val="21274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731" autoAdjust="0"/>
  </p:normalViewPr>
  <p:slideViewPr>
    <p:cSldViewPr>
      <p:cViewPr varScale="1">
        <p:scale>
          <a:sx n="108" d="100"/>
          <a:sy n="108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POSTĘPOWANIA WSZCZĘTE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F6F-4D88-B552-9C4E4A97EB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F6F-4D88-B552-9C4E4A97E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KPP Gołdap</c:v>
                </c:pt>
                <c:pt idx="1">
                  <c:v>KWP Olsztyn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370</c:v>
                </c:pt>
                <c:pt idx="1">
                  <c:v>23360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F-4D88-B552-9C4E4A97E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325567"/>
        <c:axId val="2042333471"/>
        <c:axId val="0"/>
      </c:bar3DChart>
      <c:catAx>
        <c:axId val="204232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2333471"/>
        <c:crosses val="autoZero"/>
        <c:auto val="1"/>
        <c:lblAlgn val="ctr"/>
        <c:lblOffset val="100"/>
        <c:noMultiLvlLbl val="0"/>
      </c:catAx>
      <c:valAx>
        <c:axId val="204233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2325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184411926738952"/>
          <c:y val="0.9214923720472441"/>
          <c:w val="0.65449801110300454"/>
          <c:h val="5.975762795275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65585389502177E-2"/>
          <c:y val="3.1098910956649121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890052620415915"/>
          <c:y val="8.4444094048363283E-2"/>
          <c:w val="0.22907429477532798"/>
          <c:h val="0.148971715946124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Nietrzeźwi kierujący 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2024r 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Nietrzeźwi kierujący 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3885856116997106"/>
          <c:y val="3.4528065801301376E-2"/>
          <c:w val="0.24911625980951607"/>
          <c:h val="0.125481820300448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442724194106564E-2"/>
          <c:y val="1.8898885346632272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697438408296754E-2"/>
                  <c:y val="0.126139584691963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531836289586718"/>
                      <c:h val="6.7943367209080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58-4878-942E-465B85505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78309928115195E-2"/>
                  <c:y val="0.13187320217796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B-4DFA-BB54-F44DBC554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7822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3474621076018724E-2"/>
          <c:y val="1.8898941784246195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 w="304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aseline="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458-4878-942E-465B85505D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030A0"/>
            </a:solidFill>
            <a:ln w="654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2208"/>
        <c:crosses val="autoZero"/>
        <c:crossBetween val="between"/>
        <c:majorUnit val="1000"/>
      </c:valAx>
      <c:spPr>
        <a:noFill/>
        <a:ln w="24332">
          <a:noFill/>
        </a:ln>
      </c:spPr>
    </c:plotArea>
    <c:legend>
      <c:legendPos val="t"/>
      <c:layout>
        <c:manualLayout>
          <c:xMode val="edge"/>
          <c:yMode val="edge"/>
          <c:x val="0.1962983775866888"/>
          <c:y val="0.88537566864155348"/>
          <c:w val="0.60514606257636816"/>
          <c:h val="0.114624331358446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F6F-4D88-B552-9C4E4A97EB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F6F-4D88-B552-9C4E4A97E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KPP Gołdap</c:v>
                </c:pt>
                <c:pt idx="1">
                  <c:v>KWP Olsztyn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0.84299999999999997</c:v>
                </c:pt>
                <c:pt idx="1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F-4D88-B552-9C4E4A97E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325567"/>
        <c:axId val="2042333471"/>
        <c:axId val="0"/>
      </c:bar3DChart>
      <c:catAx>
        <c:axId val="204232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2333471"/>
        <c:crosses val="autoZero"/>
        <c:auto val="1"/>
        <c:lblAlgn val="ctr"/>
        <c:lblOffset val="100"/>
        <c:noMultiLvlLbl val="0"/>
      </c:catAx>
      <c:valAx>
        <c:axId val="204233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2325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184411926738952"/>
          <c:y val="0.9214923720472441"/>
          <c:w val="0.65449801110300454"/>
          <c:h val="5.975762795275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F6F-4D88-B552-9C4E4A97EB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F6F-4D88-B552-9C4E4A97E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KPP Gołdap</c:v>
                </c:pt>
                <c:pt idx="1">
                  <c:v>KWP Olsztyn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0.90100000000000002</c:v>
                </c:pt>
                <c:pt idx="1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F-4D88-B552-9C4E4A97E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325567"/>
        <c:axId val="2042333471"/>
        <c:axId val="0"/>
      </c:bar3DChart>
      <c:catAx>
        <c:axId val="204232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2333471"/>
        <c:crosses val="autoZero"/>
        <c:auto val="1"/>
        <c:lblAlgn val="ctr"/>
        <c:lblOffset val="100"/>
        <c:noMultiLvlLbl val="0"/>
      </c:catAx>
      <c:valAx>
        <c:axId val="204233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2325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184411926738952"/>
          <c:y val="0.9214923720472441"/>
          <c:w val="0.65449801110300454"/>
          <c:h val="5.975762795275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F6F-4D88-B552-9C4E4A97EB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F6F-4D88-B552-9C4E4A97E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KPP Gołdap</c:v>
                </c:pt>
                <c:pt idx="1">
                  <c:v>KWP Olsztyn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0.85699999999999998</c:v>
                </c:pt>
                <c:pt idx="1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F-4D88-B552-9C4E4A97EB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325567"/>
        <c:axId val="2042333471"/>
        <c:axId val="0"/>
      </c:bar3DChart>
      <c:catAx>
        <c:axId val="204232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2333471"/>
        <c:crosses val="autoZero"/>
        <c:auto val="1"/>
        <c:lblAlgn val="ctr"/>
        <c:lblOffset val="100"/>
        <c:noMultiLvlLbl val="0"/>
      </c:catAx>
      <c:valAx>
        <c:axId val="204233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2325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184411926738952"/>
          <c:y val="0.9214923720472441"/>
          <c:w val="0.65449801110300454"/>
          <c:h val="5.975762795275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WYKRYWALNOŚĆ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2325567"/>
        <c:axId val="2042333471"/>
        <c:axId val="0"/>
      </c:bar3DChart>
      <c:catAx>
        <c:axId val="2042325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2333471"/>
        <c:crosses val="autoZero"/>
        <c:auto val="1"/>
        <c:lblAlgn val="ctr"/>
        <c:lblOffset val="100"/>
        <c:noMultiLvlLbl val="0"/>
      </c:catAx>
      <c:valAx>
        <c:axId val="204233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2325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742435579447E-2"/>
          <c:y val="3.3383835487813186E-2"/>
          <c:w val="0.95325151288411059"/>
          <c:h val="0.77281399736946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EF0CF4B-AC94-4084-AFDC-85B16A668C42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EF-4844-BBF3-CE00014DC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2023r</c:v>
                </c:pt>
                <c:pt idx="1">
                  <c:v>2024r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3623</c:v>
                </c:pt>
                <c:pt idx="1">
                  <c:v>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B-48BB-A365-2342DF6FB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33284864"/>
        <c:axId val="33286400"/>
        <c:axId val="0"/>
      </c:bar3DChart>
      <c:catAx>
        <c:axId val="332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286400"/>
        <c:crosses val="autoZero"/>
        <c:auto val="1"/>
        <c:lblAlgn val="ctr"/>
        <c:lblOffset val="100"/>
        <c:noMultiLvlLbl val="0"/>
      </c:catAx>
      <c:valAx>
        <c:axId val="332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2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9589922107421"/>
          <c:y val="4.6773375984251971E-2"/>
          <c:w val="0.54180415139058624"/>
          <c:h val="0.77815548272414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służb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020-4E2B-BFC7-9C0E082BD3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2023r</c:v>
                </c:pt>
                <c:pt idx="1">
                  <c:v>2024r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4169</c:v>
                </c:pt>
                <c:pt idx="1">
                  <c:v>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A-4A52-9355-C2EB817C5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042176"/>
        <c:axId val="31043968"/>
        <c:axId val="0"/>
      </c:bar3DChart>
      <c:catAx>
        <c:axId val="310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043968"/>
        <c:crosses val="autoZero"/>
        <c:auto val="1"/>
        <c:lblAlgn val="ctr"/>
        <c:lblOffset val="100"/>
        <c:noMultiLvlLbl val="0"/>
      </c:catAx>
      <c:valAx>
        <c:axId val="31043968"/>
        <c:scaling>
          <c:orientation val="minMax"/>
          <c:max val="4600"/>
          <c:min val="2100"/>
        </c:scaling>
        <c:delete val="0"/>
        <c:axPos val="l"/>
        <c:numFmt formatCode="General" sourceLinked="1"/>
        <c:majorTickMark val="none"/>
        <c:minorTickMark val="none"/>
        <c:tickLblPos val="nextTo"/>
        <c:crossAx val="310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13831796467061"/>
          <c:y val="0.40922064215087212"/>
          <c:w val="0.18310372921527238"/>
          <c:h val="0.18155871569825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256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260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0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0.05136</cdr:x>
      <cdr:y>0.04647</cdr:y>
    </cdr:from>
    <cdr:to>
      <cdr:x>0.94864</cdr:x>
      <cdr:y>0.4435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84D390D-AE0D-44EB-8B24-0B63E6B7A9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7230" y="214055"/>
          <a:ext cx="6590356" cy="18289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0.05378</cdr:x>
      <cdr:y>0.54668</cdr:y>
    </cdr:from>
    <cdr:to>
      <cdr:x>0.95106</cdr:x>
      <cdr:y>0.97416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4365655-A461-4B73-B72D-E1467DEC65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94982" y="2518311"/>
          <a:ext cx="6590347" cy="196917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0.74571</cdr:x>
      <cdr:y>0.28553</cdr:y>
    </cdr:from>
    <cdr:to>
      <cdr:x>0.97904</cdr:x>
      <cdr:y>0.38553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3E2A7E2-F511-4739-950B-1C666BC51088}"/>
            </a:ext>
          </a:extLst>
        </cdr:cNvPr>
        <cdr:cNvSpPr txBox="1"/>
      </cdr:nvSpPr>
      <cdr:spPr>
        <a:xfrm xmlns:a="http://schemas.openxmlformats.org/drawingml/2006/main">
          <a:off x="4832723" y="1028027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0.82694</cdr:x>
      <cdr:y>0.3</cdr:y>
    </cdr:from>
    <cdr:to>
      <cdr:x>0.96027</cdr:x>
      <cdr:y>0.4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58B0F964-AC96-439D-892E-2F7A120044E8}"/>
            </a:ext>
          </a:extLst>
        </cdr:cNvPr>
        <cdr:cNvSpPr txBox="1"/>
      </cdr:nvSpPr>
      <cdr:spPr>
        <a:xfrm xmlns:a="http://schemas.openxmlformats.org/drawingml/2006/main">
          <a:off x="5359161" y="1080120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dirty="0"/>
            <a:t>Ilość służb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3BB0-074F-4C7C-AE93-6D4A1F3E3E7A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A248-4FCD-4EF3-BA6D-CCE606FCA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0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38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18:2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18:2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18:2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18:2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4788-8C2E-4204-AA91-CD46F02A57F6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BA60-989E-4F0B-97CE-922EB1E0C3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6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V 0.08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64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40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10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52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89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7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767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96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364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27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93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703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6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20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88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30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235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530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87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467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92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223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799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32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2179731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33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33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3313170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34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907026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03-02-2025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35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199434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ymbol zastępczy daty 2_16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1088F88-B242-49B5-A19F-7E67811A554E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03-02-2025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29" name="Symbol zastępczy numeru slajdu 6_16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D23E1E7-72FE-4D86-8AF5-0022D5505F16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0" name="Symbol zastępczy daty 2_17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951BBD6-2624-478C-A1CC-2DB0EFD0DC85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03-02-2025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1" name="Symbol zastępczy numeru slajdu 6_17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B9644E2-5F25-4694-AEA6-4E643FDD1623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800" cy="4468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27771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ymbol zastępczy daty 2_2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21729CD-D65E-429D-98C8-FE32EEEACF62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03-02-2025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5" name="Symbol zastępczy numeru slajdu 6_2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9B5F5AB-0C07-497F-9CD3-A6C87F3CF2AE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6" name="Symbol zastępczy daty 2_3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A6CB50-4455-40B0-A577-EFF83B636AC3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03-02-2025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7" name="Symbol zastępczy numeru slajdu 6_3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9E0B88C-F282-4376-8E91-94CD8DFF2EC4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800" cy="4468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3896022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92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91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236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37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225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215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17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65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89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8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57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7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7467475" cy="4873678"/>
          </a:xfrm>
        </p:spPr>
        <p:txBody>
          <a:bodyPr anchor="t"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0000"/>
              <a:buFont typeface="Wingdings"/>
              <a:buChar char=""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D46E7-0EFE-4DB0-B385-82F44E465D54}" type="datetime1">
              <a:rPr lang="pl-PL"/>
              <a:pPr lvl="0"/>
              <a:t>03-02-2025</a:t>
            </a:fld>
            <a:endParaRPr lang="pl-PL"/>
          </a:p>
        </p:txBody>
      </p:sp>
      <p:sp>
        <p:nvSpPr>
          <p:cNvPr id="5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E375A-2383-4A35-9C1F-A8EE1AAB470D}" type="slidenum">
              <a:t>‹#›</a:t>
            </a:fld>
            <a:endParaRPr lang="pl-PL"/>
          </a:p>
        </p:txBody>
      </p:sp>
      <p:sp>
        <p:nvSpPr>
          <p:cNvPr id="6" name="Symbol zastępczy stopki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zawartości 6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 anchor="t" anchorCtr="1"/>
          <a:lstStyle>
            <a:lvl1pPr algn="ctr" hangingPunct="0">
              <a:defRPr sz="4400">
                <a:latin typeface="Arial" pitchFamily="18"/>
                <a:cs typeface="Lucida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5289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7360" y="274638"/>
            <a:ext cx="6949440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7360" y="1600200"/>
            <a:ext cx="694944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737360" y="6356350"/>
            <a:ext cx="1106448" cy="365125"/>
          </a:xfrm>
        </p:spPr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0A242DA-1B49-48E7-B696-140F4D91B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7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4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4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7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9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48E1-D2FA-497B-BA23-0787DE0EE81F}" type="datetimeFigureOut">
              <a:rPr lang="pl-PL" smtClean="0"/>
              <a:t>03-02-2025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20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7.jp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  <a:t>KOMENDA POWIATOWA POLICJI</a:t>
            </a:r>
            <a:b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  <a:t>W GOŁDAPI</a:t>
            </a:r>
            <a:endParaRPr lang="pl-PL" sz="3200" spc="150" dirty="0"/>
          </a:p>
        </p:txBody>
      </p:sp>
      <p:sp>
        <p:nvSpPr>
          <p:cNvPr id="7" name="Prostokąt 6"/>
          <p:cNvSpPr/>
          <p:nvPr/>
        </p:nvSpPr>
        <p:spPr>
          <a:xfrm>
            <a:off x="0" y="5022785"/>
            <a:ext cx="9144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 STANU BEZPIECZEŃSTWA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 TERENIE DZIAŁANIA KPP W GOŁDAPI 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 2024 roku.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28BD01-7C78-4CE6-8772-AE8890F1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6" b="92157" l="6827" r="93727">
                        <a14:foregroundMark x1="45203" y1="59002" x2="56642" y2="58289"/>
                        <a14:foregroundMark x1="48708" y1="8556" x2="48708" y2="7130"/>
                        <a14:foregroundMark x1="10701" y1="51872" x2="7011" y2="50624"/>
                        <a14:foregroundMark x1="48339" y1="88592" x2="48708" y2="92335"/>
                        <a14:foregroundMark x1="86716" y1="49554" x2="93727" y2="49554"/>
                        <a14:foregroundMark x1="16236" y1="28164" x2="16236" y2="28164"/>
                        <a14:foregroundMark x1="15498" y1="27986" x2="15498" y2="27986"/>
                        <a14:foregroundMark x1="11624" y1="42068" x2="11624" y2="42068"/>
                        <a14:foregroundMark x1="41328" y1="87344" x2="41328" y2="87344"/>
                        <a14:foregroundMark x1="41144" y1="84492" x2="41144" y2="84492"/>
                        <a14:foregroundMark x1="82103" y1="38324" x2="82103" y2="38324"/>
                        <a14:foregroundMark x1="80812" y1="38324" x2="80812" y2="38324"/>
                        <a14:foregroundMark x1="26937" y1="18182" x2="26937" y2="18182"/>
                        <a14:foregroundMark x1="27306" y1="17469" x2="27306" y2="17469"/>
                        <a14:foregroundMark x1="20295" y1="17469" x2="20295" y2="17469"/>
                        <a14:foregroundMark x1="14760" y1="22103" x2="14760" y2="22103"/>
                        <a14:foregroundMark x1="15498" y1="20499" x2="15498" y2="20499"/>
                        <a14:foregroundMark x1="14576" y1="21034" x2="14576" y2="21034"/>
                        <a14:foregroundMark x1="16421" y1="19251" x2="16421" y2="19251"/>
                        <a14:foregroundMark x1="17897" y1="18182" x2="17897" y2="18182"/>
                        <a14:foregroundMark x1="19373" y1="17112" x2="19373" y2="17112"/>
                        <a14:foregroundMark x1="65867" y1="18717" x2="65867" y2="18717"/>
                        <a14:foregroundMark x1="65314" y1="18004" x2="65314" y2="18004"/>
                        <a14:foregroundMark x1="78413" y1="16578" x2="78413" y2="16578"/>
                        <a14:foregroundMark x1="60148" y1="17112" x2="60148" y2="17112"/>
                        <a14:foregroundMark x1="60886" y1="16043" x2="60886" y2="16043"/>
                        <a14:foregroundMark x1="44834" y1="5526" x2="44834" y2="5526"/>
                        <a14:foregroundMark x1="72140" y1="18004" x2="72140" y2="18004"/>
                        <a14:foregroundMark x1="71956" y1="17647" x2="71956" y2="17647"/>
                        <a14:foregroundMark x1="37823" y1="16756" x2="37823" y2="16756"/>
                        <a14:foregroundMark x1="37638" y1="16043" x2="37638" y2="16043"/>
                        <a14:foregroundMark x1="37454" y1="15865" x2="37454" y2="15865"/>
                        <a14:foregroundMark x1="37454" y1="15508" x2="37454" y2="15508"/>
                        <a14:foregroundMark x1="37085" y1="16578" x2="37085" y2="16578"/>
                        <a14:foregroundMark x1="15683" y1="39750" x2="15683" y2="39750"/>
                        <a14:foregroundMark x1="15314" y1="39216" x2="15314" y2="39216"/>
                        <a14:backgroundMark x1="81181" y1="36364" x2="81181" y2="36364"/>
                        <a14:backgroundMark x1="35424" y1="18182" x2="35424" y2="18182"/>
                        <a14:backgroundMark x1="35978" y1="19608" x2="35978" y2="1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5108"/>
            <a:ext cx="3349018" cy="3466418"/>
          </a:xfrm>
          <a:prstGeom prst="rect">
            <a:avLst/>
          </a:prstGeom>
          <a:solidFill>
            <a:srgbClr val="212745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62B0B11A-2F48-4D94-B971-19FDED3AAEDD}"/>
                  </a:ext>
                </a:extLst>
              </p14:cNvPr>
              <p14:cNvContentPartPr/>
              <p14:nvPr/>
            </p14:nvContentPartPr>
            <p14:xfrm>
              <a:off x="-985774" y="4083400"/>
              <a:ext cx="360" cy="360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62B0B11A-2F48-4D94-B971-19FDED3AAE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94774" y="4074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1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269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w 7 kategoriach.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EDCC01E-2A97-4D94-A120-E97687B71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651977"/>
              </p:ext>
            </p:extLst>
          </p:nvPr>
        </p:nvGraphicFramePr>
        <p:xfrm>
          <a:off x="1763688" y="982697"/>
          <a:ext cx="7344816" cy="46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A9AE2A6-1E07-4A96-9F68-A0895E41C6D8}"/>
              </a:ext>
            </a:extLst>
          </p:cNvPr>
          <p:cNvSpPr txBox="1"/>
          <p:nvPr/>
        </p:nvSpPr>
        <p:spPr>
          <a:xfrm>
            <a:off x="1979712" y="5661248"/>
            <a:ext cx="592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   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II Miejsce w województwie.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375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269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Przestępstwa rozbójnicze.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EDCC01E-2A97-4D94-A120-E97687B71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573157"/>
              </p:ext>
            </p:extLst>
          </p:nvPr>
        </p:nvGraphicFramePr>
        <p:xfrm>
          <a:off x="1763688" y="982697"/>
          <a:ext cx="7344816" cy="46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10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908720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03639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5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(+ 5)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(+ 37)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2089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94,9%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Bójka i Pobicie.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908720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5391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9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(- 1)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(- 61)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41032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94,3%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Uszczerbek na zdrowiu.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4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908720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45180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8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(- 7)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1127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(- 311)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6740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64,5%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Kradzież z włamaniem.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908720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86847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25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(- 5)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2272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(- 644)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06422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83,3%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57,4%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Kradzież cudzej rzeczy.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9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59" y="820278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45624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12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(- 5)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1231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(- 83)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09992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66,7%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42,6%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Uszkodzenie rzeczy.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9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59" y="820278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71598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18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(+ 2)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976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(+ 19)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01152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Przestępstwa stwierdzone 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74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(+ 47)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4364 (+ 3067)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Ustawa o przeciwdziałaniu narkomanii.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8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59" y="820278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49792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85   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(- 10)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5026</a:t>
                      </a:r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 (+ 85)</a:t>
                      </a: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56180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 w 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65,5%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67,2%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Przestępczość gospodarcza.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6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59" y="820278"/>
            <a:ext cx="6923112" cy="52174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                 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4368"/>
              </p:ext>
            </p:extLst>
          </p:nvPr>
        </p:nvGraphicFramePr>
        <p:xfrm>
          <a:off x="2051720" y="1417045"/>
          <a:ext cx="6552728" cy="177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Wskaźnik zaległości w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buAutoNum type="arabicPlain" startAt="136"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2A5472-F4A3-4F10-9275-42C2EA82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40275"/>
              </p:ext>
            </p:extLst>
          </p:nvPr>
        </p:nvGraphicFramePr>
        <p:xfrm>
          <a:off x="2051720" y="3717032"/>
          <a:ext cx="65527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635">
                  <a:extLst>
                    <a:ext uri="{9D8B030D-6E8A-4147-A177-3AD203B41FA5}">
                      <a16:colId xmlns:a16="http://schemas.microsoft.com/office/drawing/2014/main" val="3120753938"/>
                    </a:ext>
                  </a:extLst>
                </a:gridCol>
                <a:gridCol w="3118093">
                  <a:extLst>
                    <a:ext uri="{9D8B030D-6E8A-4147-A177-3AD203B41FA5}">
                      <a16:colId xmlns:a16="http://schemas.microsoft.com/office/drawing/2014/main" val="206770612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Sprawy zaległe w  2024 roku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283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KWP Olsztyn</a:t>
                      </a:r>
                    </a:p>
                    <a:p>
                      <a:pPr algn="ctr"/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7344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28 (-7)</a:t>
                      </a:r>
                      <a:endParaRPr lang="pl-PL" sz="2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3645 (-405)</a:t>
                      </a:r>
                    </a:p>
                    <a:p>
                      <a:pPr marL="0" indent="0" algn="ctr">
                        <a:buNone/>
                      </a:pP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66778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2EB6813E-6DE7-423A-8035-3C1FCFA75CD0}"/>
              </a:ext>
            </a:extLst>
          </p:cNvPr>
          <p:cNvSpPr txBox="1">
            <a:spLocks/>
          </p:cNvSpPr>
          <p:nvPr/>
        </p:nvSpPr>
        <p:spPr>
          <a:xfrm>
            <a:off x="1763688" y="0"/>
            <a:ext cx="7380312" cy="98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B4D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Sprawy w toku.</a:t>
            </a:r>
            <a:endParaRPr lang="pl-PL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37360" y="0"/>
            <a:ext cx="7406640" cy="1417638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OBSADA ETATOWA KPP Gołdap.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59B93E-0CA5-4C62-92A5-D046E633956B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14:cNvPr>
              <p14:cNvContentPartPr/>
              <p14:nvPr/>
            </p14:nvContentPartPr>
            <p14:xfrm>
              <a:off x="10644026" y="1064922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5386" y="1056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14:cNvPr>
              <p14:cNvContentPartPr/>
              <p14:nvPr/>
            </p14:nvContentPartPr>
            <p14:xfrm>
              <a:off x="-1553854" y="257082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2854" y="248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9EF1390C-5C0F-4452-80B8-32AFC746C1E6}"/>
              </a:ext>
            </a:extLst>
          </p:cNvPr>
          <p:cNvSpPr txBox="1"/>
          <p:nvPr/>
        </p:nvSpPr>
        <p:spPr>
          <a:xfrm>
            <a:off x="1737360" y="1196752"/>
            <a:ext cx="72271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Na dzień 01.01.2024 roku:</a:t>
            </a:r>
          </a:p>
          <a:p>
            <a:endParaRPr lang="pl-PL" dirty="0"/>
          </a:p>
          <a:p>
            <a:r>
              <a:rPr lang="pl-PL" dirty="0"/>
              <a:t>70 - etatów policyjnych</a:t>
            </a:r>
          </a:p>
          <a:p>
            <a:endParaRPr lang="pl-PL" dirty="0"/>
          </a:p>
          <a:p>
            <a:r>
              <a:rPr lang="pl-PL" dirty="0"/>
              <a:t>13,5 - etatów cywilnych ( KSC- 6 i 7,5 stanowiska pracownicze)</a:t>
            </a:r>
          </a:p>
          <a:p>
            <a:endParaRPr lang="pl-PL" dirty="0"/>
          </a:p>
          <a:p>
            <a:r>
              <a:rPr lang="pl-PL" u="sng" dirty="0">
                <a:solidFill>
                  <a:srgbClr val="92D050"/>
                </a:solidFill>
              </a:rPr>
              <a:t>Stan zatrudnionych na 07.01.2025r: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Funkcjonariusze –  </a:t>
            </a:r>
            <a:r>
              <a:rPr lang="pl-PL" b="1" dirty="0">
                <a:solidFill>
                  <a:srgbClr val="FF0000"/>
                </a:solidFill>
              </a:rPr>
              <a:t>1 wakat</a:t>
            </a:r>
          </a:p>
          <a:p>
            <a:endParaRPr lang="pl-PL" dirty="0"/>
          </a:p>
          <a:p>
            <a:r>
              <a:rPr lang="pl-PL" dirty="0"/>
              <a:t>Pracownicy – brak wakatów </a:t>
            </a:r>
          </a:p>
          <a:p>
            <a:endParaRPr lang="pl-PL" dirty="0"/>
          </a:p>
          <a:p>
            <a:r>
              <a:rPr lang="pl-PL" u="sng" dirty="0"/>
              <a:t>Planowane odejścia w 2025 r :</a:t>
            </a:r>
          </a:p>
          <a:p>
            <a:endParaRPr lang="pl-PL" dirty="0"/>
          </a:p>
          <a:p>
            <a:r>
              <a:rPr lang="pl-PL" dirty="0"/>
              <a:t>Zwolnienie ze służby – 2 policjantów</a:t>
            </a:r>
          </a:p>
          <a:p>
            <a:r>
              <a:rPr lang="pl-PL" dirty="0"/>
              <a:t>Przeniesienie do innej jednostki – 2 policjantów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870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Wydział Prewencji i Ruchu Drogowego.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EBAD3C-2F68-41D0-954C-A20547A73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63" y="1507184"/>
            <a:ext cx="4963599" cy="4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40160"/>
          </a:xfrm>
        </p:spPr>
        <p:txBody>
          <a:bodyPr>
            <a:normAutofit fontScale="90000"/>
          </a:bodyPr>
          <a:lstStyle/>
          <a:p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CZAS REAKCJI NA ZDARZENIE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2024 roku.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7D70BB-E192-49AF-8B55-DADCDA9C3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98673"/>
              </p:ext>
            </p:extLst>
          </p:nvPr>
        </p:nvGraphicFramePr>
        <p:xfrm>
          <a:off x="1907704" y="2276872"/>
          <a:ext cx="70567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71">
                  <a:extLst>
                    <a:ext uri="{9D8B030D-6E8A-4147-A177-3AD203B41FA5}">
                      <a16:colId xmlns:a16="http://schemas.microsoft.com/office/drawing/2014/main" val="317801524"/>
                    </a:ext>
                  </a:extLst>
                </a:gridCol>
                <a:gridCol w="1425612">
                  <a:extLst>
                    <a:ext uri="{9D8B030D-6E8A-4147-A177-3AD203B41FA5}">
                      <a16:colId xmlns:a16="http://schemas.microsoft.com/office/drawing/2014/main" val="4147369211"/>
                    </a:ext>
                  </a:extLst>
                </a:gridCol>
                <a:gridCol w="1425612">
                  <a:extLst>
                    <a:ext uri="{9D8B030D-6E8A-4147-A177-3AD203B41FA5}">
                      <a16:colId xmlns:a16="http://schemas.microsoft.com/office/drawing/2014/main" val="3266924430"/>
                    </a:ext>
                  </a:extLst>
                </a:gridCol>
                <a:gridCol w="1496894">
                  <a:extLst>
                    <a:ext uri="{9D8B030D-6E8A-4147-A177-3AD203B41FA5}">
                      <a16:colId xmlns:a16="http://schemas.microsoft.com/office/drawing/2014/main" val="845093910"/>
                    </a:ext>
                  </a:extLst>
                </a:gridCol>
                <a:gridCol w="1496895">
                  <a:extLst>
                    <a:ext uri="{9D8B030D-6E8A-4147-A177-3AD203B41FA5}">
                      <a16:colId xmlns:a16="http://schemas.microsoft.com/office/drawing/2014/main" val="266273779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Jednostka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92D050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92D050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61812"/>
                  </a:ext>
                </a:extLst>
              </a:tr>
              <a:tr h="1462316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KPP Gołdap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06:53</a:t>
                      </a:r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09</a:t>
                      </a:r>
                      <a:r>
                        <a:rPr lang="pl-PL" dirty="0">
                          <a:sym typeface="Wingdings" panose="05000000000000000000" pitchFamily="2" charset="2"/>
                        </a:rPr>
                        <a:t>:00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07:32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2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3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12474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interwencji.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75035"/>
              </p:ext>
            </p:extLst>
          </p:nvPr>
        </p:nvGraphicFramePr>
        <p:xfrm>
          <a:off x="2411760" y="1340768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99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72819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bezwzględna policjantów skierowanych do służby patrolowej i obchodowej.</a:t>
            </a: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919504652"/>
              </p:ext>
            </p:extLst>
          </p:nvPr>
        </p:nvGraphicFramePr>
        <p:xfrm>
          <a:off x="2195736" y="2066176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0CB73C1-8CC0-4D29-9E0E-E414423E8B96}"/>
              </a:ext>
            </a:extLst>
          </p:cNvPr>
          <p:cNvSpPr txBox="1"/>
          <p:nvPr/>
        </p:nvSpPr>
        <p:spPr>
          <a:xfrm>
            <a:off x="5652120" y="566435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48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osób zatrzymanych w PDOZ.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252962"/>
              </p:ext>
            </p:extLst>
          </p:nvPr>
        </p:nvGraphicFramePr>
        <p:xfrm>
          <a:off x="2172059" y="1664804"/>
          <a:ext cx="636038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97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zaistniałych wypadków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kolizji drogowych.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571278"/>
              </p:ext>
            </p:extLst>
          </p:nvPr>
        </p:nvGraphicFramePr>
        <p:xfrm>
          <a:off x="2267744" y="1268760"/>
          <a:ext cx="63367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86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ofiar śmiertelnych i rannych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wypadkach drogowych.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74208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29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Stan Bezpieczeństwa  na drogach powiatu gołdapskiego w 2024 roku.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88854"/>
              </p:ext>
            </p:extLst>
          </p:nvPr>
        </p:nvGraphicFramePr>
        <p:xfrm>
          <a:off x="1763688" y="2060848"/>
          <a:ext cx="6768752" cy="396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71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ujawnionych wykroczeń w RD.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66142844"/>
              </p:ext>
            </p:extLst>
          </p:nvPr>
        </p:nvGraphicFramePr>
        <p:xfrm>
          <a:off x="2339751" y="1484783"/>
          <a:ext cx="5616625" cy="443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72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nałożonych mandatów karnych w RD.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3788001"/>
              </p:ext>
            </p:extLst>
          </p:nvPr>
        </p:nvGraphicFramePr>
        <p:xfrm>
          <a:off x="2339751" y="1484784"/>
          <a:ext cx="511256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87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37360" y="0"/>
            <a:ext cx="7406640" cy="141763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2"/>
                </a:solidFill>
                <a:latin typeface="+mn-lt"/>
              </a:rPr>
              <a:t>Stan etatowy w garnizonie warmińsko-mazurskim  Policji</a:t>
            </a:r>
            <a:br>
              <a:rPr lang="pl-PL" sz="2000" dirty="0">
                <a:solidFill>
                  <a:schemeClr val="tx2"/>
                </a:solidFill>
                <a:latin typeface="+mn-lt"/>
              </a:rPr>
            </a:br>
            <a:r>
              <a:rPr lang="pl-PL" sz="2000" dirty="0">
                <a:solidFill>
                  <a:schemeClr val="tx2"/>
                </a:solidFill>
                <a:latin typeface="+mn-lt"/>
              </a:rPr>
              <a:t>stan nadzień 01.01.2025r.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59B93E-0CA5-4C62-92A5-D046E633956B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14:cNvPr>
              <p14:cNvContentPartPr/>
              <p14:nvPr/>
            </p14:nvContentPartPr>
            <p14:xfrm>
              <a:off x="10644026" y="1064922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5386" y="1056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14:cNvPr>
              <p14:cNvContentPartPr/>
              <p14:nvPr/>
            </p14:nvContentPartPr>
            <p14:xfrm>
              <a:off x="-1553854" y="257082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2854" y="248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9EF1390C-5C0F-4452-80B8-32AFC746C1E6}"/>
              </a:ext>
            </a:extLst>
          </p:cNvPr>
          <p:cNvSpPr txBox="1"/>
          <p:nvPr/>
        </p:nvSpPr>
        <p:spPr>
          <a:xfrm>
            <a:off x="1737360" y="1268760"/>
            <a:ext cx="722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3DD4CFA-DA69-4585-807D-5EA7A6528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52146"/>
              </p:ext>
            </p:extLst>
          </p:nvPr>
        </p:nvGraphicFramePr>
        <p:xfrm>
          <a:off x="1979712" y="1545260"/>
          <a:ext cx="6866840" cy="5117030"/>
        </p:xfrm>
        <a:graphic>
          <a:graphicData uri="http://schemas.openxmlformats.org/drawingml/2006/table">
            <a:tbl>
              <a:tblPr/>
              <a:tblGrid>
                <a:gridCol w="2176236">
                  <a:extLst>
                    <a:ext uri="{9D8B030D-6E8A-4147-A177-3AD203B41FA5}">
                      <a16:colId xmlns:a16="http://schemas.microsoft.com/office/drawing/2014/main" val="3840367090"/>
                    </a:ext>
                  </a:extLst>
                </a:gridCol>
                <a:gridCol w="1027102">
                  <a:extLst>
                    <a:ext uri="{9D8B030D-6E8A-4147-A177-3AD203B41FA5}">
                      <a16:colId xmlns:a16="http://schemas.microsoft.com/office/drawing/2014/main" val="2255366693"/>
                    </a:ext>
                  </a:extLst>
                </a:gridCol>
                <a:gridCol w="752530">
                  <a:extLst>
                    <a:ext uri="{9D8B030D-6E8A-4147-A177-3AD203B41FA5}">
                      <a16:colId xmlns:a16="http://schemas.microsoft.com/office/drawing/2014/main" val="2974298443"/>
                    </a:ext>
                  </a:extLst>
                </a:gridCol>
                <a:gridCol w="1576247">
                  <a:extLst>
                    <a:ext uri="{9D8B030D-6E8A-4147-A177-3AD203B41FA5}">
                      <a16:colId xmlns:a16="http://schemas.microsoft.com/office/drawing/2014/main" val="2080271767"/>
                    </a:ext>
                  </a:extLst>
                </a:gridCol>
                <a:gridCol w="1334725">
                  <a:extLst>
                    <a:ext uri="{9D8B030D-6E8A-4147-A177-3AD203B41FA5}">
                      <a16:colId xmlns:a16="http://schemas.microsoft.com/office/drawing/2014/main" val="2034880511"/>
                    </a:ext>
                  </a:extLst>
                </a:gridCol>
              </a:tblGrid>
              <a:tr h="362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Jednostka organizacyjna</a:t>
                      </a:r>
                    </a:p>
                  </a:txBody>
                  <a:tcPr marL="6895" marR="6895" marT="6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stan etatowy</a:t>
                      </a:r>
                    </a:p>
                  </a:txBody>
                  <a:tcPr marL="6895" marR="6895" marT="6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wakaty</a:t>
                      </a:r>
                    </a:p>
                  </a:txBody>
                  <a:tcPr marL="6895" marR="6895" marT="6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wakatów do ilości etatów</a:t>
                      </a:r>
                    </a:p>
                  </a:txBody>
                  <a:tcPr marL="6895" marR="6895" marT="6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osoby zwolnione</a:t>
                      </a:r>
                    </a:p>
                  </a:txBody>
                  <a:tcPr marL="6895" marR="6895" marT="6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05083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KMP Olsztyn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12,42%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9741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KMP Elbląg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6,86%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20221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Bartoszyce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14,40%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78841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Braniewo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16,35%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144158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Działdowo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186255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Ełk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18,13%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83866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Giżycko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20,33%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90379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Gołdap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2,86%  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2510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Iława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2007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Kętrzyn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11,54%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40565"/>
                  </a:ext>
                </a:extLst>
              </a:tr>
              <a:tr h="18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Lidzbark Warmiński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9,89%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92742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Mrągowo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16,51%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5929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Nidzica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26183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Nowe Miasto Lubawskie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89570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Olecko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5,56%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51298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Ostróda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0,48%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95486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Pisz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12,61%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36702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Szczytno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13,82%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38181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KPP Węgorzewo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12,50%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93039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Razem KMP KPP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9,64%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80861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KWP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10,92%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94255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SPKP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18,75%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15898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OPP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12,93%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04907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12,01%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99833"/>
                  </a:ext>
                </a:extLst>
              </a:tr>
              <a:tr h="18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OGÓŁEM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3803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10,15%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895" marR="6895" marT="6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3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5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87923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534" y="1372401"/>
            <a:ext cx="6112755" cy="37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65646"/>
              </p:ext>
            </p:extLst>
          </p:nvPr>
        </p:nvGraphicFramePr>
        <p:xfrm>
          <a:off x="2355534" y="5373216"/>
          <a:ext cx="6112755" cy="7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 zgłoszeń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Potwierdzonych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( + 471)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8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043608" y="332656"/>
            <a:ext cx="810039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 </a:t>
            </a:r>
          </a:p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PROFILAKTYCZNE.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89A79D-5774-4F20-9F12-2DC71737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5876"/>
            <a:ext cx="5573216" cy="41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8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Otwarte Jednostki Policji.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DCAE88A-2AF6-43E6-B9CD-3000BB61C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61" y="4181468"/>
            <a:ext cx="2940720" cy="22055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30811E2-96AB-4C93-BD4E-BFC022B2D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45" y="1379164"/>
            <a:ext cx="3591823" cy="26938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0AB89C-485B-47E7-8558-3396245AE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4181468"/>
            <a:ext cx="3920960" cy="220554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CDAC15A-74E1-4A15-BDDB-DC73D2ED9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92" y="1379164"/>
            <a:ext cx="3338295" cy="26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2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Bezpieczne wakacje.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7C1614-0AE5-488A-9864-5C0F95040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12" y="1478169"/>
            <a:ext cx="3258701" cy="24548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7E3016-9C6B-4A75-98E3-8C785A870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85" y="4005062"/>
            <a:ext cx="3329679" cy="26822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94C288-8F8F-4B2E-9FA0-F37C07956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28" y="4041399"/>
            <a:ext cx="3625552" cy="271916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C0EBDA4-4B14-4A6F-970C-ED280D014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478168"/>
            <a:ext cx="3986768" cy="24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7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Bezpieczne Ferie.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357F80-D341-447C-B93C-856F8AB40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83" y="1417638"/>
            <a:ext cx="3745505" cy="235410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3C6A5FC-CD05-4C23-9B0A-FB8175F97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4" y="4026367"/>
            <a:ext cx="3416968" cy="23541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97825F1-4ADA-4730-B26A-FDB106EAD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7638"/>
            <a:ext cx="3358048" cy="2354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59328D1-D3A2-4866-928E-E072106C9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22058"/>
            <a:ext cx="3416968" cy="25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r>
              <a:rPr lang="pl-PL" sz="2800" spc="-1" dirty="0">
                <a:solidFill>
                  <a:schemeClr val="tx2"/>
                </a:solidFill>
              </a:rPr>
              <a:t>Lokalne działania profilaktyczne.</a:t>
            </a:r>
            <a:br>
              <a:rPr lang="pl-PL" sz="2800" spc="-1" dirty="0">
                <a:solidFill>
                  <a:srgbClr val="FFFFFF"/>
                </a:solidFill>
                <a:latin typeface="Times New Roman"/>
              </a:rPr>
            </a:b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8ECEA30-08BE-4E6D-92AD-375FF979B9F6}"/>
              </a:ext>
            </a:extLst>
          </p:cNvPr>
          <p:cNvSpPr/>
          <p:nvPr/>
        </p:nvSpPr>
        <p:spPr>
          <a:xfrm>
            <a:off x="1943040" y="2274838"/>
            <a:ext cx="6949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8B72291-B2EE-44BC-8707-3D2B06A4ED84}"/>
              </a:ext>
            </a:extLst>
          </p:cNvPr>
          <p:cNvSpPr/>
          <p:nvPr/>
        </p:nvSpPr>
        <p:spPr>
          <a:xfrm>
            <a:off x="1835696" y="2274838"/>
            <a:ext cx="6885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4713340-6657-4AAD-BD01-569C3B683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58" y="1271947"/>
            <a:ext cx="3452134" cy="258910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1FCB89E-8A10-45D3-9B20-6DAA97779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91" y="3998038"/>
            <a:ext cx="3394573" cy="252028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A1CB3AE-A259-4D1E-8EEB-1558F0830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18" y="3998037"/>
            <a:ext cx="3614606" cy="25202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05CA0D-674E-4DCF-8721-8774C3F1B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36" y="1245558"/>
            <a:ext cx="3515944" cy="26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6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ytuł 1_8"/>
          <p:cNvSpPr txBox="1"/>
          <p:nvPr/>
        </p:nvSpPr>
        <p:spPr>
          <a:xfrm>
            <a:off x="1800000" y="44640"/>
            <a:ext cx="6949080" cy="9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 fontScale="99000"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chemeClr val="tx2"/>
                </a:solidFill>
                <a:latin typeface="Times New Roman"/>
              </a:rPr>
              <a:t>Debata społeczna.</a:t>
            </a:r>
          </a:p>
        </p:txBody>
      </p:sp>
      <p:sp>
        <p:nvSpPr>
          <p:cNvPr id="240" name="pole tekstowe 7_10"/>
          <p:cNvSpPr/>
          <p:nvPr/>
        </p:nvSpPr>
        <p:spPr>
          <a:xfrm>
            <a:off x="1979640" y="4639320"/>
            <a:ext cx="705636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8A03A8-93DF-4555-8C84-6CE828207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68" y="908720"/>
            <a:ext cx="3456384" cy="48911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1325C0C-69EB-409F-B664-3E61CE9B3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980280"/>
            <a:ext cx="3360373" cy="25202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04A4EA9-E82A-4A25-8CC5-0752C29D0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33439"/>
            <a:ext cx="3516334" cy="26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ytuł 1_1"/>
          <p:cNvSpPr txBox="1"/>
          <p:nvPr/>
        </p:nvSpPr>
        <p:spPr>
          <a:xfrm>
            <a:off x="1800000" y="44640"/>
            <a:ext cx="6949080" cy="9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 fontScale="99000"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chemeClr val="tx2"/>
                </a:solidFill>
                <a:latin typeface="Arial"/>
              </a:rPr>
              <a:t>Gołdapscy policjanci podczas profilaktycznych spotkań z mieszkańcami.</a:t>
            </a:r>
            <a:endParaRPr lang="pl-PL" sz="2800" b="0" strike="noStrike" spc="-1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246" name="pole tekstowe 7_0"/>
          <p:cNvSpPr/>
          <p:nvPr/>
        </p:nvSpPr>
        <p:spPr>
          <a:xfrm>
            <a:off x="1979640" y="4639320"/>
            <a:ext cx="705636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AEBA8-B702-487F-9E5F-4163C2DD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26" y="1318986"/>
            <a:ext cx="3580716" cy="26231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DA2CAE-9668-4A72-9D12-B8F81A7A0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66" y="1318986"/>
            <a:ext cx="3316498" cy="26231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1EA11FD-D148-42F3-B76A-95EE5F374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97" y="4065632"/>
            <a:ext cx="3336167" cy="26175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E885B3A-78BC-40D1-A804-39090749F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26" y="4065632"/>
            <a:ext cx="3580717" cy="26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CE187-C44F-44CB-94B1-DFDC5762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</a:rPr>
              <a:t>Dzień Kandydata – cykliczne spotkania z osobami chętnymi do służby w Policji.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16BC93A-0A20-4010-AC4E-ED29BCC3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79117"/>
            <a:ext cx="61206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5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 Wsparcia Policji w 2024r.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6"/>
            <a:ext cx="7135688" cy="555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Gołdap 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kosiarki samojezdnej</a:t>
            </a: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zł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Banie Mazurskie: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Dubeninki:</a:t>
            </a:r>
            <a:b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 + urządzenie wielofunkcyjne do Posterunku Policji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Nadleśnictwo Gołdap: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do zakupu kosiarki samojezdnej</a:t>
            </a: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Nadleśnictwo Czerwony Dwór: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2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37360" y="0"/>
            <a:ext cx="7406640" cy="1417638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Przyjęcia i Zwolnienia –BILANS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59B93E-0CA5-4C62-92A5-D046E633956B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14:cNvPr>
              <p14:cNvContentPartPr/>
              <p14:nvPr/>
            </p14:nvContentPartPr>
            <p14:xfrm>
              <a:off x="10644026" y="1064922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5386" y="1056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14:cNvPr>
              <p14:cNvContentPartPr/>
              <p14:nvPr/>
            </p14:nvContentPartPr>
            <p14:xfrm>
              <a:off x="-1553854" y="257082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2854" y="248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9EF1390C-5C0F-4452-80B8-32AFC746C1E6}"/>
              </a:ext>
            </a:extLst>
          </p:cNvPr>
          <p:cNvSpPr txBox="1"/>
          <p:nvPr/>
        </p:nvSpPr>
        <p:spPr>
          <a:xfrm>
            <a:off x="1737360" y="1351509"/>
            <a:ext cx="722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3CD5D40-B6D3-4B84-9198-39D57CDE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21856"/>
              </p:ext>
            </p:extLst>
          </p:nvPr>
        </p:nvGraphicFramePr>
        <p:xfrm>
          <a:off x="2286000" y="2340888"/>
          <a:ext cx="6390455" cy="221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91">
                  <a:extLst>
                    <a:ext uri="{9D8B030D-6E8A-4147-A177-3AD203B41FA5}">
                      <a16:colId xmlns:a16="http://schemas.microsoft.com/office/drawing/2014/main" val="365485037"/>
                    </a:ext>
                  </a:extLst>
                </a:gridCol>
                <a:gridCol w="1278091">
                  <a:extLst>
                    <a:ext uri="{9D8B030D-6E8A-4147-A177-3AD203B41FA5}">
                      <a16:colId xmlns:a16="http://schemas.microsoft.com/office/drawing/2014/main" val="2984609073"/>
                    </a:ext>
                  </a:extLst>
                </a:gridCol>
                <a:gridCol w="1278091">
                  <a:extLst>
                    <a:ext uri="{9D8B030D-6E8A-4147-A177-3AD203B41FA5}">
                      <a16:colId xmlns:a16="http://schemas.microsoft.com/office/drawing/2014/main" val="2887596896"/>
                    </a:ext>
                  </a:extLst>
                </a:gridCol>
                <a:gridCol w="1278091">
                  <a:extLst>
                    <a:ext uri="{9D8B030D-6E8A-4147-A177-3AD203B41FA5}">
                      <a16:colId xmlns:a16="http://schemas.microsoft.com/office/drawing/2014/main" val="852716514"/>
                    </a:ext>
                  </a:extLst>
                </a:gridCol>
                <a:gridCol w="1278091">
                  <a:extLst>
                    <a:ext uri="{9D8B030D-6E8A-4147-A177-3AD203B41FA5}">
                      <a16:colId xmlns:a16="http://schemas.microsoft.com/office/drawing/2014/main" val="2140968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C000"/>
                          </a:solidFill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C000"/>
                          </a:solidFill>
                        </a:rPr>
                        <a:t>Przyjęcia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C000"/>
                          </a:solidFill>
                        </a:rPr>
                        <a:t>Zwolnienia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C000"/>
                          </a:solidFill>
                        </a:rPr>
                        <a:t>BILANS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C000"/>
                          </a:solidFill>
                        </a:rPr>
                        <a:t>Ilość podań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377013"/>
                  </a:ext>
                </a:extLst>
              </a:tr>
              <a:tr h="78963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</a:t>
                      </a:r>
                    </a:p>
                    <a:p>
                      <a:pPr algn="ctr"/>
                      <a:r>
                        <a:rPr lang="pl-PL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33073"/>
                  </a:ext>
                </a:extLst>
              </a:tr>
              <a:tr h="789632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92D050"/>
                          </a:solidFill>
                        </a:rPr>
                        <a:t>+ 3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5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146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 Wsparcia Policji w 2024r.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A815B25-260B-4800-A0B1-88E342747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06" y="1286472"/>
            <a:ext cx="3388074" cy="248749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9976BA-7B55-49E0-94E1-05221B918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789040"/>
            <a:ext cx="3552395" cy="26642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5F50625-F573-4A9A-9EE5-F4E15EF13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6" y="1266991"/>
            <a:ext cx="3470186" cy="248749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6ED5E51-1F6C-4E72-8675-596C24BCFE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76" y="3907082"/>
            <a:ext cx="3395004" cy="25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6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Pozostałe wsparcie KPP Gołdap w 2024r.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6"/>
            <a:ext cx="7135688" cy="55580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dirty="0">
                <a:solidFill>
                  <a:srgbClr val="92D050"/>
                </a:solidFill>
              </a:rPr>
              <a:t>"Bezpieczna Gmina Gołdap 2024„.</a:t>
            </a:r>
            <a:endParaRPr lang="pl-PL" sz="2000" spc="-1" dirty="0">
              <a:solidFill>
                <a:srgbClr val="92D050"/>
              </a:solidFill>
              <a:latin typeface="Arial"/>
              <a:ea typeface="DejaVu Sans"/>
            </a:endParaRP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pc="-1" dirty="0">
                <a:ea typeface="DejaVu Sans"/>
              </a:rPr>
              <a:t>Projekt dofinansowany z budżetu Gminy Gołdap z środków przeznaczonych na realizację „Gminnego Programu Profilaktyki i Rozwiązywania Problemów Alkoholowych oraz Przeciwdziałania Narkomanii dla Gminy Gołdap na rok 2024”.</a:t>
            </a: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pc="-1" dirty="0">
                <a:solidFill>
                  <a:srgbClr val="FFC000"/>
                </a:solidFill>
                <a:ea typeface="DejaVu Sans"/>
              </a:rPr>
              <a:t>Pozyskano środki z przeznaczeniem na wyżywienie funkcjonariuszy OPP KWP w Olsztynie oraz policjantów odbywających adaptację zawodową w KPP Gołdap.</a:t>
            </a: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b="1" u="sng" spc="-1" dirty="0">
              <a:solidFill>
                <a:srgbClr val="FFC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Kwota przyznanej dotacji – </a:t>
            </a:r>
            <a:r>
              <a:rPr lang="pl-PL" sz="2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20020 zł</a:t>
            </a: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Środki wydatkowane – </a:t>
            </a:r>
            <a:r>
              <a:rPr lang="pl-PL" sz="2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9811 zł </a:t>
            </a:r>
            <a:r>
              <a:rPr lang="pl-PL" sz="2000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(pozostało </a:t>
            </a:r>
            <a:r>
              <a:rPr lang="pl-PL" sz="2000" b="1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10209 zł</a:t>
            </a:r>
            <a:r>
              <a:rPr lang="pl-PL" sz="2000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411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Nowe prawo miejscowe.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E22887D1-FFFE-4E86-B3E3-3BA99B8B3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600200"/>
            <a:ext cx="5616624" cy="4884211"/>
          </a:xfrm>
        </p:spPr>
      </p:pic>
    </p:spTree>
    <p:extLst>
      <p:ext uri="{BB962C8B-B14F-4D97-AF65-F5344CB8AC3E}">
        <p14:creationId xmlns:p14="http://schemas.microsoft.com/office/powerpoint/2010/main" val="4227589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 flota pojazdów służbowych.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C87EAE3-7FD3-4A1C-A073-B912865C9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7150"/>
            <a:ext cx="4896544" cy="5703668"/>
          </a:xfrm>
        </p:spPr>
      </p:pic>
    </p:spTree>
    <p:extLst>
      <p:ext uri="{BB962C8B-B14F-4D97-AF65-F5344CB8AC3E}">
        <p14:creationId xmlns:p14="http://schemas.microsoft.com/office/powerpoint/2010/main" val="3217974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259632" y="2636912"/>
            <a:ext cx="8319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pl-PL" altLang="pl-PL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37360" y="0"/>
            <a:ext cx="7406640" cy="1417638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Społeczna ocena Policji.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59B93E-0CA5-4C62-92A5-D046E633956B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14:cNvPr>
              <p14:cNvContentPartPr/>
              <p14:nvPr/>
            </p14:nvContentPartPr>
            <p14:xfrm>
              <a:off x="10644026" y="1064922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5386" y="1056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14:cNvPr>
              <p14:cNvContentPartPr/>
              <p14:nvPr/>
            </p14:nvContentPartPr>
            <p14:xfrm>
              <a:off x="-1553854" y="257082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2854" y="2480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9EF1390C-5C0F-4452-80B8-32AFC746C1E6}"/>
              </a:ext>
            </a:extLst>
          </p:cNvPr>
          <p:cNvSpPr txBox="1"/>
          <p:nvPr/>
        </p:nvSpPr>
        <p:spPr>
          <a:xfrm>
            <a:off x="1737360" y="1351509"/>
            <a:ext cx="722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3DD1CC-8BC7-4AB0-8CC6-90414EEBE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812" y="1276528"/>
            <a:ext cx="6650636" cy="438989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E686319-BCC1-4317-908C-DA897D06F36C}"/>
              </a:ext>
            </a:extLst>
          </p:cNvPr>
          <p:cNvSpPr/>
          <p:nvPr/>
        </p:nvSpPr>
        <p:spPr>
          <a:xfrm>
            <a:off x="2286000" y="3789041"/>
            <a:ext cx="58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endParaRPr lang="pl-PL" b="1" i="1" dirty="0">
              <a:solidFill>
                <a:srgbClr val="FFC000"/>
              </a:solidFill>
            </a:endParaRPr>
          </a:p>
          <a:p>
            <a:r>
              <a:rPr lang="pl-PL" b="1" i="1" dirty="0">
                <a:solidFill>
                  <a:srgbClr val="FFC000"/>
                </a:solidFill>
              </a:rPr>
              <a:t>W roku 2023 Policja otrzymała 64 % pozytywnych ocen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85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380312" cy="108012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WYBRANE DANE STATYSTYCZNE PIONU KRYMINALNEGO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D338B02-4297-46EB-996A-39E3B6562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4090395" cy="3240360"/>
          </a:xfrm>
        </p:spPr>
      </p:pic>
    </p:spTree>
    <p:extLst>
      <p:ext uri="{BB962C8B-B14F-4D97-AF65-F5344CB8AC3E}">
        <p14:creationId xmlns:p14="http://schemas.microsoft.com/office/powerpoint/2010/main" val="343116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269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Przestępczość ogółem.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EDCC01E-2A97-4D94-A120-E97687B71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969067"/>
              </p:ext>
            </p:extLst>
          </p:nvPr>
        </p:nvGraphicFramePr>
        <p:xfrm>
          <a:off x="1763688" y="982697"/>
          <a:ext cx="7344816" cy="46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918620-D89A-476A-9423-9975578295B5}"/>
              </a:ext>
            </a:extLst>
          </p:cNvPr>
          <p:cNvSpPr txBox="1"/>
          <p:nvPr/>
        </p:nvSpPr>
        <p:spPr>
          <a:xfrm>
            <a:off x="3730590" y="48691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(-8)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E9682-722F-4427-90D3-8E076858BF1B}"/>
              </a:ext>
            </a:extLst>
          </p:cNvPr>
          <p:cNvSpPr txBox="1"/>
          <p:nvPr/>
        </p:nvSpPr>
        <p:spPr>
          <a:xfrm>
            <a:off x="6300192" y="357853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(-946)</a:t>
            </a:r>
          </a:p>
        </p:txBody>
      </p:sp>
    </p:spTree>
    <p:extLst>
      <p:ext uri="{BB962C8B-B14F-4D97-AF65-F5344CB8AC3E}">
        <p14:creationId xmlns:p14="http://schemas.microsoft.com/office/powerpoint/2010/main" val="11618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269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ogólna.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EDCC01E-2A97-4D94-A120-E97687B71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00091"/>
              </p:ext>
            </p:extLst>
          </p:nvPr>
        </p:nvGraphicFramePr>
        <p:xfrm>
          <a:off x="1763688" y="982697"/>
          <a:ext cx="7344816" cy="46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A9AE2A6-1E07-4A96-9F68-A0895E41C6D8}"/>
              </a:ext>
            </a:extLst>
          </p:cNvPr>
          <p:cNvSpPr txBox="1"/>
          <p:nvPr/>
        </p:nvSpPr>
        <p:spPr>
          <a:xfrm>
            <a:off x="1979712" y="5661248"/>
            <a:ext cx="592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   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III Miejsce w województwie.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034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269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kryminalna.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EDCC01E-2A97-4D94-A120-E97687B71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908957"/>
              </p:ext>
            </p:extLst>
          </p:nvPr>
        </p:nvGraphicFramePr>
        <p:xfrm>
          <a:off x="1763688" y="982697"/>
          <a:ext cx="7344816" cy="46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A9AE2A6-1E07-4A96-9F68-A0895E41C6D8}"/>
              </a:ext>
            </a:extLst>
          </p:cNvPr>
          <p:cNvSpPr txBox="1"/>
          <p:nvPr/>
        </p:nvSpPr>
        <p:spPr>
          <a:xfrm>
            <a:off x="1979712" y="5661248"/>
            <a:ext cx="592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   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II Miejsce w województwie.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16684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13411</TotalTime>
  <Words>1006</Words>
  <Application>Microsoft Office PowerPoint</Application>
  <PresentationFormat>Pokaz na ekranie (4:3)</PresentationFormat>
  <Paragraphs>502</Paragraphs>
  <Slides>44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4" baseType="lpstr">
      <vt:lpstr>Microsoft YaHei</vt:lpstr>
      <vt:lpstr>Arial</vt:lpstr>
      <vt:lpstr>Arial Unicode MS</vt:lpstr>
      <vt:lpstr>Calibri</vt:lpstr>
      <vt:lpstr>DejaVu Sans</vt:lpstr>
      <vt:lpstr>Lucida Sans</vt:lpstr>
      <vt:lpstr>Tahoma</vt:lpstr>
      <vt:lpstr>Times New Roman</vt:lpstr>
      <vt:lpstr>Wingdings</vt:lpstr>
      <vt:lpstr>Motyw pakietu Office</vt:lpstr>
      <vt:lpstr>Prezentacja programu PowerPoint</vt:lpstr>
      <vt:lpstr>OBSADA ETATOWA KPP Gołdap.</vt:lpstr>
      <vt:lpstr>Stan etatowy w garnizonie warmińsko-mazurskim  Policji stan nadzień 01.01.2025r.</vt:lpstr>
      <vt:lpstr>Przyjęcia i Zwolnienia –BILANS </vt:lpstr>
      <vt:lpstr>Społeczna ocena Policji.</vt:lpstr>
      <vt:lpstr>WYBRANE DANE STATYSTYCZNE PIONU KRYMINALNEGO</vt:lpstr>
      <vt:lpstr>Przestępczość ogółem.</vt:lpstr>
      <vt:lpstr>Wykrywalność ogólna.</vt:lpstr>
      <vt:lpstr>Wykrywalność kryminalna.</vt:lpstr>
      <vt:lpstr>Wykrywalność w 7 kategoriach.</vt:lpstr>
      <vt:lpstr>Przestępstwa rozbójnicze.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Wydział Prewencji i Ruchu Drogowego.</vt:lpstr>
      <vt:lpstr>   CZAS REAKCJI NA ZDARZENIE  w 2024 roku.  </vt:lpstr>
      <vt:lpstr>Ilość interwencji.</vt:lpstr>
      <vt:lpstr>Liczba bezwzględna policjantów skierowanych do służby patrolowej i obchodowej.</vt:lpstr>
      <vt:lpstr>Ilość osób zatrzymanych w PDOZ.</vt:lpstr>
      <vt:lpstr>Ilość zaistniałych wypadków  i kolizji drogowych.</vt:lpstr>
      <vt:lpstr>Liczba ofiar śmiertelnych i rannych  w wypadkach drogowych.</vt:lpstr>
      <vt:lpstr>Stan Bezpieczeństwa  na drogach powiatu gołdapskiego w 2024 roku.</vt:lpstr>
      <vt:lpstr>Liczba ujawnionych wykroczeń w RD.</vt:lpstr>
      <vt:lpstr>Liczba nałożonych mandatów karnych w RD.</vt:lpstr>
      <vt:lpstr>Krajowa Mapa Zagrożeń Bezpieczeństwa.</vt:lpstr>
      <vt:lpstr>Prezentacja programu PowerPoint</vt:lpstr>
      <vt:lpstr>Otwarte Jednostki Policji.</vt:lpstr>
      <vt:lpstr>Bezpieczne wakacje. </vt:lpstr>
      <vt:lpstr>Bezpieczne Ferie. </vt:lpstr>
      <vt:lpstr>Lokalne działania profilaktyczne. </vt:lpstr>
      <vt:lpstr>Prezentacja programu PowerPoint</vt:lpstr>
      <vt:lpstr>Prezentacja programu PowerPoint</vt:lpstr>
      <vt:lpstr>Dzień Kandydata – cykliczne spotkania z osobami chętnymi do służby w Policji.</vt:lpstr>
      <vt:lpstr>Fundusz Wsparcia Policji w 2024r.</vt:lpstr>
      <vt:lpstr>Fundusz Wsparcia Policji w 2024r.</vt:lpstr>
      <vt:lpstr>Pozostałe wsparcie KPP Gołdap w 2024r.</vt:lpstr>
      <vt:lpstr>Nowe prawo miejscowe.</vt:lpstr>
      <vt:lpstr>Nowa flota pojazdów służbowych.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Tomasz Jegliński</cp:lastModifiedBy>
  <cp:revision>966</cp:revision>
  <cp:lastPrinted>2021-01-07T13:43:59Z</cp:lastPrinted>
  <dcterms:created xsi:type="dcterms:W3CDTF">2013-01-16T06:40:49Z</dcterms:created>
  <dcterms:modified xsi:type="dcterms:W3CDTF">2025-02-03T10:07:50Z</dcterms:modified>
</cp:coreProperties>
</file>