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2" r:id="rId1"/>
  </p:sldMasterIdLst>
  <p:notesMasterIdLst>
    <p:notesMasterId r:id="rId9"/>
  </p:notesMasterIdLst>
  <p:handoutMasterIdLst>
    <p:handoutMasterId r:id="rId10"/>
  </p:handout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</p:sldIdLst>
  <p:sldSz cx="9144000" cy="6858000" type="screen4x3"/>
  <p:notesSz cx="6888163" cy="1002188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662" autoAdjust="0"/>
    <p:restoredTop sz="90929"/>
  </p:normalViewPr>
  <p:slideViewPr>
    <p:cSldViewPr>
      <p:cViewPr varScale="1">
        <p:scale>
          <a:sx n="106" d="100"/>
          <a:sy n="106" d="100"/>
        </p:scale>
        <p:origin x="-17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501094"/>
          </a:xfrm>
          <a:prstGeom prst="rect">
            <a:avLst/>
          </a:prstGeom>
        </p:spPr>
        <p:txBody>
          <a:bodyPr vert="horz" lIns="96621" tIns="48310" rIns="96621" bIns="48310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1" tIns="48310" rIns="96621" bIns="48310" rtlCol="0"/>
          <a:lstStyle>
            <a:lvl1pPr algn="r">
              <a:defRPr sz="1300"/>
            </a:lvl1pPr>
          </a:lstStyle>
          <a:p>
            <a:fld id="{9146B8D7-FAB0-4B52-87A3-1607B95A90E3}" type="datetimeFigureOut">
              <a:rPr lang="pl-PL" smtClean="0"/>
              <a:t>2020-04-17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519055"/>
            <a:ext cx="2984871" cy="501094"/>
          </a:xfrm>
          <a:prstGeom prst="rect">
            <a:avLst/>
          </a:prstGeom>
        </p:spPr>
        <p:txBody>
          <a:bodyPr vert="horz" lIns="96621" tIns="48310" rIns="96621" bIns="48310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901698" y="9519055"/>
            <a:ext cx="2984871" cy="501094"/>
          </a:xfrm>
          <a:prstGeom prst="rect">
            <a:avLst/>
          </a:prstGeom>
        </p:spPr>
        <p:txBody>
          <a:bodyPr vert="horz" lIns="96621" tIns="48310" rIns="96621" bIns="48310" rtlCol="0" anchor="b"/>
          <a:lstStyle>
            <a:lvl1pPr algn="r">
              <a:defRPr sz="1300"/>
            </a:lvl1pPr>
          </a:lstStyle>
          <a:p>
            <a:fld id="{86ACC611-DB09-44D3-9642-AAFDA00EE4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2865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500" cy="501650"/>
          </a:xfrm>
          <a:prstGeom prst="rect">
            <a:avLst/>
          </a:prstGeom>
        </p:spPr>
        <p:txBody>
          <a:bodyPr vert="horz" lIns="91436" tIns="45719" rIns="91436" bIns="45719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902076" y="0"/>
            <a:ext cx="2984500" cy="501650"/>
          </a:xfrm>
          <a:prstGeom prst="rect">
            <a:avLst/>
          </a:prstGeom>
        </p:spPr>
        <p:txBody>
          <a:bodyPr vert="horz" lIns="91436" tIns="45719" rIns="91436" bIns="45719" rtlCol="0"/>
          <a:lstStyle>
            <a:lvl1pPr algn="r">
              <a:defRPr sz="1200"/>
            </a:lvl1pPr>
          </a:lstStyle>
          <a:p>
            <a:fld id="{4501394E-7E7C-4563-B492-1C3E339A7F6B}" type="datetimeFigureOut">
              <a:rPr lang="pl-PL" smtClean="0"/>
              <a:t>2020-04-17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6" tIns="45719" rIns="91436" bIns="45719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8975" y="4822826"/>
            <a:ext cx="5510213" cy="3946525"/>
          </a:xfrm>
          <a:prstGeom prst="rect">
            <a:avLst/>
          </a:prstGeom>
        </p:spPr>
        <p:txBody>
          <a:bodyPr vert="horz" lIns="91436" tIns="45719" rIns="91436" bIns="45719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520239"/>
            <a:ext cx="2984500" cy="501650"/>
          </a:xfrm>
          <a:prstGeom prst="rect">
            <a:avLst/>
          </a:prstGeom>
        </p:spPr>
        <p:txBody>
          <a:bodyPr vert="horz" lIns="91436" tIns="45719" rIns="91436" bIns="45719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902076" y="9520239"/>
            <a:ext cx="2984500" cy="501650"/>
          </a:xfrm>
          <a:prstGeom prst="rect">
            <a:avLst/>
          </a:prstGeom>
        </p:spPr>
        <p:txBody>
          <a:bodyPr vert="horz" lIns="91436" tIns="45719" rIns="91436" bIns="45719" rtlCol="0" anchor="b"/>
          <a:lstStyle>
            <a:lvl1pPr algn="r">
              <a:defRPr sz="1200"/>
            </a:lvl1pPr>
          </a:lstStyle>
          <a:p>
            <a:fld id="{2F348E30-989C-4ACD-B838-64C8B1938C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3771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8E30-989C-4ACD-B838-64C8B1938C56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7534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8E30-989C-4ACD-B838-64C8B1938C56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4271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8E30-989C-4ACD-B838-64C8B1938C56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1242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8E30-989C-4ACD-B838-64C8B1938C56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6437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E9DB-F58D-4759-A5F8-9EA0CBD976F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5597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673D-D6D4-40C5-BB0E-5DB76E1B619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963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5AF2-034F-422B-8D6E-874B17F213C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562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253E-5434-4498-B741-807FA2B34E0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912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314EE-A8E7-4A27-A618-E92FE89B0E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4080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C782-3F83-495B-99A5-FAB2FB9D104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0247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63F77-913C-4E99-A9AE-CD951F95B1D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0662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4BCE3-76ED-4071-9275-DB9F33E6ABE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0892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35AC2-AC5F-484B-8498-96B11E02C3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4862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0F5-A466-47DC-B652-D9BD924F958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0688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27E92-B6DF-4DF1-A3F7-F31A98F7C8B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9316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29DF38E4-17BB-40EF-9A5D-0410528F4E8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2567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0" y="1553890"/>
            <a:ext cx="9144000" cy="5271964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4980" y="476672"/>
            <a:ext cx="91390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Strategia Rozwiązywania Problemów Społecznych – sprawozdanie za </a:t>
            </a:r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2019r</a:t>
            </a:r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  <p:sp>
        <p:nvSpPr>
          <p:cNvPr id="5" name="Prostokąt 4"/>
          <p:cNvSpPr/>
          <p:nvPr/>
        </p:nvSpPr>
        <p:spPr>
          <a:xfrm>
            <a:off x="323528" y="2459504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800" dirty="0"/>
          </a:p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Przyjęta na lata 2014-2020 Uchwałą Nr XLVII/291/2014 Rady Powiatu w </a:t>
            </a: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Gołdapi </a:t>
            </a: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dnia 24 kwietnia 2014r. </a:t>
            </a:r>
          </a:p>
        </p:txBody>
      </p:sp>
    </p:spTree>
    <p:extLst>
      <p:ext uri="{BB962C8B-B14F-4D97-AF65-F5344CB8AC3E}">
        <p14:creationId xmlns:p14="http://schemas.microsoft.com/office/powerpoint/2010/main" val="305394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191202"/>
            <a:ext cx="6343650" cy="36576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193551" y="836712"/>
            <a:ext cx="877093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ClrTx/>
              <a:buNone/>
            </a:pP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Cel główny: Zapewnienie mieszkańcom równych szans </a:t>
            </a: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/>
            </a:r>
            <a:b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                   do </a:t>
            </a: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pełnego uczestnictwa i rozwoju w życiu społecznym</a:t>
            </a: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.</a:t>
            </a:r>
          </a:p>
          <a:p>
            <a:pPr marL="0" indent="0" algn="ctr">
              <a:buClrTx/>
              <a:buNone/>
            </a:pP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0" indent="0">
              <a:buClrTx/>
              <a:buNone/>
            </a:pPr>
            <a:r>
              <a:rPr lang="pl-PL" dirty="0">
                <a:latin typeface="Baskerville Old Face" pitchFamily="18" charset="0"/>
              </a:rPr>
              <a:t>Cele szczegółowe</a:t>
            </a:r>
            <a:r>
              <a:rPr lang="pl-PL" dirty="0" smtClean="0">
                <a:latin typeface="Baskerville Old Face" pitchFamily="18" charset="0"/>
              </a:rPr>
              <a:t>:</a:t>
            </a:r>
          </a:p>
          <a:p>
            <a:pPr marL="0" indent="0">
              <a:buClrTx/>
              <a:buNone/>
            </a:pPr>
            <a:endParaRPr lang="pl-PL" sz="1400" dirty="0">
              <a:latin typeface="Baskerville Old Face" pitchFamily="18" charset="0"/>
            </a:endParaRPr>
          </a:p>
          <a:p>
            <a:pPr marL="514350" indent="-514350">
              <a:buClrTx/>
              <a:buAutoNum type="arabicPeriod"/>
            </a:pPr>
            <a:r>
              <a:rPr lang="pl-PL" dirty="0">
                <a:latin typeface="Baskerville Old Face" pitchFamily="18" charset="0"/>
              </a:rPr>
              <a:t>Wspieranie rodziny w prawidłowym funkcjonowaniu</a:t>
            </a:r>
          </a:p>
          <a:p>
            <a:pPr marL="514350" indent="-514350">
              <a:buClrTx/>
              <a:buAutoNum type="arabicPeriod"/>
            </a:pPr>
            <a:r>
              <a:rPr lang="pl-PL" dirty="0">
                <a:latin typeface="Baskerville Old Face" pitchFamily="18" charset="0"/>
              </a:rPr>
              <a:t>Wspieranie aktywności zawodowej</a:t>
            </a:r>
          </a:p>
          <a:p>
            <a:pPr marL="514350" indent="-514350">
              <a:buClrTx/>
              <a:buAutoNum type="arabicPeriod"/>
            </a:pPr>
            <a:r>
              <a:rPr lang="pl-PL" dirty="0">
                <a:latin typeface="Baskerville Old Face" pitchFamily="18" charset="0"/>
              </a:rPr>
              <a:t>Aktywizacja zawodowa i społeczna osób niepełnosprawnych</a:t>
            </a:r>
          </a:p>
          <a:p>
            <a:pPr marL="514350" indent="-514350">
              <a:buClrTx/>
              <a:buAutoNum type="arabicPeriod"/>
            </a:pPr>
            <a:r>
              <a:rPr lang="pl-PL" dirty="0">
                <a:latin typeface="Baskerville Old Face" pitchFamily="18" charset="0"/>
              </a:rPr>
              <a:t>Przeciwdziałanie wykluczeniu społecznemu (osób uzależnionych, starszych, niepełnosprawnych, ofiar przemocy domowej)</a:t>
            </a:r>
          </a:p>
          <a:p>
            <a:pPr marL="514350" indent="-514350">
              <a:buClrTx/>
              <a:buAutoNum type="arabicPeriod"/>
            </a:pPr>
            <a:r>
              <a:rPr lang="pl-PL" dirty="0">
                <a:latin typeface="Baskerville Old Face" pitchFamily="18" charset="0"/>
              </a:rPr>
              <a:t>Podniesienie poziomu bezpieczeństwa w powiecie</a:t>
            </a:r>
          </a:p>
        </p:txBody>
      </p:sp>
    </p:spTree>
    <p:extLst>
      <p:ext uri="{BB962C8B-B14F-4D97-AF65-F5344CB8AC3E}">
        <p14:creationId xmlns:p14="http://schemas.microsoft.com/office/powerpoint/2010/main" val="338095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179" y="3200400"/>
            <a:ext cx="6343650" cy="3657600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251520" y="188640"/>
            <a:ext cx="871296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 </a:t>
            </a:r>
            <a: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</a:t>
            </a:r>
            <a:r>
              <a:rPr lang="pl-PL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Wspieranie </a:t>
            </a:r>
            <a: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rodziny w prawidłowym </a:t>
            </a:r>
            <a:b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funkcjonowaniu</a:t>
            </a:r>
            <a:endParaRPr lang="pl-PL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251520" y="1772816"/>
            <a:ext cx="8712968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sz="1800" dirty="0"/>
              <a:t>Liczba </a:t>
            </a:r>
            <a:r>
              <a:rPr lang="pl-PL" sz="1800" dirty="0" smtClean="0"/>
              <a:t>asystentów rodziny w powiecie – </a:t>
            </a:r>
            <a:r>
              <a:rPr lang="pl-PL" sz="1800" dirty="0" smtClean="0"/>
              <a:t>3</a:t>
            </a:r>
            <a:endParaRPr lang="pl-PL" sz="1800" dirty="0"/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sz="1800" dirty="0"/>
              <a:t>Liczba </a:t>
            </a:r>
            <a:r>
              <a:rPr lang="pl-PL" sz="1800" dirty="0" smtClean="0"/>
              <a:t>rodzin objętych wsparciem asystenta rodziny w powiecie - </a:t>
            </a:r>
            <a:r>
              <a:rPr lang="pl-PL" sz="1800" dirty="0" smtClean="0"/>
              <a:t>35</a:t>
            </a:r>
            <a:endParaRPr lang="pl-PL" sz="1800" dirty="0"/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sz="1800" dirty="0"/>
              <a:t>Liczba </a:t>
            </a:r>
            <a:r>
              <a:rPr lang="pl-PL" sz="1800" dirty="0" smtClean="0"/>
              <a:t>rodzin, które powinny być objęte pomocą asystenta ale z różnych przyczyn nie są </a:t>
            </a:r>
            <a:r>
              <a:rPr lang="pl-PL" sz="1800" dirty="0" smtClean="0"/>
              <a:t>– 3 (brak asystenta , </a:t>
            </a:r>
            <a:r>
              <a:rPr lang="pl-PL" sz="1800" dirty="0" smtClean="0"/>
              <a:t>gm. Dubeninki. )</a:t>
            </a:r>
            <a:endParaRPr lang="pl-PL" sz="1800" dirty="0"/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sz="1800" dirty="0"/>
              <a:t>Liczba </a:t>
            </a:r>
            <a:r>
              <a:rPr lang="pl-PL" sz="1800" dirty="0" smtClean="0"/>
              <a:t>godzin udzielonego poradnictwa  </a:t>
            </a:r>
            <a:r>
              <a:rPr lang="pl-PL" sz="1800" b="1" dirty="0" smtClean="0"/>
              <a:t>psychologicznego</a:t>
            </a:r>
            <a:r>
              <a:rPr lang="pl-PL" sz="1800" dirty="0" smtClean="0"/>
              <a:t> – Gołdap: </a:t>
            </a:r>
            <a:r>
              <a:rPr lang="pl-PL" sz="1800" dirty="0" smtClean="0"/>
              <a:t>615</a:t>
            </a:r>
            <a:r>
              <a:rPr lang="pl-PL" sz="1800" dirty="0" smtClean="0"/>
              <a:t>, </a:t>
            </a:r>
            <a:r>
              <a:rPr lang="pl-PL" sz="1800" dirty="0" smtClean="0"/>
              <a:t>Dubeninki: </a:t>
            </a:r>
            <a:r>
              <a:rPr lang="pl-PL" sz="1800" dirty="0" smtClean="0"/>
              <a:t>61</a:t>
            </a:r>
            <a:r>
              <a:rPr lang="pl-PL" sz="1800" dirty="0" smtClean="0"/>
              <a:t>, </a:t>
            </a:r>
            <a:r>
              <a:rPr lang="pl-PL" sz="1800" dirty="0" smtClean="0"/>
              <a:t>Banie Mazurskie : </a:t>
            </a:r>
            <a:r>
              <a:rPr lang="pl-PL" sz="1800" dirty="0" smtClean="0"/>
              <a:t>90</a:t>
            </a:r>
            <a:r>
              <a:rPr lang="pl-PL" sz="1800" dirty="0" smtClean="0"/>
              <a:t>/</a:t>
            </a:r>
            <a:r>
              <a:rPr lang="pl-PL" sz="1800" b="1" dirty="0" smtClean="0"/>
              <a:t>Banie </a:t>
            </a:r>
            <a:r>
              <a:rPr lang="pl-PL" sz="1800" b="1" dirty="0" err="1" smtClean="0"/>
              <a:t>Maz</a:t>
            </a:r>
            <a:r>
              <a:rPr lang="pl-PL" sz="1800" dirty="0" smtClean="0"/>
              <a:t>: prawne:  </a:t>
            </a:r>
            <a:r>
              <a:rPr lang="pl-PL" sz="1800" dirty="0" smtClean="0"/>
              <a:t>50</a:t>
            </a:r>
            <a:r>
              <a:rPr lang="pl-PL" sz="1800" dirty="0" smtClean="0"/>
              <a:t>, terapeuta uzależnień: </a:t>
            </a:r>
            <a:r>
              <a:rPr lang="pl-PL" sz="1800" dirty="0" smtClean="0"/>
              <a:t>40, Dubeninki: terapeuta uzależnień – 26, prawne 6, doradca zaw. 35</a:t>
            </a:r>
            <a:endParaRPr lang="pl-PL" sz="1800" dirty="0" smtClean="0"/>
          </a:p>
          <a:p>
            <a:pPr>
              <a:lnSpc>
                <a:spcPct val="130000"/>
              </a:lnSpc>
            </a:pPr>
            <a:r>
              <a:rPr lang="pl-PL" sz="1800" dirty="0" smtClean="0"/>
              <a:t> psycholog</a:t>
            </a:r>
            <a:r>
              <a:rPr lang="pl-PL" sz="1800" b="1" dirty="0" smtClean="0"/>
              <a:t> </a:t>
            </a:r>
            <a:r>
              <a:rPr lang="pl-PL" sz="1800" b="1" dirty="0" smtClean="0"/>
              <a:t>PCPR </a:t>
            </a:r>
            <a:r>
              <a:rPr lang="pl-PL" sz="1800" dirty="0" smtClean="0"/>
              <a:t>– </a:t>
            </a:r>
            <a:r>
              <a:rPr lang="pl-PL" sz="1800" dirty="0" smtClean="0"/>
              <a:t>519</a:t>
            </a:r>
            <a:r>
              <a:rPr lang="pl-PL" sz="1800" dirty="0" smtClean="0"/>
              <a:t> </a:t>
            </a:r>
            <a:r>
              <a:rPr lang="pl-PL" sz="1800" dirty="0" smtClean="0"/>
              <a:t>godz. </a:t>
            </a:r>
            <a:r>
              <a:rPr lang="pl-PL" sz="1800" dirty="0" smtClean="0"/>
              <a:t> </a:t>
            </a:r>
            <a:r>
              <a:rPr lang="pl-PL" sz="1800" dirty="0" smtClean="0"/>
              <a:t>prawnik </a:t>
            </a:r>
            <a:r>
              <a:rPr lang="pl-PL" sz="1800" b="1" dirty="0" smtClean="0"/>
              <a:t>PCPR</a:t>
            </a:r>
            <a:r>
              <a:rPr lang="pl-PL" sz="1800" dirty="0" smtClean="0"/>
              <a:t> </a:t>
            </a:r>
            <a:r>
              <a:rPr lang="pl-PL" sz="1800" dirty="0" smtClean="0"/>
              <a:t>– 48 godz. </a:t>
            </a:r>
            <a:endParaRPr lang="pl-PL" sz="1800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sz="1800" dirty="0"/>
              <a:t>Liczba </a:t>
            </a:r>
            <a:r>
              <a:rPr lang="pl-PL" sz="1800" dirty="0" smtClean="0"/>
              <a:t>podjętych działań w powiecie promujących aktywne/rodzinne formy spędzania wolnego czasu</a:t>
            </a:r>
            <a:r>
              <a:rPr lang="pl-PL" sz="1800" dirty="0" smtClean="0"/>
              <a:t>: W każdej gminie oraz w powiecie zorganizowano szereg działań o w/w charakterze. np. gm. Dubeninki: kiermasz wielkanocny, konkurs na stroik wielkanocny, festyny, projekty, wycieczki itp.  </a:t>
            </a:r>
            <a:endParaRPr lang="pl-PL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31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168283"/>
            <a:ext cx="6343650" cy="3657600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107504" y="1629580"/>
            <a:ext cx="8824453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Liczba przeszkolonych osób bezrobotnych przez PUP – </a:t>
            </a:r>
            <a:r>
              <a:rPr lang="pl-PL" sz="2100" b="1" dirty="0"/>
              <a:t>8</a:t>
            </a:r>
            <a:endParaRPr lang="pl-PL" sz="21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 smtClean="0"/>
              <a:t>Liczba </a:t>
            </a:r>
            <a:r>
              <a:rPr lang="pl-PL" sz="2100" dirty="0"/>
              <a:t>osób, które ukończyły przygotowanie zawodowe dorosłych </a:t>
            </a:r>
            <a:r>
              <a:rPr lang="pl-PL" sz="2100" b="1" dirty="0"/>
              <a:t>– 0</a:t>
            </a:r>
            <a:endParaRPr lang="pl-PL" sz="21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 smtClean="0"/>
              <a:t>Liczba </a:t>
            </a:r>
            <a:r>
              <a:rPr lang="pl-PL" sz="2100" dirty="0"/>
              <a:t>przyznanych dotacji na rozpoczęcie działalności gospodarczej – </a:t>
            </a:r>
            <a:r>
              <a:rPr lang="pl-PL" sz="2100" b="1" dirty="0" smtClean="0"/>
              <a:t>20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Formy </a:t>
            </a:r>
            <a:r>
              <a:rPr lang="pl-PL" sz="2000" dirty="0"/>
              <a:t>udzielonego wsparcia pracownikom – kształcenie </a:t>
            </a:r>
            <a:r>
              <a:rPr lang="pl-PL" sz="2000" dirty="0" smtClean="0"/>
              <a:t>ustawiczne - </a:t>
            </a:r>
            <a:r>
              <a:rPr lang="pl-PL" sz="2000" b="1" dirty="0" smtClean="0"/>
              <a:t>51 </a:t>
            </a:r>
            <a:r>
              <a:rPr lang="pl-PL" sz="2000" dirty="0"/>
              <a:t>os</a:t>
            </a:r>
            <a:r>
              <a:rPr lang="pl-PL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 smtClean="0"/>
              <a:t>Formy </a:t>
            </a:r>
            <a:r>
              <a:rPr lang="pl-PL" sz="2100" dirty="0"/>
              <a:t>i liczba udzielonego wsparcia </a:t>
            </a:r>
            <a:r>
              <a:rPr lang="pl-PL" sz="2100" dirty="0" smtClean="0"/>
              <a:t>pracodawcom: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 smtClean="0"/>
              <a:t>prace </a:t>
            </a:r>
            <a:r>
              <a:rPr lang="pl-PL" sz="2000" dirty="0"/>
              <a:t>interwencyjne </a:t>
            </a:r>
            <a:r>
              <a:rPr lang="pl-PL" sz="2000" dirty="0" smtClean="0"/>
              <a:t>- </a:t>
            </a:r>
            <a:r>
              <a:rPr lang="pl-PL" sz="2000" b="1" dirty="0" smtClean="0"/>
              <a:t>68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 smtClean="0"/>
              <a:t>Bon za zasiedlenie - </a:t>
            </a:r>
            <a:r>
              <a:rPr lang="pl-PL" sz="2000" b="1" dirty="0" smtClean="0"/>
              <a:t>21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 smtClean="0"/>
              <a:t>roboty </a:t>
            </a:r>
            <a:r>
              <a:rPr lang="pl-PL" sz="2000" dirty="0"/>
              <a:t>publiczne </a:t>
            </a:r>
            <a:r>
              <a:rPr lang="pl-PL" sz="2000" dirty="0" smtClean="0"/>
              <a:t>- </a:t>
            </a:r>
            <a:r>
              <a:rPr lang="pl-PL" sz="2000" b="1" dirty="0" smtClean="0"/>
              <a:t>12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 smtClean="0"/>
              <a:t>doposażenie </a:t>
            </a:r>
            <a:r>
              <a:rPr lang="pl-PL" sz="2000" dirty="0"/>
              <a:t>stanowiska pracy </a:t>
            </a:r>
            <a:r>
              <a:rPr lang="pl-PL" sz="2000" dirty="0" smtClean="0"/>
              <a:t>- </a:t>
            </a:r>
            <a:r>
              <a:rPr lang="pl-PL" sz="2000" b="1" dirty="0" smtClean="0"/>
              <a:t>21 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 smtClean="0"/>
              <a:t>ref</a:t>
            </a:r>
            <a:r>
              <a:rPr lang="pl-PL" sz="2000" dirty="0"/>
              <a:t>. części kosztów poniesionych na wynagrodzenia, składki </a:t>
            </a:r>
            <a:r>
              <a:rPr lang="pl-PL" sz="2000" dirty="0" err="1"/>
              <a:t>bezrob</a:t>
            </a:r>
            <a:r>
              <a:rPr lang="pl-PL" sz="2000" dirty="0"/>
              <a:t>. </a:t>
            </a:r>
            <a:r>
              <a:rPr lang="pl-PL" sz="2000" dirty="0" smtClean="0"/>
              <a:t>do 30 r.ż. </a:t>
            </a:r>
            <a:r>
              <a:rPr lang="pl-PL" sz="2000" b="1" dirty="0" smtClean="0"/>
              <a:t>15</a:t>
            </a:r>
          </a:p>
        </p:txBody>
      </p:sp>
      <p:sp>
        <p:nvSpPr>
          <p:cNvPr id="4" name="Prostokąt 3"/>
          <p:cNvSpPr/>
          <p:nvPr/>
        </p:nvSpPr>
        <p:spPr>
          <a:xfrm>
            <a:off x="363005" y="476672"/>
            <a:ext cx="8313451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 II. Wspieranie aktywności zawodowej</a:t>
            </a:r>
          </a:p>
        </p:txBody>
      </p:sp>
    </p:spTree>
    <p:extLst>
      <p:ext uri="{BB962C8B-B14F-4D97-AF65-F5344CB8AC3E}">
        <p14:creationId xmlns:p14="http://schemas.microsoft.com/office/powerpoint/2010/main" val="231955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196418"/>
            <a:ext cx="6343650" cy="3657600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323528" y="260648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 </a:t>
            </a: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</a:t>
            </a: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Aktywizacja zawodowa i społeczna </a:t>
            </a: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osób niepełnosprawnych</a:t>
            </a:r>
            <a:endParaRPr lang="pl-P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13703" y="1628800"/>
            <a:ext cx="8856984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dirty="0"/>
              <a:t>Liczba przeszkolonych osób niepełnosprawnych – </a:t>
            </a:r>
            <a:r>
              <a:rPr lang="pl-PL" dirty="0" smtClean="0"/>
              <a:t>0</a:t>
            </a:r>
            <a:endParaRPr lang="pl-PL" dirty="0"/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dirty="0"/>
              <a:t>Liczba dotacji na rozpoczęcie działalności gospodarczej os. </a:t>
            </a:r>
            <a:r>
              <a:rPr lang="pl-PL" dirty="0" err="1"/>
              <a:t>niep</a:t>
            </a:r>
            <a:r>
              <a:rPr lang="pl-PL" dirty="0"/>
              <a:t>.- </a:t>
            </a:r>
            <a:r>
              <a:rPr lang="pl-PL" dirty="0" smtClean="0"/>
              <a:t>2</a:t>
            </a:r>
            <a:endParaRPr lang="pl-PL" dirty="0"/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dirty="0" smtClean="0"/>
              <a:t>Liczba </a:t>
            </a:r>
            <a:r>
              <a:rPr lang="pl-PL" dirty="0"/>
              <a:t>przyznanych dotacji na utworzenie miejsca pracy  os. niepełnosprawnej </a:t>
            </a:r>
            <a:r>
              <a:rPr lang="pl-PL" dirty="0" smtClean="0"/>
              <a:t>– 4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dirty="0" smtClean="0"/>
              <a:t>Liczba zatrudnionych osób niepełnosprawnych- 47</a:t>
            </a:r>
            <a:endParaRPr lang="pl-PL" dirty="0"/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dirty="0"/>
              <a:t>Liczba zrealizowanych umów na likwidację barier (w komunikowaniu się, technicznych, architektonicznych) </a:t>
            </a:r>
            <a:r>
              <a:rPr lang="pl-PL" dirty="0" smtClean="0"/>
              <a:t>–21</a:t>
            </a:r>
            <a:endParaRPr lang="pl-PL" dirty="0"/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dirty="0"/>
              <a:t>Liczba osób biorących udział w działaniach zorganizowanych ze środków na sport, kulturę i turystykę niepełnosprawnych – ok. </a:t>
            </a:r>
            <a:r>
              <a:rPr lang="pl-PL" dirty="0" smtClean="0"/>
              <a:t>100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9146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166614"/>
            <a:ext cx="6343650" cy="3657600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215516" y="188640"/>
            <a:ext cx="867696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 </a:t>
            </a:r>
            <a: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IV. </a:t>
            </a:r>
            <a:r>
              <a:rPr lang="pl-PL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Przeciwdziałanie wykluczeniu </a:t>
            </a:r>
            <a: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społecznemu (osób uzależnionych</a:t>
            </a:r>
            <a:r>
              <a:rPr lang="pl-PL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starszych</a:t>
            </a:r>
            <a:r>
              <a:rPr lang="pl-PL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niepełnosprawnych, ofiar </a:t>
            </a:r>
            <a: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przemocy </a:t>
            </a:r>
            <a:r>
              <a:rPr lang="pl-PL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domowej.</a:t>
            </a:r>
          </a:p>
        </p:txBody>
      </p:sp>
      <p:sp>
        <p:nvSpPr>
          <p:cNvPr id="4" name="Prostokąt 3"/>
          <p:cNvSpPr/>
          <p:nvPr/>
        </p:nvSpPr>
        <p:spPr>
          <a:xfrm>
            <a:off x="215516" y="2852936"/>
            <a:ext cx="857242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dirty="0" smtClean="0"/>
              <a:t>Samorządy gminne oraz powiatowy organizują szereg wydarzeń skierowanych do w/w grup osób np. narodowe czytanie, dzień </a:t>
            </a:r>
            <a:r>
              <a:rPr lang="pl-PL" dirty="0"/>
              <a:t>b</a:t>
            </a:r>
            <a:r>
              <a:rPr lang="pl-PL" dirty="0" smtClean="0"/>
              <a:t>abci i dziadka, wycieczki, debaty, rodzinny rajd rowerowy, festyny, spotkania z seniorami, więcej ruchu więcej zdrowia, piknik bożonarodzeniowy, noc świętojańska nad </a:t>
            </a:r>
            <a:r>
              <a:rPr lang="pl-PL" dirty="0" err="1"/>
              <a:t>B</a:t>
            </a:r>
            <a:r>
              <a:rPr lang="pl-PL" dirty="0" err="1" smtClean="0"/>
              <a:t>ludzianką</a:t>
            </a:r>
            <a:r>
              <a:rPr lang="pl-PL" dirty="0" smtClean="0"/>
              <a:t> </a:t>
            </a:r>
            <a:r>
              <a:rPr lang="pl-PL" dirty="0" smtClean="0"/>
              <a:t>itp. </a:t>
            </a:r>
          </a:p>
        </p:txBody>
      </p:sp>
    </p:spTree>
    <p:extLst>
      <p:ext uri="{BB962C8B-B14F-4D97-AF65-F5344CB8AC3E}">
        <p14:creationId xmlns:p14="http://schemas.microsoft.com/office/powerpoint/2010/main" val="81782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136795"/>
            <a:ext cx="6352383" cy="3657600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314400" y="260648"/>
            <a:ext cx="856895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 V. Podniesienie poziomu bezpieczeństwa </a:t>
            </a:r>
            <a: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w </a:t>
            </a:r>
            <a:r>
              <a:rPr lang="pl-PL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powiecie</a:t>
            </a:r>
          </a:p>
        </p:txBody>
      </p:sp>
      <p:sp>
        <p:nvSpPr>
          <p:cNvPr id="4" name="Prostokąt 3"/>
          <p:cNvSpPr/>
          <p:nvPr/>
        </p:nvSpPr>
        <p:spPr>
          <a:xfrm>
            <a:off x="827584" y="1556792"/>
            <a:ext cx="770485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000" dirty="0"/>
              <a:t>Liczba opracowanych i realizowanych programów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profilaktyczno </a:t>
            </a:r>
            <a:r>
              <a:rPr lang="pl-PL" sz="2000" dirty="0"/>
              <a:t>– </a:t>
            </a:r>
            <a:r>
              <a:rPr lang="pl-PL" sz="2000" dirty="0" smtClean="0"/>
              <a:t>edukacyjnych</a:t>
            </a:r>
            <a:r>
              <a:rPr lang="pl-PL" sz="2000" dirty="0"/>
              <a:t>:</a:t>
            </a:r>
          </a:p>
          <a:p>
            <a:endParaRPr lang="pl-P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Dwa projekty w ramach rządowego programu ograniczania przestępczości  i aspołecznych zachowań Razem bezpieczniej im. Władysława Stasiaka na  lata 2018 - 2020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Projekty profilaktyczne realizowane przez wszystkie szkoły liczne warsztaty nt. przeciwdziałania uzależnieniom,  konkursy.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Program korekcyjno – edukacyjny dla osób stosujących przemoc                  w rodzinie</a:t>
            </a:r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  <a:p>
            <a:pPr marL="0" indent="0" algn="r">
              <a:buNone/>
            </a:pPr>
            <a:r>
              <a:rPr lang="pl-PL" dirty="0"/>
              <a:t>                                                        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62909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mka">
  <a:themeElements>
    <a:clrScheme name="Ramka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Ramka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amka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TM03457475[[fn=Ramka]]</Template>
  <TotalTime>671</TotalTime>
  <Words>418</Words>
  <Application>Microsoft Office PowerPoint</Application>
  <PresentationFormat>Pokaz na ekranie (4:3)</PresentationFormat>
  <Paragraphs>53</Paragraphs>
  <Slides>7</Slides>
  <Notes>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Ramka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Powiatowe Centrum Pomocy Rodzinie w Gołdapi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Sprawozdanie z realizacji Powiatowej Strategii Rozwiązywania Problemów Społecznych  w 2012 roku. </dc:title>
  <dc:creator>admin1</dc:creator>
  <cp:lastModifiedBy>3</cp:lastModifiedBy>
  <cp:revision>61</cp:revision>
  <cp:lastPrinted>2018-04-13T10:02:21Z</cp:lastPrinted>
  <dcterms:created xsi:type="dcterms:W3CDTF">2013-04-14T11:51:19Z</dcterms:created>
  <dcterms:modified xsi:type="dcterms:W3CDTF">2020-04-17T09:06:42Z</dcterms:modified>
</cp:coreProperties>
</file>