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2" r:id="rId1"/>
    <p:sldMasterId id="2147485238" r:id="rId2"/>
    <p:sldMasterId id="2147485280" r:id="rId3"/>
  </p:sldMasterIdLst>
  <p:notesMasterIdLst>
    <p:notesMasterId r:id="rId31"/>
  </p:notesMasterIdLst>
  <p:handoutMasterIdLst>
    <p:handoutMasterId r:id="rId32"/>
  </p:handoutMasterIdLst>
  <p:sldIdLst>
    <p:sldId id="387" r:id="rId4"/>
    <p:sldId id="414" r:id="rId5"/>
    <p:sldId id="423" r:id="rId6"/>
    <p:sldId id="352" r:id="rId7"/>
    <p:sldId id="410" r:id="rId8"/>
    <p:sldId id="291" r:id="rId9"/>
    <p:sldId id="391" r:id="rId10"/>
    <p:sldId id="384" r:id="rId11"/>
    <p:sldId id="437" r:id="rId12"/>
    <p:sldId id="438" r:id="rId13"/>
    <p:sldId id="439" r:id="rId14"/>
    <p:sldId id="308" r:id="rId15"/>
    <p:sldId id="392" r:id="rId16"/>
    <p:sldId id="419" r:id="rId17"/>
    <p:sldId id="440" r:id="rId18"/>
    <p:sldId id="400" r:id="rId19"/>
    <p:sldId id="401" r:id="rId20"/>
    <p:sldId id="415" r:id="rId21"/>
    <p:sldId id="281" r:id="rId22"/>
    <p:sldId id="441" r:id="rId23"/>
    <p:sldId id="422" r:id="rId24"/>
    <p:sldId id="429" r:id="rId25"/>
    <p:sldId id="432" r:id="rId26"/>
    <p:sldId id="433" r:id="rId27"/>
    <p:sldId id="385" r:id="rId28"/>
    <p:sldId id="323" r:id="rId29"/>
    <p:sldId id="405" r:id="rId30"/>
  </p:sldIdLst>
  <p:sldSz cx="9144000" cy="6858000" type="screen4x3"/>
  <p:notesSz cx="10021888" cy="688816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  <p15:guide id="3" orient="horz" pos="2170">
          <p15:clr>
            <a:srgbClr val="A4A3A4"/>
          </p15:clr>
        </p15:guide>
        <p15:guide id="4" pos="3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74"/>
    <a:srgbClr val="CC3399"/>
    <a:srgbClr val="FF0000"/>
    <a:srgbClr val="000000"/>
    <a:srgbClr val="089C3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0389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160"/>
        <p:guide pos="3133"/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89304461942257E-2"/>
          <c:y val="0.22502460629921259"/>
          <c:w val="0.91897736220472437"/>
          <c:h val="0.4121151574803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Alkohol</c:v>
                </c:pt>
                <c:pt idx="1">
                  <c:v>Sieroctwo</c:v>
                </c:pt>
                <c:pt idx="2">
                  <c:v>Niepełnosprawność rodziców</c:v>
                </c:pt>
                <c:pt idx="3">
                  <c:v>Bezr.w spr.op. - wych.</c:v>
                </c:pt>
                <c:pt idx="4">
                  <c:v>Wyjazd rodz. Za granicę</c:v>
                </c:pt>
                <c:pt idx="5">
                  <c:v>niepełnoletność rodzica</c:v>
                </c:pt>
                <c:pt idx="6">
                  <c:v>przemoc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36</c:v>
                </c:pt>
                <c:pt idx="1">
                  <c:v>2</c:v>
                </c:pt>
                <c:pt idx="2">
                  <c:v>2</c:v>
                </c:pt>
                <c:pt idx="3">
                  <c:v>5</c:v>
                </c:pt>
                <c:pt idx="4">
                  <c:v>8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303832"/>
        <c:axId val="326505088"/>
      </c:barChart>
      <c:catAx>
        <c:axId val="28430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5088"/>
        <c:crosses val="autoZero"/>
        <c:auto val="1"/>
        <c:lblAlgn val="ctr"/>
        <c:lblOffset val="100"/>
        <c:noMultiLvlLbl val="0"/>
      </c:catAx>
      <c:valAx>
        <c:axId val="32650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84303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50275570238224"/>
          <c:y val="2.5423101136910715E-4"/>
          <c:w val="0.85395790675340211"/>
          <c:h val="0.799077692568693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 umieszczonych w rodzinach zastępczych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73</c:v>
                </c:pt>
                <c:pt idx="1">
                  <c:v>68</c:v>
                </c:pt>
                <c:pt idx="2">
                  <c:v>78</c:v>
                </c:pt>
                <c:pt idx="3">
                  <c:v>60</c:v>
                </c:pt>
                <c:pt idx="4">
                  <c:v>58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26511360"/>
        <c:axId val="326508616"/>
      </c:barChart>
      <c:catAx>
        <c:axId val="32651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8616"/>
        <c:crosses val="autoZero"/>
        <c:auto val="0"/>
        <c:lblAlgn val="ctr"/>
        <c:lblOffset val="100"/>
        <c:noMultiLvlLbl val="0"/>
      </c:catAx>
      <c:valAx>
        <c:axId val="326508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1136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20</c:v>
                </c:pt>
                <c:pt idx="1">
                  <c:v>13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25</c:v>
                </c:pt>
                <c:pt idx="1">
                  <c:v>14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23</c:v>
                </c:pt>
                <c:pt idx="1">
                  <c:v>15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17</c:v>
                </c:pt>
                <c:pt idx="1">
                  <c:v>14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21</c:v>
                </c:pt>
                <c:pt idx="1">
                  <c:v>12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26506264"/>
        <c:axId val="326509400"/>
      </c:barChart>
      <c:catAx>
        <c:axId val="32650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9400"/>
        <c:crosses val="autoZero"/>
        <c:auto val="1"/>
        <c:lblAlgn val="ctr"/>
        <c:lblOffset val="100"/>
        <c:noMultiLvlLbl val="0"/>
      </c:catAx>
      <c:valAx>
        <c:axId val="326509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6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1225496017683858E-3"/>
                  <c:y val="0.337668767913726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1235225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6021246681402662E-3"/>
                  <c:y val="0.3726862697714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1272926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1FF74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0642974535396562E-2"/>
                  <c:y val="0.30765376632139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1210259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4158137018592133E-3"/>
                  <c:y val="0.268255775367504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899465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3399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1225496017683858E-3"/>
                  <c:y val="0.155077508227044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General</c:formatCode>
                <c:ptCount val="1"/>
                <c:pt idx="0">
                  <c:v>1054947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gapDepth val="140"/>
        <c:shape val="cylinder"/>
        <c:axId val="326510968"/>
        <c:axId val="326505480"/>
        <c:axId val="0"/>
      </c:bar3DChart>
      <c:catAx>
        <c:axId val="326510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5480"/>
        <c:crosses val="autoZero"/>
        <c:auto val="1"/>
        <c:lblAlgn val="ctr"/>
        <c:lblOffset val="100"/>
        <c:noMultiLvlLbl val="0"/>
      </c:catAx>
      <c:valAx>
        <c:axId val="326505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10968"/>
        <c:crosses val="autoZero"/>
        <c:crossBetween val="between"/>
        <c:min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47743255519148"/>
          <c:y val="1.8267842034645723E-2"/>
          <c:w val="0.79726115262175401"/>
          <c:h val="0.893022356490304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20481595234938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024356716983606E-17"/>
                  <c:y val="0.16783529428629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13085463622321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095966434189938E-3"/>
                  <c:y val="0.1492355550238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877130</c:v>
                </c:pt>
                <c:pt idx="1">
                  <c:v>877677</c:v>
                </c:pt>
                <c:pt idx="2">
                  <c:v>956786</c:v>
                </c:pt>
                <c:pt idx="3">
                  <c:v>1031946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6507048"/>
        <c:axId val="326504304"/>
        <c:axId val="326828960"/>
      </c:bar3DChart>
      <c:catAx>
        <c:axId val="32650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4304"/>
        <c:crosses val="autoZero"/>
        <c:auto val="1"/>
        <c:lblAlgn val="ctr"/>
        <c:lblOffset val="100"/>
        <c:noMultiLvlLbl val="0"/>
      </c:catAx>
      <c:valAx>
        <c:axId val="32650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7048"/>
        <c:crosses val="autoZero"/>
        <c:crossBetween val="between"/>
      </c:valAx>
      <c:serAx>
        <c:axId val="326828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3265043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-3.7356995509218501E-3"/>
                  <c:y val="0.2949308755760368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356995509217816E-3"/>
                  <c:y val="0.2801843317972350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678497754609251E-3"/>
                  <c:y val="0.1953765012369805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2543778801843317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342471</c:v>
                </c:pt>
                <c:pt idx="1">
                  <c:v>311644</c:v>
                </c:pt>
                <c:pt idx="2">
                  <c:v>303880</c:v>
                </c:pt>
                <c:pt idx="3">
                  <c:v>318490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6509008"/>
        <c:axId val="343047160"/>
        <c:axId val="0"/>
      </c:bar3DChart>
      <c:catAx>
        <c:axId val="32650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3047160"/>
        <c:crosses val="autoZero"/>
        <c:auto val="1"/>
        <c:lblAlgn val="ctr"/>
        <c:lblOffset val="100"/>
        <c:noMultiLvlLbl val="0"/>
      </c:catAx>
      <c:valAx>
        <c:axId val="34304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50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0.09489</cdr:x>
      <cdr:y>0.75385</cdr:y>
    </cdr:from>
    <cdr:to>
      <cdr:x>0.932</cdr:x>
      <cdr:y>0.96923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50925" y="3528392"/>
          <a:ext cx="662473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endParaRPr lang="pl-PL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42985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76751" y="6542985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8704F4E4-10A8-4DB6-98F9-AF4AF94BAD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48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76751" y="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02190" y="3271878"/>
            <a:ext cx="8017510" cy="3099673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76751" y="654256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40F204A1-1A48-40F7-9759-EBBA0D5510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511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33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52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97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96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60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3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4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0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9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6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2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5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0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10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420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96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062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57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00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24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31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1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2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50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6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4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9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6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22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424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4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18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47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589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3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8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36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1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03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57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5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55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1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5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6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  <p:sldLayoutId id="2147485215" r:id="rId13"/>
    <p:sldLayoutId id="2147485216" r:id="rId14"/>
    <p:sldLayoutId id="2147485217" r:id="rId15"/>
    <p:sldLayoutId id="2147485218" r:id="rId16"/>
    <p:sldLayoutId id="214748521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  <p:sldLayoutId id="2147485250" r:id="rId12"/>
    <p:sldLayoutId id="2147485251" r:id="rId13"/>
    <p:sldLayoutId id="2147485252" r:id="rId14"/>
    <p:sldLayoutId id="2147485253" r:id="rId15"/>
    <p:sldLayoutId id="2147485254" r:id="rId16"/>
    <p:sldLayoutId id="214748525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4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Działalność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Powiatowego  Centrum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Pomocy Rodzinie w Gołdapi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w 2019  roku</a:t>
            </a: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82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422424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</a:t>
            </a:r>
            <a:r>
              <a:rPr lang="pl-PL" sz="1400" b="1" i="1" dirty="0" smtClean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                              </a:t>
            </a:r>
            <a:r>
              <a:rPr lang="pl-PL" sz="1400" b="1" i="1" dirty="0" smtClean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              </a:t>
            </a:r>
            <a: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</a:t>
            </a:r>
            <a:b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    rodzin zastępczych</a:t>
            </a:r>
          </a:p>
          <a:p>
            <a:pPr algn="ctr"/>
            <a:endParaRPr lang="pl-PL" sz="2000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W 2019 roku PCPR zorganizował  następujące szkolenia dla   rodzin zastępczych:</a:t>
            </a:r>
          </a:p>
          <a:p>
            <a:endParaRPr lang="pl-PL" sz="2000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Sylfaen" pitchFamily="18" charset="0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dla kandydatów na rodziców zastępczych spokrewnionych (6 rodzin)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dla kandydatów na  niezawodową rodzinę zastępczą (</a:t>
            </a:r>
            <a:r>
              <a:rPr lang="pl-PL" sz="2000" b="1" i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2</a:t>
            </a: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rodziny)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Zasady bezpiecznego korzystania z telefonów komórkowych, komputerów i innych urządzeń pt. „</a:t>
            </a:r>
            <a:r>
              <a:rPr lang="pl-PL" sz="2000" b="1" i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I</a:t>
            </a: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nternet to nie zabawka”.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Grupa wsparcia dla rodziców zastępczych</a:t>
            </a:r>
            <a:endParaRPr lang="pl-PL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91" y="0"/>
            <a:ext cx="1402202" cy="1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8" y="3403278"/>
            <a:ext cx="4747964" cy="345472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499992" cy="465313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9" y="0"/>
            <a:ext cx="4732455" cy="33942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20203"/>
            <a:ext cx="4427984" cy="34234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8" y="0"/>
            <a:ext cx="4788024" cy="33942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23482"/>
            <a:ext cx="4488399" cy="34435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8" y="3394262"/>
            <a:ext cx="4675954" cy="346373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54" y="0"/>
            <a:ext cx="4498745" cy="3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79512" y="783465"/>
            <a:ext cx="6768752" cy="7013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Instytucjonalna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piecza </a:t>
            </a: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zastępcza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2204864"/>
            <a:ext cx="8280920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dirty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2 grupy socjalizacyjne po </a:t>
            </a:r>
            <a:r>
              <a:rPr lang="pl-PL" sz="1800" dirty="0" smtClean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14 dzieci </a:t>
            </a:r>
            <a:endParaRPr lang="pl-PL" sz="1800" dirty="0">
              <a:solidFill>
                <a:schemeClr val="accent4">
                  <a:lumMod val="50000"/>
                </a:schemeClr>
              </a:solidFill>
              <a:latin typeface="Lucida Calligraphy" pitchFamily="66" charset="0"/>
            </a:endParaRPr>
          </a:p>
          <a:p>
            <a:pPr marL="0" indent="0">
              <a:buNone/>
              <a:defRPr/>
            </a:pPr>
            <a:endParaRPr lang="pl-PL" sz="1050" b="1" dirty="0">
              <a:latin typeface="Lucida Calligraphy" pitchFamily="66" charset="0"/>
            </a:endParaRPr>
          </a:p>
          <a:p>
            <a:pPr marL="0" indent="0" algn="ctr">
              <a:buNone/>
              <a:defRPr/>
            </a:pPr>
            <a:r>
              <a:rPr lang="pl-PL" sz="1600" b="1" dirty="0">
                <a:latin typeface="Lucida Calligraphy" pitchFamily="66" charset="0"/>
              </a:rPr>
              <a:t>Dzieci z </a:t>
            </a:r>
            <a:r>
              <a:rPr lang="pl-PL" sz="1600" b="1" dirty="0" smtClean="0">
                <a:latin typeface="Lucida Calligraphy" pitchFamily="66" charset="0"/>
              </a:rPr>
              <a:t>Powiatu </a:t>
            </a:r>
            <a:r>
              <a:rPr lang="pl-PL" sz="1600" b="1" dirty="0" err="1">
                <a:latin typeface="Lucida Calligraphy" pitchFamily="66" charset="0"/>
              </a:rPr>
              <a:t>G</a:t>
            </a:r>
            <a:r>
              <a:rPr lang="pl-PL" sz="1600" b="1" dirty="0" err="1" smtClean="0">
                <a:latin typeface="Lucida Calligraphy" pitchFamily="66" charset="0"/>
              </a:rPr>
              <a:t>ołdapskigo</a:t>
            </a:r>
            <a:r>
              <a:rPr lang="pl-PL" sz="1600" b="1" dirty="0" smtClean="0">
                <a:latin typeface="Lucida Calligraphy" pitchFamily="66" charset="0"/>
              </a:rPr>
              <a:t> </a:t>
            </a:r>
            <a:r>
              <a:rPr lang="pl-PL" sz="1600" b="1" dirty="0">
                <a:latin typeface="Lucida Calligraphy" pitchFamily="66" charset="0"/>
              </a:rPr>
              <a:t>– </a:t>
            </a:r>
            <a:r>
              <a:rPr lang="pl-PL" sz="1600" b="1" dirty="0" smtClean="0">
                <a:latin typeface="Lucida Calligraphy" pitchFamily="66" charset="0"/>
              </a:rPr>
              <a:t>12</a:t>
            </a:r>
            <a:endParaRPr lang="pl-PL" sz="1600" b="1" dirty="0">
              <a:latin typeface="Lucida Calligraphy" pitchFamily="66" charset="0"/>
            </a:endParaRPr>
          </a:p>
          <a:p>
            <a:pPr marL="0" indent="0" algn="ctr">
              <a:buNone/>
              <a:defRPr/>
            </a:pPr>
            <a:r>
              <a:rPr lang="pl-PL" sz="1600" b="1" dirty="0">
                <a:latin typeface="Lucida Calligraphy" pitchFamily="66" charset="0"/>
              </a:rPr>
              <a:t>Dzieci z innych powiatów – </a:t>
            </a:r>
            <a:r>
              <a:rPr lang="pl-PL" sz="1600" b="1" dirty="0" smtClean="0">
                <a:latin typeface="Lucida Calligraphy" pitchFamily="66" charset="0"/>
              </a:rPr>
              <a:t>15</a:t>
            </a:r>
            <a:endParaRPr lang="pl-PL" sz="1600" b="1" dirty="0">
              <a:latin typeface="Lucida Calligraphy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pl-PL" sz="1600" dirty="0" smtClean="0">
                <a:latin typeface="Lucida Calligraphy" pitchFamily="66" charset="0"/>
              </a:rPr>
              <a:t>  </a:t>
            </a:r>
            <a:endParaRPr lang="pl-PL" sz="700" dirty="0">
              <a:latin typeface="Lucida Calligraphy" pitchFamily="66" charset="0"/>
            </a:endParaRPr>
          </a:p>
          <a:p>
            <a:pPr algn="ctr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W 2019 </a:t>
            </a:r>
            <a:r>
              <a:rPr lang="pl-PL" sz="1800" b="1" dirty="0">
                <a:latin typeface="Lucida Calligraphy" pitchFamily="66" charset="0"/>
              </a:rPr>
              <a:t>r. wydano </a:t>
            </a:r>
            <a:r>
              <a:rPr lang="pl-PL" sz="1800" b="1" dirty="0" smtClean="0">
                <a:latin typeface="Lucida Calligraphy" pitchFamily="66" charset="0"/>
              </a:rPr>
              <a:t>7 skierowań  </a:t>
            </a:r>
            <a:r>
              <a:rPr lang="pl-PL" sz="1800" b="1" dirty="0">
                <a:latin typeface="Lucida Calligraphy" pitchFamily="66" charset="0"/>
              </a:rPr>
              <a:t>do Domu św. Faustyny </a:t>
            </a:r>
            <a:r>
              <a:rPr lang="pl-PL" sz="1800" b="1" dirty="0" smtClean="0">
                <a:latin typeface="Lucida Calligraphy" pitchFamily="66" charset="0"/>
              </a:rPr>
              <a:t>                           w </a:t>
            </a:r>
            <a:r>
              <a:rPr lang="pl-PL" sz="1800" b="1" dirty="0">
                <a:latin typeface="Lucida Calligraphy" pitchFamily="66" charset="0"/>
              </a:rPr>
              <a:t>Gołdapi </a:t>
            </a:r>
            <a:r>
              <a:rPr lang="pl-PL" sz="1800" b="1" dirty="0" smtClean="0">
                <a:latin typeface="Lucida Calligraphy" pitchFamily="66" charset="0"/>
              </a:rPr>
              <a:t/>
            </a:r>
            <a:br>
              <a:rPr lang="pl-PL" sz="1800" b="1" dirty="0" smtClean="0">
                <a:latin typeface="Lucida Calligraphy" pitchFamily="66" charset="0"/>
              </a:rPr>
            </a:br>
            <a:endParaRPr lang="pl-PL" sz="1800" b="1" dirty="0" smtClean="0">
              <a:latin typeface="Lucida Calligraphy" pitchFamily="66" charset="0"/>
            </a:endParaRPr>
          </a:p>
          <a:p>
            <a:pPr algn="ctr">
              <a:buClr>
                <a:schemeClr val="tx1"/>
              </a:buClr>
              <a:defRPr/>
            </a:pPr>
            <a:endParaRPr lang="pl-PL" sz="1800" b="1" dirty="0">
              <a:latin typeface="Lucida Calligraphy" pitchFamily="66" charset="0"/>
            </a:endParaRPr>
          </a:p>
          <a:p>
            <a:pPr algn="ctr">
              <a:buClr>
                <a:schemeClr val="tx1"/>
              </a:buClr>
              <a:defRPr/>
            </a:pPr>
            <a:endParaRPr lang="pl-PL" sz="1600" b="1" dirty="0" smtClean="0">
              <a:latin typeface="Lucida Calligraphy" pitchFamily="66" charset="0"/>
            </a:endParaRPr>
          </a:p>
          <a:p>
            <a:pPr algn="just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Dzieci z Powiatu Gołdapskiego – 2.966,70  zł</a:t>
            </a:r>
          </a:p>
          <a:p>
            <a:pPr algn="just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Dzieci z innych powiatów – 3204,64 zł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13280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1" y="1196752"/>
            <a:ext cx="6408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Dotacja ogółem dla </a:t>
            </a: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Domu Św</a:t>
            </a: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. </a:t>
            </a: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Faustyny</a:t>
            </a:r>
            <a:b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</a:b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(Dzieci z Powiatu Gołdapskiego i dotacje z innych powiatów)</a:t>
            </a:r>
            <a:endParaRPr lang="pl-PL" sz="18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Perpetua" panose="02020502060401020303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36699" y="332655"/>
            <a:ext cx="6655581" cy="1025841"/>
          </a:xfrm>
        </p:spPr>
        <p:txBody>
          <a:bodyPr>
            <a:normAutofit fontScale="90000"/>
          </a:bodyPr>
          <a:lstStyle/>
          <a:p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Koszty instytucjonalnej pieczy zastępczej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27584" y="2348880"/>
            <a:ext cx="752288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1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712906244"/>
              </p:ext>
            </p:extLst>
          </p:nvPr>
        </p:nvGraphicFramePr>
        <p:xfrm>
          <a:off x="436699" y="1700808"/>
          <a:ext cx="7913767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04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55576" y="623383"/>
            <a:ext cx="6192688" cy="1303867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Dotacja na dzieci z Powiatu Gołdapskiego przebywające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Domu Św. Faustyny w Gołdapi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Symbol zastępczy zawartości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793263"/>
              </p:ext>
            </p:extLst>
          </p:nvPr>
        </p:nvGraphicFramePr>
        <p:xfrm>
          <a:off x="1176338" y="2490789"/>
          <a:ext cx="6799262" cy="237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593" y="8978"/>
            <a:ext cx="1548407" cy="176383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115616" y="522920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Zwrot Gminy Gołdap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71.239,08 zł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Zwrot Gminy Dubeninki –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39.930,76 zł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4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5976664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Przeciwdziałanie </a:t>
            </a:r>
            <a:b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</a:b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przemocy w rodzinie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24744"/>
            <a:ext cx="8064896" cy="5256584"/>
          </a:xfrm>
        </p:spPr>
        <p:txBody>
          <a:bodyPr>
            <a:noAutofit/>
          </a:bodyPr>
          <a:lstStyle/>
          <a:p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Pracownicy PCPR założyli 3 Niebieskie Karty. 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Uczestniczyli w posiedzeniach Zespołu Interdyscyplinarnego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grup roboczych w Gołdapi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3 miesięczny program korekcyjno – edukacyjny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pracę socjalną z ofiarami przemocy.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Świadczono mieszkańcom powiatu poradnictwo prawne  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wiadczono poradnictwo psychologiczne 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Upowszechniano ulotki, informatory nt. przemocy podczas lokalnych imprez plenerowych np. więcej ruchu więcej zdrowia,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odzinnego  rajdu rowerowego.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0"/>
            <a:ext cx="1547664" cy="17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43889"/>
            <a:ext cx="6480720" cy="190499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Rodzinny </a:t>
            </a:r>
            <a:b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Rajd Rowerowy</a:t>
            </a:r>
            <a:endParaRPr lang="pl-P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57" y="0"/>
            <a:ext cx="1566643" cy="178461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53" y="2348880"/>
            <a:ext cx="2955796" cy="221684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8" y="4252813"/>
            <a:ext cx="2888425" cy="216631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06" y="2350671"/>
            <a:ext cx="3009507" cy="225713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9803"/>
            <a:ext cx="3388994" cy="22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2" y="0"/>
            <a:ext cx="3131840" cy="23488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21" y="-39450"/>
            <a:ext cx="3131840" cy="234888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8" y="-25132"/>
            <a:ext cx="3453381" cy="259003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60" y="4437112"/>
            <a:ext cx="3441839" cy="242088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7112"/>
            <a:ext cx="3206774" cy="244062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96" y="4437113"/>
            <a:ext cx="2950720" cy="244062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59" y="2060848"/>
            <a:ext cx="3306331" cy="247974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2" y="2309430"/>
            <a:ext cx="2784309" cy="2088232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8397" y="2017006"/>
            <a:ext cx="348111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5" y="404664"/>
            <a:ext cx="6418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Więcej Ruchu, więcej zdrowia</a:t>
            </a:r>
            <a:endParaRPr lang="pl-PL" sz="36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-1"/>
            <a:ext cx="1763688" cy="200906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4139952" cy="292494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77" y="3959648"/>
            <a:ext cx="4182223" cy="289835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7615"/>
            <a:ext cx="4283968" cy="26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755576" y="256440"/>
            <a:ext cx="6336704" cy="1340768"/>
          </a:xfrm>
        </p:spPr>
        <p:txBody>
          <a:bodyPr>
            <a:noAutofit/>
          </a:bodyPr>
          <a:lstStyle/>
          <a:p>
            <a:pPr algn="ctr"/>
            <a:r>
              <a:rPr lang="pl-PL" sz="3200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 rad="127000">
                    <a:schemeClr val="bg2">
                      <a:lumMod val="75000"/>
                    </a:schemeClr>
                  </a:glow>
                  <a:outerShdw blurRad="609600" dist="76200" dir="12840000" algn="r" rotWithShape="0">
                    <a:prstClr val="black">
                      <a:alpha val="50000"/>
                    </a:prstClr>
                  </a:outerShdw>
                </a:effectLst>
                <a:latin typeface="Clarendon Extended" pitchFamily="18" charset="0"/>
              </a:rPr>
              <a:t>Pozyskane środki zewnętrzne </a:t>
            </a:r>
            <a:br>
              <a:rPr lang="pl-PL" sz="3200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 rad="127000">
                    <a:schemeClr val="bg2">
                      <a:lumMod val="75000"/>
                    </a:schemeClr>
                  </a:glow>
                  <a:outerShdw blurRad="609600" dist="76200" dir="12840000" algn="r" rotWithShape="0">
                    <a:prstClr val="black">
                      <a:alpha val="50000"/>
                    </a:prstClr>
                  </a:outerShdw>
                </a:effectLst>
                <a:latin typeface="Clarendon Extended" pitchFamily="18" charset="0"/>
              </a:rPr>
            </a:br>
            <a:r>
              <a:rPr lang="pl-PL" sz="3200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 rad="127000">
                    <a:schemeClr val="bg2">
                      <a:lumMod val="75000"/>
                    </a:schemeClr>
                  </a:glow>
                  <a:outerShdw blurRad="609600" dist="76200" dir="12840000" algn="r" rotWithShape="0">
                    <a:prstClr val="black">
                      <a:alpha val="50000"/>
                    </a:prstClr>
                  </a:outerShdw>
                </a:effectLst>
                <a:latin typeface="Clarendon Extended" pitchFamily="18" charset="0"/>
              </a:rPr>
              <a:t>w 2019 roku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51845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MRPIPS – 44.215 zł./wynagrodzenie koordynatorów rodzinnej pieczy zastępczej/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W-M Urząd Wojewódzki – 5.076 zł/program korekcyjno – edukacyjny/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GKRPA w Gołdapi –6.130 zł. (warsztaty dla rodziców, W.- M.  Dni rodziny)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Grant z projektu RPO Warmia Mazury „Wspólnie Silni” – 3.500zł. 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Bezpieczeństwo Fundamentem Przyszłości – 97.730 zł.</a:t>
            </a: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82296" indent="0" algn="just">
              <a:lnSpc>
                <a:spcPct val="130000"/>
              </a:lnSpc>
              <a:buNone/>
              <a:defRPr/>
            </a:pPr>
            <a:endPara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82296" indent="0" algn="just">
              <a:lnSpc>
                <a:spcPct val="130000"/>
              </a:lnSpc>
              <a:buNone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RAZEM:       156.651  z</a:t>
            </a: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ł.</a:t>
            </a:r>
            <a:endParaRPr lang="pl-PL" sz="2700" dirty="0" smtClean="0"/>
          </a:p>
          <a:p>
            <a:pPr marL="0" indent="0">
              <a:buFontTx/>
              <a:buNone/>
              <a:defRPr/>
            </a:pPr>
            <a:endParaRPr lang="pl-PL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32413"/>
              </p:ext>
            </p:extLst>
          </p:nvPr>
        </p:nvGraphicFramePr>
        <p:xfrm>
          <a:off x="431539" y="1307669"/>
          <a:ext cx="8244918" cy="471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06"/>
                <a:gridCol w="2748306"/>
                <a:gridCol w="2748306"/>
              </a:tblGrid>
              <a:tr h="766701">
                <a:tc gridSpan="3">
                  <a:txBody>
                    <a:bodyPr/>
                    <a:lstStyle/>
                    <a:p>
                      <a:pPr algn="ctr"/>
                      <a:r>
                        <a:rPr lang="pl-PL" sz="4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Dyrektor</a:t>
                      </a:r>
                      <a:endParaRPr lang="pl-PL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109204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 ds. rodzinnej pieczy zastępczej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PFRON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Księgowość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28548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Kierownik Zespołu ds. RPZ</a:t>
                      </a:r>
                      <a:r>
                        <a:rPr lang="pl-PL" sz="2000" baseline="0" dirty="0" smtClean="0"/>
                        <a:t>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 smtClean="0"/>
                        <a:t>Pracownik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 smtClean="0"/>
                        <a:t>2 koordynatorów rodzinnej pieczy zastępczej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Kierownik ds. kadr i rehabilitacji społecznej;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referent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Główny księgowy</a:t>
                      </a:r>
                      <a:endParaRPr lang="pl-PL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755576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Kadra PCPR </a:t>
            </a:r>
            <a:endParaRPr lang="pl-PL" sz="4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07" y="4282"/>
            <a:ext cx="1403023" cy="15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8232" cy="28529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0"/>
            <a:ext cx="3976655" cy="41517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542" y="2459008"/>
            <a:ext cx="4874662" cy="39415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579" y="3931021"/>
            <a:ext cx="520242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770095"/>
            <a:ext cx="7014758" cy="1303867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 Fundamentem Przyszłości </a:t>
            </a:r>
            <a:r>
              <a:rPr lang="pl-PL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(działania PCPR)</a:t>
            </a:r>
            <a:endParaRPr lang="pl-PL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smtClean="0"/>
              <a:t>W ramach w/w programu zorganizowano:</a:t>
            </a:r>
          </a:p>
          <a:p>
            <a:r>
              <a:rPr lang="pl-PL" dirty="0" smtClean="0"/>
              <a:t>Konferencję w Zespole Szkół Zawodowych nt. bezpiecznego korzystania z </a:t>
            </a:r>
            <a:r>
              <a:rPr lang="pl-PL" dirty="0"/>
              <a:t>I</a:t>
            </a:r>
            <a:r>
              <a:rPr lang="pl-PL" dirty="0" smtClean="0"/>
              <a:t>nternetu</a:t>
            </a:r>
          </a:p>
          <a:p>
            <a:r>
              <a:rPr lang="pl-PL" dirty="0" smtClean="0"/>
              <a:t>Warsztaty dla dzieci „Przystanek Centrum” (</a:t>
            </a:r>
            <a:r>
              <a:rPr lang="pl-PL" dirty="0" err="1" smtClean="0"/>
              <a:t>sensoplastyka</a:t>
            </a:r>
            <a:r>
              <a:rPr lang="pl-PL" dirty="0" smtClean="0"/>
              <a:t>, kulig)</a:t>
            </a:r>
          </a:p>
          <a:p>
            <a:r>
              <a:rPr lang="pl-PL" dirty="0" smtClean="0"/>
              <a:t>Rodzinny rajd rowerowy</a:t>
            </a:r>
          </a:p>
          <a:p>
            <a:r>
              <a:rPr lang="pl-PL" dirty="0" smtClean="0"/>
              <a:t>Dwa konkursy dla szkół podstawowych i ponadpodstawowych (Mój nauczyciel jest The Best, Uczeń Godny Naśladowania)</a:t>
            </a:r>
          </a:p>
          <a:p>
            <a:r>
              <a:rPr lang="pl-PL" dirty="0" smtClean="0"/>
              <a:t>Szkolenie dla kadry specjalistycznej „Nastolatek z depresją”</a:t>
            </a:r>
          </a:p>
          <a:p>
            <a:r>
              <a:rPr lang="pl-PL" dirty="0" smtClean="0"/>
              <a:t>Marsz Pomarańczowy z teatrem lalek „Pinokio” oraz konkursem na najlepsze hasło marszu.</a:t>
            </a:r>
          </a:p>
          <a:p>
            <a:pPr marL="0" indent="0">
              <a:buNone/>
            </a:pPr>
            <a:r>
              <a:rPr lang="pl-PL" b="1" dirty="0" smtClean="0"/>
              <a:t>Środki zewnętrzne: 97730                     własne: 14150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076" y="0"/>
            <a:ext cx="1745929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8011" cy="35010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8" y="3356991"/>
            <a:ext cx="4668012" cy="35010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1008"/>
            <a:ext cx="4475989" cy="335699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2" y="-1"/>
            <a:ext cx="4475988" cy="33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572000" cy="3429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50100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65" y="3501008"/>
            <a:ext cx="5035488" cy="335699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4499992" cy="335699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57" y="-1"/>
            <a:ext cx="4860032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329" y="486330"/>
            <a:ext cx="6408738" cy="788987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Kontrole jednostki w 2019r</a:t>
            </a:r>
            <a:r>
              <a:rPr lang="pl-PL" sz="3200" dirty="0" smtClean="0"/>
              <a:t>.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80920" cy="2159000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endParaRPr lang="pl-PL" dirty="0" smtClean="0"/>
          </a:p>
          <a:p>
            <a:pPr>
              <a:buClrTx/>
            </a:pPr>
            <a:r>
              <a:rPr lang="pl-PL" dirty="0" smtClean="0"/>
              <a:t>Organizacja wsparcia dla rodzinnej pieczy zastępczej w świetle obowiązujących przepisów – Warmińsko – Mazurski Urząd Wojewódzki w Olsztynie.</a:t>
            </a:r>
          </a:p>
          <a:p>
            <a:pPr>
              <a:buClrTx/>
            </a:pPr>
            <a:r>
              <a:rPr lang="pl-PL" dirty="0" smtClean="0"/>
              <a:t>Audyt wewnętrzny nt. „Funkcjonowanie systemu kontroli zarządczej w PCPR w Gołdapi”.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53" y="0"/>
            <a:ext cx="1619502" cy="18448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11560" y="4311255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Kontrole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jednostkach podległych </a:t>
            </a:r>
            <a:endParaRPr lang="pl-PL" sz="3200" dirty="0">
              <a:latin typeface="Garamond" panose="020204040303010108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5229200"/>
            <a:ext cx="8543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latin typeface="Garamond" panose="02020404030301010803" pitchFamily="18" charset="0"/>
              </a:rPr>
              <a:t>Dom </a:t>
            </a:r>
            <a:r>
              <a:rPr lang="pl-PL" dirty="0">
                <a:latin typeface="Garamond" panose="02020404030301010803" pitchFamily="18" charset="0"/>
              </a:rPr>
              <a:t>św. Faustyny „Nie Lękajcie się” w Gołdapi – 1</a:t>
            </a:r>
            <a:r>
              <a:rPr lang="pl-PL" dirty="0" smtClean="0">
                <a:latin typeface="Garamond" panose="02020404030301010803" pitchFamily="18" charset="0"/>
              </a:rPr>
              <a:t> kontrola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latin typeface="Garamond" panose="02020404030301010803" pitchFamily="18" charset="0"/>
              </a:rPr>
              <a:t>Warsztat Terapii Zajęciowej w Gołdapi – 1 kontrola</a:t>
            </a:r>
            <a:endParaRPr lang="pl-PL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395536" y="1700809"/>
            <a:ext cx="8352928" cy="2232248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pl-PL" dirty="0" smtClean="0"/>
              <a:t>Kandydaci na niezawodowe i zawodowe rodziny zastępcze</a:t>
            </a:r>
          </a:p>
          <a:p>
            <a:pPr>
              <a:buClrTx/>
            </a:pPr>
            <a:r>
              <a:rPr lang="pl-PL" dirty="0" smtClean="0"/>
              <a:t>Współpraca z pielęgniarkami środowiskowymi </a:t>
            </a:r>
            <a:br>
              <a:rPr lang="pl-PL" dirty="0" smtClean="0"/>
            </a:br>
            <a:r>
              <a:rPr lang="pl-PL" dirty="0" smtClean="0"/>
              <a:t>(ratownik medyczny, lekarz) w kwestii umieszczenia dziecka </a:t>
            </a:r>
            <a:br>
              <a:rPr lang="pl-PL" dirty="0" smtClean="0"/>
            </a:br>
            <a:r>
              <a:rPr lang="pl-PL" dirty="0" smtClean="0"/>
              <a:t>w pieczy zastępczej w trybie art. 12 a ustawy o przeciwdziałaniu przemocy w rodzinie </a:t>
            </a:r>
          </a:p>
          <a:p>
            <a:pPr marL="0" indent="0" algn="ctr">
              <a:buNone/>
            </a:pPr>
            <a:r>
              <a:rPr lang="pl-PL" sz="1600" dirty="0" smtClean="0"/>
              <a:t>art.182 pkt 5 ustawy o wspieraniu rodziny i systemie pieczy zastępczej (Dz. U. 2019, poz.1111 ze zm.)</a:t>
            </a:r>
            <a:endParaRPr lang="pl-PL" sz="1600" dirty="0"/>
          </a:p>
        </p:txBody>
      </p:sp>
      <p:sp>
        <p:nvSpPr>
          <p:cNvPr id="5" name="Prostokąt 4"/>
          <p:cNvSpPr/>
          <p:nvPr/>
        </p:nvSpPr>
        <p:spPr>
          <a:xfrm>
            <a:off x="179513" y="332656"/>
            <a:ext cx="7344816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  <a:t>Zestawienie potrzeb w  zakresie systemu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  <a:t>pieczy zastępczej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FrankRuehl" pitchFamily="34" charset="-79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2564904"/>
            <a:ext cx="813690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ln>
                  <a:solidFill>
                    <a:srgbClr val="FFFF00"/>
                  </a:solidFill>
                </a:ln>
                <a:effectLst>
                  <a:outerShdw blurRad="254000" dist="38100" dir="2700000" sx="113000" sy="113000" algn="tl">
                    <a:schemeClr val="tx1">
                      <a:alpha val="48000"/>
                    </a:schemeClr>
                  </a:outerShdw>
                </a:effectLst>
                <a:latin typeface="+mn-lt"/>
              </a:rPr>
              <a:t> </a:t>
            </a:r>
            <a:endParaRPr lang="pl-PL" b="1" dirty="0">
              <a:ln>
                <a:solidFill>
                  <a:srgbClr val="FFFF00"/>
                </a:solidFill>
              </a:ln>
              <a:effectLst>
                <a:outerShdw blurRad="254000" dist="38100" dir="2700000" sx="113000" sy="113000" algn="tl">
                  <a:schemeClr val="tx1">
                    <a:alpha val="48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04" y="-1"/>
            <a:ext cx="1493077" cy="17008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03396" y="4005064"/>
            <a:ext cx="7747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Wykaz potrzeb w zakresie pomocy społecznej</a:t>
            </a:r>
            <a:endParaRPr lang="pl-PL" sz="2800" dirty="0">
              <a:latin typeface="Garamond" panose="02020404030301010803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5490" y="4725144"/>
            <a:ext cx="752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Garamond" panose="02020404030301010803" pitchFamily="18" charset="0"/>
              </a:rPr>
              <a:t>Poszerzyć zasoby powiatu o nową bazę lokalową (hostel) </a:t>
            </a:r>
          </a:p>
          <a:p>
            <a:r>
              <a:rPr lang="pl-PL" sz="1600" dirty="0" smtClean="0">
                <a:latin typeface="Garamond" panose="02020404030301010803" pitchFamily="18" charset="0"/>
              </a:rPr>
              <a:t>art</a:t>
            </a:r>
            <a:r>
              <a:rPr lang="pl-PL" sz="1600" dirty="0">
                <a:latin typeface="Garamond" panose="02020404030301010803" pitchFamily="18" charset="0"/>
              </a:rPr>
              <a:t>. 112 pkt 12 ustawy o pomocy społecznej (Dz.U. </a:t>
            </a:r>
            <a:r>
              <a:rPr lang="pl-PL" sz="1600" dirty="0" smtClean="0">
                <a:latin typeface="Garamond" panose="02020404030301010803" pitchFamily="18" charset="0"/>
              </a:rPr>
              <a:t>2019 poz</a:t>
            </a:r>
            <a:r>
              <a:rPr lang="pl-PL" sz="1600" dirty="0">
                <a:latin typeface="Garamond" panose="02020404030301010803" pitchFamily="18" charset="0"/>
              </a:rPr>
              <a:t>. </a:t>
            </a:r>
            <a:r>
              <a:rPr lang="pl-PL" sz="1600" dirty="0" smtClean="0">
                <a:latin typeface="Garamond" panose="02020404030301010803" pitchFamily="18" charset="0"/>
              </a:rPr>
              <a:t>1507 </a:t>
            </a:r>
            <a:r>
              <a:rPr lang="pl-PL" sz="1600" dirty="0">
                <a:latin typeface="Garamond" panose="02020404030301010803" pitchFamily="18" charset="0"/>
              </a:rPr>
              <a:t>ze zm.)</a:t>
            </a:r>
          </a:p>
        </p:txBody>
      </p:sp>
    </p:spTree>
    <p:extLst>
      <p:ext uri="{BB962C8B-B14F-4D97-AF65-F5344CB8AC3E}">
        <p14:creationId xmlns:p14="http://schemas.microsoft.com/office/powerpoint/2010/main" val="383486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292080" y="292494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</a:t>
            </a:r>
            <a:endParaRPr lang="pl-PL" sz="2800" i="1" dirty="0">
              <a:latin typeface="Bookman Old Style" panose="02050604050505020204" pitchFamily="18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" y="-12876"/>
            <a:ext cx="9144000" cy="6870876"/>
          </a:xfrm>
        </p:spPr>
      </p:pic>
      <p:sp>
        <p:nvSpPr>
          <p:cNvPr id="17" name="Prostokąt 16"/>
          <p:cNvSpPr/>
          <p:nvPr/>
        </p:nvSpPr>
        <p:spPr>
          <a:xfrm>
            <a:off x="225178" y="243994"/>
            <a:ext cx="7750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Dziękuję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  współpracę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932040" y="6443952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Gołdap, kwiecień 2020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4572000" y="267618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Małgorzata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Gryszkowska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pracownikami</a:t>
            </a:r>
            <a:endParaRPr lang="pl-PL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908720"/>
            <a:ext cx="6192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i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ll MT" panose="02020503060305020303" pitchFamily="18" charset="0"/>
              </a:rPr>
              <a:t>Umowy - Zlecenia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98" y="1365"/>
            <a:ext cx="1402202" cy="159729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17585" y="2030530"/>
            <a:ext cx="8314970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Prawnik   (4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 psychologów    (10 g. tygodniowo)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Budowlaniec </a:t>
            </a: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(likwidacja barier architektonicznych)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 </a:t>
            </a: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Osoby prowadzące program korekcyjno – edukacyjny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Informatyk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Osoba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sprzątająca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edagog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Osoby prowadzące rodzinne domy dziecka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(2 umowy)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Osoby do pomocy w gospodarstwie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domowym (2)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52728" cy="1224136"/>
          </a:xfrm>
        </p:spPr>
        <p:txBody>
          <a:bodyPr>
            <a:noAutofit/>
          </a:bodyPr>
          <a:lstStyle/>
          <a:p>
            <a: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ds.  </a:t>
            </a:r>
            <a:b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pieczy zastępczej</a:t>
            </a:r>
            <a: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36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196752"/>
            <a:ext cx="8280920" cy="5184576"/>
          </a:xfrm>
        </p:spPr>
        <p:txBody>
          <a:bodyPr>
            <a:noAutofit/>
          </a:bodyPr>
          <a:lstStyle/>
          <a:p>
            <a:pPr marL="57150" lvl="8" indent="0" algn="just">
              <a:buNone/>
            </a:pPr>
            <a:endParaRPr lang="pl-PL" sz="2300" dirty="0" smtClean="0"/>
          </a:p>
          <a:p>
            <a:pPr marL="57150" lvl="8" indent="0" algn="just">
              <a:buNone/>
            </a:pPr>
            <a:endParaRPr lang="pl-PL" sz="400" dirty="0" smtClean="0"/>
          </a:p>
          <a:p>
            <a:pPr marL="57150" lvl="8" indent="0" algn="just">
              <a:buNone/>
            </a:pPr>
            <a:r>
              <a:rPr lang="pl-PL" sz="2300" dirty="0" smtClean="0"/>
              <a:t>obejmował wsparciem: </a:t>
            </a:r>
          </a:p>
          <a:p>
            <a:pPr marL="57150" lvl="8" indent="0" algn="just">
              <a:buNone/>
            </a:pPr>
            <a:r>
              <a:rPr lang="pl-PL" sz="2200" dirty="0"/>
              <a:t>2</a:t>
            </a:r>
            <a:r>
              <a:rPr lang="pl-PL" sz="2200" dirty="0" smtClean="0"/>
              <a:t> </a:t>
            </a:r>
            <a:r>
              <a:rPr lang="pl-PL" sz="2200" dirty="0"/>
              <a:t>rodzinne domy </a:t>
            </a:r>
            <a:r>
              <a:rPr lang="pl-PL" sz="2200" dirty="0" smtClean="0"/>
              <a:t>dziecka,  12 </a:t>
            </a:r>
            <a:r>
              <a:rPr lang="pl-PL" sz="2200" dirty="0"/>
              <a:t>rodzin zastępczych niezawodowych,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21 rodzin zastępczych spokrewnionych </a:t>
            </a:r>
            <a:r>
              <a:rPr lang="pl-PL" sz="2200" dirty="0"/>
              <a:t>(razem </a:t>
            </a:r>
            <a:r>
              <a:rPr lang="pl-PL" sz="2200" dirty="0" smtClean="0"/>
              <a:t>58  </a:t>
            </a:r>
            <a:r>
              <a:rPr lang="pl-PL" sz="2200" dirty="0"/>
              <a:t>dzieci</a:t>
            </a:r>
            <a:r>
              <a:rPr lang="pl-PL" sz="2200" dirty="0" smtClean="0"/>
              <a:t>)</a:t>
            </a:r>
          </a:p>
          <a:p>
            <a:pPr marL="57150" lvl="8" indent="0" algn="just">
              <a:buNone/>
            </a:pPr>
            <a:r>
              <a:rPr lang="pl-PL" sz="2200" b="1" dirty="0" smtClean="0"/>
              <a:t>WYDANO 192 decyzje administracyjne dla rodzin zastępczych </a:t>
            </a:r>
          </a:p>
          <a:p>
            <a:pPr marL="0" indent="0" algn="just">
              <a:buNone/>
            </a:pPr>
            <a:r>
              <a:rPr lang="pl-PL" sz="2200" dirty="0" smtClean="0"/>
              <a:t>Zespół </a:t>
            </a:r>
            <a:r>
              <a:rPr lang="pl-PL" sz="2200" dirty="0"/>
              <a:t>ds. Oceny Sytuacji Dziecka </a:t>
            </a:r>
            <a:r>
              <a:rPr lang="pl-PL" sz="2200" dirty="0" smtClean="0"/>
              <a:t>-  </a:t>
            </a:r>
            <a:r>
              <a:rPr lang="pl-PL" sz="2200" dirty="0">
                <a:solidFill>
                  <a:schemeClr val="tx1"/>
                </a:solidFill>
              </a:rPr>
              <a:t>6</a:t>
            </a:r>
            <a:r>
              <a:rPr lang="pl-PL" sz="2200" dirty="0" smtClean="0">
                <a:solidFill>
                  <a:schemeClr val="tx1"/>
                </a:solidFill>
              </a:rPr>
              <a:t> </a:t>
            </a:r>
            <a:r>
              <a:rPr lang="pl-PL" sz="2200" dirty="0" smtClean="0"/>
              <a:t>spotkań. Uczestnikami  </a:t>
            </a:r>
            <a:r>
              <a:rPr lang="pl-PL" sz="2200" dirty="0"/>
              <a:t>Zespołu byli: pracownicy OPS, </a:t>
            </a:r>
            <a:r>
              <a:rPr lang="pl-PL" sz="2200" dirty="0" smtClean="0"/>
              <a:t>psycholog</a:t>
            </a:r>
            <a:r>
              <a:rPr lang="pl-PL" sz="2200" dirty="0"/>
              <a:t>, przedstawiciel </a:t>
            </a:r>
            <a:r>
              <a:rPr lang="pl-PL" sz="2200" dirty="0" smtClean="0"/>
              <a:t>ośrodka </a:t>
            </a:r>
            <a:r>
              <a:rPr lang="pl-PL" sz="2200" dirty="0" err="1"/>
              <a:t>a</a:t>
            </a:r>
            <a:r>
              <a:rPr lang="pl-PL" sz="2200" dirty="0" err="1" smtClean="0"/>
              <a:t>dopcyjno</a:t>
            </a:r>
            <a:r>
              <a:rPr lang="pl-PL" sz="2200" dirty="0" smtClean="0"/>
              <a:t> </a:t>
            </a:r>
            <a:r>
              <a:rPr lang="pl-PL" sz="2200" dirty="0"/>
              <a:t>– </a:t>
            </a:r>
            <a:r>
              <a:rPr lang="pl-PL" sz="2200" dirty="0" smtClean="0"/>
              <a:t>opiekuńczego</a:t>
            </a:r>
            <a:r>
              <a:rPr lang="pl-PL" sz="2200" dirty="0"/>
              <a:t>, pedagodzy szkolni i </a:t>
            </a:r>
            <a:r>
              <a:rPr lang="pl-PL" sz="2200" dirty="0" smtClean="0"/>
              <a:t>wychowawcy.</a:t>
            </a:r>
          </a:p>
          <a:p>
            <a:pPr marL="0" indent="0" algn="ctr">
              <a:buNone/>
            </a:pPr>
            <a:r>
              <a:rPr lang="pl-PL" sz="2200" b="1" dirty="0" smtClean="0"/>
              <a:t>Do ośrodka adopcyjnego zgłoszono 6 dzieci.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just">
              <a:buNone/>
            </a:pPr>
            <a:endParaRPr lang="pl-PL" sz="2400" dirty="0" smtClean="0"/>
          </a:p>
          <a:p>
            <a:pPr marL="57150" indent="0" algn="just">
              <a:buNone/>
            </a:pPr>
            <a:endParaRPr lang="pl-PL" sz="3400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548680"/>
            <a:ext cx="6086630" cy="115212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Przyczyny umieszczenia dzieci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w pieczy zastępczej</a:t>
            </a: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462208809"/>
              </p:ext>
            </p:extLst>
          </p:nvPr>
        </p:nvGraphicFramePr>
        <p:xfrm>
          <a:off x="1547664" y="2001954"/>
          <a:ext cx="7200800" cy="358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Prostokąt 1"/>
          <p:cNvSpPr/>
          <p:nvPr/>
        </p:nvSpPr>
        <p:spPr>
          <a:xfrm>
            <a:off x="539552" y="4149080"/>
            <a:ext cx="101502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Liczba dzieci</a:t>
            </a:r>
            <a:endParaRPr lang="pl-PL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4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11145"/>
            <a:ext cx="7380288" cy="1171575"/>
          </a:xfrm>
        </p:spPr>
        <p:txBody>
          <a:bodyPr>
            <a:noAutofit/>
          </a:bodyPr>
          <a:lstStyle/>
          <a:p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Liczba dzieci w rodzinach zastępczych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w </a:t>
            </a:r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latach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2015 </a:t>
            </a:r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-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2019</a:t>
            </a:r>
            <a:endParaRPr lang="pl-PL" sz="3200" b="1" i="1" spc="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254282"/>
              </p:ext>
            </p:extLst>
          </p:nvPr>
        </p:nvGraphicFramePr>
        <p:xfrm>
          <a:off x="323528" y="1412777"/>
          <a:ext cx="864235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539552" y="1720840"/>
            <a:ext cx="8064896" cy="103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l-PL" dirty="0" smtClean="0"/>
          </a:p>
          <a:p>
            <a:pPr eaLnBrk="1" hangingPunct="1">
              <a:lnSpc>
                <a:spcPct val="150000"/>
              </a:lnSpc>
              <a:defRPr/>
            </a:pP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-171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0"/>
            <a:ext cx="5256584" cy="1303867"/>
          </a:xfrm>
        </p:spPr>
        <p:txBody>
          <a:bodyPr>
            <a:normAutofit/>
          </a:bodyPr>
          <a:lstStyle/>
          <a:p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Liczba rodzin zastępczych</a:t>
            </a:r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68333"/>
              </p:ext>
            </p:extLst>
          </p:nvPr>
        </p:nvGraphicFramePr>
        <p:xfrm>
          <a:off x="467544" y="1052736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4287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Wydatki na rodzinną pieczę zastępczą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019887"/>
              </p:ext>
            </p:extLst>
          </p:nvPr>
        </p:nvGraphicFramePr>
        <p:xfrm>
          <a:off x="395536" y="1303867"/>
          <a:ext cx="8280920" cy="363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55" y="0"/>
            <a:ext cx="1402202" cy="15972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55576" y="554213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Zwrot Gminy Gołdap i Dubeninki – 168.737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8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6491064" cy="504056"/>
          </a:xfrm>
        </p:spPr>
        <p:txBody>
          <a:bodyPr>
            <a:noAutofit/>
          </a:bodyPr>
          <a:lstStyle/>
          <a:p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kadry pomocy społecznej</a:t>
            </a:r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2492896"/>
            <a:ext cx="7776864" cy="33843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„Nastolatek z depresją”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Konferencja „Zasady bezpiecznego korzystania z </a:t>
            </a:r>
            <a:r>
              <a:rPr lang="pl-PL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pl-PL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nternetu”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1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2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7553</TotalTime>
  <Words>538</Words>
  <Application>Microsoft Office PowerPoint</Application>
  <PresentationFormat>Pokaz na ekranie (4:3)</PresentationFormat>
  <Paragraphs>141</Paragraphs>
  <Slides>27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20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27</vt:i4>
      </vt:variant>
    </vt:vector>
  </HeadingPairs>
  <TitlesOfParts>
    <vt:vector size="50" baseType="lpstr">
      <vt:lpstr>Andalus</vt:lpstr>
      <vt:lpstr>Arial</vt:lpstr>
      <vt:lpstr>Baskerville Old Face</vt:lpstr>
      <vt:lpstr>Batang</vt:lpstr>
      <vt:lpstr>Bell MT</vt:lpstr>
      <vt:lpstr>Book Antiqua</vt:lpstr>
      <vt:lpstr>Bookman Old Style</vt:lpstr>
      <vt:lpstr>Calibri</vt:lpstr>
      <vt:lpstr>Calibri Light</vt:lpstr>
      <vt:lpstr>Californian FB</vt:lpstr>
      <vt:lpstr>Cambria</vt:lpstr>
      <vt:lpstr>Clarendon Extended</vt:lpstr>
      <vt:lpstr>FrankRuehl</vt:lpstr>
      <vt:lpstr>Garamond</vt:lpstr>
      <vt:lpstr>Georgia</vt:lpstr>
      <vt:lpstr>Lucida Calligraphy</vt:lpstr>
      <vt:lpstr>Perpetua</vt:lpstr>
      <vt:lpstr>Sylfaen</vt:lpstr>
      <vt:lpstr>Times New Roman</vt:lpstr>
      <vt:lpstr>Wingdings</vt:lpstr>
      <vt:lpstr>Organiczny</vt:lpstr>
      <vt:lpstr>1_Organiczny</vt:lpstr>
      <vt:lpstr>2_Organiczny</vt:lpstr>
      <vt:lpstr>Prezentacja programu PowerPoint</vt:lpstr>
      <vt:lpstr>Prezentacja programu PowerPoint</vt:lpstr>
      <vt:lpstr>Prezentacja programu PowerPoint</vt:lpstr>
      <vt:lpstr> Zespół ds.   rodzinnej pieczy zastępczej.</vt:lpstr>
      <vt:lpstr>Prezentacja programu PowerPoint</vt:lpstr>
      <vt:lpstr>Liczba dzieci w rodzinach zastępczych w latach 2015 - 2019</vt:lpstr>
      <vt:lpstr>Liczba rodzin zastępczych</vt:lpstr>
      <vt:lpstr>Wydatki na rodzinną pieczę zastępczą</vt:lpstr>
      <vt:lpstr>    Szkolenie kadry pomocy społecznej   </vt:lpstr>
      <vt:lpstr>Prezentacja programu PowerPoint</vt:lpstr>
      <vt:lpstr>Prezentacja programu PowerPoint</vt:lpstr>
      <vt:lpstr>Prezentacja programu PowerPoint</vt:lpstr>
      <vt:lpstr>Koszty instytucjonalnej pieczy zastępczej</vt:lpstr>
      <vt:lpstr>Dotacja na dzieci z Powiatu Gołdapskiego przebywające  w Domu Św. Faustyny w Gołdapi</vt:lpstr>
      <vt:lpstr>Przeciwdziałanie  przemocy w rodzinie</vt:lpstr>
      <vt:lpstr>Rodzinny  Rajd Rowerowy</vt:lpstr>
      <vt:lpstr>Prezentacja programu PowerPoint</vt:lpstr>
      <vt:lpstr>Prezentacja programu PowerPoint</vt:lpstr>
      <vt:lpstr>Pozyskane środki zewnętrzne  w 2019 roku</vt:lpstr>
      <vt:lpstr>Prezentacja programu PowerPoint</vt:lpstr>
      <vt:lpstr>Bezpieczeństwo Fundamentem Przyszłości (działania PCPR)</vt:lpstr>
      <vt:lpstr>Prezentacja programu PowerPoint</vt:lpstr>
      <vt:lpstr>Prezentacja programu PowerPoint</vt:lpstr>
      <vt:lpstr>Prezentacja programu PowerPoint</vt:lpstr>
      <vt:lpstr>Kontrole jednostki w 2019r. </vt:lpstr>
      <vt:lpstr>Prezentacja programu PowerPoint</vt:lpstr>
      <vt:lpstr>Prezentacja programu PowerPoint</vt:lpstr>
    </vt:vector>
  </TitlesOfParts>
  <Company>Powiatowe Centrum Pomocy Rodzinie w Gołdapi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Powiatowego Centrum Pomocy Rodzinie                w Gołdapi w 2012 roku.</dc:title>
  <dc:creator>admin1</dc:creator>
  <cp:lastModifiedBy>Iwonka</cp:lastModifiedBy>
  <cp:revision>451</cp:revision>
  <cp:lastPrinted>2018-05-11T10:15:06Z</cp:lastPrinted>
  <dcterms:created xsi:type="dcterms:W3CDTF">2013-04-03T13:23:55Z</dcterms:created>
  <dcterms:modified xsi:type="dcterms:W3CDTF">2020-04-16T11:52:19Z</dcterms:modified>
</cp:coreProperties>
</file>