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29"/>
  </p:notesMasterIdLst>
  <p:sldIdLst>
    <p:sldId id="266" r:id="rId2"/>
    <p:sldId id="267" r:id="rId3"/>
    <p:sldId id="268" r:id="rId4"/>
    <p:sldId id="283" r:id="rId5"/>
    <p:sldId id="291" r:id="rId6"/>
    <p:sldId id="290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300" r:id="rId15"/>
    <p:sldId id="311" r:id="rId16"/>
    <p:sldId id="313" r:id="rId17"/>
    <p:sldId id="275" r:id="rId18"/>
    <p:sldId id="310" r:id="rId19"/>
    <p:sldId id="309" r:id="rId20"/>
    <p:sldId id="305" r:id="rId21"/>
    <p:sldId id="306" r:id="rId22"/>
    <p:sldId id="312" r:id="rId23"/>
    <p:sldId id="272" r:id="rId24"/>
    <p:sldId id="274" r:id="rId25"/>
    <p:sldId id="303" r:id="rId26"/>
    <p:sldId id="314" r:id="rId27"/>
    <p:sldId id="301" r:id="rId28"/>
  </p:sldIdLst>
  <p:sldSz cx="9144000" cy="6858000" type="screen4x3"/>
  <p:notesSz cx="6797675" cy="986631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449" autoAdjust="0"/>
  </p:normalViewPr>
  <p:slideViewPr>
    <p:cSldViewPr>
      <p:cViewPr varScale="1">
        <p:scale>
          <a:sx n="105" d="100"/>
          <a:sy n="105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15000"/>
                    <a:satMod val="180000"/>
                  </a:schemeClr>
                </a:gs>
                <a:gs pos="50000">
                  <a:schemeClr val="accent1">
                    <a:shade val="45000"/>
                    <a:satMod val="170000"/>
                  </a:schemeClr>
                </a:gs>
                <a:gs pos="70000">
                  <a:schemeClr val="accent1">
                    <a:tint val="99000"/>
                    <a:shade val="65000"/>
                    <a:satMod val="155000"/>
                  </a:schemeClr>
                </a:gs>
                <a:gs pos="100000">
                  <a:schemeClr val="accent1"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1.2499999999999963E-2"/>
                  <c:y val="-5.2527187300093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3333333333333332E-3"/>
                  <c:y val="-6.419989558900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666666666666666E-2"/>
                  <c:y val="-6.1281718516775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2916666666666665E-2"/>
                  <c:y val="-5.2527187300093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LO JPII</c:v>
                </c:pt>
                <c:pt idx="1">
                  <c:v>ZSZ </c:v>
                </c:pt>
                <c:pt idx="2">
                  <c:v>ZPEW</c:v>
                </c:pt>
                <c:pt idx="3">
                  <c:v>MPCE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174</c:v>
                </c:pt>
                <c:pt idx="1">
                  <c:v>325</c:v>
                </c:pt>
                <c:pt idx="2">
                  <c:v>228</c:v>
                </c:pt>
                <c:pt idx="3">
                  <c:v>103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75933168"/>
        <c:axId val="375931992"/>
        <c:axId val="380599576"/>
      </c:bar3DChart>
      <c:catAx>
        <c:axId val="375933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75931992"/>
        <c:crosses val="autoZero"/>
        <c:auto val="1"/>
        <c:lblAlgn val="ctr"/>
        <c:lblOffset val="100"/>
        <c:noMultiLvlLbl val="0"/>
      </c:catAx>
      <c:valAx>
        <c:axId val="3759319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75933168"/>
        <c:crosses val="autoZero"/>
        <c:crossBetween val="between"/>
      </c:valAx>
      <c:serAx>
        <c:axId val="380599576"/>
        <c:scaling>
          <c:orientation val="minMax"/>
        </c:scaling>
        <c:delete val="1"/>
        <c:axPos val="b"/>
        <c:majorTickMark val="none"/>
        <c:minorTickMark val="none"/>
        <c:tickLblPos val="nextTo"/>
        <c:crossAx val="375931992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0.2204616153760694"/>
                  <c:y val="-0.2567729402615396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F6EF564-97FB-4DCE-9678-6A3A424F7932}" type="CATEGORYNAME">
                      <a:rPr lang="en-US" sz="200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a:pPr>
                        <a:defRPr/>
                      </a:pPr>
                      <a:t>[NAZWA KATEGORII]</a:t>
                    </a:fld>
                    <a:r>
                      <a:rPr lang="en-US" sz="2000" baseline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a:t> </a:t>
                    </a:r>
                    <a:fld id="{C48D4A5E-7F3D-4D39-AB50-3DF7962B3915}" type="VALUE">
                      <a:rPr lang="en-US" sz="2000" baseline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a:pPr>
                        <a:defRPr/>
                      </a:pPr>
                      <a:t>[WARTOŚĆ]</a:t>
                    </a:fld>
                    <a:endParaRPr lang="en-US" sz="2000" baseline="0" dirty="0" smtClean="0">
                      <a:latin typeface="Cambria Math" panose="02040503050406030204" pitchFamily="18" charset="0"/>
                      <a:ea typeface="Cambria Math" panose="020405030504060302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041279067283122"/>
                      <c:h val="0.12942393655606893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8.6488787570611819E-2"/>
                  <c:y val="0.1244960731487351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96A5D6A-C013-4210-BCC3-01179834911F}" type="CATEGORYNAME">
                      <a:rPr lang="en-US" sz="200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[NAZWA KATEGORII]</a:t>
                    </a:fld>
                    <a:r>
                      <a:rPr lang="en-US" sz="2000" baseline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a:t> </a:t>
                    </a:r>
                    <a:fld id="{29384355-FFEC-4CB5-9A6E-5EBB01F09472}" type="VALUE">
                      <a:rPr lang="en-US" sz="2000" baseline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[WARTOŚĆ]</a:t>
                    </a:fld>
                    <a:endParaRPr lang="en-US" sz="2000" baseline="0" dirty="0" smtClean="0">
                      <a:solidFill>
                        <a:schemeClr val="accent2">
                          <a:lumMod val="50000"/>
                        </a:schemeClr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0114680099647049"/>
                      <c:h val="0.10509534888280386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Arkusz1!$A$2:$A$3</c:f>
              <c:strCache>
                <c:ptCount val="2"/>
                <c:pt idx="0">
                  <c:v>zdało maturę</c:v>
                </c:pt>
                <c:pt idx="1">
                  <c:v>nie zdało matury</c:v>
                </c:pt>
              </c:strCache>
            </c:strRef>
          </c:cat>
          <c:val>
            <c:numRef>
              <c:f>Arkusz1!$B$2:$B$3</c:f>
              <c:numCache>
                <c:formatCode>0.00</c:formatCode>
                <c:ptCount val="2"/>
                <c:pt idx="0">
                  <c:v>68.599999999999994</c:v>
                </c:pt>
                <c:pt idx="1">
                  <c:v>31.4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pPr>
            <a:r>
              <a:rPr lang="en-US"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Procentowy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udział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uczniów</a:t>
            </a:r>
            <a:r>
              <a:rPr lang="pl-PL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w poszczególnych szkołach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c:rich>
      </c:tx>
      <c:layout>
        <c:manualLayout>
          <c:xMode val="edge"/>
          <c:yMode val="edge"/>
          <c:x val="0.15861797519573848"/>
          <c:y val="2.81321172647483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Procentowy udział uczniów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62000"/>
                      <a:satMod val="180000"/>
                    </a:schemeClr>
                  </a:gs>
                  <a:gs pos="65000">
                    <a:schemeClr val="accent1">
                      <a:tint val="32000"/>
                      <a:satMod val="250000"/>
                    </a:schemeClr>
                  </a:gs>
                  <a:gs pos="100000">
                    <a:schemeClr val="accent1">
                      <a:tint val="23000"/>
                      <a:satMod val="30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62000"/>
                      <a:satMod val="180000"/>
                    </a:schemeClr>
                  </a:gs>
                  <a:gs pos="65000">
                    <a:schemeClr val="accent2">
                      <a:tint val="32000"/>
                      <a:satMod val="250000"/>
                    </a:schemeClr>
                  </a:gs>
                  <a:gs pos="100000">
                    <a:schemeClr val="accent2">
                      <a:tint val="23000"/>
                      <a:satMod val="30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62000"/>
                      <a:satMod val="180000"/>
                    </a:schemeClr>
                  </a:gs>
                  <a:gs pos="65000">
                    <a:schemeClr val="accent3">
                      <a:tint val="32000"/>
                      <a:satMod val="250000"/>
                    </a:schemeClr>
                  </a:gs>
                  <a:gs pos="100000">
                    <a:schemeClr val="accent3">
                      <a:tint val="23000"/>
                      <a:satMod val="30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62000"/>
                      <a:satMod val="180000"/>
                    </a:schemeClr>
                  </a:gs>
                  <a:gs pos="65000">
                    <a:schemeClr val="accent4">
                      <a:tint val="32000"/>
                      <a:satMod val="250000"/>
                    </a:schemeClr>
                  </a:gs>
                  <a:gs pos="100000">
                    <a:schemeClr val="accent4">
                      <a:tint val="23000"/>
                      <a:satMod val="30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0.1367142140735714"/>
                  <c:y val="0.2194506165981557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3043538408995601E-2"/>
                  <c:y val="-0.1928103474613931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6946615624716294"/>
                  <c:y val="2.195519942228641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0008732756049163"/>
                  <c:y val="0.171509415620486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4"/>
                <c:pt idx="0">
                  <c:v>Liceum Ogólnokształcace im. Jana Pawła II</c:v>
                </c:pt>
                <c:pt idx="1">
                  <c:v>Zespół Szkół Zawodowych</c:v>
                </c:pt>
                <c:pt idx="2">
                  <c:v>Zespół Placówek Edukacyjno-Wychowawczych</c:v>
                </c:pt>
                <c:pt idx="3">
                  <c:v>Mazursko-Podlaskie Centrum Edukacji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174</c:v>
                </c:pt>
                <c:pt idx="1">
                  <c:v>325</c:v>
                </c:pt>
                <c:pt idx="2">
                  <c:v>228</c:v>
                </c:pt>
                <c:pt idx="3">
                  <c:v>103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282905393941522E-3"/>
          <c:y val="0.15412154941237033"/>
          <c:w val="0.97441984347171662"/>
          <c:h val="0.7424506478466225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stażyści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satMod val="180000"/>
                  </a:schemeClr>
                </a:gs>
                <a:gs pos="65000">
                  <a:schemeClr val="accent1">
                    <a:tint val="32000"/>
                    <a:satMod val="250000"/>
                  </a:schemeClr>
                </a:gs>
                <a:gs pos="100000">
                  <a:schemeClr val="accent1">
                    <a:tint val="23000"/>
                    <a:satMod val="30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LO</c:v>
                </c:pt>
                <c:pt idx="1">
                  <c:v>ZSZ</c:v>
                </c:pt>
                <c:pt idx="2">
                  <c:v>ZPE-W</c:v>
                </c:pt>
                <c:pt idx="3">
                  <c:v>PP-P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kontraktowi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62000"/>
                    <a:satMod val="180000"/>
                  </a:schemeClr>
                </a:gs>
                <a:gs pos="65000">
                  <a:schemeClr val="accent2">
                    <a:tint val="32000"/>
                    <a:satMod val="250000"/>
                  </a:schemeClr>
                </a:gs>
                <a:gs pos="100000">
                  <a:schemeClr val="accent2">
                    <a:tint val="23000"/>
                    <a:satMod val="30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LO</c:v>
                </c:pt>
                <c:pt idx="1">
                  <c:v>ZSZ</c:v>
                </c:pt>
                <c:pt idx="2">
                  <c:v>ZPE-W</c:v>
                </c:pt>
                <c:pt idx="3">
                  <c:v>PP-P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10</c:v>
                </c:pt>
                <c:pt idx="3">
                  <c:v>2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mianowani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62000"/>
                    <a:satMod val="180000"/>
                  </a:schemeClr>
                </a:gs>
                <a:gs pos="65000">
                  <a:schemeClr val="accent3">
                    <a:tint val="32000"/>
                    <a:satMod val="250000"/>
                  </a:schemeClr>
                </a:gs>
                <a:gs pos="100000">
                  <a:schemeClr val="accent3">
                    <a:tint val="23000"/>
                    <a:satMod val="30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LO</c:v>
                </c:pt>
                <c:pt idx="1">
                  <c:v>ZSZ</c:v>
                </c:pt>
                <c:pt idx="2">
                  <c:v>ZPE-W</c:v>
                </c:pt>
                <c:pt idx="3">
                  <c:v>PP-P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3</c:v>
                </c:pt>
                <c:pt idx="1">
                  <c:v>9</c:v>
                </c:pt>
                <c:pt idx="2">
                  <c:v>7</c:v>
                </c:pt>
                <c:pt idx="3">
                  <c:v>3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dyplomowani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62000"/>
                    <a:satMod val="180000"/>
                  </a:schemeClr>
                </a:gs>
                <a:gs pos="65000">
                  <a:schemeClr val="accent4">
                    <a:tint val="32000"/>
                    <a:satMod val="250000"/>
                  </a:schemeClr>
                </a:gs>
                <a:gs pos="100000">
                  <a:schemeClr val="accent4">
                    <a:tint val="23000"/>
                    <a:satMod val="30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4">
                  <a:shade val="95000"/>
                </a:schemeClr>
              </a:solidFill>
              <a:round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LO</c:v>
                </c:pt>
                <c:pt idx="1">
                  <c:v>ZSZ</c:v>
                </c:pt>
                <c:pt idx="2">
                  <c:v>ZPE-W</c:v>
                </c:pt>
                <c:pt idx="3">
                  <c:v>PP-P</c:v>
                </c:pt>
              </c:strCache>
            </c:strRef>
          </c:cat>
          <c:val>
            <c:numRef>
              <c:f>Arkusz1!$E$2:$E$5</c:f>
              <c:numCache>
                <c:formatCode>General</c:formatCode>
                <c:ptCount val="4"/>
                <c:pt idx="0">
                  <c:v>15</c:v>
                </c:pt>
                <c:pt idx="1">
                  <c:v>24</c:v>
                </c:pt>
                <c:pt idx="2">
                  <c:v>23</c:v>
                </c:pt>
                <c:pt idx="3">
                  <c:v>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75931600"/>
        <c:axId val="375933560"/>
      </c:barChart>
      <c:catAx>
        <c:axId val="375931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75933560"/>
        <c:crosses val="autoZero"/>
        <c:auto val="1"/>
        <c:lblAlgn val="ctr"/>
        <c:lblOffset val="100"/>
        <c:noMultiLvlLbl val="0"/>
      </c:catAx>
      <c:valAx>
        <c:axId val="3759335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75931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Liczba etatów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5.7235986337724996E-2"/>
                  <c:y val="-3.536009476876632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11D9A44-8A20-4D64-BC82-5639BAA91227}" type="CATEGORYNAME">
                      <a:rPr lang="en-US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pPr>
                        <a:defRPr>
                          <a:solidFill>
                            <a:schemeClr val="accent2">
                              <a:lumMod val="50000"/>
                            </a:schemeClr>
                          </a:solidFill>
                        </a:defRPr>
                      </a:pPr>
                      <a:t>[NAZWA KATEGORII]</a:t>
                    </a:fld>
                    <a:r>
                      <a:rPr lang="en-US" baseline="0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  </a:t>
                    </a:r>
                    <a:fld id="{8391DD03-C103-4ECA-875D-5AEAC076ACCC}" type="VALUE">
                      <a:rPr lang="en-US" baseline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pPr>
                        <a:defRPr>
                          <a:solidFill>
                            <a:schemeClr val="accent2">
                              <a:lumMod val="50000"/>
                            </a:schemeClr>
                          </a:solidFill>
                        </a:defRPr>
                      </a:pPr>
                      <a:t>[WARTOŚĆ]</a:t>
                    </a:fld>
                    <a:endParaRPr lang="en-US" baseline="0" smtClean="0">
                      <a:solidFill>
                        <a:schemeClr val="accent2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7.1544982922156247E-2"/>
                  <c:y val="0.1060802843062988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1B169A7-E672-4A5A-B3B7-1DC53EBFC895}" type="CATEGORYNAME">
                      <a:rPr lang="en-US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pPr>
                        <a:defRPr>
                          <a:solidFill>
                            <a:schemeClr val="accent2">
                              <a:lumMod val="50000"/>
                            </a:schemeClr>
                          </a:solidFill>
                        </a:defRPr>
                      </a:pPr>
                      <a:t>[NAZWA KATEGORII]</a:t>
                    </a:fld>
                    <a:r>
                      <a:rPr lang="en-US" baseline="0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  </a:t>
                    </a:r>
                    <a:fld id="{B0E1800D-8253-495C-AEE4-F94A4CABF3EC}" type="VALUE">
                      <a:rPr lang="en-US" baseline="0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pPr>
                        <a:defRPr>
                          <a:solidFill>
                            <a:schemeClr val="accent2">
                              <a:lumMod val="50000"/>
                            </a:schemeClr>
                          </a:solidFill>
                        </a:defRPr>
                      </a:pPr>
                      <a:t>[WARTOŚĆ]</a:t>
                    </a:fld>
                    <a:endParaRPr lang="en-US" baseline="0" smtClean="0">
                      <a:solidFill>
                        <a:schemeClr val="accent2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3.0406617741916404E-2"/>
                  <c:y val="0.1532270773313206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93934FD-90BA-4E2E-A6E6-D1F3930D7C71}" type="CATEGORYNAME">
                      <a:rPr lang="en-US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pPr>
                        <a:defRPr>
                          <a:solidFill>
                            <a:schemeClr val="accent2">
                              <a:lumMod val="50000"/>
                            </a:schemeClr>
                          </a:solidFill>
                        </a:defRPr>
                      </a:pPr>
                      <a:t>[NAZWA KATEGORII]</a:t>
                    </a:fld>
                    <a:r>
                      <a:rPr lang="en-US" baseline="0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  </a:t>
                    </a:r>
                    <a:fld id="{813E1453-C483-4D80-AC2A-B28BFC8A9BCB}" type="VALUE">
                      <a:rPr lang="en-US" baseline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pPr>
                        <a:defRPr>
                          <a:solidFill>
                            <a:schemeClr val="accent2">
                              <a:lumMod val="50000"/>
                            </a:schemeClr>
                          </a:solidFill>
                        </a:defRPr>
                      </a:pPr>
                      <a:t>[WARTOŚĆ]</a:t>
                    </a:fld>
                    <a:endParaRPr lang="en-US" baseline="0" smtClean="0">
                      <a:solidFill>
                        <a:schemeClr val="accent2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2.5040744022754684E-2"/>
                  <c:y val="-1.650137755875761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4C4E26A-2025-439D-9BA6-173082121445}" type="CATEGORYNAME">
                      <a:rPr lang="en-US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pPr>
                        <a:defRPr>
                          <a:solidFill>
                            <a:schemeClr val="accent2">
                              <a:lumMod val="50000"/>
                            </a:schemeClr>
                          </a:solidFill>
                        </a:defRPr>
                      </a:pPr>
                      <a:t>[NAZWA KATEGORII]</a:t>
                    </a:fld>
                    <a:r>
                      <a:rPr lang="en-US" baseline="0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 </a:t>
                    </a:r>
                    <a:fld id="{5D624C47-0C92-43C7-97D7-E29A895546CA}" type="VALUE">
                      <a:rPr lang="en-US" baseline="0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pPr>
                        <a:defRPr>
                          <a:solidFill>
                            <a:schemeClr val="accent2">
                              <a:lumMod val="50000"/>
                            </a:schemeClr>
                          </a:solidFill>
                        </a:defRPr>
                      </a:pPr>
                      <a:t>[WARTOŚĆ]</a:t>
                    </a:fld>
                    <a:endParaRPr lang="en-US" baseline="0" smtClean="0">
                      <a:solidFill>
                        <a:schemeClr val="accent2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4"/>
                <c:pt idx="0">
                  <c:v>LO JPII</c:v>
                </c:pt>
                <c:pt idx="1">
                  <c:v>ZSZ</c:v>
                </c:pt>
                <c:pt idx="2">
                  <c:v>ZPEW</c:v>
                </c:pt>
                <c:pt idx="3">
                  <c:v>PPP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17.7</c:v>
                </c:pt>
                <c:pt idx="1">
                  <c:v>32.200000000000003</c:v>
                </c:pt>
                <c:pt idx="2">
                  <c:v>42.46</c:v>
                </c:pt>
                <c:pt idx="3">
                  <c:v>8.25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500000000000001E-2"/>
          <c:y val="3.4375000000000003E-2"/>
          <c:w val="0.95416666666666672"/>
          <c:h val="0.781202263779527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Metryczka subwencji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15000"/>
                    <a:satMod val="180000"/>
                  </a:schemeClr>
                </a:gs>
                <a:gs pos="50000">
                  <a:schemeClr val="accent1">
                    <a:shade val="45000"/>
                    <a:satMod val="170000"/>
                  </a:schemeClr>
                </a:gs>
                <a:gs pos="70000">
                  <a:schemeClr val="accent1">
                    <a:tint val="99000"/>
                    <a:shade val="65000"/>
                    <a:satMod val="155000"/>
                  </a:schemeClr>
                </a:gs>
                <a:gs pos="100000">
                  <a:schemeClr val="accent1"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6360000"/>
              </a:lightRig>
            </a:scene3d>
            <a:sp3d contourW="1000" prstMaterial="flat">
              <a:bevelT w="95250" h="101600"/>
              <a:contourClr>
                <a:scrgbClr r="0" g="0" b="0">
                  <a:satMod val="300000"/>
                </a:scrgb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Arkusz1!$A$2:$A$8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numCache>
            </c:numRef>
          </c:cat>
          <c:val>
            <c:numRef>
              <c:f>Arkusz1!$B$2:$B$8</c:f>
              <c:numCache>
                <c:formatCode>#,##0</c:formatCode>
                <c:ptCount val="7"/>
                <c:pt idx="0">
                  <c:v>9014000</c:v>
                </c:pt>
                <c:pt idx="1">
                  <c:v>9046000</c:v>
                </c:pt>
                <c:pt idx="2">
                  <c:v>8557759</c:v>
                </c:pt>
                <c:pt idx="3">
                  <c:v>8199772</c:v>
                </c:pt>
                <c:pt idx="4">
                  <c:v>8430291</c:v>
                </c:pt>
                <c:pt idx="5">
                  <c:v>8144892</c:v>
                </c:pt>
                <c:pt idx="6">
                  <c:v>9240932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75930424"/>
        <c:axId val="375930816"/>
      </c:barChart>
      <c:catAx>
        <c:axId val="375930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75930816"/>
        <c:crosses val="autoZero"/>
        <c:auto val="1"/>
        <c:lblAlgn val="ctr"/>
        <c:lblOffset val="100"/>
        <c:noMultiLvlLbl val="0"/>
      </c:catAx>
      <c:valAx>
        <c:axId val="375930816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375930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JĘZYK POLSKI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satMod val="180000"/>
                  </a:schemeClr>
                </a:gs>
                <a:gs pos="65000">
                  <a:schemeClr val="accent1">
                    <a:tint val="32000"/>
                    <a:satMod val="250000"/>
                  </a:schemeClr>
                </a:gs>
                <a:gs pos="100000">
                  <a:schemeClr val="accent1">
                    <a:tint val="23000"/>
                    <a:satMod val="30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średnie wyniki szkoły</c:v>
                </c:pt>
              </c:strCache>
            </c:strRef>
          </c:cat>
          <c:val>
            <c:numRef>
              <c:f>Arkusz1!$B$2</c:f>
              <c:numCache>
                <c:formatCode>0.00</c:formatCode>
                <c:ptCount val="1"/>
                <c:pt idx="0">
                  <c:v>30.6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MATEMATYKA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62000"/>
                    <a:satMod val="180000"/>
                  </a:schemeClr>
                </a:gs>
                <a:gs pos="65000">
                  <a:schemeClr val="accent2">
                    <a:tint val="32000"/>
                    <a:satMod val="250000"/>
                  </a:schemeClr>
                </a:gs>
                <a:gs pos="100000">
                  <a:schemeClr val="accent2">
                    <a:tint val="23000"/>
                    <a:satMod val="30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średnie wyniki szkoły</c:v>
                </c:pt>
              </c:strCache>
            </c:strRef>
          </c:cat>
          <c:val>
            <c:numRef>
              <c:f>Arkusz1!$C$2</c:f>
              <c:numCache>
                <c:formatCode>0.00</c:formatCode>
                <c:ptCount val="1"/>
                <c:pt idx="0">
                  <c:v>37.6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JĘZYK ANGIELSKI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62000"/>
                    <a:satMod val="180000"/>
                  </a:schemeClr>
                </a:gs>
                <a:gs pos="65000">
                  <a:schemeClr val="accent3">
                    <a:tint val="32000"/>
                    <a:satMod val="250000"/>
                  </a:schemeClr>
                </a:gs>
                <a:gs pos="100000">
                  <a:schemeClr val="accent3">
                    <a:tint val="23000"/>
                    <a:satMod val="30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średnie wyniki szkoły</c:v>
                </c:pt>
              </c:strCache>
            </c:strRef>
          </c:cat>
          <c:val>
            <c:numRef>
              <c:f>Arkusz1!$D$2</c:f>
              <c:numCache>
                <c:formatCode>0.00</c:formatCode>
                <c:ptCount val="1"/>
                <c:pt idx="0">
                  <c:v>38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24301440"/>
        <c:axId val="424302224"/>
      </c:barChart>
      <c:catAx>
        <c:axId val="424301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24302224"/>
        <c:crosses val="autoZero"/>
        <c:auto val="1"/>
        <c:lblAlgn val="ctr"/>
        <c:lblOffset val="100"/>
        <c:noMultiLvlLbl val="0"/>
      </c:catAx>
      <c:valAx>
        <c:axId val="424302224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424301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LO JP II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satMod val="180000"/>
                  </a:schemeClr>
                </a:gs>
                <a:gs pos="65000">
                  <a:schemeClr val="accent1">
                    <a:tint val="32000"/>
                    <a:satMod val="250000"/>
                  </a:schemeClr>
                </a:gs>
                <a:gs pos="100000">
                  <a:schemeClr val="accent1">
                    <a:tint val="23000"/>
                    <a:satMod val="30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Arkusz1!$B$2</c:f>
              <c:numCache>
                <c:formatCode>General</c:formatCode>
                <c:ptCount val="1"/>
                <c:pt idx="0">
                  <c:v>66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Technikum ZSZ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62000"/>
                    <a:satMod val="180000"/>
                  </a:schemeClr>
                </a:gs>
                <a:gs pos="65000">
                  <a:schemeClr val="accent2">
                    <a:tint val="32000"/>
                    <a:satMod val="250000"/>
                  </a:schemeClr>
                </a:gs>
                <a:gs pos="100000">
                  <a:schemeClr val="accent2">
                    <a:tint val="23000"/>
                    <a:satMod val="30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Arkusz1!$C$2</c:f>
              <c:numCache>
                <c:formatCode>General</c:formatCode>
                <c:ptCount val="1"/>
                <c:pt idx="0">
                  <c:v>44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LOZ MPCE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62000"/>
                    <a:satMod val="180000"/>
                  </a:schemeClr>
                </a:gs>
                <a:gs pos="65000">
                  <a:schemeClr val="accent3">
                    <a:tint val="32000"/>
                    <a:satMod val="250000"/>
                  </a:schemeClr>
                </a:gs>
                <a:gs pos="100000">
                  <a:schemeClr val="accent3">
                    <a:tint val="23000"/>
                    <a:satMod val="30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Arkusz1!$D$2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24297520"/>
        <c:axId val="424296344"/>
      </c:barChart>
      <c:catAx>
        <c:axId val="424297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24296344"/>
        <c:crosses val="autoZero"/>
        <c:auto val="1"/>
        <c:lblAlgn val="ctr"/>
        <c:lblOffset val="100"/>
        <c:noMultiLvlLbl val="0"/>
      </c:catAx>
      <c:valAx>
        <c:axId val="4242963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24297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43133631304538"/>
          <c:y val="1.7043293416112489E-2"/>
          <c:w val="0.84765629899696038"/>
          <c:h val="0.87829017999558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Nie zdało matury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satMod val="180000"/>
                  </a:schemeClr>
                </a:gs>
                <a:gs pos="65000">
                  <a:schemeClr val="accent1">
                    <a:tint val="32000"/>
                    <a:satMod val="250000"/>
                  </a:schemeClr>
                </a:gs>
                <a:gs pos="100000">
                  <a:schemeClr val="accent1">
                    <a:tint val="23000"/>
                    <a:satMod val="30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Arkusz1!$A$2:$A$4</c:f>
              <c:strCache>
                <c:ptCount val="3"/>
                <c:pt idx="0">
                  <c:v>LOZ MPCE</c:v>
                </c:pt>
                <c:pt idx="1">
                  <c:v>TECH ZSZ</c:v>
                </c:pt>
                <c:pt idx="2">
                  <c:v>LO JPII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7</c:v>
                </c:pt>
                <c:pt idx="1">
                  <c:v>17</c:v>
                </c:pt>
                <c:pt idx="2">
                  <c:v>11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Zdało maturę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62000"/>
                    <a:satMod val="180000"/>
                  </a:schemeClr>
                </a:gs>
                <a:gs pos="65000">
                  <a:schemeClr val="accent2">
                    <a:tint val="32000"/>
                    <a:satMod val="250000"/>
                  </a:schemeClr>
                </a:gs>
                <a:gs pos="100000">
                  <a:schemeClr val="accent2">
                    <a:tint val="23000"/>
                    <a:satMod val="30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Arkusz1!$A$2:$A$4</c:f>
              <c:strCache>
                <c:ptCount val="3"/>
                <c:pt idx="0">
                  <c:v>LOZ MPCE</c:v>
                </c:pt>
                <c:pt idx="1">
                  <c:v>TECH ZSZ</c:v>
                </c:pt>
                <c:pt idx="2">
                  <c:v>LO JPII</c:v>
                </c:pt>
              </c:strCache>
            </c:strRef>
          </c:cat>
          <c:val>
            <c:numRef>
              <c:f>Arkusz1!$C$2:$C$4</c:f>
              <c:numCache>
                <c:formatCode>General</c:formatCode>
                <c:ptCount val="3"/>
                <c:pt idx="0">
                  <c:v>1</c:v>
                </c:pt>
                <c:pt idx="1">
                  <c:v>25</c:v>
                </c:pt>
                <c:pt idx="2">
                  <c:v>55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23457008"/>
        <c:axId val="375934344"/>
      </c:barChart>
      <c:catAx>
        <c:axId val="223457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75934344"/>
        <c:crosses val="autoZero"/>
        <c:auto val="1"/>
        <c:lblAlgn val="ctr"/>
        <c:lblOffset val="100"/>
        <c:noMultiLvlLbl val="0"/>
      </c:catAx>
      <c:valAx>
        <c:axId val="3759343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23457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Nie zdało matury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satMod val="180000"/>
                  </a:schemeClr>
                </a:gs>
                <a:gs pos="65000">
                  <a:schemeClr val="accent1">
                    <a:tint val="32000"/>
                    <a:satMod val="250000"/>
                  </a:schemeClr>
                </a:gs>
                <a:gs pos="100000">
                  <a:schemeClr val="accent1">
                    <a:tint val="23000"/>
                    <a:satMod val="30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Arkusz1!$A$2:$A$4</c:f>
              <c:strCache>
                <c:ptCount val="3"/>
                <c:pt idx="0">
                  <c:v>LOZ MPCE</c:v>
                </c:pt>
                <c:pt idx="1">
                  <c:v>TECH ZSZ</c:v>
                </c:pt>
                <c:pt idx="2">
                  <c:v>LO JPII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6</c:v>
                </c:pt>
                <c:pt idx="1">
                  <c:v>11</c:v>
                </c:pt>
                <c:pt idx="2">
                  <c:v>6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Zdało maturę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62000"/>
                    <a:satMod val="180000"/>
                  </a:schemeClr>
                </a:gs>
                <a:gs pos="65000">
                  <a:schemeClr val="accent2">
                    <a:tint val="32000"/>
                    <a:satMod val="250000"/>
                  </a:schemeClr>
                </a:gs>
                <a:gs pos="100000">
                  <a:schemeClr val="accent2">
                    <a:tint val="23000"/>
                    <a:satMod val="30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Arkusz1!$A$2:$A$4</c:f>
              <c:strCache>
                <c:ptCount val="3"/>
                <c:pt idx="0">
                  <c:v>LOZ MPCE</c:v>
                </c:pt>
                <c:pt idx="1">
                  <c:v>TECH ZSZ</c:v>
                </c:pt>
                <c:pt idx="2">
                  <c:v>LO JPII</c:v>
                </c:pt>
              </c:strCache>
            </c:strRef>
          </c:cat>
          <c:val>
            <c:numRef>
              <c:f>Arkusz1!$C$2:$C$4</c:f>
              <c:numCache>
                <c:formatCode>General</c:formatCode>
                <c:ptCount val="3"/>
                <c:pt idx="0">
                  <c:v>2</c:v>
                </c:pt>
                <c:pt idx="1">
                  <c:v>33</c:v>
                </c:pt>
                <c:pt idx="2">
                  <c:v>60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23633848"/>
        <c:axId val="223635416"/>
      </c:barChart>
      <c:catAx>
        <c:axId val="223633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23635416"/>
        <c:crosses val="autoZero"/>
        <c:auto val="1"/>
        <c:lblAlgn val="ctr"/>
        <c:lblOffset val="100"/>
        <c:noMultiLvlLbl val="0"/>
      </c:catAx>
      <c:valAx>
        <c:axId val="2236354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23633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884121-B99D-418D-9050-892967FE9572}" type="doc">
      <dgm:prSet loTypeId="urn:microsoft.com/office/officeart/2005/8/layout/hList2#1" loCatId="relationship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pl-PL"/>
        </a:p>
      </dgm:t>
    </dgm:pt>
    <dgm:pt modelId="{727B9F79-1EE8-4BDC-8064-A117CAE0849E}" type="pres">
      <dgm:prSet presAssocID="{56884121-B99D-418D-9050-892967FE9572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</dgm:ptLst>
  <dgm:cxnLst>
    <dgm:cxn modelId="{7251ECF4-5B9B-4DB1-81DA-5640A21D67F4}" type="presOf" srcId="{56884121-B99D-418D-9050-892967FE9572}" destId="{727B9F79-1EE8-4BDC-8064-A117CAE0849E}" srcOrd="0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6884121-B99D-418D-9050-892967FE9572}" type="doc">
      <dgm:prSet loTypeId="urn:microsoft.com/office/officeart/2005/8/layout/hList2#1" loCatId="relationship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pl-PL"/>
        </a:p>
      </dgm:t>
    </dgm:pt>
    <dgm:pt modelId="{727B9F79-1EE8-4BDC-8064-A117CAE0849E}" type="pres">
      <dgm:prSet presAssocID="{56884121-B99D-418D-9050-892967FE9572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</dgm:ptLst>
  <dgm:cxnLst>
    <dgm:cxn modelId="{3ED958F4-E207-439F-BD46-CC63221D07D5}" type="presOf" srcId="{56884121-B99D-418D-9050-892967FE9572}" destId="{727B9F79-1EE8-4BDC-8064-A117CAE0849E}" srcOrd="0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7F03E1-4D8A-43C0-9C8D-DD1129338D90}" type="doc">
      <dgm:prSet loTypeId="urn:microsoft.com/office/officeart/2005/8/layout/radial2" loCatId="relationship" qsTypeId="urn:microsoft.com/office/officeart/2005/8/quickstyle/3d4" qsCatId="3D" csTypeId="urn:microsoft.com/office/officeart/2005/8/colors/accent2_4" csCatId="accent2" phldr="1"/>
      <dgm:spPr/>
      <dgm:t>
        <a:bodyPr/>
        <a:lstStyle/>
        <a:p>
          <a:endParaRPr lang="pl-PL"/>
        </a:p>
      </dgm:t>
    </dgm:pt>
    <dgm:pt modelId="{9305C07F-7E67-4C79-B598-6F2F87475007}">
      <dgm:prSet phldrT="[Tekst]"/>
      <dgm:spPr/>
      <dgm:t>
        <a:bodyPr/>
        <a:lstStyle/>
        <a:p>
          <a:r>
            <a:rPr lang="pl-PL" b="1" dirty="0" smtClean="0">
              <a:latin typeface="Cambria Math" panose="02040503050406030204" pitchFamily="18" charset="0"/>
              <a:ea typeface="Cambria Math" panose="02040503050406030204" pitchFamily="18" charset="0"/>
            </a:rPr>
            <a:t>LO im. Jana Pawła II</a:t>
          </a:r>
          <a:endParaRPr lang="pl-PL" b="1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3C7F525B-C3DB-40E0-AD60-C52DAEEA4AEA}" type="parTrans" cxnId="{B5B1F212-E551-4048-A409-DFF9E8DE120D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52D548D7-0741-4312-A39D-876741DC8E3E}" type="sibTrans" cxnId="{B5B1F212-E551-4048-A409-DFF9E8DE120D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4B5722A7-5B73-439B-B425-6A7EA6D93445}">
      <dgm:prSet phldrT="[Tekst]"/>
      <dgm:spPr/>
      <dgm:t>
        <a:bodyPr/>
        <a:lstStyle/>
        <a:p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 174 </a:t>
          </a:r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uczniów</a:t>
          </a:r>
          <a:endParaRPr lang="pl-PL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B1D0EB83-3DC7-478D-B3BB-35564BCE8C48}" type="parTrans" cxnId="{C1714DB9-CE57-42A6-8690-BF784C23CA71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7137FFE-B04E-4B03-A499-81B17F70B7E4}" type="sibTrans" cxnId="{C1714DB9-CE57-42A6-8690-BF784C23CA71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C6BD8BA-3A08-4A5D-A62F-D9B146B9BEED}">
      <dgm:prSet phldrT="[Tekst]"/>
      <dgm:spPr/>
      <dgm:t>
        <a:bodyPr/>
        <a:lstStyle/>
        <a:p>
          <a:r>
            <a:rPr lang="pl-PL" b="1" dirty="0" smtClean="0">
              <a:latin typeface="Cambria Math" panose="02040503050406030204" pitchFamily="18" charset="0"/>
              <a:ea typeface="Cambria Math" panose="02040503050406030204" pitchFamily="18" charset="0"/>
            </a:rPr>
            <a:t>Zespół Szkół  Zawodowych</a:t>
          </a:r>
          <a:endParaRPr lang="pl-PL" b="1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167A776-935E-479B-9EF9-18A42D9DBAEC}" type="parTrans" cxnId="{74F40617-A8DF-4D41-A7D7-B84991D5D306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F5663862-AC9A-4D99-8F99-EDCBF3C02495}" type="sibTrans" cxnId="{74F40617-A8DF-4D41-A7D7-B84991D5D306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5032DE2F-32B2-477B-B9C1-3195D7A31AE8}">
      <dgm:prSet phldrT="[Tekst]"/>
      <dgm:spPr/>
      <dgm:t>
        <a:bodyPr/>
        <a:lstStyle/>
        <a:p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Technikum - </a:t>
          </a:r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246</a:t>
          </a:r>
          <a:endParaRPr lang="pl-PL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A9186438-0FCA-4DF9-8E6B-4BA701051317}" type="parTrans" cxnId="{54DF17E2-9028-4B05-9432-3561F1E039AB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C688BA8B-B7DC-43BF-AF4D-033173662E3E}" type="sibTrans" cxnId="{54DF17E2-9028-4B05-9432-3561F1E039AB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1C856914-E462-4D3D-BAB7-B8EA35E9CD9E}">
      <dgm:prSet phldrT="[Tekst]"/>
      <dgm:spPr/>
      <dgm:t>
        <a:bodyPr/>
        <a:lstStyle/>
        <a:p>
          <a:r>
            <a:rPr lang="pl-PL" b="1" dirty="0" smtClean="0">
              <a:latin typeface="Cambria Math" panose="02040503050406030204" pitchFamily="18" charset="0"/>
              <a:ea typeface="Cambria Math" panose="02040503050406030204" pitchFamily="18" charset="0"/>
            </a:rPr>
            <a:t>Zespół Placówek Edukacyjno-Wychowawczych</a:t>
          </a:r>
          <a:endParaRPr lang="pl-PL" b="1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700C5B3-656E-4E65-9B27-21C375808E17}" type="parTrans" cxnId="{4762F0BD-F2B4-4510-A90E-1A269E73C3BB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F233226C-37AA-48BF-8651-85B75E7D1F4A}" type="sibTrans" cxnId="{4762F0BD-F2B4-4510-A90E-1A269E73C3BB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57BF1444-CD63-485F-8D4D-E631C0FE9491}">
      <dgm:prSet phldrT="[Tekst]"/>
      <dgm:spPr/>
      <dgm:t>
        <a:bodyPr/>
        <a:lstStyle/>
        <a:p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Oddział Przedszkolny - </a:t>
          </a:r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14</a:t>
          </a:r>
          <a:endParaRPr lang="pl-PL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1634956F-CF53-4E97-BEEB-0BA655014E5A}" type="parTrans" cxnId="{9219ABDA-F576-4EF4-9E5A-07BF9BDCC5CF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37C6D700-9D2A-474E-8615-0CCE9AE3205D}" type="sibTrans" cxnId="{9219ABDA-F576-4EF4-9E5A-07BF9BDCC5CF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68CD9E4A-2A57-4AA9-922C-B8BAC5FCC5DE}">
      <dgm:prSet phldrT="[Tekst]"/>
      <dgm:spPr/>
      <dgm:t>
        <a:bodyPr/>
        <a:lstStyle/>
        <a:p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Zasadnicza Szkoła Zawodowa – </a:t>
          </a:r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19</a:t>
          </a:r>
          <a:endParaRPr lang="pl-PL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CAECC50D-1A18-407A-8764-C90F37BAF8C4}" type="parTrans" cxnId="{0071E80B-5119-4219-98FD-61BB53DC457F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5790F1D9-57B4-4636-A910-0ED103E919EB}" type="sibTrans" cxnId="{0071E80B-5119-4219-98FD-61BB53DC457F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FEBC1CE3-33B1-4F5A-BD94-466701691CB7}">
      <dgm:prSet phldrT="[Tekst]"/>
      <dgm:spPr/>
      <dgm:t>
        <a:bodyPr/>
        <a:lstStyle/>
        <a:p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Szkoła Policealna - </a:t>
          </a:r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0</a:t>
          </a:r>
          <a:endParaRPr lang="pl-PL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757C0E9-455B-4E00-9159-2625F37A2696}" type="parTrans" cxnId="{4B6489C8-C047-423F-89F3-7FCED21BB988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0B16A619-5C9C-469E-B22A-F78F3B42496D}" type="sibTrans" cxnId="{4B6489C8-C047-423F-89F3-7FCED21BB988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A2BB6701-202D-460B-941C-D81AE690C3AB}">
      <dgm:prSet phldrT="[Tekst]"/>
      <dgm:spPr/>
      <dgm:t>
        <a:bodyPr/>
        <a:lstStyle/>
        <a:p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Liceum Ogólnokształcące Zaoczne  - 0</a:t>
          </a:r>
          <a:endParaRPr lang="pl-PL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372BC77C-1E0B-43DA-A67A-EDCE6416BDFB}" type="parTrans" cxnId="{DA368A6E-7378-4093-AAA2-A48A64938233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B0A04D82-4A6F-4540-BCA5-BBADFC547D4C}" type="sibTrans" cxnId="{DA368A6E-7378-4093-AAA2-A48A64938233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3E9A925-8DA0-4A58-A03F-D33E14D7BA4B}">
      <dgm:prSet phldrT="[Tekst]"/>
      <dgm:spPr/>
      <dgm:t>
        <a:bodyPr/>
        <a:lstStyle/>
        <a:p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Szkoła Podstawowa - </a:t>
          </a:r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46</a:t>
          </a:r>
          <a:endParaRPr lang="pl-PL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65BEB5BF-DDDF-4FF7-9625-CB970EBB5456}" type="parTrans" cxnId="{82096E3D-EDDD-440C-8DFA-67D104933B4B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88FE1E32-F25F-4F64-BDF9-0A8FE060759E}" type="sibTrans" cxnId="{82096E3D-EDDD-440C-8DFA-67D104933B4B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117BDF0F-6B77-4570-B8ED-FE062AA66734}">
      <dgm:prSet phldrT="[Tekst]"/>
      <dgm:spPr/>
      <dgm:t>
        <a:bodyPr/>
        <a:lstStyle/>
        <a:p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Szkoła Przysposabiająca do Pracy – </a:t>
          </a:r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21</a:t>
          </a:r>
          <a:endParaRPr lang="pl-PL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E1D266E-D46F-42E8-9E93-03E45CAFAC43}" type="parTrans" cxnId="{67C6309E-5483-477F-8948-6F746975E0F9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727C9A05-0C37-41EB-B75C-B1C38F52E270}" type="sibTrans" cxnId="{67C6309E-5483-477F-8948-6F746975E0F9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1C66724E-81A4-414A-A5B8-7D74C6D290B7}">
      <dgm:prSet phldrT="[Tekst]"/>
      <dgm:spPr/>
      <dgm:t>
        <a:bodyPr/>
        <a:lstStyle/>
        <a:p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Bursa Szkolna </a:t>
          </a:r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– 18</a:t>
          </a:r>
          <a:endParaRPr lang="pl-PL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0D8150F5-085B-4AE5-A6BE-879273B4266F}" type="parTrans" cxnId="{6B27CC81-1923-438B-8F59-E9E6EFF67CCE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B375ED32-6746-4D6E-A513-99700E4C21AC}" type="sibTrans" cxnId="{6B27CC81-1923-438B-8F59-E9E6EFF67CCE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5D049D78-95A8-4C87-B613-8F6B4E3518CE}">
      <dgm:prSet phldrT="[Tekst]"/>
      <dgm:spPr/>
      <dgm:t>
        <a:bodyPr/>
        <a:lstStyle/>
        <a:p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Szkolne Schronisko Młodzieżowe - 30 miejsc</a:t>
          </a:r>
          <a:endParaRPr lang="pl-PL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E2A3767E-0544-482F-8EC1-8A97019BDE81}" type="parTrans" cxnId="{B3FBBE5B-E2E7-4DA2-95F5-8BBAFAAF47D3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0D632E2A-393F-4D1A-8B3E-3820219DF801}" type="sibTrans" cxnId="{B3FBBE5B-E2E7-4DA2-95F5-8BBAFAAF47D3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63D9384C-BF60-4C6C-A743-2FB7F35CDCD0}">
      <dgm:prSet phldrT="[Tekst]"/>
      <dgm:spPr/>
      <dgm:t>
        <a:bodyPr/>
        <a:lstStyle/>
        <a:p>
          <a:r>
            <a:rPr lang="pl-PL" b="1" dirty="0" smtClean="0">
              <a:latin typeface="Cambria Math" panose="02040503050406030204" pitchFamily="18" charset="0"/>
              <a:ea typeface="Cambria Math" panose="02040503050406030204" pitchFamily="18" charset="0"/>
            </a:rPr>
            <a:t>Poradnia Psychologiczno-Pedagogiczna</a:t>
          </a:r>
          <a:endParaRPr lang="pl-PL" b="1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89FFA0C3-2F51-480E-A043-03EC42C71214}" type="parTrans" cxnId="{F2DB3595-C2EF-45D5-A376-2E9C47C5FEF8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A1DB037E-01E0-4DF4-A13F-D18996950347}" type="sibTrans" cxnId="{F2DB3595-C2EF-45D5-A376-2E9C47C5FEF8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2E2A4B1F-708A-494B-A1AE-984F65B4DCE8}">
      <dgm:prSet phldrT="[Tekst]"/>
      <dgm:spPr/>
      <dgm:t>
        <a:bodyPr/>
        <a:lstStyle/>
        <a:p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Wczesne wspomaganie - </a:t>
          </a:r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129</a:t>
          </a:r>
          <a:endParaRPr lang="pl-PL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3123D62D-6772-48BF-9FB0-1896572761FB}" type="parTrans" cxnId="{E05FA963-CBD5-425B-B576-F5C19E2031F6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BC1576E5-9646-4200-9A55-420A8D3A332E}" type="sibTrans" cxnId="{E05FA963-CBD5-425B-B576-F5C19E2031F6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74EC5A93-3C15-442A-9EF7-977D769BEA93}">
      <dgm:prSet phldrT="[Tekst]"/>
      <dgm:spPr/>
      <dgm:t>
        <a:bodyPr/>
        <a:lstStyle/>
        <a:p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 Branżowa Szkoła I stopnia - </a:t>
          </a:r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60</a:t>
          </a:r>
          <a:endParaRPr lang="pl-PL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63967AAD-E48E-4098-812F-1E4ED708C2EA}" type="parTrans" cxnId="{B552F673-2ED3-4D08-8332-E315966460BD}">
      <dgm:prSet/>
      <dgm:spPr/>
      <dgm:t>
        <a:bodyPr/>
        <a:lstStyle/>
        <a:p>
          <a:endParaRPr lang="pl-PL"/>
        </a:p>
      </dgm:t>
    </dgm:pt>
    <dgm:pt modelId="{D1BA9F88-0C51-4432-80C0-13404F4C3E22}" type="sibTrans" cxnId="{B552F673-2ED3-4D08-8332-E315966460BD}">
      <dgm:prSet/>
      <dgm:spPr/>
      <dgm:t>
        <a:bodyPr/>
        <a:lstStyle/>
        <a:p>
          <a:endParaRPr lang="pl-PL"/>
        </a:p>
      </dgm:t>
    </dgm:pt>
    <dgm:pt modelId="{F06778B5-DEF2-498B-A38E-02FA6379F00B}">
      <dgm:prSet phldrT="[Tekst]"/>
      <dgm:spPr/>
      <dgm:t>
        <a:bodyPr/>
        <a:lstStyle/>
        <a:p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Internat - 21</a:t>
          </a:r>
          <a:endParaRPr lang="pl-PL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533B82D8-0A58-4DD3-BD3C-467E35AAE9F6}" type="parTrans" cxnId="{3AD131F6-A561-4A82-9925-2F88DB3FF6A9}">
      <dgm:prSet/>
      <dgm:spPr/>
      <dgm:t>
        <a:bodyPr/>
        <a:lstStyle/>
        <a:p>
          <a:endParaRPr lang="pl-PL"/>
        </a:p>
      </dgm:t>
    </dgm:pt>
    <dgm:pt modelId="{89F02553-793D-4FC0-8246-3777532F9494}" type="sibTrans" cxnId="{3AD131F6-A561-4A82-9925-2F88DB3FF6A9}">
      <dgm:prSet/>
      <dgm:spPr/>
      <dgm:t>
        <a:bodyPr/>
        <a:lstStyle/>
        <a:p>
          <a:endParaRPr lang="pl-PL"/>
        </a:p>
      </dgm:t>
    </dgm:pt>
    <dgm:pt modelId="{050C47B3-549C-448F-AF22-9ACBC2DAD33D}" type="pres">
      <dgm:prSet presAssocID="{EA7F03E1-4D8A-43C0-9C8D-DD1129338D90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56D27EB-AA6D-4844-8C33-11EE10EEED5B}" type="pres">
      <dgm:prSet presAssocID="{EA7F03E1-4D8A-43C0-9C8D-DD1129338D90}" presName="cycle" presStyleCnt="0"/>
      <dgm:spPr/>
    </dgm:pt>
    <dgm:pt modelId="{C5A397FE-B59C-47B5-82B9-09D97CCAC31B}" type="pres">
      <dgm:prSet presAssocID="{EA7F03E1-4D8A-43C0-9C8D-DD1129338D90}" presName="centerShape" presStyleCnt="0"/>
      <dgm:spPr/>
    </dgm:pt>
    <dgm:pt modelId="{A7484C0E-71C7-4860-B827-52F5C2191848}" type="pres">
      <dgm:prSet presAssocID="{EA7F03E1-4D8A-43C0-9C8D-DD1129338D90}" presName="connSite" presStyleLbl="node1" presStyleIdx="0" presStyleCnt="5"/>
      <dgm:spPr/>
    </dgm:pt>
    <dgm:pt modelId="{9D48C094-22DF-4C3F-8B22-316EAFDB5F5F}" type="pres">
      <dgm:prSet presAssocID="{EA7F03E1-4D8A-43C0-9C8D-DD1129338D90}" presName="visible" presStyleLbl="node1" presStyleIdx="0" presStyleCnt="5" custLinFactNeighborX="-14083" custLinFactNeighborY="131"/>
      <dgm:spPr/>
    </dgm:pt>
    <dgm:pt modelId="{7F97724A-CA0D-468D-BB61-F82204C38633}" type="pres">
      <dgm:prSet presAssocID="{3C7F525B-C3DB-40E0-AD60-C52DAEEA4AEA}" presName="Name25" presStyleLbl="parChTrans1D1" presStyleIdx="0" presStyleCnt="4"/>
      <dgm:spPr/>
      <dgm:t>
        <a:bodyPr/>
        <a:lstStyle/>
        <a:p>
          <a:endParaRPr lang="pl-PL"/>
        </a:p>
      </dgm:t>
    </dgm:pt>
    <dgm:pt modelId="{E9F7C14D-BEB3-4326-BB75-5EC2EF3D3768}" type="pres">
      <dgm:prSet presAssocID="{9305C07F-7E67-4C79-B598-6F2F87475007}" presName="node" presStyleCnt="0"/>
      <dgm:spPr/>
    </dgm:pt>
    <dgm:pt modelId="{EE02D241-4A98-4EE9-8CB7-72680E4276D1}" type="pres">
      <dgm:prSet presAssocID="{9305C07F-7E67-4C79-B598-6F2F87475007}" presName="parentNode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26B5145-9B1D-4A7E-9C57-E756AE38C2EA}" type="pres">
      <dgm:prSet presAssocID="{9305C07F-7E67-4C79-B598-6F2F87475007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E5BBC43-7DF5-4C30-A431-C99E049DB0AD}" type="pres">
      <dgm:prSet presAssocID="{D167A776-935E-479B-9EF9-18A42D9DBAEC}" presName="Name25" presStyleLbl="parChTrans1D1" presStyleIdx="1" presStyleCnt="4"/>
      <dgm:spPr/>
      <dgm:t>
        <a:bodyPr/>
        <a:lstStyle/>
        <a:p>
          <a:endParaRPr lang="pl-PL"/>
        </a:p>
      </dgm:t>
    </dgm:pt>
    <dgm:pt modelId="{B3A9D7F2-B415-4CD1-8EE3-18680357E053}" type="pres">
      <dgm:prSet presAssocID="{DC6BD8BA-3A08-4A5D-A62F-D9B146B9BEED}" presName="node" presStyleCnt="0"/>
      <dgm:spPr/>
    </dgm:pt>
    <dgm:pt modelId="{9FE9A424-E092-4281-A121-5AD26BC37835}" type="pres">
      <dgm:prSet presAssocID="{DC6BD8BA-3A08-4A5D-A62F-D9B146B9BEED}" presName="parentNode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462213D-9745-491D-B6D6-B098088D652C}" type="pres">
      <dgm:prSet presAssocID="{DC6BD8BA-3A08-4A5D-A62F-D9B146B9BEED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53B5E36-76FC-490D-8F58-3116E53A5A92}" type="pres">
      <dgm:prSet presAssocID="{D700C5B3-656E-4E65-9B27-21C375808E17}" presName="Name25" presStyleLbl="parChTrans1D1" presStyleIdx="2" presStyleCnt="4"/>
      <dgm:spPr/>
      <dgm:t>
        <a:bodyPr/>
        <a:lstStyle/>
        <a:p>
          <a:endParaRPr lang="pl-PL"/>
        </a:p>
      </dgm:t>
    </dgm:pt>
    <dgm:pt modelId="{DE192A64-2429-429F-8799-F4B44C6FB03A}" type="pres">
      <dgm:prSet presAssocID="{1C856914-E462-4D3D-BAB7-B8EA35E9CD9E}" presName="node" presStyleCnt="0"/>
      <dgm:spPr/>
    </dgm:pt>
    <dgm:pt modelId="{E3062DE0-43B7-4E20-ADEA-BA29D1747100}" type="pres">
      <dgm:prSet presAssocID="{1C856914-E462-4D3D-BAB7-B8EA35E9CD9E}" presName="parentNode" presStyleLbl="node1" presStyleIdx="3" presStyleCnt="5" custScaleX="107879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2572BFA-EA27-4815-AEB3-CFFB6E30F657}" type="pres">
      <dgm:prSet presAssocID="{1C856914-E462-4D3D-BAB7-B8EA35E9CD9E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4E6EE00-70FF-4D98-A342-27DF90C64B69}" type="pres">
      <dgm:prSet presAssocID="{89FFA0C3-2F51-480E-A043-03EC42C71214}" presName="Name25" presStyleLbl="parChTrans1D1" presStyleIdx="3" presStyleCnt="4"/>
      <dgm:spPr/>
      <dgm:t>
        <a:bodyPr/>
        <a:lstStyle/>
        <a:p>
          <a:endParaRPr lang="pl-PL"/>
        </a:p>
      </dgm:t>
    </dgm:pt>
    <dgm:pt modelId="{6C313733-E206-4F7F-9258-D348EFC02478}" type="pres">
      <dgm:prSet presAssocID="{63D9384C-BF60-4C6C-A743-2FB7F35CDCD0}" presName="node" presStyleCnt="0"/>
      <dgm:spPr/>
    </dgm:pt>
    <dgm:pt modelId="{5E8EF543-68F6-40D3-BBA8-50F08FFA8258}" type="pres">
      <dgm:prSet presAssocID="{63D9384C-BF60-4C6C-A743-2FB7F35CDCD0}" presName="parentNode" presStyleLbl="node1" presStyleIdx="4" presStyleCnt="5" custLinFactNeighborX="54" custLinFactNeighborY="779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1B2986C-C853-4872-8DBF-F18B0112B184}" type="pres">
      <dgm:prSet presAssocID="{63D9384C-BF60-4C6C-A743-2FB7F35CDCD0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74F40617-A8DF-4D41-A7D7-B84991D5D306}" srcId="{EA7F03E1-4D8A-43C0-9C8D-DD1129338D90}" destId="{DC6BD8BA-3A08-4A5D-A62F-D9B146B9BEED}" srcOrd="1" destOrd="0" parTransId="{D167A776-935E-479B-9EF9-18A42D9DBAEC}" sibTransId="{F5663862-AC9A-4D99-8F99-EDCBF3C02495}"/>
    <dgm:cxn modelId="{82096E3D-EDDD-440C-8DFA-67D104933B4B}" srcId="{1C856914-E462-4D3D-BAB7-B8EA35E9CD9E}" destId="{D3E9A925-8DA0-4A58-A03F-D33E14D7BA4B}" srcOrd="1" destOrd="0" parTransId="{65BEB5BF-DDDF-4FF7-9625-CB970EBB5456}" sibTransId="{88FE1E32-F25F-4F64-BDF9-0A8FE060759E}"/>
    <dgm:cxn modelId="{656CCF2D-6284-4236-A6A7-E6D3031E5D5B}" type="presOf" srcId="{F06778B5-DEF2-498B-A38E-02FA6379F00B}" destId="{C2572BFA-EA27-4815-AEB3-CFFB6E30F657}" srcOrd="0" destOrd="5" presId="urn:microsoft.com/office/officeart/2005/8/layout/radial2"/>
    <dgm:cxn modelId="{1D5887D2-F69F-48F0-8191-49227893546D}" type="presOf" srcId="{EA7F03E1-4D8A-43C0-9C8D-DD1129338D90}" destId="{050C47B3-549C-448F-AF22-9ACBC2DAD33D}" srcOrd="0" destOrd="0" presId="urn:microsoft.com/office/officeart/2005/8/layout/radial2"/>
    <dgm:cxn modelId="{F2DB3595-C2EF-45D5-A376-2E9C47C5FEF8}" srcId="{EA7F03E1-4D8A-43C0-9C8D-DD1129338D90}" destId="{63D9384C-BF60-4C6C-A743-2FB7F35CDCD0}" srcOrd="3" destOrd="0" parTransId="{89FFA0C3-2F51-480E-A043-03EC42C71214}" sibTransId="{A1DB037E-01E0-4DF4-A13F-D18996950347}"/>
    <dgm:cxn modelId="{4762F0BD-F2B4-4510-A90E-1A269E73C3BB}" srcId="{EA7F03E1-4D8A-43C0-9C8D-DD1129338D90}" destId="{1C856914-E462-4D3D-BAB7-B8EA35E9CD9E}" srcOrd="2" destOrd="0" parTransId="{D700C5B3-656E-4E65-9B27-21C375808E17}" sibTransId="{F233226C-37AA-48BF-8651-85B75E7D1F4A}"/>
    <dgm:cxn modelId="{B5B1F212-E551-4048-A409-DFF9E8DE120D}" srcId="{EA7F03E1-4D8A-43C0-9C8D-DD1129338D90}" destId="{9305C07F-7E67-4C79-B598-6F2F87475007}" srcOrd="0" destOrd="0" parTransId="{3C7F525B-C3DB-40E0-AD60-C52DAEEA4AEA}" sibTransId="{52D548D7-0741-4312-A39D-876741DC8E3E}"/>
    <dgm:cxn modelId="{54DF17E2-9028-4B05-9432-3561F1E039AB}" srcId="{DC6BD8BA-3A08-4A5D-A62F-D9B146B9BEED}" destId="{5032DE2F-32B2-477B-B9C1-3195D7A31AE8}" srcOrd="0" destOrd="0" parTransId="{A9186438-0FCA-4DF9-8E6B-4BA701051317}" sibTransId="{C688BA8B-B7DC-43BF-AF4D-033173662E3E}"/>
    <dgm:cxn modelId="{B3FBBE5B-E2E7-4DA2-95F5-8BBAFAAF47D3}" srcId="{1C856914-E462-4D3D-BAB7-B8EA35E9CD9E}" destId="{5D049D78-95A8-4C87-B613-8F6B4E3518CE}" srcOrd="6" destOrd="0" parTransId="{E2A3767E-0544-482F-8EC1-8A97019BDE81}" sibTransId="{0D632E2A-393F-4D1A-8B3E-3820219DF801}"/>
    <dgm:cxn modelId="{AD7D71E0-E0B8-4B0A-A631-698545E68937}" type="presOf" srcId="{4B5722A7-5B73-439B-B425-6A7EA6D93445}" destId="{726B5145-9B1D-4A7E-9C57-E756AE38C2EA}" srcOrd="0" destOrd="0" presId="urn:microsoft.com/office/officeart/2005/8/layout/radial2"/>
    <dgm:cxn modelId="{38F4D8F0-C4BD-4A54-A423-B8E3E7F11D48}" type="presOf" srcId="{3C7F525B-C3DB-40E0-AD60-C52DAEEA4AEA}" destId="{7F97724A-CA0D-468D-BB61-F82204C38633}" srcOrd="0" destOrd="0" presId="urn:microsoft.com/office/officeart/2005/8/layout/radial2"/>
    <dgm:cxn modelId="{4B6489C8-C047-423F-89F3-7FCED21BB988}" srcId="{DC6BD8BA-3A08-4A5D-A62F-D9B146B9BEED}" destId="{FEBC1CE3-33B1-4F5A-BD94-466701691CB7}" srcOrd="3" destOrd="0" parTransId="{D757C0E9-455B-4E00-9159-2625F37A2696}" sibTransId="{0B16A619-5C9C-469E-B22A-F78F3B42496D}"/>
    <dgm:cxn modelId="{BA0C3F34-0419-4EB8-8AD9-A675FCEDCBE8}" type="presOf" srcId="{57BF1444-CD63-485F-8D4D-E631C0FE9491}" destId="{C2572BFA-EA27-4815-AEB3-CFFB6E30F657}" srcOrd="0" destOrd="0" presId="urn:microsoft.com/office/officeart/2005/8/layout/radial2"/>
    <dgm:cxn modelId="{3AD131F6-A561-4A82-9925-2F88DB3FF6A9}" srcId="{1C856914-E462-4D3D-BAB7-B8EA35E9CD9E}" destId="{F06778B5-DEF2-498B-A38E-02FA6379F00B}" srcOrd="5" destOrd="0" parTransId="{533B82D8-0A58-4DD3-BD3C-467E35AAE9F6}" sibTransId="{89F02553-793D-4FC0-8246-3777532F9494}"/>
    <dgm:cxn modelId="{6B27CC81-1923-438B-8F59-E9E6EFF67CCE}" srcId="{1C856914-E462-4D3D-BAB7-B8EA35E9CD9E}" destId="{1C66724E-81A4-414A-A5B8-7D74C6D290B7}" srcOrd="4" destOrd="0" parTransId="{0D8150F5-085B-4AE5-A6BE-879273B4266F}" sibTransId="{B375ED32-6746-4D6E-A513-99700E4C21AC}"/>
    <dgm:cxn modelId="{0071E80B-5119-4219-98FD-61BB53DC457F}" srcId="{DC6BD8BA-3A08-4A5D-A62F-D9B146B9BEED}" destId="{68CD9E4A-2A57-4AA9-922C-B8BAC5FCC5DE}" srcOrd="1" destOrd="0" parTransId="{CAECC50D-1A18-407A-8764-C90F37BAF8C4}" sibTransId="{5790F1D9-57B4-4636-A910-0ED103E919EB}"/>
    <dgm:cxn modelId="{89FC7F46-E9D4-405F-929B-855F15958597}" type="presOf" srcId="{A2BB6701-202D-460B-941C-D81AE690C3AB}" destId="{3462213D-9745-491D-B6D6-B098088D652C}" srcOrd="0" destOrd="4" presId="urn:microsoft.com/office/officeart/2005/8/layout/radial2"/>
    <dgm:cxn modelId="{138A73F7-741D-4D77-B3C0-31EB1EE04081}" type="presOf" srcId="{117BDF0F-6B77-4570-B8ED-FE062AA66734}" destId="{C2572BFA-EA27-4815-AEB3-CFFB6E30F657}" srcOrd="0" destOrd="2" presId="urn:microsoft.com/office/officeart/2005/8/layout/radial2"/>
    <dgm:cxn modelId="{DA368A6E-7378-4093-AAA2-A48A64938233}" srcId="{DC6BD8BA-3A08-4A5D-A62F-D9B146B9BEED}" destId="{A2BB6701-202D-460B-941C-D81AE690C3AB}" srcOrd="4" destOrd="0" parTransId="{372BC77C-1E0B-43DA-A67A-EDCE6416BDFB}" sibTransId="{B0A04D82-4A6F-4540-BCA5-BBADFC547D4C}"/>
    <dgm:cxn modelId="{8BE2FE71-6A94-4911-B26B-B8EF3FFFC7F7}" type="presOf" srcId="{63D9384C-BF60-4C6C-A743-2FB7F35CDCD0}" destId="{5E8EF543-68F6-40D3-BBA8-50F08FFA8258}" srcOrd="0" destOrd="0" presId="urn:microsoft.com/office/officeart/2005/8/layout/radial2"/>
    <dgm:cxn modelId="{A8E832E4-E33D-4539-8BE7-0F7248A4F8DB}" type="presOf" srcId="{5032DE2F-32B2-477B-B9C1-3195D7A31AE8}" destId="{3462213D-9745-491D-B6D6-B098088D652C}" srcOrd="0" destOrd="0" presId="urn:microsoft.com/office/officeart/2005/8/layout/radial2"/>
    <dgm:cxn modelId="{52378A33-FB41-49AE-BA80-4F0A88C4D95D}" type="presOf" srcId="{FEBC1CE3-33B1-4F5A-BD94-466701691CB7}" destId="{3462213D-9745-491D-B6D6-B098088D652C}" srcOrd="0" destOrd="3" presId="urn:microsoft.com/office/officeart/2005/8/layout/radial2"/>
    <dgm:cxn modelId="{87BDF2C9-659A-498B-B069-D639BC81FB1C}" type="presOf" srcId="{1C856914-E462-4D3D-BAB7-B8EA35E9CD9E}" destId="{E3062DE0-43B7-4E20-ADEA-BA29D1747100}" srcOrd="0" destOrd="0" presId="urn:microsoft.com/office/officeart/2005/8/layout/radial2"/>
    <dgm:cxn modelId="{C1714DB9-CE57-42A6-8690-BF784C23CA71}" srcId="{9305C07F-7E67-4C79-B598-6F2F87475007}" destId="{4B5722A7-5B73-439B-B425-6A7EA6D93445}" srcOrd="0" destOrd="0" parTransId="{B1D0EB83-3DC7-478D-B3BB-35564BCE8C48}" sibTransId="{D7137FFE-B04E-4B03-A499-81B17F70B7E4}"/>
    <dgm:cxn modelId="{F58C5743-D295-4916-9B8F-83003B111668}" type="presOf" srcId="{DC6BD8BA-3A08-4A5D-A62F-D9B146B9BEED}" destId="{9FE9A424-E092-4281-A121-5AD26BC37835}" srcOrd="0" destOrd="0" presId="urn:microsoft.com/office/officeart/2005/8/layout/radial2"/>
    <dgm:cxn modelId="{4B8F5EAF-A55A-4E3A-BF52-9F1AD1B89D71}" type="presOf" srcId="{5D049D78-95A8-4C87-B613-8F6B4E3518CE}" destId="{C2572BFA-EA27-4815-AEB3-CFFB6E30F657}" srcOrd="0" destOrd="6" presId="urn:microsoft.com/office/officeart/2005/8/layout/radial2"/>
    <dgm:cxn modelId="{CD0EA343-DE00-493B-9F7B-C9A7C0A98A5C}" type="presOf" srcId="{9305C07F-7E67-4C79-B598-6F2F87475007}" destId="{EE02D241-4A98-4EE9-8CB7-72680E4276D1}" srcOrd="0" destOrd="0" presId="urn:microsoft.com/office/officeart/2005/8/layout/radial2"/>
    <dgm:cxn modelId="{3FDF7355-8CB4-4BC9-B2DC-807471FB6751}" type="presOf" srcId="{D700C5B3-656E-4E65-9B27-21C375808E17}" destId="{D53B5E36-76FC-490D-8F58-3116E53A5A92}" srcOrd="0" destOrd="0" presId="urn:microsoft.com/office/officeart/2005/8/layout/radial2"/>
    <dgm:cxn modelId="{22E466FD-54A8-4658-86C7-5324EAB0B58B}" type="presOf" srcId="{74EC5A93-3C15-442A-9EF7-977D769BEA93}" destId="{3462213D-9745-491D-B6D6-B098088D652C}" srcOrd="0" destOrd="2" presId="urn:microsoft.com/office/officeart/2005/8/layout/radial2"/>
    <dgm:cxn modelId="{E05FA963-CBD5-425B-B576-F5C19E2031F6}" srcId="{1C856914-E462-4D3D-BAB7-B8EA35E9CD9E}" destId="{2E2A4B1F-708A-494B-A1AE-984F65B4DCE8}" srcOrd="3" destOrd="0" parTransId="{3123D62D-6772-48BF-9FB0-1896572761FB}" sibTransId="{BC1576E5-9646-4200-9A55-420A8D3A332E}"/>
    <dgm:cxn modelId="{67C6309E-5483-477F-8948-6F746975E0F9}" srcId="{1C856914-E462-4D3D-BAB7-B8EA35E9CD9E}" destId="{117BDF0F-6B77-4570-B8ED-FE062AA66734}" srcOrd="2" destOrd="0" parTransId="{DE1D266E-D46F-42E8-9E93-03E45CAFAC43}" sibTransId="{727C9A05-0C37-41EB-B75C-B1C38F52E270}"/>
    <dgm:cxn modelId="{BC989C1A-2D42-4C32-B749-1F90B10699C9}" type="presOf" srcId="{D167A776-935E-479B-9EF9-18A42D9DBAEC}" destId="{AE5BBC43-7DF5-4C30-A431-C99E049DB0AD}" srcOrd="0" destOrd="0" presId="urn:microsoft.com/office/officeart/2005/8/layout/radial2"/>
    <dgm:cxn modelId="{59303BF0-FDD3-4BA8-A39A-04735F1105B8}" type="presOf" srcId="{68CD9E4A-2A57-4AA9-922C-B8BAC5FCC5DE}" destId="{3462213D-9745-491D-B6D6-B098088D652C}" srcOrd="0" destOrd="1" presId="urn:microsoft.com/office/officeart/2005/8/layout/radial2"/>
    <dgm:cxn modelId="{6B2AB975-79E3-495D-A18F-60AC4FEA6EA8}" type="presOf" srcId="{2E2A4B1F-708A-494B-A1AE-984F65B4DCE8}" destId="{C2572BFA-EA27-4815-AEB3-CFFB6E30F657}" srcOrd="0" destOrd="3" presId="urn:microsoft.com/office/officeart/2005/8/layout/radial2"/>
    <dgm:cxn modelId="{D814B08E-43F6-460C-AD33-A6341C6FD388}" type="presOf" srcId="{D3E9A925-8DA0-4A58-A03F-D33E14D7BA4B}" destId="{C2572BFA-EA27-4815-AEB3-CFFB6E30F657}" srcOrd="0" destOrd="1" presId="urn:microsoft.com/office/officeart/2005/8/layout/radial2"/>
    <dgm:cxn modelId="{B552F673-2ED3-4D08-8332-E315966460BD}" srcId="{DC6BD8BA-3A08-4A5D-A62F-D9B146B9BEED}" destId="{74EC5A93-3C15-442A-9EF7-977D769BEA93}" srcOrd="2" destOrd="0" parTransId="{63967AAD-E48E-4098-812F-1E4ED708C2EA}" sibTransId="{D1BA9F88-0C51-4432-80C0-13404F4C3E22}"/>
    <dgm:cxn modelId="{9219ABDA-F576-4EF4-9E5A-07BF9BDCC5CF}" srcId="{1C856914-E462-4D3D-BAB7-B8EA35E9CD9E}" destId="{57BF1444-CD63-485F-8D4D-E631C0FE9491}" srcOrd="0" destOrd="0" parTransId="{1634956F-CF53-4E97-BEEB-0BA655014E5A}" sibTransId="{37C6D700-9D2A-474E-8615-0CCE9AE3205D}"/>
    <dgm:cxn modelId="{F48F7B09-3CA8-4494-9B26-421C2B689C46}" type="presOf" srcId="{89FFA0C3-2F51-480E-A043-03EC42C71214}" destId="{64E6EE00-70FF-4D98-A342-27DF90C64B69}" srcOrd="0" destOrd="0" presId="urn:microsoft.com/office/officeart/2005/8/layout/radial2"/>
    <dgm:cxn modelId="{5215C962-3190-4151-ADFE-CD754849CE48}" type="presOf" srcId="{1C66724E-81A4-414A-A5B8-7D74C6D290B7}" destId="{C2572BFA-EA27-4815-AEB3-CFFB6E30F657}" srcOrd="0" destOrd="4" presId="urn:microsoft.com/office/officeart/2005/8/layout/radial2"/>
    <dgm:cxn modelId="{31F40765-0DBE-4D11-B917-7AFDCAE550A7}" type="presParOf" srcId="{050C47B3-549C-448F-AF22-9ACBC2DAD33D}" destId="{C56D27EB-AA6D-4844-8C33-11EE10EEED5B}" srcOrd="0" destOrd="0" presId="urn:microsoft.com/office/officeart/2005/8/layout/radial2"/>
    <dgm:cxn modelId="{1D7DDFBF-4662-4BD6-9C94-B263E1F8E54A}" type="presParOf" srcId="{C56D27EB-AA6D-4844-8C33-11EE10EEED5B}" destId="{C5A397FE-B59C-47B5-82B9-09D97CCAC31B}" srcOrd="0" destOrd="0" presId="urn:microsoft.com/office/officeart/2005/8/layout/radial2"/>
    <dgm:cxn modelId="{8DA16998-282C-4A42-A4B7-CFB0567D2A7D}" type="presParOf" srcId="{C5A397FE-B59C-47B5-82B9-09D97CCAC31B}" destId="{A7484C0E-71C7-4860-B827-52F5C2191848}" srcOrd="0" destOrd="0" presId="urn:microsoft.com/office/officeart/2005/8/layout/radial2"/>
    <dgm:cxn modelId="{4F59C577-6127-4D6C-840A-E4D94BED47D6}" type="presParOf" srcId="{C5A397FE-B59C-47B5-82B9-09D97CCAC31B}" destId="{9D48C094-22DF-4C3F-8B22-316EAFDB5F5F}" srcOrd="1" destOrd="0" presId="urn:microsoft.com/office/officeart/2005/8/layout/radial2"/>
    <dgm:cxn modelId="{8662FFAA-74EA-490E-84AF-4E61B049A62E}" type="presParOf" srcId="{C56D27EB-AA6D-4844-8C33-11EE10EEED5B}" destId="{7F97724A-CA0D-468D-BB61-F82204C38633}" srcOrd="1" destOrd="0" presId="urn:microsoft.com/office/officeart/2005/8/layout/radial2"/>
    <dgm:cxn modelId="{105BD07F-59D1-4E7F-A620-2496C00C92BE}" type="presParOf" srcId="{C56D27EB-AA6D-4844-8C33-11EE10EEED5B}" destId="{E9F7C14D-BEB3-4326-BB75-5EC2EF3D3768}" srcOrd="2" destOrd="0" presId="urn:microsoft.com/office/officeart/2005/8/layout/radial2"/>
    <dgm:cxn modelId="{8CC08E98-9718-4F60-8570-A353D07DF775}" type="presParOf" srcId="{E9F7C14D-BEB3-4326-BB75-5EC2EF3D3768}" destId="{EE02D241-4A98-4EE9-8CB7-72680E4276D1}" srcOrd="0" destOrd="0" presId="urn:microsoft.com/office/officeart/2005/8/layout/radial2"/>
    <dgm:cxn modelId="{3F9FD773-756C-41F8-9637-67D3EDB1B9F9}" type="presParOf" srcId="{E9F7C14D-BEB3-4326-BB75-5EC2EF3D3768}" destId="{726B5145-9B1D-4A7E-9C57-E756AE38C2EA}" srcOrd="1" destOrd="0" presId="urn:microsoft.com/office/officeart/2005/8/layout/radial2"/>
    <dgm:cxn modelId="{5F66C3D3-37A7-4359-A106-79E3C2E7A15C}" type="presParOf" srcId="{C56D27EB-AA6D-4844-8C33-11EE10EEED5B}" destId="{AE5BBC43-7DF5-4C30-A431-C99E049DB0AD}" srcOrd="3" destOrd="0" presId="urn:microsoft.com/office/officeart/2005/8/layout/radial2"/>
    <dgm:cxn modelId="{4A1C4DF2-A5D1-4C86-A9E2-380E27F7D53E}" type="presParOf" srcId="{C56D27EB-AA6D-4844-8C33-11EE10EEED5B}" destId="{B3A9D7F2-B415-4CD1-8EE3-18680357E053}" srcOrd="4" destOrd="0" presId="urn:microsoft.com/office/officeart/2005/8/layout/radial2"/>
    <dgm:cxn modelId="{FE84142F-4C7C-40B5-9D1A-907913AEBEFE}" type="presParOf" srcId="{B3A9D7F2-B415-4CD1-8EE3-18680357E053}" destId="{9FE9A424-E092-4281-A121-5AD26BC37835}" srcOrd="0" destOrd="0" presId="urn:microsoft.com/office/officeart/2005/8/layout/radial2"/>
    <dgm:cxn modelId="{16D07006-28AA-4647-9315-DCD6B5BDC771}" type="presParOf" srcId="{B3A9D7F2-B415-4CD1-8EE3-18680357E053}" destId="{3462213D-9745-491D-B6D6-B098088D652C}" srcOrd="1" destOrd="0" presId="urn:microsoft.com/office/officeart/2005/8/layout/radial2"/>
    <dgm:cxn modelId="{F757AA10-EE3F-42BA-AA77-1A250CDDFAEA}" type="presParOf" srcId="{C56D27EB-AA6D-4844-8C33-11EE10EEED5B}" destId="{D53B5E36-76FC-490D-8F58-3116E53A5A92}" srcOrd="5" destOrd="0" presId="urn:microsoft.com/office/officeart/2005/8/layout/radial2"/>
    <dgm:cxn modelId="{9C0CCB15-D48B-451D-A097-3A26D8182E67}" type="presParOf" srcId="{C56D27EB-AA6D-4844-8C33-11EE10EEED5B}" destId="{DE192A64-2429-429F-8799-F4B44C6FB03A}" srcOrd="6" destOrd="0" presId="urn:microsoft.com/office/officeart/2005/8/layout/radial2"/>
    <dgm:cxn modelId="{4070D867-2743-4CE4-8C36-8BC9F05551D9}" type="presParOf" srcId="{DE192A64-2429-429F-8799-F4B44C6FB03A}" destId="{E3062DE0-43B7-4E20-ADEA-BA29D1747100}" srcOrd="0" destOrd="0" presId="urn:microsoft.com/office/officeart/2005/8/layout/radial2"/>
    <dgm:cxn modelId="{6B454E97-1231-440A-A2A7-7321BBEB1C00}" type="presParOf" srcId="{DE192A64-2429-429F-8799-F4B44C6FB03A}" destId="{C2572BFA-EA27-4815-AEB3-CFFB6E30F657}" srcOrd="1" destOrd="0" presId="urn:microsoft.com/office/officeart/2005/8/layout/radial2"/>
    <dgm:cxn modelId="{694C7FD6-36CE-45AB-8FC7-AC8E08F8EC13}" type="presParOf" srcId="{C56D27EB-AA6D-4844-8C33-11EE10EEED5B}" destId="{64E6EE00-70FF-4D98-A342-27DF90C64B69}" srcOrd="7" destOrd="0" presId="urn:microsoft.com/office/officeart/2005/8/layout/radial2"/>
    <dgm:cxn modelId="{552E03C1-8C7C-4D04-8E56-F5C266896E77}" type="presParOf" srcId="{C56D27EB-AA6D-4844-8C33-11EE10EEED5B}" destId="{6C313733-E206-4F7F-9258-D348EFC02478}" srcOrd="8" destOrd="0" presId="urn:microsoft.com/office/officeart/2005/8/layout/radial2"/>
    <dgm:cxn modelId="{933DB08F-EEE3-403E-A56F-66485B2107A9}" type="presParOf" srcId="{6C313733-E206-4F7F-9258-D348EFC02478}" destId="{5E8EF543-68F6-40D3-BBA8-50F08FFA8258}" srcOrd="0" destOrd="0" presId="urn:microsoft.com/office/officeart/2005/8/layout/radial2"/>
    <dgm:cxn modelId="{16DC4FEB-DB75-4E34-8F04-C910BCAC1576}" type="presParOf" srcId="{6C313733-E206-4F7F-9258-D348EFC02478}" destId="{41B2986C-C853-4872-8DBF-F18B0112B184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884121-B99D-418D-9050-892967FE9572}" type="doc">
      <dgm:prSet loTypeId="urn:microsoft.com/office/officeart/2005/8/layout/hList2#1" loCatId="relationship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pl-PL"/>
        </a:p>
      </dgm:t>
    </dgm:pt>
    <dgm:pt modelId="{727B9F79-1EE8-4BDC-8064-A117CAE0849E}" type="pres">
      <dgm:prSet presAssocID="{56884121-B99D-418D-9050-892967FE9572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</dgm:ptLst>
  <dgm:cxnLst>
    <dgm:cxn modelId="{4B248376-D138-4B6E-BDC0-C7859320C94A}" type="presOf" srcId="{56884121-B99D-418D-9050-892967FE9572}" destId="{727B9F79-1EE8-4BDC-8064-A117CAE0849E}" srcOrd="0" destOrd="0" presId="urn:microsoft.com/office/officeart/2005/8/layout/hList2#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6884121-B99D-418D-9050-892967FE9572}" type="doc">
      <dgm:prSet loTypeId="urn:microsoft.com/office/officeart/2005/8/layout/hList2#1" loCatId="relationship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pl-PL"/>
        </a:p>
      </dgm:t>
    </dgm:pt>
    <dgm:pt modelId="{727B9F79-1EE8-4BDC-8064-A117CAE0849E}" type="pres">
      <dgm:prSet presAssocID="{56884121-B99D-418D-9050-892967FE9572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</dgm:ptLst>
  <dgm:cxnLst>
    <dgm:cxn modelId="{FDD816B7-97AB-4DA2-B77A-304A19B0B859}" type="presOf" srcId="{56884121-B99D-418D-9050-892967FE9572}" destId="{727B9F79-1EE8-4BDC-8064-A117CAE0849E}" srcOrd="0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6884121-B99D-418D-9050-892967FE9572}" type="doc">
      <dgm:prSet loTypeId="urn:microsoft.com/office/officeart/2005/8/layout/hList2#1" loCatId="relationship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pl-PL"/>
        </a:p>
      </dgm:t>
    </dgm:pt>
    <dgm:pt modelId="{727B9F79-1EE8-4BDC-8064-A117CAE0849E}" type="pres">
      <dgm:prSet presAssocID="{56884121-B99D-418D-9050-892967FE9572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</dgm:ptLst>
  <dgm:cxnLst>
    <dgm:cxn modelId="{E50BFE9D-564B-45D5-AE55-E37B9A6C29B0}" type="presOf" srcId="{56884121-B99D-418D-9050-892967FE9572}" destId="{727B9F79-1EE8-4BDC-8064-A117CAE0849E}" srcOrd="0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6884121-B99D-418D-9050-892967FE9572}" type="doc">
      <dgm:prSet loTypeId="urn:microsoft.com/office/officeart/2005/8/layout/hList2#1" loCatId="relationship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pl-PL"/>
        </a:p>
      </dgm:t>
    </dgm:pt>
    <dgm:pt modelId="{727B9F79-1EE8-4BDC-8064-A117CAE0849E}" type="pres">
      <dgm:prSet presAssocID="{56884121-B99D-418D-9050-892967FE9572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</dgm:ptLst>
  <dgm:cxnLst>
    <dgm:cxn modelId="{E7F80726-7EA4-4AFE-9FEC-1BF4B38F63F2}" type="presOf" srcId="{56884121-B99D-418D-9050-892967FE9572}" destId="{727B9F79-1EE8-4BDC-8064-A117CAE0849E}" srcOrd="0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6884121-B99D-418D-9050-892967FE9572}" type="doc">
      <dgm:prSet loTypeId="urn:microsoft.com/office/officeart/2005/8/layout/hList2#1" loCatId="relationship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pl-PL"/>
        </a:p>
      </dgm:t>
    </dgm:pt>
    <dgm:pt modelId="{727B9F79-1EE8-4BDC-8064-A117CAE0849E}" type="pres">
      <dgm:prSet presAssocID="{56884121-B99D-418D-9050-892967FE9572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</dgm:ptLst>
  <dgm:cxnLst>
    <dgm:cxn modelId="{4DB6F184-EB40-4547-8DE2-0D117EDE3E0A}" type="presOf" srcId="{56884121-B99D-418D-9050-892967FE9572}" destId="{727B9F79-1EE8-4BDC-8064-A117CAE0849E}" srcOrd="0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6884121-B99D-418D-9050-892967FE9572}" type="doc">
      <dgm:prSet loTypeId="urn:microsoft.com/office/officeart/2005/8/layout/hList2#1" loCatId="relationship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pl-PL"/>
        </a:p>
      </dgm:t>
    </dgm:pt>
    <dgm:pt modelId="{727B9F79-1EE8-4BDC-8064-A117CAE0849E}" type="pres">
      <dgm:prSet presAssocID="{56884121-B99D-418D-9050-892967FE9572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</dgm:ptLst>
  <dgm:cxnLst>
    <dgm:cxn modelId="{C0416FB2-89BC-4A8F-9102-65F439F2ED74}" type="presOf" srcId="{56884121-B99D-418D-9050-892967FE9572}" destId="{727B9F79-1EE8-4BDC-8064-A117CAE0849E}" srcOrd="0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8906740-B624-4833-931F-DAB536EBF5E6}" type="doc">
      <dgm:prSet loTypeId="urn:microsoft.com/office/officeart/2005/8/layout/hProcess9" loCatId="process" qsTypeId="urn:microsoft.com/office/officeart/2005/8/quickstyle/3d2" qsCatId="3D" csTypeId="urn:microsoft.com/office/officeart/2005/8/colors/accent1_2" csCatId="accent1" phldr="1"/>
      <dgm:spPr/>
    </dgm:pt>
    <dgm:pt modelId="{2FDD4F5F-C946-4FEA-8511-E6686A9E0F5D}">
      <dgm:prSet phldrT="[Tekst]"/>
      <dgm:spPr/>
      <dgm:t>
        <a:bodyPr/>
        <a:lstStyle/>
        <a:p>
          <a:r>
            <a:rPr lang="pl-PL" dirty="0" smtClean="0"/>
            <a:t>w okresie wrzesień-grudzień: </a:t>
          </a:r>
          <a:br>
            <a:rPr lang="pl-PL" dirty="0" smtClean="0"/>
          </a:br>
          <a:r>
            <a:rPr lang="pl-PL" dirty="0" smtClean="0"/>
            <a:t> 34 564,20 zł</a:t>
          </a:r>
          <a:endParaRPr lang="pl-PL" dirty="0"/>
        </a:p>
      </dgm:t>
    </dgm:pt>
    <dgm:pt modelId="{0C3AAD17-C77A-4985-8243-8E4CADA072D1}" type="parTrans" cxnId="{242A4E7A-62C7-42DB-B53D-14CA6AFF4288}">
      <dgm:prSet/>
      <dgm:spPr/>
      <dgm:t>
        <a:bodyPr/>
        <a:lstStyle/>
        <a:p>
          <a:endParaRPr lang="pl-PL"/>
        </a:p>
      </dgm:t>
    </dgm:pt>
    <dgm:pt modelId="{DE04ECDE-E281-4507-9F96-BD922012583F}" type="sibTrans" cxnId="{242A4E7A-62C7-42DB-B53D-14CA6AFF4288}">
      <dgm:prSet/>
      <dgm:spPr/>
      <dgm:t>
        <a:bodyPr/>
        <a:lstStyle/>
        <a:p>
          <a:endParaRPr lang="pl-PL"/>
        </a:p>
      </dgm:t>
    </dgm:pt>
    <dgm:pt modelId="{9DE17D31-B4A8-4AA4-B022-036F88F8BC2B}">
      <dgm:prSet phldrT="[Tekst]"/>
      <dgm:spPr/>
      <dgm:t>
        <a:bodyPr/>
        <a:lstStyle/>
        <a:p>
          <a:r>
            <a:rPr lang="pl-PL" dirty="0" smtClean="0"/>
            <a:t>w okresie styczeń-sierpień:</a:t>
          </a:r>
        </a:p>
        <a:p>
          <a:r>
            <a:rPr lang="pl-PL" dirty="0" smtClean="0"/>
            <a:t>61 590,50 </a:t>
          </a:r>
          <a:r>
            <a:rPr lang="pl-PL" dirty="0" smtClean="0"/>
            <a:t>zł</a:t>
          </a:r>
          <a:endParaRPr lang="pl-PL" dirty="0"/>
        </a:p>
      </dgm:t>
    </dgm:pt>
    <dgm:pt modelId="{6A7466ED-7647-4556-9D1F-1C59EB59A4E4}" type="parTrans" cxnId="{4E4F3FD7-67A3-48C7-9584-6E8C6828AC1D}">
      <dgm:prSet/>
      <dgm:spPr/>
      <dgm:t>
        <a:bodyPr/>
        <a:lstStyle/>
        <a:p>
          <a:endParaRPr lang="pl-PL"/>
        </a:p>
      </dgm:t>
    </dgm:pt>
    <dgm:pt modelId="{26606263-DB0E-45CE-A3DA-87DC89AE4578}" type="sibTrans" cxnId="{4E4F3FD7-67A3-48C7-9584-6E8C6828AC1D}">
      <dgm:prSet/>
      <dgm:spPr/>
      <dgm:t>
        <a:bodyPr/>
        <a:lstStyle/>
        <a:p>
          <a:endParaRPr lang="pl-PL"/>
        </a:p>
      </dgm:t>
    </dgm:pt>
    <dgm:pt modelId="{2CAC4D02-166B-44A6-A788-5FD0E9CEF082}">
      <dgm:prSet phldrT="[Tekst]"/>
      <dgm:spPr/>
      <dgm:t>
        <a:bodyPr/>
        <a:lstStyle/>
        <a:p>
          <a:r>
            <a:rPr lang="pl-PL" dirty="0" smtClean="0"/>
            <a:t>Ogółem dla MPCE:</a:t>
          </a:r>
        </a:p>
        <a:p>
          <a:r>
            <a:rPr lang="pl-PL" dirty="0" smtClean="0"/>
            <a:t>96 154,70 </a:t>
          </a:r>
          <a:r>
            <a:rPr lang="pl-PL" dirty="0" smtClean="0"/>
            <a:t>zł</a:t>
          </a:r>
          <a:endParaRPr lang="pl-PL" dirty="0"/>
        </a:p>
      </dgm:t>
    </dgm:pt>
    <dgm:pt modelId="{281D2DD1-A6DA-4432-A5CC-50FA9DE5EBD4}" type="parTrans" cxnId="{C297B8CE-6F1F-4FD2-8489-9BD8865D5452}">
      <dgm:prSet/>
      <dgm:spPr/>
      <dgm:t>
        <a:bodyPr/>
        <a:lstStyle/>
        <a:p>
          <a:endParaRPr lang="pl-PL"/>
        </a:p>
      </dgm:t>
    </dgm:pt>
    <dgm:pt modelId="{55C820CB-40E3-4ED9-96EB-0EA8CB6A6D6C}" type="sibTrans" cxnId="{C297B8CE-6F1F-4FD2-8489-9BD8865D5452}">
      <dgm:prSet/>
      <dgm:spPr/>
      <dgm:t>
        <a:bodyPr/>
        <a:lstStyle/>
        <a:p>
          <a:endParaRPr lang="pl-PL"/>
        </a:p>
      </dgm:t>
    </dgm:pt>
    <dgm:pt modelId="{A6F7375C-E718-4476-9193-C62D0577942A}" type="pres">
      <dgm:prSet presAssocID="{18906740-B624-4833-931F-DAB536EBF5E6}" presName="CompostProcess" presStyleCnt="0">
        <dgm:presLayoutVars>
          <dgm:dir/>
          <dgm:resizeHandles val="exact"/>
        </dgm:presLayoutVars>
      </dgm:prSet>
      <dgm:spPr/>
    </dgm:pt>
    <dgm:pt modelId="{C242E81A-F55D-40FD-A2D8-4F2AC2BFEF57}" type="pres">
      <dgm:prSet presAssocID="{18906740-B624-4833-931F-DAB536EBF5E6}" presName="arrow" presStyleLbl="bgShp" presStyleIdx="0" presStyleCnt="1"/>
      <dgm:spPr/>
    </dgm:pt>
    <dgm:pt modelId="{F60D4C5A-454B-43DD-81F3-2CDCA9E20A50}" type="pres">
      <dgm:prSet presAssocID="{18906740-B624-4833-931F-DAB536EBF5E6}" presName="linearProcess" presStyleCnt="0"/>
      <dgm:spPr/>
    </dgm:pt>
    <dgm:pt modelId="{F9339F88-3C1D-4760-9691-1AAE533A6BA9}" type="pres">
      <dgm:prSet presAssocID="{2FDD4F5F-C946-4FEA-8511-E6686A9E0F5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97B1AAC-5072-47AB-8783-3EA2C0D42B95}" type="pres">
      <dgm:prSet presAssocID="{DE04ECDE-E281-4507-9F96-BD922012583F}" presName="sibTrans" presStyleCnt="0"/>
      <dgm:spPr/>
    </dgm:pt>
    <dgm:pt modelId="{130DFDC1-4355-46EF-84D2-4C0ECFAE85EC}" type="pres">
      <dgm:prSet presAssocID="{9DE17D31-B4A8-4AA4-B022-036F88F8BC2B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CEC397F-9F06-4C17-82B4-D27498EFC692}" type="pres">
      <dgm:prSet presAssocID="{26606263-DB0E-45CE-A3DA-87DC89AE4578}" presName="sibTrans" presStyleCnt="0"/>
      <dgm:spPr/>
    </dgm:pt>
    <dgm:pt modelId="{510FB602-B356-4AA6-9321-D1EEB3A89128}" type="pres">
      <dgm:prSet presAssocID="{2CAC4D02-166B-44A6-A788-5FD0E9CEF082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532B26C-EF03-46EE-81C3-5C28EA6424F0}" type="presOf" srcId="{18906740-B624-4833-931F-DAB536EBF5E6}" destId="{A6F7375C-E718-4476-9193-C62D0577942A}" srcOrd="0" destOrd="0" presId="urn:microsoft.com/office/officeart/2005/8/layout/hProcess9"/>
    <dgm:cxn modelId="{D9A988F0-DE77-48DC-97C6-8C262033168E}" type="presOf" srcId="{9DE17D31-B4A8-4AA4-B022-036F88F8BC2B}" destId="{130DFDC1-4355-46EF-84D2-4C0ECFAE85EC}" srcOrd="0" destOrd="0" presId="urn:microsoft.com/office/officeart/2005/8/layout/hProcess9"/>
    <dgm:cxn modelId="{C56AD823-6E1D-4107-97B9-827053A0B9F1}" type="presOf" srcId="{2CAC4D02-166B-44A6-A788-5FD0E9CEF082}" destId="{510FB602-B356-4AA6-9321-D1EEB3A89128}" srcOrd="0" destOrd="0" presId="urn:microsoft.com/office/officeart/2005/8/layout/hProcess9"/>
    <dgm:cxn modelId="{C297B8CE-6F1F-4FD2-8489-9BD8865D5452}" srcId="{18906740-B624-4833-931F-DAB536EBF5E6}" destId="{2CAC4D02-166B-44A6-A788-5FD0E9CEF082}" srcOrd="2" destOrd="0" parTransId="{281D2DD1-A6DA-4432-A5CC-50FA9DE5EBD4}" sibTransId="{55C820CB-40E3-4ED9-96EB-0EA8CB6A6D6C}"/>
    <dgm:cxn modelId="{4E4F3FD7-67A3-48C7-9584-6E8C6828AC1D}" srcId="{18906740-B624-4833-931F-DAB536EBF5E6}" destId="{9DE17D31-B4A8-4AA4-B022-036F88F8BC2B}" srcOrd="1" destOrd="0" parTransId="{6A7466ED-7647-4556-9D1F-1C59EB59A4E4}" sibTransId="{26606263-DB0E-45CE-A3DA-87DC89AE4578}"/>
    <dgm:cxn modelId="{242A4E7A-62C7-42DB-B53D-14CA6AFF4288}" srcId="{18906740-B624-4833-931F-DAB536EBF5E6}" destId="{2FDD4F5F-C946-4FEA-8511-E6686A9E0F5D}" srcOrd="0" destOrd="0" parTransId="{0C3AAD17-C77A-4985-8243-8E4CADA072D1}" sibTransId="{DE04ECDE-E281-4507-9F96-BD922012583F}"/>
    <dgm:cxn modelId="{0A71A575-3982-4145-A0B1-8DD8014058E0}" type="presOf" srcId="{2FDD4F5F-C946-4FEA-8511-E6686A9E0F5D}" destId="{F9339F88-3C1D-4760-9691-1AAE533A6BA9}" srcOrd="0" destOrd="0" presId="urn:microsoft.com/office/officeart/2005/8/layout/hProcess9"/>
    <dgm:cxn modelId="{53F3A274-CCF5-4EA2-B203-1A193B1CCE01}" type="presParOf" srcId="{A6F7375C-E718-4476-9193-C62D0577942A}" destId="{C242E81A-F55D-40FD-A2D8-4F2AC2BFEF57}" srcOrd="0" destOrd="0" presId="urn:microsoft.com/office/officeart/2005/8/layout/hProcess9"/>
    <dgm:cxn modelId="{6BA3CE92-6201-4286-8596-2354761F5F6A}" type="presParOf" srcId="{A6F7375C-E718-4476-9193-C62D0577942A}" destId="{F60D4C5A-454B-43DD-81F3-2CDCA9E20A50}" srcOrd="1" destOrd="0" presId="urn:microsoft.com/office/officeart/2005/8/layout/hProcess9"/>
    <dgm:cxn modelId="{4B3E8350-B106-45AC-89CF-1DBBCA911E0B}" type="presParOf" srcId="{F60D4C5A-454B-43DD-81F3-2CDCA9E20A50}" destId="{F9339F88-3C1D-4760-9691-1AAE533A6BA9}" srcOrd="0" destOrd="0" presId="urn:microsoft.com/office/officeart/2005/8/layout/hProcess9"/>
    <dgm:cxn modelId="{A30AF43A-998E-45E4-835B-9E7E1DEF6631}" type="presParOf" srcId="{F60D4C5A-454B-43DD-81F3-2CDCA9E20A50}" destId="{497B1AAC-5072-47AB-8783-3EA2C0D42B95}" srcOrd="1" destOrd="0" presId="urn:microsoft.com/office/officeart/2005/8/layout/hProcess9"/>
    <dgm:cxn modelId="{EA6B9806-326B-4BF5-B24A-07D9A0736CF6}" type="presParOf" srcId="{F60D4C5A-454B-43DD-81F3-2CDCA9E20A50}" destId="{130DFDC1-4355-46EF-84D2-4C0ECFAE85EC}" srcOrd="2" destOrd="0" presId="urn:microsoft.com/office/officeart/2005/8/layout/hProcess9"/>
    <dgm:cxn modelId="{E5CE8B61-A708-4FFD-A838-1C6BEFE307AC}" type="presParOf" srcId="{F60D4C5A-454B-43DD-81F3-2CDCA9E20A50}" destId="{0CEC397F-9F06-4C17-82B4-D27498EFC692}" srcOrd="3" destOrd="0" presId="urn:microsoft.com/office/officeart/2005/8/layout/hProcess9"/>
    <dgm:cxn modelId="{1FE96856-9551-44C8-943F-B02917AFECCB}" type="presParOf" srcId="{F60D4C5A-454B-43DD-81F3-2CDCA9E20A50}" destId="{510FB602-B356-4AA6-9321-D1EEB3A89128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E6EE00-70FF-4D98-A342-27DF90C64B69}">
      <dsp:nvSpPr>
        <dsp:cNvPr id="0" name=""/>
        <dsp:cNvSpPr/>
      </dsp:nvSpPr>
      <dsp:spPr>
        <a:xfrm rot="3671881">
          <a:off x="1904869" y="4729648"/>
          <a:ext cx="1189907" cy="61523"/>
        </a:xfrm>
        <a:custGeom>
          <a:avLst/>
          <a:gdLst/>
          <a:ahLst/>
          <a:cxnLst/>
          <a:rect l="0" t="0" r="0" b="0"/>
          <a:pathLst>
            <a:path>
              <a:moveTo>
                <a:pt x="0" y="30761"/>
              </a:moveTo>
              <a:lnTo>
                <a:pt x="1189907" y="30761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3B5E36-76FC-490D-8F58-3116E53A5A92}">
      <dsp:nvSpPr>
        <dsp:cNvPr id="0" name=""/>
        <dsp:cNvSpPr/>
      </dsp:nvSpPr>
      <dsp:spPr>
        <a:xfrm rot="1314427">
          <a:off x="2596018" y="3808338"/>
          <a:ext cx="782371" cy="61523"/>
        </a:xfrm>
        <a:custGeom>
          <a:avLst/>
          <a:gdLst/>
          <a:ahLst/>
          <a:cxnLst/>
          <a:rect l="0" t="0" r="0" b="0"/>
          <a:pathLst>
            <a:path>
              <a:moveTo>
                <a:pt x="0" y="30761"/>
              </a:moveTo>
              <a:lnTo>
                <a:pt x="782371" y="30761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5BBC43-7DF5-4C30-A431-C99E049DB0AD}">
      <dsp:nvSpPr>
        <dsp:cNvPr id="0" name=""/>
        <dsp:cNvSpPr/>
      </dsp:nvSpPr>
      <dsp:spPr>
        <a:xfrm rot="20292783">
          <a:off x="2594077" y="2773349"/>
          <a:ext cx="845255" cy="61523"/>
        </a:xfrm>
        <a:custGeom>
          <a:avLst/>
          <a:gdLst/>
          <a:ahLst/>
          <a:cxnLst/>
          <a:rect l="0" t="0" r="0" b="0"/>
          <a:pathLst>
            <a:path>
              <a:moveTo>
                <a:pt x="0" y="30761"/>
              </a:moveTo>
              <a:lnTo>
                <a:pt x="845255" y="30761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97724A-CA0D-468D-BB61-F82204C38633}">
      <dsp:nvSpPr>
        <dsp:cNvPr id="0" name=""/>
        <dsp:cNvSpPr/>
      </dsp:nvSpPr>
      <dsp:spPr>
        <a:xfrm rot="17927877">
          <a:off x="1905064" y="1861238"/>
          <a:ext cx="1188691" cy="61523"/>
        </a:xfrm>
        <a:custGeom>
          <a:avLst/>
          <a:gdLst/>
          <a:ahLst/>
          <a:cxnLst/>
          <a:rect l="0" t="0" r="0" b="0"/>
          <a:pathLst>
            <a:path>
              <a:moveTo>
                <a:pt x="0" y="30761"/>
              </a:moveTo>
              <a:lnTo>
                <a:pt x="1188691" y="30761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48C094-22DF-4C3F-8B22-316EAFDB5F5F}">
      <dsp:nvSpPr>
        <dsp:cNvPr id="0" name=""/>
        <dsp:cNvSpPr/>
      </dsp:nvSpPr>
      <dsp:spPr>
        <a:xfrm>
          <a:off x="39306" y="2024924"/>
          <a:ext cx="2608883" cy="2608883"/>
        </a:xfrm>
        <a:prstGeom prst="ellips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2D241-4A98-4EE9-8CB7-72680E4276D1}">
      <dsp:nvSpPr>
        <dsp:cNvPr id="0" name=""/>
        <dsp:cNvSpPr/>
      </dsp:nvSpPr>
      <dsp:spPr>
        <a:xfrm>
          <a:off x="2407254" y="1000"/>
          <a:ext cx="1460472" cy="1460472"/>
        </a:xfrm>
        <a:prstGeom prst="ellipse">
          <a:avLst/>
        </a:prstGeom>
        <a:solidFill>
          <a:schemeClr val="accent2">
            <a:shade val="50000"/>
            <a:hueOff val="-289471"/>
            <a:satOff val="3211"/>
            <a:lumOff val="1944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LO im. Jana Pawła II</a:t>
          </a:r>
          <a:endParaRPr lang="pl-PL" sz="1100" b="1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2621135" y="214881"/>
        <a:ext cx="1032710" cy="1032710"/>
      </dsp:txXfrm>
    </dsp:sp>
    <dsp:sp modelId="{726B5145-9B1D-4A7E-9C57-E756AE38C2EA}">
      <dsp:nvSpPr>
        <dsp:cNvPr id="0" name=""/>
        <dsp:cNvSpPr/>
      </dsp:nvSpPr>
      <dsp:spPr>
        <a:xfrm>
          <a:off x="4013774" y="1000"/>
          <a:ext cx="2190709" cy="1460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 174 </a:t>
          </a:r>
          <a:r>
            <a:rPr lang="pl-PL" sz="11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uczniów</a:t>
          </a:r>
          <a:endParaRPr lang="pl-PL" sz="1100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4013774" y="1000"/>
        <a:ext cx="2190709" cy="1460472"/>
      </dsp:txXfrm>
    </dsp:sp>
    <dsp:sp modelId="{9FE9A424-E092-4281-A121-5AD26BC37835}">
      <dsp:nvSpPr>
        <dsp:cNvPr id="0" name=""/>
        <dsp:cNvSpPr/>
      </dsp:nvSpPr>
      <dsp:spPr>
        <a:xfrm>
          <a:off x="3356984" y="1645981"/>
          <a:ext cx="1460472" cy="1460472"/>
        </a:xfrm>
        <a:prstGeom prst="ellipse">
          <a:avLst/>
        </a:prstGeom>
        <a:solidFill>
          <a:schemeClr val="accent2">
            <a:shade val="50000"/>
            <a:hueOff val="-578942"/>
            <a:satOff val="6422"/>
            <a:lumOff val="3889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Zespół Szkół  Zawodowych</a:t>
          </a:r>
          <a:endParaRPr lang="pl-PL" sz="1100" b="1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3570865" y="1859862"/>
        <a:ext cx="1032710" cy="1032710"/>
      </dsp:txXfrm>
    </dsp:sp>
    <dsp:sp modelId="{3462213D-9745-491D-B6D6-B098088D652C}">
      <dsp:nvSpPr>
        <dsp:cNvPr id="0" name=""/>
        <dsp:cNvSpPr/>
      </dsp:nvSpPr>
      <dsp:spPr>
        <a:xfrm>
          <a:off x="4963504" y="1645981"/>
          <a:ext cx="2190709" cy="1460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Technikum - </a:t>
          </a:r>
          <a:r>
            <a:rPr lang="pl-PL" sz="11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246</a:t>
          </a:r>
          <a:endParaRPr lang="pl-PL" sz="1100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Zasadnicza Szkoła Zawodowa – </a:t>
          </a:r>
          <a:r>
            <a:rPr lang="pl-PL" sz="11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19</a:t>
          </a:r>
          <a:endParaRPr lang="pl-PL" sz="1100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 Branżowa Szkoła I stopnia - </a:t>
          </a:r>
          <a:r>
            <a:rPr lang="pl-PL" sz="11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60</a:t>
          </a:r>
          <a:endParaRPr lang="pl-PL" sz="1100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Szkoła Policealna - </a:t>
          </a:r>
          <a:r>
            <a:rPr lang="pl-PL" sz="11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0</a:t>
          </a:r>
          <a:endParaRPr lang="pl-PL" sz="1100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Liceum Ogólnokształcące Zaoczne  - 0</a:t>
          </a:r>
          <a:endParaRPr lang="pl-PL" sz="1100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4963504" y="1645981"/>
        <a:ext cx="2190709" cy="1460472"/>
      </dsp:txXfrm>
    </dsp:sp>
    <dsp:sp modelId="{E3062DE0-43B7-4E20-ADEA-BA29D1747100}">
      <dsp:nvSpPr>
        <dsp:cNvPr id="0" name=""/>
        <dsp:cNvSpPr/>
      </dsp:nvSpPr>
      <dsp:spPr>
        <a:xfrm>
          <a:off x="3285065" y="3545442"/>
          <a:ext cx="1575543" cy="1460472"/>
        </a:xfrm>
        <a:prstGeom prst="ellipse">
          <a:avLst/>
        </a:prstGeom>
        <a:solidFill>
          <a:schemeClr val="accent2">
            <a:shade val="50000"/>
            <a:hueOff val="-578942"/>
            <a:satOff val="6422"/>
            <a:lumOff val="3889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Zespół Placówek Edukacyjno-Wychowawczych</a:t>
          </a:r>
          <a:endParaRPr lang="pl-PL" sz="1100" b="1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3515798" y="3759323"/>
        <a:ext cx="1114077" cy="1032710"/>
      </dsp:txXfrm>
    </dsp:sp>
    <dsp:sp modelId="{C2572BFA-EA27-4815-AEB3-CFFB6E30F657}">
      <dsp:nvSpPr>
        <dsp:cNvPr id="0" name=""/>
        <dsp:cNvSpPr/>
      </dsp:nvSpPr>
      <dsp:spPr>
        <a:xfrm>
          <a:off x="4862817" y="3545442"/>
          <a:ext cx="2363315" cy="1460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Oddział Przedszkolny - </a:t>
          </a:r>
          <a:r>
            <a:rPr lang="pl-PL" sz="11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14</a:t>
          </a:r>
          <a:endParaRPr lang="pl-PL" sz="1100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Szkoła Podstawowa - </a:t>
          </a:r>
          <a:r>
            <a:rPr lang="pl-PL" sz="11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46</a:t>
          </a:r>
          <a:endParaRPr lang="pl-PL" sz="1100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Szkoła Przysposabiająca do Pracy – </a:t>
          </a:r>
          <a:r>
            <a:rPr lang="pl-PL" sz="11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21</a:t>
          </a:r>
          <a:endParaRPr lang="pl-PL" sz="1100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Wczesne wspomaganie - </a:t>
          </a:r>
          <a:r>
            <a:rPr lang="pl-PL" sz="11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129</a:t>
          </a:r>
          <a:endParaRPr lang="pl-PL" sz="1100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Bursa Szkolna </a:t>
          </a:r>
          <a:r>
            <a:rPr lang="pl-PL" sz="11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– 18</a:t>
          </a:r>
          <a:endParaRPr lang="pl-PL" sz="1100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Internat - 21</a:t>
          </a:r>
          <a:endParaRPr lang="pl-PL" sz="1100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Szkolne Schronisko Młodzieżowe - 30 miejsc</a:t>
          </a:r>
          <a:endParaRPr lang="pl-PL" sz="1100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4862817" y="3545442"/>
        <a:ext cx="2363315" cy="1460472"/>
      </dsp:txXfrm>
    </dsp:sp>
    <dsp:sp modelId="{5E8EF543-68F6-40D3-BBA8-50F08FFA8258}">
      <dsp:nvSpPr>
        <dsp:cNvPr id="0" name=""/>
        <dsp:cNvSpPr/>
      </dsp:nvSpPr>
      <dsp:spPr>
        <a:xfrm>
          <a:off x="2408042" y="5191424"/>
          <a:ext cx="1460472" cy="1460472"/>
        </a:xfrm>
        <a:prstGeom prst="ellipse">
          <a:avLst/>
        </a:prstGeom>
        <a:solidFill>
          <a:schemeClr val="accent2">
            <a:shade val="50000"/>
            <a:hueOff val="-289471"/>
            <a:satOff val="3211"/>
            <a:lumOff val="1944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Poradnia Psychologiczno-Pedagogiczna</a:t>
          </a:r>
          <a:endParaRPr lang="pl-PL" sz="1100" b="1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2621923" y="5405305"/>
        <a:ext cx="1032710" cy="10327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42E81A-F55D-40FD-A2D8-4F2AC2BFEF57}">
      <dsp:nvSpPr>
        <dsp:cNvPr id="0" name=""/>
        <dsp:cNvSpPr/>
      </dsp:nvSpPr>
      <dsp:spPr>
        <a:xfrm>
          <a:off x="626469" y="0"/>
          <a:ext cx="7099988" cy="4984328"/>
        </a:xfrm>
        <a:prstGeom prst="rightArrow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4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F9339F88-3C1D-4760-9691-1AAE533A6BA9}">
      <dsp:nvSpPr>
        <dsp:cNvPr id="0" name=""/>
        <dsp:cNvSpPr/>
      </dsp:nvSpPr>
      <dsp:spPr>
        <a:xfrm>
          <a:off x="8972" y="1495298"/>
          <a:ext cx="2688598" cy="199373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w okresie wrzesień-grudzień: </a:t>
          </a:r>
          <a:br>
            <a:rPr lang="pl-PL" sz="2400" kern="1200" dirty="0" smtClean="0"/>
          </a:br>
          <a:r>
            <a:rPr lang="pl-PL" sz="2400" kern="1200" dirty="0" smtClean="0"/>
            <a:t> 34 564,20 zł</a:t>
          </a:r>
          <a:endParaRPr lang="pl-PL" sz="2400" kern="1200" dirty="0"/>
        </a:p>
      </dsp:txBody>
      <dsp:txXfrm>
        <a:off x="106298" y="1592624"/>
        <a:ext cx="2493946" cy="1799079"/>
      </dsp:txXfrm>
    </dsp:sp>
    <dsp:sp modelId="{130DFDC1-4355-46EF-84D2-4C0ECFAE85EC}">
      <dsp:nvSpPr>
        <dsp:cNvPr id="0" name=""/>
        <dsp:cNvSpPr/>
      </dsp:nvSpPr>
      <dsp:spPr>
        <a:xfrm>
          <a:off x="2832164" y="1495298"/>
          <a:ext cx="2688598" cy="199373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w okresie styczeń-sierpień: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61 590,50 </a:t>
          </a:r>
          <a:r>
            <a:rPr lang="pl-PL" sz="2400" kern="1200" dirty="0" smtClean="0"/>
            <a:t>zł</a:t>
          </a:r>
          <a:endParaRPr lang="pl-PL" sz="2400" kern="1200" dirty="0"/>
        </a:p>
      </dsp:txBody>
      <dsp:txXfrm>
        <a:off x="2929490" y="1592624"/>
        <a:ext cx="2493946" cy="1799079"/>
      </dsp:txXfrm>
    </dsp:sp>
    <dsp:sp modelId="{510FB602-B356-4AA6-9321-D1EEB3A89128}">
      <dsp:nvSpPr>
        <dsp:cNvPr id="0" name=""/>
        <dsp:cNvSpPr/>
      </dsp:nvSpPr>
      <dsp:spPr>
        <a:xfrm>
          <a:off x="5655356" y="1495298"/>
          <a:ext cx="2688598" cy="199373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Ogółem dla MPCE: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96 154,70 </a:t>
          </a:r>
          <a:r>
            <a:rPr lang="pl-PL" sz="2400" kern="1200" dirty="0" smtClean="0"/>
            <a:t>zł</a:t>
          </a:r>
          <a:endParaRPr lang="pl-PL" sz="2400" kern="1200" dirty="0"/>
        </a:p>
      </dsp:txBody>
      <dsp:txXfrm>
        <a:off x="5752682" y="1592624"/>
        <a:ext cx="2493946" cy="17990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3869"/>
          </a:xfrm>
          <a:prstGeom prst="rect">
            <a:avLst/>
          </a:prstGeom>
        </p:spPr>
        <p:txBody>
          <a:bodyPr vert="horz" lIns="90590" tIns="45295" rIns="90590" bIns="45295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3869"/>
          </a:xfrm>
          <a:prstGeom prst="rect">
            <a:avLst/>
          </a:prstGeom>
        </p:spPr>
        <p:txBody>
          <a:bodyPr vert="horz" lIns="90590" tIns="45295" rIns="90590" bIns="45295" rtlCol="0"/>
          <a:lstStyle>
            <a:lvl1pPr algn="r">
              <a:defRPr sz="1200"/>
            </a:lvl1pPr>
          </a:lstStyle>
          <a:p>
            <a:fld id="{4DD6F380-6DEE-4C36-9A33-52C4C7FDE9F0}" type="datetimeFigureOut">
              <a:rPr lang="pl-PL" smtClean="0"/>
              <a:t>03.10.2019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90" tIns="45295" rIns="90590" bIns="45295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2" y="4747759"/>
            <a:ext cx="5438775" cy="3884673"/>
          </a:xfrm>
          <a:prstGeom prst="rect">
            <a:avLst/>
          </a:prstGeom>
        </p:spPr>
        <p:txBody>
          <a:bodyPr vert="horz" lIns="90590" tIns="45295" rIns="90590" bIns="45295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2446"/>
            <a:ext cx="2946400" cy="493869"/>
          </a:xfrm>
          <a:prstGeom prst="rect">
            <a:avLst/>
          </a:prstGeom>
        </p:spPr>
        <p:txBody>
          <a:bodyPr vert="horz" lIns="90590" tIns="45295" rIns="90590" bIns="45295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372446"/>
            <a:ext cx="2946400" cy="493869"/>
          </a:xfrm>
          <a:prstGeom prst="rect">
            <a:avLst/>
          </a:prstGeom>
        </p:spPr>
        <p:txBody>
          <a:bodyPr vert="horz" lIns="90590" tIns="45295" rIns="90590" bIns="45295" rtlCol="0" anchor="b"/>
          <a:lstStyle>
            <a:lvl1pPr algn="r">
              <a:defRPr sz="1200"/>
            </a:lvl1pPr>
          </a:lstStyle>
          <a:p>
            <a:fld id="{298F5C2A-6882-43FA-B644-CA59CC1132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0615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F5C2A-6882-43FA-B644-CA59CC113269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7524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F5C2A-6882-43FA-B644-CA59CC113269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0891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4DFE5D-E123-4A40-B394-5DCC9DB49F8E}" type="datetimeFigureOut">
              <a:rPr lang="pl-PL" smtClean="0"/>
              <a:pPr>
                <a:defRPr/>
              </a:pPr>
              <a:t>03.10.2019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pPr>
              <a:defRPr/>
            </a:pPr>
            <a:fld id="{6CB8B0C5-2875-447B-AC2C-19879BE2C9E1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4335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315526-D698-4394-BDFF-AFB5183670E8}" type="datetimeFigureOut">
              <a:rPr lang="pl-PL" smtClean="0"/>
              <a:pPr>
                <a:defRPr/>
              </a:pPr>
              <a:t>03.10.2019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15FEF5-4934-48F2-B4DB-FC305CD9BE1C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1189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BF6315-350E-4E57-A6CC-21889CDDDD97}" type="datetimeFigureOut">
              <a:rPr lang="pl-PL" smtClean="0"/>
              <a:pPr>
                <a:defRPr/>
              </a:pPr>
              <a:t>03.10.2019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E8477-8C6E-480A-B4D5-0B5BB546D101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0552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F29FEC-DBEF-42AE-901A-8842CE4E48E9}" type="datetimeFigureOut">
              <a:rPr lang="pl-PL" smtClean="0"/>
              <a:pPr>
                <a:defRPr/>
              </a:pPr>
              <a:t>03.10.2019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CE4F1E-8463-447B-9586-77F12E19D872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1092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3E1F00BC-68A5-491F-AF6F-45F2F6DCCA2B}" type="datetimeFigureOut">
              <a:rPr lang="pl-PL" smtClean="0"/>
              <a:pPr>
                <a:defRPr/>
              </a:pPr>
              <a:t>03.10.2019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A39D2CF1-ACD7-49F8-B999-F6A1FCAE1AA5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448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534320-64C7-4224-8A8D-AB7286CCB465}" type="datetimeFigureOut">
              <a:rPr lang="pl-PL" smtClean="0"/>
              <a:pPr>
                <a:defRPr/>
              </a:pPr>
              <a:t>03.10.2019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ECF92D-E1DC-423E-98B6-E72E120D8E5D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4472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7560B0-1F22-4D1C-BD62-9165915CB314}" type="datetimeFigureOut">
              <a:rPr lang="pl-PL" smtClean="0"/>
              <a:pPr>
                <a:defRPr/>
              </a:pPr>
              <a:t>03.10.2019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BEA28C-AB3B-4D74-A897-3108557A261F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8533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4DF2D642-FB07-4DE2-A63B-E5A3A2F76DF4}" type="datetimeFigureOut">
              <a:rPr lang="pl-PL" smtClean="0"/>
              <a:pPr>
                <a:defRPr/>
              </a:pPr>
              <a:t>03.10.2019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460897-9979-4D28-BD51-B9BE33751AC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1901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3CEA19-7ADA-4E46-83EF-4500135B2901}" type="datetimeFigureOut">
              <a:rPr lang="pl-PL" smtClean="0"/>
              <a:pPr>
                <a:defRPr/>
              </a:pPr>
              <a:t>03.10.2019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44711-5F30-41E9-9186-835AFDE22844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7604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EF1CE9-5856-47CF-B106-E046A16D6CCD}" type="datetimeFigureOut">
              <a:rPr lang="pl-PL" smtClean="0"/>
              <a:pPr>
                <a:defRPr/>
              </a:pPr>
              <a:t>03.10.2019</a:t>
            </a:fld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97B8F5-6A44-41B1-B6E6-AAFAFF485AB6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3109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B633A2-652D-4358-A829-B901C0F286A4}" type="datetimeFigureOut">
              <a:rPr lang="pl-PL" smtClean="0"/>
              <a:pPr>
                <a:defRPr/>
              </a:pPr>
              <a:t>03.10.2019</a:t>
            </a:fld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D196C7-4EAD-4291-943D-ED1E9E5FC486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8172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CBC6F603-FBEC-4D1F-8ADA-1701330DE20F}" type="datetimeFigureOut">
              <a:rPr lang="pl-PL" smtClean="0"/>
              <a:pPr>
                <a:defRPr/>
              </a:pPr>
              <a:t>03.10.2019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2328F647-15DA-4FEB-BBA8-189DDD536EC1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673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chart" Target="../charts/chart1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chart" Target="../charts/chart2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chart" Target="../charts/chart3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chart" Target="../charts/chart4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chart" Target="../charts/chart5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6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574998"/>
            <a:ext cx="8464996" cy="2016224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l-PL" sz="4000" b="1" cap="all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Informacja o stanie realizacji zadań oświatowych </a:t>
            </a:r>
            <a:br>
              <a:rPr lang="pl-PL" sz="4000" b="1" cap="all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4000" b="1" cap="all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 roku szkolnym </a:t>
            </a:r>
            <a:r>
              <a:rPr lang="pl-PL" sz="4000" b="1" cap="all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2018/2019</a:t>
            </a:r>
            <a:endParaRPr lang="pl-PL" sz="4000" b="1" cap="all" dirty="0">
              <a:solidFill>
                <a:schemeClr val="accent4">
                  <a:lumMod val="60000"/>
                  <a:lumOff val="4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5949280"/>
            <a:ext cx="6400800" cy="642938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  <a:defRPr/>
            </a:pPr>
            <a:r>
              <a:rPr lang="pl-PL" cap="all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Gołdap, październik </a:t>
            </a:r>
            <a:r>
              <a:rPr lang="pl-PL" cap="all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2019</a:t>
            </a:r>
            <a:endParaRPr lang="pl-PL" cap="all" dirty="0">
              <a:solidFill>
                <a:schemeClr val="accent3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13317" name="Picture 5" descr="200px-POL_powiat_go%C5%82dapski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7864" y="2780928"/>
            <a:ext cx="1905000" cy="211455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568104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20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Skala porównawcza dla powiatu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1398237"/>
              </p:ext>
            </p:extLst>
          </p:nvPr>
        </p:nvGraphicFramePr>
        <p:xfrm>
          <a:off x="669856" y="756745"/>
          <a:ext cx="8136904" cy="588205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989089"/>
                <a:gridCol w="1411100"/>
                <a:gridCol w="1767172"/>
                <a:gridCol w="1849595"/>
                <a:gridCol w="2119948"/>
              </a:tblGrid>
              <a:tr h="53973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Lata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Liczba uczniów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+/- do poprzedniego roku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Wysokość subwencji 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+/- do poprzedniego roku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254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2006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1458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----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6 925 986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----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3963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2007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1461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7 561 822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+635 836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4996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2008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1364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-97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7 503 554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826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-58 568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925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2009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1338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-26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7 921 723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+418 169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925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1245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-93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8 094 010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+172 284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925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1228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-17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8 688 336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+594 326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925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1178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-50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8 705 312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+ 16 976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925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1100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- 78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9 014 000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+ 308 688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925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1051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- 49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9 046 843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+ 32 843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925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2015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970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- 81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8 557 759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- 489 082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925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2016</a:t>
                      </a:r>
                      <a:endParaRPr lang="pl-PL" sz="12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868</a:t>
                      </a:r>
                      <a:endParaRPr lang="pl-PL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- 102</a:t>
                      </a:r>
                      <a:endParaRPr lang="pl-PL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8 199 772</a:t>
                      </a:r>
                      <a:endParaRPr lang="pl-PL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- 357 987</a:t>
                      </a:r>
                      <a:endParaRPr lang="pl-PL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925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2017</a:t>
                      </a:r>
                      <a:endParaRPr lang="pl-PL" sz="12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866</a:t>
                      </a:r>
                      <a:endParaRPr lang="pl-PL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- 2 </a:t>
                      </a:r>
                      <a:endParaRPr lang="pl-PL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8 430 291</a:t>
                      </a:r>
                      <a:endParaRPr lang="pl-PL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+ 230 519</a:t>
                      </a:r>
                      <a:endParaRPr lang="pl-PL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925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2018</a:t>
                      </a:r>
                      <a:endParaRPr lang="pl-PL" sz="12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703</a:t>
                      </a:r>
                      <a:endParaRPr lang="pl-PL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- 163</a:t>
                      </a:r>
                      <a:endParaRPr lang="pl-PL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8 144 892</a:t>
                      </a:r>
                      <a:endParaRPr lang="pl-PL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- 285 399</a:t>
                      </a:r>
                      <a:endParaRPr lang="pl-PL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925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2019</a:t>
                      </a:r>
                      <a:endParaRPr lang="pl-PL" sz="12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748</a:t>
                      </a:r>
                      <a:endParaRPr lang="pl-PL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+45</a:t>
                      </a:r>
                      <a:endParaRPr lang="pl-PL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9 240 932</a:t>
                      </a:r>
                      <a:endParaRPr lang="pl-PL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+ 1 096 040</a:t>
                      </a:r>
                      <a:endParaRPr lang="pl-PL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547931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686800" cy="8382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Wydatki szkół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3403716"/>
              </p:ext>
            </p:extLst>
          </p:nvPr>
        </p:nvGraphicFramePr>
        <p:xfrm>
          <a:off x="290312" y="1628802"/>
          <a:ext cx="8576000" cy="341774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440760"/>
                <a:gridCol w="1604232"/>
                <a:gridCol w="1604232"/>
                <a:gridCol w="1926776"/>
              </a:tblGrid>
              <a:tr h="17445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Szkoła/placówka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Wysokość wydatków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Razem rok szkolny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2018/2019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8593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wrzesień – grudzień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2018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styczeń – sierpień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2019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714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Liceum Ogólnokształcące im. Jana Pawła II 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000" dirty="0" smtClean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561 266,55 zł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00" dirty="0" smtClean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1 147 596,71 zł</a:t>
                      </a: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00" dirty="0" smtClean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1 708 863,26 zł</a:t>
                      </a: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714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Zespół Szkół  Zawodowych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00" dirty="0" smtClean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1 206 677,78 zł</a:t>
                      </a: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2 185 129,63 zł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00" dirty="0" smtClean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3 391 807,41 zł</a:t>
                      </a: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714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Zespół Placówek Edukacyjno-Wychowawczych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1 665 455,88 zł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00" dirty="0" smtClean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3 239 272,13 zł</a:t>
                      </a: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000" dirty="0" smtClean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4 904 728,01 zł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714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Poradnia Psychologiczno – Pedagogiczna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00" dirty="0" smtClean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221 041,67 zł</a:t>
                      </a: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00" dirty="0" smtClean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aseline="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401 419,01 zł</a:t>
                      </a: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000" dirty="0" smtClean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622 460,68 zł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714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RAZEM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3 654 441,88 zł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6 973 417,48 zł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10 627 859,36 zł</a:t>
                      </a: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42627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328080" y="476672"/>
            <a:ext cx="8686800" cy="8382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0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 tym dodatki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4623061"/>
              </p:ext>
            </p:extLst>
          </p:nvPr>
        </p:nvGraphicFramePr>
        <p:xfrm>
          <a:off x="328080" y="1772816"/>
          <a:ext cx="8618224" cy="384896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526444"/>
                <a:gridCol w="1161978"/>
                <a:gridCol w="1310203"/>
                <a:gridCol w="1310203"/>
                <a:gridCol w="2309396"/>
              </a:tblGrid>
              <a:tr h="25688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Szkoła/placówka</a:t>
                      </a: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Wysokość dodatków:</a:t>
                      </a:r>
                      <a:endParaRPr lang="pl-PL" sz="12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Razem rok szkolny</a:t>
                      </a: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2017/2018</a:t>
                      </a: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1375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funkcyjny</a:t>
                      </a:r>
                      <a:endParaRPr lang="pl-PL" sz="12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motywacyjny</a:t>
                      </a:r>
                      <a:endParaRPr lang="pl-PL" sz="12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za warunki pracy</a:t>
                      </a:r>
                      <a:endParaRPr lang="pl-PL" sz="12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85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Liceum Ogólnokształcące im. Jana Pawła II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14 986,00 zł</a:t>
                      </a: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4 972,20  zł</a:t>
                      </a: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---------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19 958,20 zł</a:t>
                      </a: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137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Zespół Szkół  Zawodowych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aseline="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28 252,42 zł</a:t>
                      </a: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32 333,92 zł</a:t>
                      </a: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---------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60 586,34 zł</a:t>
                      </a: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76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Zespół Placówek Edukacyjno-Wychowawczych 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92.161,51 zł</a:t>
                      </a: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19 163,16 zł</a:t>
                      </a: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162 378,68  zł</a:t>
                      </a: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273 703,35 zł</a:t>
                      </a: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387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Poradnia Psychologiczno – Pedagogiczna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10 490,20 zł</a:t>
                      </a: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13 896,21 zł</a:t>
                      </a: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14 275,93 zł</a:t>
                      </a: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aseline="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38 662,34 zł</a:t>
                      </a: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42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RAZEM</a:t>
                      </a:r>
                      <a:endParaRPr lang="pl-PL" sz="12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  <a:endParaRPr lang="pl-PL" sz="12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145 890,13 zł</a:t>
                      </a: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70 365,49  zł</a:t>
                      </a: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176 654,61 zł</a:t>
                      </a: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392 910,23 zł</a:t>
                      </a: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876069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395536" y="226876"/>
            <a:ext cx="8686800" cy="8382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Dotacje dla szkoły niepublicznej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726322"/>
              </p:ext>
            </p:extLst>
          </p:nvPr>
        </p:nvGraphicFramePr>
        <p:xfrm>
          <a:off x="539552" y="2060848"/>
          <a:ext cx="7678688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721750050"/>
              </p:ext>
            </p:extLst>
          </p:nvPr>
        </p:nvGraphicFramePr>
        <p:xfrm>
          <a:off x="179512" y="1397000"/>
          <a:ext cx="8352928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96567938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216176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Stypendium starosty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1791842"/>
              </p:ext>
            </p:extLst>
          </p:nvPr>
        </p:nvGraphicFramePr>
        <p:xfrm>
          <a:off x="304800" y="1988840"/>
          <a:ext cx="8686800" cy="40912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ole tekstowe 5"/>
          <p:cNvSpPr txBox="1">
            <a:spLocks noChangeArrowheads="1"/>
          </p:cNvSpPr>
          <p:nvPr/>
        </p:nvSpPr>
        <p:spPr bwMode="auto">
          <a:xfrm>
            <a:off x="1115616" y="1700808"/>
            <a:ext cx="74168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dirty="0">
                <a:latin typeface="Berlin Sans FB Demi"/>
              </a:rPr>
              <a:t>Dwóch uczniów szkół </a:t>
            </a:r>
            <a:r>
              <a:rPr lang="pl-PL" sz="2400" dirty="0" smtClean="0">
                <a:latin typeface="Berlin Sans FB Demi"/>
              </a:rPr>
              <a:t>ponadpodstawowych </a:t>
            </a:r>
            <a:r>
              <a:rPr lang="pl-PL" sz="2400" dirty="0">
                <a:latin typeface="Berlin Sans FB Demi"/>
              </a:rPr>
              <a:t>otrzymało na rok szkolny </a:t>
            </a:r>
            <a:r>
              <a:rPr lang="pl-PL" sz="2400" dirty="0" smtClean="0">
                <a:latin typeface="Berlin Sans FB Demi"/>
              </a:rPr>
              <a:t>2018/2019 </a:t>
            </a:r>
            <a:r>
              <a:rPr lang="pl-PL" sz="2400" dirty="0">
                <a:latin typeface="Berlin Sans FB Demi"/>
              </a:rPr>
              <a:t>Stypendium Starosty Gołdapskiego. Starosta docenił najlepszych </a:t>
            </a:r>
            <a:r>
              <a:rPr lang="pl-PL" sz="2400" dirty="0" smtClean="0">
                <a:latin typeface="Berlin Sans FB Demi"/>
              </a:rPr>
              <a:t>uczniów</a:t>
            </a:r>
            <a:r>
              <a:rPr lang="pl-PL" sz="2400" dirty="0">
                <a:latin typeface="Berlin Sans FB Demi"/>
              </a:rPr>
              <a:t> </a:t>
            </a:r>
            <a:r>
              <a:rPr lang="pl-PL" sz="2400" dirty="0" smtClean="0">
                <a:latin typeface="Berlin Sans FB Demi"/>
              </a:rPr>
              <a:t>z </a:t>
            </a:r>
            <a:r>
              <a:rPr lang="pl-PL" sz="2400" dirty="0">
                <a:latin typeface="Berlin Sans FB Demi"/>
              </a:rPr>
              <a:t>Liceum Ogólnokształcącego im. Jana Pawła II </a:t>
            </a:r>
            <a:r>
              <a:rPr lang="pl-PL" sz="2400" dirty="0" smtClean="0">
                <a:latin typeface="Berlin Sans FB Demi"/>
              </a:rPr>
              <a:t>w Gołdapi oraz Zespołu </a:t>
            </a:r>
            <a:r>
              <a:rPr lang="pl-PL" sz="2400" dirty="0">
                <a:latin typeface="Berlin Sans FB Demi"/>
              </a:rPr>
              <a:t>Szkół </a:t>
            </a:r>
            <a:r>
              <a:rPr lang="pl-PL" sz="2400" dirty="0" smtClean="0">
                <a:latin typeface="Berlin Sans FB Demi"/>
              </a:rPr>
              <a:t>Zawodowych </a:t>
            </a:r>
            <a:br>
              <a:rPr lang="pl-PL" sz="2400" dirty="0" smtClean="0">
                <a:latin typeface="Berlin Sans FB Demi"/>
              </a:rPr>
            </a:br>
            <a:r>
              <a:rPr lang="pl-PL" sz="2400" dirty="0" smtClean="0">
                <a:latin typeface="Berlin Sans FB Demi"/>
              </a:rPr>
              <a:t>w Gołdapi.</a:t>
            </a:r>
            <a:endParaRPr lang="pl-PL" sz="2400" dirty="0">
              <a:latin typeface="Berlin Sans FB Demi"/>
            </a:endParaRPr>
          </a:p>
        </p:txBody>
      </p:sp>
    </p:spTree>
    <p:extLst>
      <p:ext uri="{BB962C8B-B14F-4D97-AF65-F5344CB8AC3E}">
        <p14:creationId xmlns:p14="http://schemas.microsoft.com/office/powerpoint/2010/main" val="179327158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685800" y="28616"/>
            <a:ext cx="7772400" cy="880104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28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Realizowane projekty i pozyskane środki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323528" y="836712"/>
            <a:ext cx="81346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 smtClean="0"/>
              <a:t>POŁĄCZENIE DO OSE</a:t>
            </a:r>
          </a:p>
          <a:p>
            <a:pPr algn="just"/>
            <a:r>
              <a:rPr lang="pl-PL" sz="1200" dirty="0" smtClean="0"/>
              <a:t>Dyrektorzy szkół, podpisali umowy na bezpłatny Internet w ramach projektu Ministra Cyfryzacji – 100Mb/s na stulecie odzyskania Niepodległości. Zgodnie z Ustawą o Ogólnopolskiej Sieci Edukacyjnej, którą uchwalił Sejm Rzeczypospolitej Polskiej w dniu 27 października 2017 r. szkoły otrzymały możliwość bezpłatnego dostępu do szerokopasmowego Internetu oraz usług bezpieczeństwa teleinformatycznego. Rolę Operatora OSE powierzono Państwowemu Instytutowi Badawczemu NASK. </a:t>
            </a:r>
          </a:p>
          <a:p>
            <a:pPr algn="ctr"/>
            <a:r>
              <a:rPr lang="pl-PL" sz="1200" b="1" dirty="0" smtClean="0"/>
              <a:t>REALIZOWANE PROJEKTY</a:t>
            </a:r>
          </a:p>
          <a:p>
            <a:pPr algn="just"/>
            <a:r>
              <a:rPr lang="pl-PL" sz="1200" b="1" dirty="0" smtClean="0">
                <a:solidFill>
                  <a:srgbClr val="FF0000"/>
                </a:solidFill>
              </a:rPr>
              <a:t> „M jak matma”</a:t>
            </a:r>
            <a:r>
              <a:rPr lang="pl-PL" sz="1200" b="1" dirty="0" smtClean="0"/>
              <a:t> </a:t>
            </a:r>
            <a:r>
              <a:rPr lang="pl-PL" sz="1200" dirty="0" smtClean="0"/>
              <a:t>został złożony w odpowiedzi na konkurs RPWM.02.02.01-IZ.00-28-001/17 - Działanie 2.2. Podniesienie jakości oferty edukacyjnej ukierunkowanej na rozwój kompetencji kluczowych uczniów, Poddziałanie 2.2.1. Podniesienie jakości oferty edukacyjnej ukierunkowanej na rozwój kompetencji kluczowych uczniów – projekty konkursowe w ramach Regionalnego Program Operacyjny Województwa Warmińsko-Mazurskiego na lata 2014-2020. Wartość projektu wynosi ogółem 258 857,68 zł, wkład własny Powiatu Gołdapskiego 12 942,89 zł. Beneficjentem projektu jest Powiat Gołdapski, jednostką realizującą będzie Zespół Szkół Zawodowych w Gołdapi. Umowa została podpisana 30 lipca br. Projekt realizowany będzie w okresie od 01 sierpnia 2018 r. do 30 czerwca 2020 r. </a:t>
            </a:r>
          </a:p>
          <a:p>
            <a:pPr algn="just"/>
            <a:r>
              <a:rPr lang="pl-PL" sz="1200" b="1" dirty="0">
                <a:solidFill>
                  <a:srgbClr val="FF0000"/>
                </a:solidFill>
              </a:rPr>
              <a:t>Kwalifikacje drogą do sukcesu </a:t>
            </a:r>
            <a:r>
              <a:rPr lang="pl-PL" sz="1200" dirty="0"/>
              <a:t> </a:t>
            </a:r>
            <a:r>
              <a:rPr lang="pl-PL" sz="1200" dirty="0" smtClean="0"/>
              <a:t>- jest realizowany w </a:t>
            </a:r>
            <a:r>
              <a:rPr lang="pl-PL" sz="1200" dirty="0"/>
              <a:t>okresie od 01.09.2018 do 31.08.2020 r. na podstawie Umowy</a:t>
            </a:r>
            <a:br>
              <a:rPr lang="pl-PL" sz="1200" dirty="0"/>
            </a:br>
            <a:r>
              <a:rPr lang="pl-PL" sz="1200" dirty="0"/>
              <a:t> o dofinansowanie realizacji projektu numer RPWM.02.04.01-28-0035/18-00 z dnia </a:t>
            </a:r>
            <a:r>
              <a:rPr lang="pl-PL" sz="1200" dirty="0" smtClean="0"/>
              <a:t>3 </a:t>
            </a:r>
            <a:r>
              <a:rPr lang="pl-PL" sz="1200" dirty="0"/>
              <a:t>sierpnia 2018 </a:t>
            </a:r>
            <a:r>
              <a:rPr lang="pl-PL" sz="1200" dirty="0" smtClean="0"/>
              <a:t>r. Współfinansowany </a:t>
            </a:r>
            <a:r>
              <a:rPr lang="pl-PL" sz="1200" dirty="0"/>
              <a:t>jest z Europejskiego Funduszu Społecznego </a:t>
            </a:r>
            <a:r>
              <a:rPr lang="pl-PL" sz="1200" dirty="0" smtClean="0"/>
              <a:t>w </a:t>
            </a:r>
            <a:r>
              <a:rPr lang="pl-PL" sz="1200" dirty="0"/>
              <a:t>ramach Regionalnego Programu Operacyjnego Województwa Warmińsko-Mazurskiego na lata 2014-2020 Oś priorytetowa 2: Kadry dla gospodarki, Działanie 2.4: Rozwój kształcenia i szkolenia zawodowego, Poddziałanie 2.4.1: Rozwój kształcenia i szkolenia zawodowego – projekty konkursowe. </a:t>
            </a:r>
            <a:r>
              <a:rPr lang="pl-PL" sz="1200" dirty="0" smtClean="0"/>
              <a:t>Celem </a:t>
            </a:r>
            <a:r>
              <a:rPr lang="pl-PL" sz="1200" dirty="0"/>
              <a:t>głównym projektu jest zwiększenie atrakcyjności zawodowej </a:t>
            </a:r>
            <a:r>
              <a:rPr lang="pl-PL" sz="1200" dirty="0" smtClean="0"/>
              <a:t>uczniów ZSZ </a:t>
            </a:r>
            <a:r>
              <a:rPr lang="pl-PL" sz="1200" dirty="0"/>
              <a:t>w Gołdapi 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/>
              <a:t>w </a:t>
            </a:r>
            <a:r>
              <a:rPr lang="pl-PL" sz="1200" dirty="0"/>
              <a:t>okresie 09.2018-08.2020 poprzez współpracę szkoły z przedsiębiorstwami/pracodawcami w zakresie realizacji staży i praktyk zawodowych oraz realizacji kursów zawodowych powiązanych z profilem kształcenia uczniów oraz odbywaną praktyką/stażem. </a:t>
            </a:r>
            <a:r>
              <a:rPr lang="pl-PL" sz="1200" dirty="0" smtClean="0"/>
              <a:t>Wartość </a:t>
            </a:r>
            <a:r>
              <a:rPr lang="pl-PL" sz="1200" dirty="0"/>
              <a:t>projektu wynosi ogółem 1 910 166,89 zł, wkład własny Powiatu Gołdapskiego to wstępnie 191 016,70 zł. 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90017627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685800" y="28616"/>
            <a:ext cx="7772400" cy="880104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28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Realizowane projekty i pozyskane środki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323528" y="836712"/>
            <a:ext cx="81346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b="1" dirty="0"/>
              <a:t>AKTYWNA TABLICA </a:t>
            </a:r>
            <a:r>
              <a:rPr lang="pl-PL" sz="1400" dirty="0" smtClean="0"/>
              <a:t>- w </a:t>
            </a:r>
            <a:r>
              <a:rPr lang="pl-PL" sz="1400" dirty="0"/>
              <a:t>odpowiedzi na kolejną edycję Rządowego programu rozwijania szkolnej infrastruktury oraz kompetencji uczniów i nauczycieli w zakresie technologii informacyjno-komunikacyjnych – „Aktywna tablica”, realizowanego w latach 2017-2019, </a:t>
            </a:r>
            <a:r>
              <a:rPr lang="pl-PL" sz="1400" dirty="0" smtClean="0"/>
              <a:t>złożony został wniosek </a:t>
            </a:r>
            <a:br>
              <a:rPr lang="pl-PL" sz="1400" dirty="0" smtClean="0"/>
            </a:br>
            <a:r>
              <a:rPr lang="pl-PL" sz="1400" dirty="0" smtClean="0"/>
              <a:t>o zakup pomocy dydaktycznych do ZPEW na kwotę </a:t>
            </a:r>
            <a:r>
              <a:rPr lang="pl-PL" sz="1400" b="1" dirty="0" smtClean="0">
                <a:solidFill>
                  <a:srgbClr val="FF0000"/>
                </a:solidFill>
              </a:rPr>
              <a:t>14.000,00 zł. </a:t>
            </a:r>
            <a:r>
              <a:rPr lang="pl-PL" sz="1400" dirty="0" smtClean="0"/>
              <a:t>Wkład własny powiatu wyniósł </a:t>
            </a:r>
            <a:br>
              <a:rPr lang="pl-PL" sz="1400" dirty="0" smtClean="0"/>
            </a:br>
            <a:r>
              <a:rPr lang="pl-PL" sz="1400" dirty="0" smtClean="0"/>
              <a:t>3 000,00 zł. </a:t>
            </a:r>
          </a:p>
          <a:p>
            <a:pPr algn="just"/>
            <a:r>
              <a:rPr lang="pl-PL" sz="1400" b="1" dirty="0" smtClean="0"/>
              <a:t>PODRĘCZNIKI DLA ZPEW </a:t>
            </a:r>
            <a:r>
              <a:rPr lang="pl-PL" sz="1400" dirty="0" smtClean="0"/>
              <a:t>– dotacja celowa w </a:t>
            </a:r>
            <a:r>
              <a:rPr lang="pl-PL" sz="1400" dirty="0"/>
              <a:t>2018 r. </a:t>
            </a:r>
            <a:r>
              <a:rPr lang="pl-PL" sz="1400" dirty="0" smtClean="0"/>
              <a:t>z </a:t>
            </a:r>
            <a:r>
              <a:rPr lang="pl-PL" sz="1400" dirty="0"/>
              <a:t>budżetu państwa na wyposażenie szkół 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w </a:t>
            </a:r>
            <a:r>
              <a:rPr lang="pl-PL" sz="1400" dirty="0"/>
              <a:t>podręczniki, materiały edukacyjne i materiały ćwiczeniowe w 2018 roku na podstawie rozporządzenia Ministra Edukacji Narodowej z dnia 21 marca 2018 r. </a:t>
            </a:r>
            <a:r>
              <a:rPr lang="pl-PL" sz="1400" dirty="0" smtClean="0"/>
              <a:t>w </a:t>
            </a:r>
            <a:r>
              <a:rPr lang="pl-PL" sz="1400" dirty="0"/>
              <a:t>sprawie udzielania dotacji celowej na wyposażenie szkół w podręczniki, materiały edukacyjne </a:t>
            </a:r>
            <a:r>
              <a:rPr lang="pl-PL" sz="1400" dirty="0" smtClean="0"/>
              <a:t>i </a:t>
            </a:r>
            <a:r>
              <a:rPr lang="pl-PL" sz="1400" dirty="0"/>
              <a:t>materiały ćwiczeniowe w 2018 r. </a:t>
            </a:r>
            <a:r>
              <a:rPr lang="pl-PL" sz="1400" dirty="0" smtClean="0"/>
              <a:t>na kwotę </a:t>
            </a:r>
            <a:r>
              <a:rPr lang="pl-PL" sz="1400" b="1" dirty="0" smtClean="0">
                <a:solidFill>
                  <a:srgbClr val="FF0000"/>
                </a:solidFill>
              </a:rPr>
              <a:t>9.690,05 zł</a:t>
            </a:r>
            <a:endParaRPr lang="pl-PL" sz="1400" b="1" dirty="0" smtClean="0"/>
          </a:p>
          <a:p>
            <a:pPr algn="just"/>
            <a:r>
              <a:rPr lang="pl-PL" sz="1400" b="1" dirty="0" smtClean="0"/>
              <a:t>PROGRAM RZĄDOWY „Za </a:t>
            </a:r>
            <a:r>
              <a:rPr lang="pl-PL" sz="1400" b="1" dirty="0"/>
              <a:t>życiem” </a:t>
            </a:r>
            <a:r>
              <a:rPr lang="pl-PL" sz="1400" dirty="0" smtClean="0"/>
              <a:t>– dotacja z </a:t>
            </a:r>
            <a:r>
              <a:rPr lang="pl-PL" sz="1400" dirty="0"/>
              <a:t>programu kompleksowego wsparcia dla rodzin 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„</a:t>
            </a:r>
            <a:r>
              <a:rPr lang="pl-PL" sz="1400" dirty="0"/>
              <a:t>Za życiem” realizowanego przez Zespół Placówek Edukacyjno-Wychowawczych w Gołdapi. 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Na realizację zadań </a:t>
            </a:r>
            <a:r>
              <a:rPr lang="pl-PL" sz="1400" dirty="0"/>
              <a:t>z zakresu administracji rządowej:</a:t>
            </a:r>
          </a:p>
          <a:p>
            <a:pPr algn="just"/>
            <a:r>
              <a:rPr lang="pl-PL" sz="1400" dirty="0"/>
              <a:t>1)	przygotowania i utrzymania miejsca w bursach lub internatach dla uczennic w ciąży (zadanie 1.5 Priorytet I: Wsparcie dla kobiet w ciąży i ich rodzin),</a:t>
            </a:r>
          </a:p>
          <a:p>
            <a:pPr marL="228600" indent="-228600" algn="just">
              <a:buAutoNum type="arabicParenR" startAt="2"/>
            </a:pPr>
            <a:r>
              <a:rPr lang="pl-PL" sz="1400" dirty="0" smtClean="0"/>
              <a:t>zapewnienia </a:t>
            </a:r>
            <a:r>
              <a:rPr lang="pl-PL" sz="1400" dirty="0"/>
              <a:t>realizacji zadań wiodącego ośrodka koordynacyjno-rehabilitacyjno-opiekuńczego na obszarze powiatu oraz doposażenie placówki pełniącej funkcję tego ośrodka (zadanie 2.4 Priorytet II: Wczesne wspomaganie rozwoju dziecka i jego rodziny</a:t>
            </a:r>
            <a:r>
              <a:rPr lang="pl-PL" sz="1400" dirty="0" smtClean="0"/>
              <a:t>)</a:t>
            </a:r>
          </a:p>
          <a:p>
            <a:pPr algn="just"/>
            <a:r>
              <a:rPr lang="pl-PL" sz="1400" dirty="0"/>
              <a:t>Kwota na 2018r. </a:t>
            </a:r>
            <a:r>
              <a:rPr lang="pl-PL" sz="1400" b="1" dirty="0">
                <a:solidFill>
                  <a:srgbClr val="FF0000"/>
                </a:solidFill>
              </a:rPr>
              <a:t>172.500,00 </a:t>
            </a:r>
            <a:r>
              <a:rPr lang="pl-PL" sz="1400" b="1" dirty="0" smtClean="0">
                <a:solidFill>
                  <a:srgbClr val="FF0000"/>
                </a:solidFill>
              </a:rPr>
              <a:t>zł</a:t>
            </a:r>
            <a:endParaRPr lang="pl-PL" sz="1400" dirty="0" smtClean="0"/>
          </a:p>
          <a:p>
            <a:pPr algn="just"/>
            <a:r>
              <a:rPr lang="pl-PL" sz="1400" b="1" dirty="0" smtClean="0"/>
              <a:t>ŚRODKI Z REZERWY </a:t>
            </a:r>
            <a:r>
              <a:rPr lang="pl-PL" sz="1400" b="1" dirty="0"/>
              <a:t>OŚWIATOWEJ </a:t>
            </a:r>
            <a:r>
              <a:rPr lang="pl-PL" sz="1400" b="1" dirty="0" smtClean="0"/>
              <a:t>- </a:t>
            </a:r>
            <a:r>
              <a:rPr lang="pl-PL" sz="1400" dirty="0" smtClean="0"/>
              <a:t>z </a:t>
            </a:r>
            <a:r>
              <a:rPr lang="pl-PL" sz="1400" dirty="0"/>
              <a:t>tytułu dofinansowania wyposażenia w pomoce dydaktyczne niezbędne do realizacji podstawy programowej z przedmiotów przyrodniczych 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w </a:t>
            </a:r>
            <a:r>
              <a:rPr lang="pl-PL" sz="1400" dirty="0"/>
              <a:t>szkołach </a:t>
            </a:r>
            <a:r>
              <a:rPr lang="pl-PL" sz="1400" dirty="0" smtClean="0"/>
              <a:t>podstawowych </a:t>
            </a:r>
            <a:r>
              <a:rPr lang="pl-PL" sz="1400" dirty="0"/>
              <a:t>na kwotę </a:t>
            </a:r>
            <a:r>
              <a:rPr lang="pl-PL" sz="1400" b="1" dirty="0" smtClean="0">
                <a:solidFill>
                  <a:srgbClr val="FF0000"/>
                </a:solidFill>
              </a:rPr>
              <a:t>27.144 zł. </a:t>
            </a:r>
          </a:p>
          <a:p>
            <a:pPr algn="just"/>
            <a:r>
              <a:rPr lang="pl-PL" sz="1400" b="1" dirty="0"/>
              <a:t>Środki przeznaczone na dofinansowane zadań w zakresie wychowania przedszkolnego - </a:t>
            </a:r>
            <a:r>
              <a:rPr lang="pl-PL" sz="1400" b="1" dirty="0">
                <a:solidFill>
                  <a:srgbClr val="FF0000"/>
                </a:solidFill>
              </a:rPr>
              <a:t>11.224,00 </a:t>
            </a:r>
            <a:r>
              <a:rPr lang="pl-PL" sz="1400" b="1" dirty="0" smtClean="0">
                <a:solidFill>
                  <a:srgbClr val="FF0000"/>
                </a:solidFill>
              </a:rPr>
              <a:t>zł.</a:t>
            </a:r>
          </a:p>
        </p:txBody>
      </p:sp>
    </p:spTree>
    <p:extLst>
      <p:ext uri="{BB962C8B-B14F-4D97-AF65-F5344CB8AC3E}">
        <p14:creationId xmlns:p14="http://schemas.microsoft.com/office/powerpoint/2010/main" val="428119257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844824"/>
            <a:ext cx="8229600" cy="324036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sz="60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Wyniki </a:t>
            </a:r>
            <a:r>
              <a:rPr lang="pl-PL" sz="60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egzaminu ÓSMOKLASISTY</a:t>
            </a:r>
            <a:endParaRPr lang="pl-PL" sz="6000" dirty="0">
              <a:solidFill>
                <a:schemeClr val="accent3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86409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Średni wynik egzaminu w ZPEW – </a:t>
            </a: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35,4 </a:t>
            </a: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%</a:t>
            </a:r>
            <a:endParaRPr lang="pl-PL" sz="2800" b="1" dirty="0">
              <a:solidFill>
                <a:schemeClr val="accent3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4010547789"/>
              </p:ext>
            </p:extLst>
          </p:nvPr>
        </p:nvGraphicFramePr>
        <p:xfrm>
          <a:off x="827584" y="1412776"/>
          <a:ext cx="712879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298116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700808"/>
            <a:ext cx="8229600" cy="2944341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sz="60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Wyniki egzaminu maturalnego </a:t>
            </a:r>
            <a:br>
              <a:rPr lang="pl-PL" sz="60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60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 powiecie</a:t>
            </a:r>
            <a:endParaRPr lang="pl-PL" sz="6000" dirty="0">
              <a:solidFill>
                <a:schemeClr val="accent3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48222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836712"/>
            <a:ext cx="8757471" cy="496855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sz="38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Obowiązek sporządzania i przedstawienia niniejszej informacji Radzie Powiatu</a:t>
            </a:r>
            <a:br>
              <a:rPr lang="pl-PL" sz="38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38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wynika z dyspozycji art. 11 ust. </a:t>
            </a:r>
            <a:r>
              <a:rPr lang="pl-PL" sz="38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7</a:t>
            </a:r>
            <a:r>
              <a:rPr lang="pl-PL" sz="38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pl-PL" sz="38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38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ustawy z </a:t>
            </a:r>
            <a:r>
              <a:rPr lang="pl-PL" sz="38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dnia 14 grudnia 2016 r. </a:t>
            </a:r>
            <a:r>
              <a:rPr lang="pl-PL" sz="38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pl-PL" sz="38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38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 </a:t>
            </a:r>
            <a:r>
              <a:rPr lang="pl-PL" sz="38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Prawo oświatowe </a:t>
            </a:r>
            <a:r>
              <a:rPr lang="pl-PL" sz="38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pl-PL" sz="38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38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pl-PL" sz="38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Dz. U. </a:t>
            </a:r>
            <a:r>
              <a:rPr lang="pl-PL" sz="38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 </a:t>
            </a:r>
            <a:r>
              <a:rPr lang="pl-PL" sz="38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2019 </a:t>
            </a:r>
            <a:r>
              <a:rPr lang="pl-PL" sz="38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r., poz</a:t>
            </a:r>
            <a:r>
              <a:rPr lang="pl-PL" sz="38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1148) </a:t>
            </a:r>
            <a:endParaRPr lang="pl-PL" sz="3800" cap="all" dirty="0">
              <a:solidFill>
                <a:schemeClr val="accent3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9228" y="332656"/>
            <a:ext cx="82296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sz="24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Populacja zdających egzamin w </a:t>
            </a:r>
            <a:r>
              <a:rPr lang="pl-PL" sz="24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2019 roku</a:t>
            </a:r>
            <a:endParaRPr lang="pl-PL" sz="2400" b="1" dirty="0">
              <a:solidFill>
                <a:schemeClr val="accent3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89201900"/>
              </p:ext>
            </p:extLst>
          </p:nvPr>
        </p:nvGraphicFramePr>
        <p:xfrm>
          <a:off x="467544" y="1475656"/>
          <a:ext cx="7992888" cy="4928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469839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Wyniki egzaminu maturalnego przeprowadzonego </a:t>
            </a:r>
            <a:b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 maju i czerwcu </a:t>
            </a:r>
            <a: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2019 </a:t>
            </a:r>
            <a: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r.</a:t>
            </a:r>
            <a:endParaRPr lang="pl-PL" sz="2000" b="1" dirty="0">
              <a:solidFill>
                <a:schemeClr val="accent3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2999791221"/>
              </p:ext>
            </p:extLst>
          </p:nvPr>
        </p:nvGraphicFramePr>
        <p:xfrm>
          <a:off x="971600" y="1541984"/>
          <a:ext cx="7653536" cy="5216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094044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Wyniki egzaminu maturalnego przeprowadzonego </a:t>
            </a:r>
            <a:b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 sierpniu </a:t>
            </a:r>
            <a: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2019 </a:t>
            </a:r>
            <a: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r.</a:t>
            </a:r>
            <a:endParaRPr lang="pl-PL" sz="2000" b="1" dirty="0">
              <a:solidFill>
                <a:schemeClr val="accent3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3513560952"/>
              </p:ext>
            </p:extLst>
          </p:nvPr>
        </p:nvGraphicFramePr>
        <p:xfrm>
          <a:off x="971600" y="1541984"/>
          <a:ext cx="7653536" cy="5216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642688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3809654382"/>
              </p:ext>
            </p:extLst>
          </p:nvPr>
        </p:nvGraphicFramePr>
        <p:xfrm>
          <a:off x="971600" y="1412776"/>
          <a:ext cx="748883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ytuł 1"/>
          <p:cNvSpPr txBox="1">
            <a:spLocks/>
          </p:cNvSpPr>
          <p:nvPr/>
        </p:nvSpPr>
        <p:spPr>
          <a:xfrm>
            <a:off x="601216" y="69269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0" kern="1200" cap="all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Zdawalność egzaminu maturalnego w powiecie</a:t>
            </a:r>
            <a:endParaRPr lang="pl-PL" sz="2000" b="1" dirty="0">
              <a:solidFill>
                <a:schemeClr val="accent3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2286000"/>
            <a:ext cx="8856984" cy="150304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l-PL" sz="60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Wyniki egzaminu zawodowego</a:t>
            </a:r>
            <a:endParaRPr lang="pl-PL" sz="6000" dirty="0">
              <a:solidFill>
                <a:schemeClr val="accent3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323528" y="372695"/>
            <a:ext cx="8229600" cy="50405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l-PL" sz="22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Egzamin potwierdzający kwalifikacje w </a:t>
            </a:r>
            <a:r>
              <a:rPr lang="pl-PL" sz="22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zawodzie - technikum </a:t>
            </a:r>
            <a: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Berlin Sans FB" pitchFamily="34" charset="0"/>
              </a:rPr>
              <a:t/>
            </a:r>
            <a:b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Berlin Sans FB" pitchFamily="34" charset="0"/>
              </a:rPr>
            </a:br>
            <a:endParaRPr lang="pl-PL" sz="2000" b="1" dirty="0">
              <a:solidFill>
                <a:schemeClr val="accent3">
                  <a:lumMod val="50000"/>
                </a:schemeClr>
              </a:solidFill>
              <a:latin typeface="Berlin Sans FB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520272"/>
              </p:ext>
            </p:extLst>
          </p:nvPr>
        </p:nvGraphicFramePr>
        <p:xfrm>
          <a:off x="250008" y="4149080"/>
          <a:ext cx="8640960" cy="23288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7576"/>
                <a:gridCol w="6560608"/>
                <a:gridCol w="1502776"/>
              </a:tblGrid>
              <a:tr h="24107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+mn-lt"/>
                        </a:rPr>
                        <a:t>Kod</a:t>
                      </a:r>
                      <a:endParaRPr lang="pl-PL" sz="12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</a:rPr>
                        <a:t>Nazwa kwalifikacji</a:t>
                      </a:r>
                      <a:endParaRPr lang="pl-PL" sz="12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</a:rPr>
                        <a:t>Zdawalność </a:t>
                      </a:r>
                      <a:r>
                        <a:rPr lang="pl-PL" sz="1200" b="1" dirty="0" smtClean="0">
                          <a:effectLst/>
                          <a:latin typeface="+mn-lt"/>
                        </a:rPr>
                        <a:t>szkoły</a:t>
                      </a:r>
                      <a:endParaRPr lang="pl-PL" sz="12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1634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AU.22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Technik logistyk 333107 -</a:t>
                      </a:r>
                      <a:r>
                        <a:rPr lang="pl-PL" sz="12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Obsługa magazynów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75%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310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</a:rPr>
                        <a:t>A.31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Technik logistyk 333107 -</a:t>
                      </a:r>
                      <a:r>
                        <a:rPr lang="pl-PL" sz="12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Zarządzanie środkami technicznymi podczas realizacji procesów transportowych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58,1%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514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+mn-ea"/>
                        </a:rPr>
                        <a:t>T.6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Technik żywienia i usług gastronomicznych 343404</a:t>
                      </a:r>
                      <a:r>
                        <a:rPr lang="pl-PL" sz="12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- </a:t>
                      </a: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Sporządzanie potraw i napojów 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100%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0803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+mn-ea"/>
                        </a:rPr>
                        <a:t>M.12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Technik pojazdów samochodowych 311513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Diagnozowanie oraz naprawa elektrycznych i elektronicznych układów pojazdów samochodowych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100%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5" name="Tytuł 1"/>
          <p:cNvSpPr txBox="1">
            <a:spLocks/>
          </p:cNvSpPr>
          <p:nvPr/>
        </p:nvSpPr>
        <p:spPr>
          <a:xfrm>
            <a:off x="455688" y="3583590"/>
            <a:ext cx="35969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0" kern="1200" cap="all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czerwiec-lipiec </a:t>
            </a:r>
            <a: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2019</a:t>
            </a:r>
            <a: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Berlin Sans FB" pitchFamily="34" charset="0"/>
              </a:rPr>
              <a:t/>
            </a:r>
            <a:b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Berlin Sans FB" pitchFamily="34" charset="0"/>
              </a:rPr>
            </a:br>
            <a:endParaRPr lang="pl-PL" sz="2000" b="1" dirty="0">
              <a:solidFill>
                <a:schemeClr val="accent3">
                  <a:lumMod val="50000"/>
                </a:schemeClr>
              </a:solidFill>
              <a:latin typeface="Berlin Sans FB" pitchFamily="34" charset="0"/>
            </a:endParaRP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179512" y="864141"/>
            <a:ext cx="35969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0" kern="1200" cap="all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a) </a:t>
            </a:r>
            <a: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styczeń-luty 2019</a:t>
            </a:r>
            <a: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Berlin Sans FB" pitchFamily="34" charset="0"/>
              </a:rPr>
              <a:t/>
            </a:r>
            <a:b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Berlin Sans FB" pitchFamily="34" charset="0"/>
              </a:rPr>
            </a:br>
            <a:endParaRPr lang="pl-PL" sz="2000" b="1" dirty="0">
              <a:solidFill>
                <a:schemeClr val="accent3">
                  <a:lumMod val="50000"/>
                </a:schemeClr>
              </a:solidFill>
              <a:latin typeface="Berlin Sans FB" pitchFamily="34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984813"/>
              </p:ext>
            </p:extLst>
          </p:nvPr>
        </p:nvGraphicFramePr>
        <p:xfrm>
          <a:off x="250008" y="1340768"/>
          <a:ext cx="8640960" cy="20723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48"/>
                <a:gridCol w="6552728"/>
                <a:gridCol w="1656184"/>
              </a:tblGrid>
              <a:tr h="627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+mn-lt"/>
                        </a:rPr>
                        <a:t>Kod</a:t>
                      </a:r>
                      <a:endParaRPr lang="pl-PL" sz="12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</a:rPr>
                        <a:t>Nazwa kwalifikacji</a:t>
                      </a:r>
                      <a:endParaRPr lang="pl-PL" sz="12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</a:rPr>
                        <a:t>Zdawalność </a:t>
                      </a:r>
                      <a:r>
                        <a:rPr lang="pl-PL" sz="1200" b="1" dirty="0" smtClean="0">
                          <a:effectLst/>
                          <a:latin typeface="+mn-lt"/>
                        </a:rPr>
                        <a:t>szkoły</a:t>
                      </a:r>
                      <a:endParaRPr lang="pl-PL" sz="12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26758"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+mn-lt"/>
                        </a:rPr>
                        <a:t>A.32</a:t>
                      </a:r>
                      <a:endParaRPr lang="pl-PL" sz="1200" dirty="0">
                        <a:latin typeface="+mn-lt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+mn-lt"/>
                        </a:rPr>
                        <a:t>Technik logistyk 333107 </a:t>
                      </a:r>
                    </a:p>
                    <a:p>
                      <a:r>
                        <a:rPr lang="pl-PL" sz="1200" dirty="0" smtClean="0">
                          <a:latin typeface="+mn-lt"/>
                        </a:rPr>
                        <a:t>Organizacja i monitorowanie przepływu zasobów i informacji w jednostkach</a:t>
                      </a:r>
                      <a:r>
                        <a:rPr lang="pl-PL" sz="1200" baseline="0" dirty="0" smtClean="0">
                          <a:latin typeface="+mn-lt"/>
                        </a:rPr>
                        <a:t>  </a:t>
                      </a:r>
                      <a:r>
                        <a:rPr lang="pl-PL" sz="1200" dirty="0" smtClean="0">
                          <a:latin typeface="+mn-lt"/>
                        </a:rPr>
                        <a:t>organizacyjnych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73,3%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64728"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+mn-lt"/>
                        </a:rPr>
                        <a:t>T.15</a:t>
                      </a:r>
                      <a:endParaRPr lang="pl-PL" sz="1200" dirty="0">
                        <a:latin typeface="+mn-lt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+mn-lt"/>
                        </a:rPr>
                        <a:t>Technik żywienia i usług gastronomicznych 343404 </a:t>
                      </a:r>
                    </a:p>
                    <a:p>
                      <a:r>
                        <a:rPr lang="pl-PL" sz="1200" dirty="0" smtClean="0">
                          <a:latin typeface="+mn-lt"/>
                        </a:rPr>
                        <a:t>Organizacja żywienia i usług gastronomicznych 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100%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492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T.14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Technik obsługi turystycznej 422103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Prowadzenie informacji turystycznej oraz sprzedaż usług turystycznych 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85,7%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267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M.18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Technik pojazdów samochodowych 311513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Diagnozowanie i naprawa podzespołów i zespołów pojazdów samochodowych 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100%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2992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328256" y="387514"/>
            <a:ext cx="8229600" cy="50405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l-PL" sz="22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Egzamin potwierdzający kwalifikacje w zawodzie </a:t>
            </a:r>
            <a:r>
              <a:rPr lang="pl-PL" sz="22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Zasadnicza szkoła zawodowa</a:t>
            </a:r>
            <a: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Berlin Sans FB" pitchFamily="34" charset="0"/>
              </a:rPr>
              <a:t/>
            </a:r>
            <a:b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Berlin Sans FB" pitchFamily="34" charset="0"/>
              </a:rPr>
            </a:br>
            <a:endParaRPr lang="pl-PL" sz="2000" b="1" dirty="0">
              <a:solidFill>
                <a:schemeClr val="accent3">
                  <a:lumMod val="50000"/>
                </a:schemeClr>
              </a:solidFill>
              <a:latin typeface="Berlin Sans FB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282424"/>
              </p:ext>
            </p:extLst>
          </p:nvPr>
        </p:nvGraphicFramePr>
        <p:xfrm>
          <a:off x="209264" y="1715662"/>
          <a:ext cx="8640960" cy="23345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7576"/>
                <a:gridCol w="6560608"/>
                <a:gridCol w="1502776"/>
              </a:tblGrid>
              <a:tr h="24107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+mn-lt"/>
                        </a:rPr>
                        <a:t>Kod</a:t>
                      </a:r>
                      <a:endParaRPr lang="pl-PL" sz="12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</a:rPr>
                        <a:t>Nazwa kwalifikacji</a:t>
                      </a:r>
                      <a:endParaRPr lang="pl-PL" sz="12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</a:rPr>
                        <a:t>Zdawalność </a:t>
                      </a:r>
                      <a:r>
                        <a:rPr lang="pl-PL" sz="1200" b="1" dirty="0" smtClean="0">
                          <a:effectLst/>
                          <a:latin typeface="+mn-lt"/>
                        </a:rPr>
                        <a:t>szkoły</a:t>
                      </a:r>
                      <a:endParaRPr lang="pl-PL" sz="12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1634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T.6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Kucharz 512001 -</a:t>
                      </a:r>
                      <a:r>
                        <a:rPr lang="pl-PL" sz="12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Sporządzanie potraw i napojów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50%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310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M.18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Mechanik pojazdów samochodowych 723103 -</a:t>
                      </a:r>
                      <a:r>
                        <a:rPr lang="pl-PL" sz="12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Diagnozowanie i naprawa podzespołów i zespołów pojazdów samochodowych 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77,8 %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514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A.18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Sprzedawca 522301</a:t>
                      </a:r>
                      <a:r>
                        <a:rPr lang="pl-PL" sz="12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- </a:t>
                      </a: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Prowadzenie sprzedaży 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100%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0803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M.20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Ślusarz 722204 - Wykonywanie i naprawa elementów maszyn, urządzeń i narzędzi 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100%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0803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A.19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Fryzjer 514101</a:t>
                      </a:r>
                      <a:r>
                        <a:rPr lang="pl-PL" sz="12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- </a:t>
                      </a: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Wykonywanie zabiegów fryzjerskich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100%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5" name="Tytuł 1"/>
          <p:cNvSpPr txBox="1">
            <a:spLocks/>
          </p:cNvSpPr>
          <p:nvPr/>
        </p:nvSpPr>
        <p:spPr>
          <a:xfrm>
            <a:off x="179512" y="1052736"/>
            <a:ext cx="35969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0" kern="1200" cap="all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</a:t>
            </a:r>
            <a: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czerwiec-lipiec </a:t>
            </a:r>
            <a: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2019</a:t>
            </a:r>
            <a: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Berlin Sans FB" pitchFamily="34" charset="0"/>
              </a:rPr>
              <a:t/>
            </a:r>
            <a:b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Berlin Sans FB" pitchFamily="34" charset="0"/>
              </a:rPr>
            </a:br>
            <a:endParaRPr lang="pl-PL" sz="2000" b="1" dirty="0">
              <a:solidFill>
                <a:schemeClr val="accent3">
                  <a:lumMod val="50000"/>
                </a:schemeClr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10996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2420888"/>
            <a:ext cx="8229600" cy="172819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sz="60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Dziękuję za uwagę …</a:t>
            </a:r>
            <a:endParaRPr lang="pl-PL" sz="6000" dirty="0">
              <a:solidFill>
                <a:schemeClr val="accent3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59947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686800" cy="8382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l-PL" sz="40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Akty prawne określające zadania oświatowe powiatu</a:t>
            </a:r>
            <a:r>
              <a:rPr lang="pl-PL" sz="48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  <a:endParaRPr lang="pl-PL" sz="4800" dirty="0">
              <a:solidFill>
                <a:schemeClr val="accent3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Tytuł 1"/>
          <p:cNvSpPr>
            <a:spLocks noGrp="1"/>
          </p:cNvSpPr>
          <p:nvPr>
            <p:ph idx="1"/>
          </p:nvPr>
        </p:nvSpPr>
        <p:spPr>
          <a:xfrm>
            <a:off x="107504" y="2492896"/>
            <a:ext cx="8884096" cy="4248472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 typeface="Arial" pitchFamily="34" charset="0"/>
              <a:buNone/>
              <a:defRPr/>
            </a:pPr>
            <a:r>
              <a:rPr lang="pl-PL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pl-PL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40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ustawa o samorządzie powiatowym </a:t>
            </a:r>
          </a:p>
          <a:p>
            <a:pPr algn="ctr" eaLnBrk="1" hangingPunct="1">
              <a:buFont typeface="Arial" pitchFamily="34" charset="0"/>
              <a:buNone/>
              <a:defRPr/>
            </a:pPr>
            <a:r>
              <a:rPr lang="pl-PL" sz="4000" dirty="0" smtClean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(Dz. U. z </a:t>
            </a:r>
            <a:r>
              <a:rPr lang="pl-PL" sz="4000" dirty="0" smtClean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2019 </a:t>
            </a:r>
            <a:r>
              <a:rPr lang="pl-PL" sz="4000" dirty="0" smtClean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r., poz</a:t>
            </a:r>
            <a:r>
              <a:rPr lang="pl-PL" sz="4000" dirty="0" smtClean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511)</a:t>
            </a:r>
            <a:r>
              <a:rPr lang="pl-PL" sz="4000" dirty="0" smtClean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pl-PL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pl-PL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40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ustawa </a:t>
            </a:r>
            <a:r>
              <a:rPr lang="pl-PL" sz="40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Karta Nauczyciela </a:t>
            </a:r>
          </a:p>
          <a:p>
            <a:pPr algn="ctr" eaLnBrk="1" hangingPunct="1">
              <a:buFont typeface="Arial" pitchFamily="34" charset="0"/>
              <a:buNone/>
              <a:defRPr/>
            </a:pPr>
            <a:r>
              <a:rPr lang="pl-PL" sz="4000" dirty="0" smtClean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(Dz. U. z 2018r., poz. 967)</a:t>
            </a:r>
          </a:p>
          <a:p>
            <a:pPr marL="0" indent="0" algn="ctr">
              <a:buNone/>
              <a:defRPr/>
            </a:pPr>
            <a:r>
              <a:rPr lang="pl-PL" sz="40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ustawa Prawo Oświatowe</a:t>
            </a:r>
          </a:p>
          <a:p>
            <a:pPr marL="0" indent="0" algn="ctr">
              <a:buNone/>
              <a:defRPr/>
            </a:pPr>
            <a:r>
              <a:rPr lang="pl-PL" sz="4000" dirty="0" smtClean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(Dz. U. z </a:t>
            </a:r>
            <a:r>
              <a:rPr lang="pl-PL" sz="4000" dirty="0" smtClean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2019 </a:t>
            </a:r>
            <a:r>
              <a:rPr lang="pl-PL" sz="4000" dirty="0" smtClean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r., poz. </a:t>
            </a:r>
            <a:r>
              <a:rPr lang="pl-PL" sz="4000" dirty="0" smtClean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1148</a:t>
            </a:r>
            <a:r>
              <a:rPr lang="pl-PL" sz="4000" dirty="0" smtClean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r>
              <a:rPr lang="pl-PL" sz="4000" dirty="0" smtClean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pl-PL" sz="4000" dirty="0" smtClean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pl-PL" sz="4000" dirty="0" smtClean="0">
              <a:solidFill>
                <a:schemeClr val="accent3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685800" y="2120900"/>
          <a:ext cx="7772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227770113"/>
              </p:ext>
            </p:extLst>
          </p:nvPr>
        </p:nvGraphicFramePr>
        <p:xfrm>
          <a:off x="1267198" y="206103"/>
          <a:ext cx="7632848" cy="66518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6389" name="Picture 5" descr="200px-POL_powiat_go%C5%82dapski_COA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907704" y="2848632"/>
            <a:ext cx="1231900" cy="1366838"/>
          </a:xfrm>
          <a:prstGeom prst="rect">
            <a:avLst/>
          </a:prstGeom>
          <a:noFill/>
        </p:spPr>
      </p:pic>
      <p:sp>
        <p:nvSpPr>
          <p:cNvPr id="16390" name="Text Box 6"/>
          <p:cNvSpPr txBox="1">
            <a:spLocks noChangeArrowheads="1"/>
          </p:cNvSpPr>
          <p:nvPr/>
        </p:nvSpPr>
        <p:spPr bwMode="auto">
          <a:xfrm rot="16200000">
            <a:off x="-2662572" y="2990365"/>
            <a:ext cx="669674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 roku szkolnym </a:t>
            </a:r>
            <a:r>
              <a:rPr lang="pl-PL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2017/2018</a:t>
            </a:r>
          </a:p>
          <a:p>
            <a:pPr algn="ctr">
              <a:spcBef>
                <a:spcPct val="50000"/>
              </a:spcBef>
            </a:pPr>
            <a:r>
              <a:rPr lang="pl-PL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pl-PL" sz="2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Powiat Gołdapski był organem </a:t>
            </a:r>
            <a:r>
              <a:rPr lang="pl-PL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prowadzącym dla</a:t>
            </a:r>
            <a:r>
              <a:rPr lang="pl-PL" sz="2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60771" cy="8382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Liczba uczniów w szkołach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5003230"/>
              </p:ext>
            </p:extLst>
          </p:nvPr>
        </p:nvGraphicFramePr>
        <p:xfrm>
          <a:off x="304800" y="1196752"/>
          <a:ext cx="8686800" cy="4883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Wykres 9"/>
          <p:cNvGraphicFramePr/>
          <p:nvPr>
            <p:extLst>
              <p:ext uri="{D42A27DB-BD31-4B8C-83A1-F6EECF244321}">
                <p14:modId xmlns:p14="http://schemas.microsoft.com/office/powerpoint/2010/main" val="4250661318"/>
              </p:ext>
            </p:extLst>
          </p:nvPr>
        </p:nvGraphicFramePr>
        <p:xfrm>
          <a:off x="467544" y="1556792"/>
          <a:ext cx="8064896" cy="435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41987606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5003230"/>
              </p:ext>
            </p:extLst>
          </p:nvPr>
        </p:nvGraphicFramePr>
        <p:xfrm>
          <a:off x="304800" y="1196752"/>
          <a:ext cx="8686800" cy="4883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2614353465"/>
              </p:ext>
            </p:extLst>
          </p:nvPr>
        </p:nvGraphicFramePr>
        <p:xfrm>
          <a:off x="0" y="620688"/>
          <a:ext cx="9252520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19362935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912368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28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Nauczyciele w podziale na stopnie awansu zawodowego 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3944866"/>
              </p:ext>
            </p:extLst>
          </p:nvPr>
        </p:nvGraphicFramePr>
        <p:xfrm>
          <a:off x="395536" y="1397000"/>
          <a:ext cx="7723584" cy="52591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Wykres 8"/>
          <p:cNvGraphicFramePr/>
          <p:nvPr>
            <p:extLst>
              <p:ext uri="{D42A27DB-BD31-4B8C-83A1-F6EECF244321}">
                <p14:modId xmlns:p14="http://schemas.microsoft.com/office/powerpoint/2010/main" val="4279004878"/>
              </p:ext>
            </p:extLst>
          </p:nvPr>
        </p:nvGraphicFramePr>
        <p:xfrm>
          <a:off x="323528" y="116632"/>
          <a:ext cx="8440136" cy="6509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8051859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762000" y="260648"/>
            <a:ext cx="7772400" cy="1609344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2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Etaty przeliczeniowe ogółem </a:t>
            </a:r>
            <a:br>
              <a:rPr lang="pl-PL" sz="32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32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 szkołach i placówkach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5003230"/>
              </p:ext>
            </p:extLst>
          </p:nvPr>
        </p:nvGraphicFramePr>
        <p:xfrm>
          <a:off x="304800" y="1196752"/>
          <a:ext cx="8686800" cy="4883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Wykres 8"/>
          <p:cNvGraphicFramePr/>
          <p:nvPr>
            <p:extLst>
              <p:ext uri="{D42A27DB-BD31-4B8C-83A1-F6EECF244321}">
                <p14:modId xmlns:p14="http://schemas.microsoft.com/office/powerpoint/2010/main" val="2492510398"/>
              </p:ext>
            </p:extLst>
          </p:nvPr>
        </p:nvGraphicFramePr>
        <p:xfrm>
          <a:off x="1043608" y="1255080"/>
          <a:ext cx="7100428" cy="5387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08067315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-24008" y="163472"/>
            <a:ext cx="9217024" cy="1609344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0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Wysokość subwencji oświatowej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625988"/>
              </p:ext>
            </p:extLst>
          </p:nvPr>
        </p:nvGraphicFramePr>
        <p:xfrm>
          <a:off x="290664" y="1437364"/>
          <a:ext cx="8587680" cy="5231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954445935"/>
              </p:ext>
            </p:extLst>
          </p:nvPr>
        </p:nvGraphicFramePr>
        <p:xfrm>
          <a:off x="971600" y="1605968"/>
          <a:ext cx="741682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76463177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rewniana czcionka">
  <a:themeElements>
    <a:clrScheme name="Żółty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łyszcząc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Typ drewna</Template>
  <TotalTime>2071</TotalTime>
  <Words>918</Words>
  <Application>Microsoft Office PowerPoint</Application>
  <PresentationFormat>Pokaz na ekranie (4:3)</PresentationFormat>
  <Paragraphs>325</Paragraphs>
  <Slides>27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10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8" baseType="lpstr">
      <vt:lpstr>Arial</vt:lpstr>
      <vt:lpstr>Berlin Sans FB</vt:lpstr>
      <vt:lpstr>Berlin Sans FB Demi</vt:lpstr>
      <vt:lpstr>Bookman Old Style</vt:lpstr>
      <vt:lpstr>Calibri</vt:lpstr>
      <vt:lpstr>Cambria Math</vt:lpstr>
      <vt:lpstr>Century Gothic</vt:lpstr>
      <vt:lpstr>Palatino Linotype</vt:lpstr>
      <vt:lpstr>Times New Roman</vt:lpstr>
      <vt:lpstr>Wingdings</vt:lpstr>
      <vt:lpstr>Drewniana czcionka</vt:lpstr>
      <vt:lpstr>Informacja o stanie realizacji zadań oświatowych  w roku szkolnym 2018/2019</vt:lpstr>
      <vt:lpstr>Obowiązek sporządzania i przedstawienia niniejszej informacji Radzie Powiatu wynika z dyspozycji art. 11 ust. 7 ustawy z dnia 14 grudnia 2016 r.  - Prawo oświatowe  (Dz. U. z 2019 r., poz. 1148) </vt:lpstr>
      <vt:lpstr>Akty prawne określające zadania oświatowe powiatu:</vt:lpstr>
      <vt:lpstr>Prezentacja programu PowerPoint</vt:lpstr>
      <vt:lpstr>Liczba uczniów w szkołach</vt:lpstr>
      <vt:lpstr>Prezentacja programu PowerPoint</vt:lpstr>
      <vt:lpstr>Nauczyciele w podziale na stopnie awansu zawodowego </vt:lpstr>
      <vt:lpstr>Etaty przeliczeniowe ogółem  w szkołach i placówkach</vt:lpstr>
      <vt:lpstr>Wysokość subwencji oświatowej</vt:lpstr>
      <vt:lpstr>Skala porównawcza dla powiatu</vt:lpstr>
      <vt:lpstr>Wydatki szkół</vt:lpstr>
      <vt:lpstr>W tym dodatki</vt:lpstr>
      <vt:lpstr>Dotacje dla szkoły niepublicznej</vt:lpstr>
      <vt:lpstr>Stypendium starosty</vt:lpstr>
      <vt:lpstr>Realizowane projekty i pozyskane środki</vt:lpstr>
      <vt:lpstr>Realizowane projekty i pozyskane środki</vt:lpstr>
      <vt:lpstr>Wyniki egzaminu ÓSMOKLASISTY</vt:lpstr>
      <vt:lpstr>Średni wynik egzaminu w ZPEW – 35,4 %</vt:lpstr>
      <vt:lpstr>Wyniki egzaminu maturalnego  w powiecie</vt:lpstr>
      <vt:lpstr>Populacja zdających egzamin w 2019 roku</vt:lpstr>
      <vt:lpstr>Wyniki egzaminu maturalnego przeprowadzonego  w maju i czerwcu 2019 r.</vt:lpstr>
      <vt:lpstr>Wyniki egzaminu maturalnego przeprowadzonego  w sierpniu 2019 r.</vt:lpstr>
      <vt:lpstr>Prezentacja programu PowerPoint</vt:lpstr>
      <vt:lpstr>Wyniki egzaminu zawodowego</vt:lpstr>
      <vt:lpstr>Egzamin potwierdzający kwalifikacje w zawodzie - technikum  </vt:lpstr>
      <vt:lpstr>Egzamin potwierdzający kwalifikacje w zawodzie  Zasadnicza szkoła zawodowa </vt:lpstr>
      <vt:lpstr>Dziękuję za uwagę …</vt:lpstr>
    </vt:vector>
  </TitlesOfParts>
  <Company>marcin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Informacja o stanie realizacji zadań oświatowych w roku szkolnym 2011/2012, w tym o wynikach sprawdzianów i egzaminów zewnętrznych </dc:title>
  <dc:creator>marcin</dc:creator>
  <cp:lastModifiedBy>Iwona Dębowska</cp:lastModifiedBy>
  <cp:revision>238</cp:revision>
  <cp:lastPrinted>2019-10-03T11:26:24Z</cp:lastPrinted>
  <dcterms:created xsi:type="dcterms:W3CDTF">2012-10-15T16:57:31Z</dcterms:created>
  <dcterms:modified xsi:type="dcterms:W3CDTF">2019-10-03T11:26:24Z</dcterms:modified>
</cp:coreProperties>
</file>