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7" r:id="rId3"/>
    <p:sldId id="294" r:id="rId4"/>
    <p:sldId id="301" r:id="rId5"/>
    <p:sldId id="269" r:id="rId6"/>
    <p:sldId id="270" r:id="rId7"/>
    <p:sldId id="282" r:id="rId8"/>
    <p:sldId id="264" r:id="rId9"/>
    <p:sldId id="295" r:id="rId10"/>
    <p:sldId id="298" r:id="rId11"/>
    <p:sldId id="303" r:id="rId12"/>
    <p:sldId id="304" r:id="rId13"/>
    <p:sldId id="305" r:id="rId14"/>
    <p:sldId id="271" r:id="rId15"/>
    <p:sldId id="312" r:id="rId16"/>
    <p:sldId id="311" r:id="rId17"/>
    <p:sldId id="272" r:id="rId18"/>
    <p:sldId id="274" r:id="rId19"/>
    <p:sldId id="276" r:id="rId20"/>
    <p:sldId id="310" r:id="rId21"/>
    <p:sldId id="309" r:id="rId22"/>
    <p:sldId id="313" r:id="rId23"/>
    <p:sldId id="285" r:id="rId24"/>
    <p:sldId id="296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E4ED6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-11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Nauczyciele</c:v>
                </c:pt>
              </c:strCache>
            </c:strRef>
          </c:tx>
          <c:dLbls>
            <c:showVal val="1"/>
          </c:dLbls>
          <c:cat>
            <c:strRef>
              <c:f>Arkusz1!$A$2:$A$7</c:f>
              <c:strCache>
                <c:ptCount val="5"/>
                <c:pt idx="0">
                  <c:v>14/15</c:v>
                </c:pt>
                <c:pt idx="1">
                  <c:v>15/16</c:v>
                </c:pt>
                <c:pt idx="2">
                  <c:v>16/17</c:v>
                </c:pt>
                <c:pt idx="3">
                  <c:v>17/18</c:v>
                </c:pt>
                <c:pt idx="4">
                  <c:v>18/19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25</c:v>
                </c:pt>
                <c:pt idx="1">
                  <c:v>26</c:v>
                </c:pt>
                <c:pt idx="2">
                  <c:v>22</c:v>
                </c:pt>
                <c:pt idx="3">
                  <c:v>22</c:v>
                </c:pt>
                <c:pt idx="4">
                  <c:v>19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Obsługa</c:v>
                </c:pt>
              </c:strCache>
            </c:strRef>
          </c:tx>
          <c:dLbls>
            <c:showVal val="1"/>
          </c:dLbls>
          <c:cat>
            <c:strRef>
              <c:f>Arkusz1!$A$2:$A$7</c:f>
              <c:strCache>
                <c:ptCount val="5"/>
                <c:pt idx="0">
                  <c:v>14/15</c:v>
                </c:pt>
                <c:pt idx="1">
                  <c:v>15/16</c:v>
                </c:pt>
                <c:pt idx="2">
                  <c:v>16/17</c:v>
                </c:pt>
                <c:pt idx="3">
                  <c:v>17/18</c:v>
                </c:pt>
                <c:pt idx="4">
                  <c:v>18/19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7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</c:ser>
        <c:axId val="100060160"/>
        <c:axId val="101450496"/>
      </c:barChart>
      <c:catAx>
        <c:axId val="100060160"/>
        <c:scaling>
          <c:orientation val="minMax"/>
        </c:scaling>
        <c:axPos val="b"/>
        <c:tickLblPos val="nextTo"/>
        <c:crossAx val="101450496"/>
        <c:crosses val="autoZero"/>
        <c:auto val="1"/>
        <c:lblAlgn val="ctr"/>
        <c:lblOffset val="100"/>
      </c:catAx>
      <c:valAx>
        <c:axId val="101450496"/>
        <c:scaling>
          <c:orientation val="minMax"/>
        </c:scaling>
        <c:axPos val="l"/>
        <c:majorGridlines/>
        <c:numFmt formatCode="General" sourceLinked="1"/>
        <c:tickLblPos val="nextTo"/>
        <c:crossAx val="1000601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dyplomowany</c:v>
                </c:pt>
              </c:strCache>
            </c:strRef>
          </c:tx>
          <c:dLbls>
            <c:showVal val="1"/>
          </c:dLbls>
          <c:cat>
            <c:strRef>
              <c:f>Arkusz1!$A$2:$A$6</c:f>
              <c:strCache>
                <c:ptCount val="5"/>
                <c:pt idx="0">
                  <c:v>14/15</c:v>
                </c:pt>
                <c:pt idx="1">
                  <c:v>15/16</c:v>
                </c:pt>
                <c:pt idx="2">
                  <c:v>16/17</c:v>
                </c:pt>
                <c:pt idx="3">
                  <c:v>17/18</c:v>
                </c:pt>
                <c:pt idx="4">
                  <c:v>18/19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16</c:v>
                </c:pt>
                <c:pt idx="1">
                  <c:v>16</c:v>
                </c:pt>
                <c:pt idx="2">
                  <c:v>14</c:v>
                </c:pt>
                <c:pt idx="3">
                  <c:v>15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mianowany</c:v>
                </c:pt>
              </c:strCache>
            </c:strRef>
          </c:tx>
          <c:dLbls>
            <c:showVal val="1"/>
          </c:dLbls>
          <c:cat>
            <c:strRef>
              <c:f>Arkusz1!$A$2:$A$6</c:f>
              <c:strCache>
                <c:ptCount val="5"/>
                <c:pt idx="0">
                  <c:v>14/15</c:v>
                </c:pt>
                <c:pt idx="1">
                  <c:v>15/16</c:v>
                </c:pt>
                <c:pt idx="2">
                  <c:v>16/17</c:v>
                </c:pt>
                <c:pt idx="3">
                  <c:v>17/18</c:v>
                </c:pt>
                <c:pt idx="4">
                  <c:v>18/19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7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kontraktowy</c:v>
                </c:pt>
              </c:strCache>
            </c:strRef>
          </c:tx>
          <c:dLbls>
            <c:showVal val="1"/>
          </c:dLbls>
          <c:cat>
            <c:strRef>
              <c:f>Arkusz1!$A$2:$A$6</c:f>
              <c:strCache>
                <c:ptCount val="5"/>
                <c:pt idx="0">
                  <c:v>14/15</c:v>
                </c:pt>
                <c:pt idx="1">
                  <c:v>15/16</c:v>
                </c:pt>
                <c:pt idx="2">
                  <c:v>16/17</c:v>
                </c:pt>
                <c:pt idx="3">
                  <c:v>17/18</c:v>
                </c:pt>
                <c:pt idx="4">
                  <c:v>18/19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axId val="101497856"/>
        <c:axId val="101507840"/>
      </c:barChart>
      <c:catAx>
        <c:axId val="101497856"/>
        <c:scaling>
          <c:orientation val="minMax"/>
        </c:scaling>
        <c:axPos val="b"/>
        <c:tickLblPos val="nextTo"/>
        <c:crossAx val="101507840"/>
        <c:crosses val="autoZero"/>
        <c:auto val="1"/>
        <c:lblAlgn val="ctr"/>
        <c:lblOffset val="100"/>
      </c:catAx>
      <c:valAx>
        <c:axId val="101507840"/>
        <c:scaling>
          <c:orientation val="minMax"/>
        </c:scaling>
        <c:axPos val="l"/>
        <c:majorGridlines/>
        <c:numFmt formatCode="General" sourceLinked="1"/>
        <c:tickLblPos val="nextTo"/>
        <c:crossAx val="1014978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Liczba uczniów</c:v>
                </c:pt>
              </c:strCache>
            </c:strRef>
          </c:tx>
          <c:dLbls>
            <c:showVal val="1"/>
          </c:dLbls>
          <c:cat>
            <c:strRef>
              <c:f>Arkusz1!$A$2:$A$7</c:f>
              <c:strCache>
                <c:ptCount val="5"/>
                <c:pt idx="0">
                  <c:v>14/15</c:v>
                </c:pt>
                <c:pt idx="1">
                  <c:v>15/16</c:v>
                </c:pt>
                <c:pt idx="2">
                  <c:v>16/17</c:v>
                </c:pt>
                <c:pt idx="3">
                  <c:v>17/18</c:v>
                </c:pt>
                <c:pt idx="4">
                  <c:v>18/19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273</c:v>
                </c:pt>
                <c:pt idx="1">
                  <c:v>248</c:v>
                </c:pt>
                <c:pt idx="2">
                  <c:v>213</c:v>
                </c:pt>
                <c:pt idx="3">
                  <c:v>181</c:v>
                </c:pt>
                <c:pt idx="4">
                  <c:v>174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Liczba oddziałów</c:v>
                </c:pt>
              </c:strCache>
            </c:strRef>
          </c:tx>
          <c:dLbls>
            <c:showVal val="1"/>
          </c:dLbls>
          <c:cat>
            <c:strRef>
              <c:f>Arkusz1!$A$2:$A$7</c:f>
              <c:strCache>
                <c:ptCount val="5"/>
                <c:pt idx="0">
                  <c:v>14/15</c:v>
                </c:pt>
                <c:pt idx="1">
                  <c:v>15/16</c:v>
                </c:pt>
                <c:pt idx="2">
                  <c:v>16/17</c:v>
                </c:pt>
                <c:pt idx="3">
                  <c:v>17/18</c:v>
                </c:pt>
                <c:pt idx="4">
                  <c:v>18/19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9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axId val="101677696"/>
        <c:axId val="101683584"/>
      </c:barChart>
      <c:catAx>
        <c:axId val="101677696"/>
        <c:scaling>
          <c:orientation val="minMax"/>
        </c:scaling>
        <c:axPos val="b"/>
        <c:tickLblPos val="nextTo"/>
        <c:crossAx val="101683584"/>
        <c:crosses val="autoZero"/>
        <c:auto val="1"/>
        <c:lblAlgn val="ctr"/>
        <c:lblOffset val="100"/>
      </c:catAx>
      <c:valAx>
        <c:axId val="101683584"/>
        <c:scaling>
          <c:orientation val="minMax"/>
        </c:scaling>
        <c:axPos val="l"/>
        <c:majorGridlines/>
        <c:numFmt formatCode="General" sourceLinked="1"/>
        <c:tickLblPos val="nextTo"/>
        <c:crossAx val="1016776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Szkoła</c:v>
                </c:pt>
              </c:strCache>
            </c:strRef>
          </c:tx>
          <c:dLbls>
            <c:showVal val="1"/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95</c:v>
                </c:pt>
                <c:pt idx="1">
                  <c:v>94</c:v>
                </c:pt>
                <c:pt idx="2">
                  <c:v>91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Powiat</c:v>
                </c:pt>
              </c:strCache>
            </c:strRef>
          </c:tx>
          <c:dLbls>
            <c:showVal val="1"/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Arkusz1!$C$2:$C$6</c:f>
              <c:numCache>
                <c:formatCode>General</c:formatCode>
                <c:ptCount val="5"/>
                <c:pt idx="0">
                  <c:v>64</c:v>
                </c:pt>
                <c:pt idx="1">
                  <c:v>81</c:v>
                </c:pt>
                <c:pt idx="2">
                  <c:v>69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Woj..</c:v>
                </c:pt>
              </c:strCache>
            </c:strRef>
          </c:tx>
          <c:dLbls>
            <c:showVal val="1"/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Arkusz1!$D$2:$D$6</c:f>
              <c:numCache>
                <c:formatCode>General</c:formatCode>
                <c:ptCount val="5"/>
                <c:pt idx="0">
                  <c:v>74</c:v>
                </c:pt>
                <c:pt idx="1">
                  <c:v>84</c:v>
                </c:pt>
                <c:pt idx="2">
                  <c:v>77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Kraj</c:v>
                </c:pt>
              </c:strCache>
            </c:strRef>
          </c:tx>
          <c:dLbls>
            <c:showVal val="1"/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Arkusz1!$E$2:$E$6</c:f>
              <c:numCache>
                <c:formatCode>General</c:formatCode>
                <c:ptCount val="5"/>
                <c:pt idx="0">
                  <c:v>78</c:v>
                </c:pt>
                <c:pt idx="1">
                  <c:v>86</c:v>
                </c:pt>
                <c:pt idx="2">
                  <c:v>80</c:v>
                </c:pt>
              </c:numCache>
            </c:numRef>
          </c:val>
        </c:ser>
        <c:axId val="102069376"/>
        <c:axId val="102070912"/>
      </c:barChart>
      <c:catAx>
        <c:axId val="102069376"/>
        <c:scaling>
          <c:orientation val="minMax"/>
        </c:scaling>
        <c:axPos val="b"/>
        <c:numFmt formatCode="General" sourceLinked="1"/>
        <c:tickLblPos val="nextTo"/>
        <c:crossAx val="102070912"/>
        <c:crosses val="autoZero"/>
        <c:auto val="1"/>
        <c:lblAlgn val="ctr"/>
        <c:lblOffset val="100"/>
      </c:catAx>
      <c:valAx>
        <c:axId val="102070912"/>
        <c:scaling>
          <c:orientation val="minMax"/>
        </c:scaling>
        <c:axPos val="l"/>
        <c:majorGridlines/>
        <c:numFmt formatCode="General" sourceLinked="1"/>
        <c:tickLblPos val="nextTo"/>
        <c:crossAx val="1020693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F48C8-33DA-4763-8289-97426035720B}" type="datetimeFigureOut">
              <a:rPr lang="pl-PL" smtClean="0"/>
              <a:pPr/>
              <a:t>2019-09-09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3E547-A64F-4A20-9329-B125BCF0703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07254-7588-40BA-9DAC-CA8F5531B1D7}" type="datetimeFigureOut">
              <a:rPr lang="pl-PL" smtClean="0"/>
              <a:pPr/>
              <a:t>2019-09-09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EDD7A-B205-4AD6-B309-884D2A05575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3122-29A6-4798-A7D1-3A7A972D40E7}" type="datetimeFigureOut">
              <a:rPr lang="pl-PL" smtClean="0"/>
              <a:pPr/>
              <a:t>2019-09-09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BCA2-0D7D-400D-91C2-AFC8FADCF80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3122-29A6-4798-A7D1-3A7A972D40E7}" type="datetimeFigureOut">
              <a:rPr lang="pl-PL" smtClean="0"/>
              <a:pPr/>
              <a:t>2019-09-09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BCA2-0D7D-400D-91C2-AFC8FADCF80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3122-29A6-4798-A7D1-3A7A972D40E7}" type="datetimeFigureOut">
              <a:rPr lang="pl-PL" smtClean="0"/>
              <a:pPr/>
              <a:t>2019-09-09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BCA2-0D7D-400D-91C2-AFC8FADCF80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3122-29A6-4798-A7D1-3A7A972D40E7}" type="datetimeFigureOut">
              <a:rPr lang="pl-PL" smtClean="0"/>
              <a:pPr/>
              <a:t>2019-09-09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BCA2-0D7D-400D-91C2-AFC8FADCF80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3122-29A6-4798-A7D1-3A7A972D40E7}" type="datetimeFigureOut">
              <a:rPr lang="pl-PL" smtClean="0"/>
              <a:pPr/>
              <a:t>2019-09-09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BCA2-0D7D-400D-91C2-AFC8FADCF80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3122-29A6-4798-A7D1-3A7A972D40E7}" type="datetimeFigureOut">
              <a:rPr lang="pl-PL" smtClean="0"/>
              <a:pPr/>
              <a:t>2019-09-09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BCA2-0D7D-400D-91C2-AFC8FADCF80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3122-29A6-4798-A7D1-3A7A972D40E7}" type="datetimeFigureOut">
              <a:rPr lang="pl-PL" smtClean="0"/>
              <a:pPr/>
              <a:t>2019-09-09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BCA2-0D7D-400D-91C2-AFC8FADCF80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3122-29A6-4798-A7D1-3A7A972D40E7}" type="datetimeFigureOut">
              <a:rPr lang="pl-PL" smtClean="0"/>
              <a:pPr/>
              <a:t>2019-09-09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BCA2-0D7D-400D-91C2-AFC8FADCF80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3122-29A6-4798-A7D1-3A7A972D40E7}" type="datetimeFigureOut">
              <a:rPr lang="pl-PL" smtClean="0"/>
              <a:pPr/>
              <a:t>2019-09-09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BCA2-0D7D-400D-91C2-AFC8FADCF80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3122-29A6-4798-A7D1-3A7A972D40E7}" type="datetimeFigureOut">
              <a:rPr lang="pl-PL" smtClean="0"/>
              <a:pPr/>
              <a:t>2019-09-09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BCA2-0D7D-400D-91C2-AFC8FADCF80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3122-29A6-4798-A7D1-3A7A972D40E7}" type="datetimeFigureOut">
              <a:rPr lang="pl-PL" smtClean="0"/>
              <a:pPr/>
              <a:t>2019-09-09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BCA2-0D7D-400D-91C2-AFC8FADCF80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23122-29A6-4798-A7D1-3A7A972D40E7}" type="datetimeFigureOut">
              <a:rPr lang="pl-PL" smtClean="0"/>
              <a:pPr/>
              <a:t>2019-09-09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6BCA2-0D7D-400D-91C2-AFC8FADCF80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3289920"/>
          </a:xfrm>
        </p:spPr>
        <p:txBody>
          <a:bodyPr>
            <a:normAutofit fontScale="92500" lnSpcReduction="10000"/>
          </a:bodyPr>
          <a:lstStyle/>
          <a:p>
            <a:r>
              <a:rPr lang="pl-PL" sz="1300" b="1" spc="1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Liceum Ogólnokształcące im. Jana Pawła II</a:t>
            </a:r>
            <a:br>
              <a:rPr lang="pl-PL" sz="1300" b="1" spc="1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300" b="1" spc="1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ul. Księdza Popiełuszki 2 </a:t>
            </a:r>
          </a:p>
          <a:p>
            <a:r>
              <a:rPr lang="pl-PL" sz="1300" b="1" spc="1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19-500 Gołdap</a:t>
            </a:r>
          </a:p>
          <a:p>
            <a:r>
              <a:rPr lang="pl-PL" sz="1300" b="1" spc="1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tel. (087) 615-06-99 </a:t>
            </a:r>
          </a:p>
          <a:p>
            <a:r>
              <a:rPr lang="pl-PL" sz="1300" b="1" spc="1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fax. (087) 615-10-82</a:t>
            </a:r>
            <a:br>
              <a:rPr lang="pl-PL" sz="1300" b="1" spc="1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300" b="1" spc="1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pl-PL" sz="1300" b="1" spc="150" dirty="0" err="1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logoldap@poczta.onet.pl</a:t>
            </a:r>
            <a:endParaRPr lang="pl-PL" sz="1300" b="1" spc="150" dirty="0" smtClean="0">
              <a:ln w="11430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1300" b="1" spc="1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strona: </a:t>
            </a:r>
            <a:r>
              <a:rPr lang="pl-PL" sz="1300" b="1" spc="150" dirty="0" err="1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www.logoldap.szkolnastrona.pl</a:t>
            </a:r>
            <a:endParaRPr lang="pl-PL" sz="1300" b="1" spc="150" dirty="0" smtClean="0">
              <a:ln w="11430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l-PL" b="1" dirty="0" smtClean="0">
              <a:solidFill>
                <a:srgbClr val="C00000"/>
              </a:solidFill>
            </a:endParaRPr>
          </a:p>
          <a:p>
            <a:r>
              <a:rPr lang="pl-PL" sz="4300" b="1" dirty="0" smtClean="0">
                <a:solidFill>
                  <a:schemeClr val="tx1"/>
                </a:solidFill>
                <a:latin typeface="Berylium" pitchFamily="2" charset="-18"/>
              </a:rPr>
              <a:t>Informacja za rok szkolny </a:t>
            </a:r>
          </a:p>
          <a:p>
            <a:r>
              <a:rPr lang="pl-PL" sz="4300" b="1" dirty="0" smtClean="0">
                <a:solidFill>
                  <a:schemeClr val="tx1"/>
                </a:solidFill>
                <a:latin typeface="Berylium" pitchFamily="2" charset="-18"/>
              </a:rPr>
              <a:t>2018/2019</a:t>
            </a:r>
            <a:endParaRPr lang="pl-PL" sz="4300" b="1" dirty="0">
              <a:solidFill>
                <a:schemeClr val="tx1"/>
              </a:solidFill>
              <a:latin typeface="Berylium" pitchFamily="2" charset="-18"/>
            </a:endParaRPr>
          </a:p>
        </p:txBody>
      </p:sp>
      <p:pic>
        <p:nvPicPr>
          <p:cNvPr id="4" name="Picture 4" descr="D:\Documents and Settings\User\Pulpit\Dane\Moje WWW\LO_Gołdap_strona\papiez-log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704856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erylium" pitchFamily="2" charset="-18"/>
              </a:rPr>
              <a:t>BAZA SZKOŁY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sz="2800" dirty="0" smtClean="0">
                <a:latin typeface="Berylium" pitchFamily="2" charset="-18"/>
              </a:rPr>
              <a:t>Pracownia z tablicą interaktywną</a:t>
            </a:r>
            <a:endParaRPr lang="pl-PL" sz="2800" dirty="0">
              <a:latin typeface="Berylium" pitchFamily="2" charset="-18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>
                <a:latin typeface="Berylium" pitchFamily="2" charset="-18"/>
              </a:rPr>
              <a:t>Pokój nauczycielski</a:t>
            </a:r>
            <a:endParaRPr lang="pl-PL" dirty="0">
              <a:latin typeface="Berylium" pitchFamily="2" charset="-18"/>
            </a:endParaRPr>
          </a:p>
        </p:txBody>
      </p:sp>
      <p:pic>
        <p:nvPicPr>
          <p:cNvPr id="7" name="Symbol zastępczy zawartości 6" descr="DSCF073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pic>
        <p:nvPicPr>
          <p:cNvPr id="8" name="Symbol zastępczy zawartości 7" descr="DSCF072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_DSC03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64369"/>
            <a:ext cx="4038600" cy="2597624"/>
          </a:xfrm>
        </p:spPr>
      </p:pic>
      <p:pic>
        <p:nvPicPr>
          <p:cNvPr id="6" name="Symbol zastępczy zawartości 5" descr="_DSC0027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22004"/>
            <a:ext cx="4038600" cy="2682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_DSC01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3475" y="1600200"/>
            <a:ext cx="3006050" cy="4525963"/>
          </a:xfrm>
        </p:spPr>
      </p:pic>
      <p:pic>
        <p:nvPicPr>
          <p:cNvPr id="6" name="Symbol zastępczy zawartości 5" descr="_DSC02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56719"/>
            <a:ext cx="4038600" cy="26129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 descr="_DSC0054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3475" y="1600200"/>
            <a:ext cx="3006050" cy="4525963"/>
          </a:xfrm>
        </p:spPr>
      </p:pic>
      <p:pic>
        <p:nvPicPr>
          <p:cNvPr id="8" name="Symbol zastępczy zawartości 7" descr="_DSC01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43195"/>
            <a:ext cx="4038600" cy="26399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latin typeface="Berylium" pitchFamily="2" charset="-18"/>
              </a:rPr>
              <a:t>Kadra</a:t>
            </a:r>
            <a:endParaRPr lang="pl-PL" sz="4000" b="1" dirty="0">
              <a:latin typeface="Berylium" pitchFamily="2" charset="-18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67544" y="170080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pl-PL" b="1" i="1" dirty="0" smtClean="0">
                <a:latin typeface="Berylium" pitchFamily="2" charset="-18"/>
              </a:rPr>
              <a:t>Nauczyciele według stopni awansu</a:t>
            </a:r>
            <a:endParaRPr lang="pl-PL" b="1" i="1" dirty="0">
              <a:latin typeface="Berylium" pitchFamily="2" charset="-18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pl-PL" dirty="0" smtClean="0"/>
              <a:t>Kadra pedagogiczna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2" descr="C:\Documents and Settings\Administrator\Pulpit\DLA DYREKTORA\grono pedagogiczn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369035" cy="413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latin typeface="Berylium" pitchFamily="2" charset="-18"/>
              </a:rPr>
              <a:t>Uczniowie</a:t>
            </a:r>
            <a:endParaRPr lang="pl-PL" sz="4000" b="1" dirty="0">
              <a:latin typeface="Berylium" pitchFamily="2" charset="-18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latin typeface="Berylium" pitchFamily="2" charset="-18"/>
              </a:rPr>
              <a:t>Wyniki egzaminów maturalnych</a:t>
            </a:r>
            <a:endParaRPr lang="pl-PL" sz="4000" b="1" dirty="0">
              <a:latin typeface="Berylium" pitchFamily="2" charset="-18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395536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Osiągnięcia</a:t>
            </a:r>
            <a:endParaRPr lang="pl-PL" sz="40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99592" y="1196753"/>
            <a:ext cx="763284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Tx/>
              <a:buAutoNum type="arabicPeriod"/>
            </a:pPr>
            <a:r>
              <a:rPr lang="pl-PL" sz="2400" dirty="0" smtClean="0">
                <a:latin typeface="Berylium" pitchFamily="2" charset="-18"/>
              </a:rPr>
              <a:t>Ko</a:t>
            </a:r>
            <a:r>
              <a:rPr lang="pl-PL" sz="2400" dirty="0" smtClean="0">
                <a:latin typeface="Calibri" pitchFamily="34" charset="0"/>
              </a:rPr>
              <a:t>nkurs matematyczny KANGUR – </a:t>
            </a:r>
            <a:r>
              <a:rPr lang="pl-PL" sz="2400" dirty="0" smtClean="0">
                <a:latin typeface="Calibri" pitchFamily="34" charset="0"/>
              </a:rPr>
              <a:t>3 najlepsze wyniki w powiecie.</a:t>
            </a:r>
          </a:p>
          <a:p>
            <a:pPr marL="342900" lvl="0" indent="-342900" algn="just">
              <a:buFontTx/>
              <a:buAutoNum type="arabicPeriod"/>
            </a:pPr>
            <a:r>
              <a:rPr lang="pl-PL" sz="2400" dirty="0" smtClean="0">
                <a:latin typeface="Calibri" pitchFamily="34" charset="0"/>
              </a:rPr>
              <a:t>Konkurs  Języka Angielskiego FOX – Sonia Becz – </a:t>
            </a:r>
            <a:r>
              <a:rPr lang="pl-PL" sz="2400" dirty="0" err="1" smtClean="0">
                <a:latin typeface="Calibri" pitchFamily="34" charset="0"/>
              </a:rPr>
              <a:t>wyróznienie</a:t>
            </a:r>
            <a:r>
              <a:rPr lang="pl-PL" sz="2400" dirty="0" smtClean="0">
                <a:latin typeface="Calibri" pitchFamily="34" charset="0"/>
              </a:rPr>
              <a:t> w rejonie Ełckim.</a:t>
            </a:r>
          </a:p>
          <a:p>
            <a:pPr marL="342900" lvl="0" indent="-342900" algn="just">
              <a:buFontTx/>
              <a:buAutoNum type="arabicPeriod"/>
            </a:pPr>
            <a:r>
              <a:rPr lang="pl-PL" sz="2400" dirty="0" smtClean="0">
                <a:latin typeface="Calibri" pitchFamily="34" charset="0"/>
              </a:rPr>
              <a:t>Olimpiada Wiedzy o Państwie i Prawie – Nina </a:t>
            </a:r>
            <a:r>
              <a:rPr lang="pl-PL" sz="2400" dirty="0" err="1" smtClean="0">
                <a:latin typeface="Calibri" pitchFamily="34" charset="0"/>
              </a:rPr>
              <a:t>Kurpios</a:t>
            </a:r>
            <a:r>
              <a:rPr lang="pl-PL" sz="2400" dirty="0" smtClean="0">
                <a:latin typeface="Calibri" pitchFamily="34" charset="0"/>
              </a:rPr>
              <a:t> – udział w finale wojewódzkim.</a:t>
            </a:r>
          </a:p>
          <a:p>
            <a:pPr marL="342900" lvl="0" indent="-342900" algn="just">
              <a:buFontTx/>
              <a:buAutoNum type="arabicPeriod"/>
            </a:pPr>
            <a:r>
              <a:rPr lang="pl-PL" sz="2400" dirty="0" smtClean="0">
                <a:latin typeface="Calibri" pitchFamily="34" charset="0"/>
              </a:rPr>
              <a:t>Konkurs filmowy „Stop mowie nienawiści” – I miejsce w Okręgu </a:t>
            </a:r>
            <a:r>
              <a:rPr lang="pl-PL" sz="2400" dirty="0" err="1" smtClean="0">
                <a:latin typeface="Calibri" pitchFamily="34" charset="0"/>
              </a:rPr>
              <a:t>Eckim</a:t>
            </a:r>
            <a:r>
              <a:rPr lang="pl-PL" sz="2400" dirty="0" smtClean="0">
                <a:latin typeface="Calibri" pitchFamily="34" charset="0"/>
              </a:rPr>
              <a:t>.</a:t>
            </a:r>
          </a:p>
          <a:p>
            <a:pPr marL="342900" lvl="0" indent="-342900" algn="just">
              <a:buFontTx/>
              <a:buAutoNum type="arabicPeriod"/>
            </a:pPr>
            <a:r>
              <a:rPr lang="pl-PL" sz="2400" dirty="0" smtClean="0">
                <a:latin typeface="Calibri" pitchFamily="34" charset="0"/>
              </a:rPr>
              <a:t>Olimpiada Statystyczna – udział w zawodach wojewódzkich.</a:t>
            </a:r>
          </a:p>
          <a:p>
            <a:pPr marL="342900" lvl="0" indent="-342900" algn="just">
              <a:buFontTx/>
              <a:buAutoNum type="arabicPeriod"/>
            </a:pPr>
            <a:r>
              <a:rPr lang="pl-PL" sz="2400" dirty="0" smtClean="0">
                <a:latin typeface="Calibri" pitchFamily="34" charset="0"/>
              </a:rPr>
              <a:t>Konkurs Recytatorski „Moje, Twoje, Nasze” – Nina </a:t>
            </a:r>
            <a:r>
              <a:rPr lang="pl-PL" sz="2400" dirty="0" err="1" smtClean="0">
                <a:latin typeface="Calibri" pitchFamily="34" charset="0"/>
              </a:rPr>
              <a:t>Kurpios</a:t>
            </a:r>
            <a:r>
              <a:rPr lang="pl-PL" sz="2400" dirty="0" smtClean="0">
                <a:latin typeface="Calibri" pitchFamily="34" charset="0"/>
              </a:rPr>
              <a:t> I miejsce w powiecie.</a:t>
            </a:r>
            <a:endParaRPr lang="pl-PL" sz="2400" dirty="0" smtClean="0">
              <a:latin typeface="Calibri" pitchFamily="34" charset="0"/>
            </a:endParaRPr>
          </a:p>
          <a:p>
            <a:pPr marL="342900" indent="-342900" algn="just">
              <a:buFontTx/>
              <a:buAutoNum type="arabicPeriod"/>
            </a:pPr>
            <a:endParaRPr lang="pl-PL" sz="2400" dirty="0" smtClean="0"/>
          </a:p>
          <a:p>
            <a:pPr marL="342900" lvl="0" indent="-342900" algn="just">
              <a:buFontTx/>
              <a:buAutoNum type="arabicPeriod"/>
            </a:pPr>
            <a:endParaRPr lang="pl-PL" dirty="0" smtClean="0">
              <a:latin typeface="Berylium" pitchFamily="2" charset="-18"/>
            </a:endParaRPr>
          </a:p>
          <a:p>
            <a:pPr marL="342900" indent="-342900">
              <a:buAutoNum type="arabicPeriod"/>
            </a:pPr>
            <a:endParaRPr lang="pl-PL" dirty="0">
              <a:latin typeface="Berylium" pitchFamily="2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 smtClean="0">
                <a:latin typeface="Berylium" pitchFamily="2" charset="-18"/>
              </a:rPr>
              <a:t>Działalność szkoły w roku szkolnym 2018/2019</a:t>
            </a:r>
            <a:endParaRPr lang="pl-PL" b="1" i="1" dirty="0">
              <a:latin typeface="Berylium" pitchFamily="2" charset="-18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115616" y="2348880"/>
            <a:ext cx="7056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2800" dirty="0" smtClean="0">
                <a:latin typeface="Berylium" pitchFamily="2" charset="-18"/>
              </a:rPr>
              <a:t>Baza szkoły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800" dirty="0" smtClean="0">
                <a:latin typeface="Berylium" pitchFamily="2" charset="-18"/>
              </a:rPr>
              <a:t>Kadra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800" dirty="0" smtClean="0">
                <a:latin typeface="Berylium" pitchFamily="2" charset="-18"/>
              </a:rPr>
              <a:t>Uczniowie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800" dirty="0" smtClean="0">
                <a:latin typeface="Berylium" pitchFamily="2" charset="-18"/>
              </a:rPr>
              <a:t>Wyniki egzaminów zewnętrznych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800" dirty="0" smtClean="0">
                <a:latin typeface="Berylium" pitchFamily="2" charset="-18"/>
              </a:rPr>
              <a:t>Osiągnięcia uczniów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800" dirty="0" smtClean="0">
                <a:latin typeface="Berylium" pitchFamily="2" charset="-18"/>
              </a:rPr>
              <a:t>Pomoc materialna uczniom</a:t>
            </a:r>
            <a:endParaRPr lang="pl-PL" sz="2800" dirty="0">
              <a:latin typeface="Berylium" pitchFamily="2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>
                <a:latin typeface="Berylium" pitchFamily="2" charset="-18"/>
              </a:rPr>
              <a:t>Osiągnięcia</a:t>
            </a:r>
            <a:endParaRPr lang="pl-PL" i="1" dirty="0">
              <a:latin typeface="Berylium" pitchFamily="2" charset="-18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Olimpiada Wiedzy o OC – Olszewski Michał, Jurgielewicz Urszula – I miejsce w Powiecie.</a:t>
            </a:r>
          </a:p>
          <a:p>
            <a:pPr>
              <a:buNone/>
            </a:pP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Osiągnięcia sportowe</a:t>
            </a:r>
            <a:endParaRPr lang="pl-PL" sz="40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99592" y="1196753"/>
            <a:ext cx="7632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lvl="0" indent="-179388">
              <a:buFont typeface="Arial" pitchFamily="34" charset="0"/>
              <a:buChar char="•"/>
            </a:pPr>
            <a:r>
              <a:rPr lang="pl-PL" sz="2400" dirty="0" smtClean="0"/>
              <a:t>Ania </a:t>
            </a:r>
            <a:r>
              <a:rPr lang="pl-PL" sz="2400" dirty="0" err="1" smtClean="0"/>
              <a:t>Stepanik</a:t>
            </a:r>
            <a:r>
              <a:rPr lang="pl-PL" sz="2400" dirty="0" smtClean="0"/>
              <a:t> – I miejsce w I rzucie Gołdapskiej Ligi MTB.</a:t>
            </a:r>
          </a:p>
          <a:p>
            <a:pPr marL="179388" lvl="0" indent="-179388">
              <a:buFont typeface="Arial" pitchFamily="34" charset="0"/>
              <a:buChar char="•"/>
            </a:pPr>
            <a:r>
              <a:rPr lang="pl-PL" sz="2400" dirty="0" smtClean="0"/>
              <a:t>Edyta </a:t>
            </a:r>
            <a:r>
              <a:rPr lang="pl-PL" sz="2400" dirty="0" err="1" smtClean="0"/>
              <a:t>Mazalewska</a:t>
            </a:r>
            <a:r>
              <a:rPr lang="pl-PL" sz="2400" dirty="0" smtClean="0"/>
              <a:t> - I miejsce w II rzucie Gołdapskiej Ligi MTB.</a:t>
            </a:r>
          </a:p>
          <a:p>
            <a:pPr marL="179388" lvl="0" indent="-179388">
              <a:buFont typeface="Arial" pitchFamily="34" charset="0"/>
              <a:buChar char="•"/>
            </a:pPr>
            <a:r>
              <a:rPr lang="pl-PL" sz="2400" dirty="0" smtClean="0"/>
              <a:t>Joanna </a:t>
            </a:r>
            <a:r>
              <a:rPr lang="pl-PL" sz="2400" dirty="0" err="1" smtClean="0"/>
              <a:t>Stepanik</a:t>
            </a:r>
            <a:r>
              <a:rPr lang="pl-PL" sz="2400" dirty="0" smtClean="0"/>
              <a:t> – II miejsce w II rzucie Gołdapskiej Ligi MTB.</a:t>
            </a:r>
          </a:p>
          <a:p>
            <a:pPr marL="179388" lvl="0" indent="-179388">
              <a:buFont typeface="Arial" pitchFamily="34" charset="0"/>
              <a:buChar char="•"/>
            </a:pPr>
            <a:r>
              <a:rPr lang="pl-PL" sz="2400" dirty="0" smtClean="0"/>
              <a:t>XXVI </a:t>
            </a:r>
            <a:r>
              <a:rPr lang="pl-PL" sz="2400" dirty="0" err="1" smtClean="0"/>
              <a:t>Cros</a:t>
            </a:r>
            <a:r>
              <a:rPr lang="pl-PL" sz="2400" dirty="0" smtClean="0"/>
              <a:t> Gołdapski – Zuzanna </a:t>
            </a:r>
            <a:r>
              <a:rPr lang="pl-PL" sz="2400" dirty="0" err="1" smtClean="0"/>
              <a:t>Śniczewska</a:t>
            </a:r>
            <a:r>
              <a:rPr lang="pl-PL" sz="2400" dirty="0" smtClean="0"/>
              <a:t> – II miejsce.</a:t>
            </a:r>
          </a:p>
          <a:p>
            <a:pPr marL="179388" lvl="0" indent="-179388">
              <a:buFont typeface="Arial" pitchFamily="34" charset="0"/>
              <a:buChar char="•"/>
            </a:pPr>
            <a:r>
              <a:rPr lang="pl-PL" sz="2400" dirty="0" smtClean="0"/>
              <a:t>III miejsce w turnieju półfinałowym Mistrzostw Województwa „Moje Boisko ORLIK 2012” w piłce siatkowej dziewcząt.</a:t>
            </a:r>
          </a:p>
          <a:p>
            <a:pPr marL="179388" lvl="0" indent="-179388">
              <a:buFont typeface="Arial" pitchFamily="34" charset="0"/>
              <a:buChar char="•"/>
            </a:pPr>
            <a:r>
              <a:rPr lang="pl-PL" sz="2400" dirty="0" smtClean="0"/>
              <a:t>Zuzia </a:t>
            </a:r>
            <a:r>
              <a:rPr lang="pl-PL" sz="2400" dirty="0" err="1" smtClean="0"/>
              <a:t>Śniczewska</a:t>
            </a:r>
            <a:r>
              <a:rPr lang="pl-PL" sz="2400" dirty="0" smtClean="0"/>
              <a:t> – II miejsce w II rzucie Gołdapskiej Ligi Biegów Przełajowych.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Osiągnięcia sportowe</a:t>
            </a:r>
            <a:endParaRPr lang="pl-PL" sz="36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11560" y="1256467"/>
            <a:ext cx="784887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lvl="0" indent="-179388">
              <a:buFont typeface="Arial" pitchFamily="34" charset="0"/>
              <a:buChar char="•"/>
            </a:pPr>
            <a:r>
              <a:rPr lang="pl-PL" sz="2000" dirty="0" smtClean="0"/>
              <a:t>I miejsce w </a:t>
            </a:r>
            <a:r>
              <a:rPr lang="pl-PL" sz="2000" dirty="0" err="1" smtClean="0"/>
              <a:t>wojwództwie</a:t>
            </a:r>
            <a:r>
              <a:rPr lang="pl-PL" sz="2000" dirty="0" smtClean="0"/>
              <a:t> – Wojewódzki </a:t>
            </a:r>
            <a:r>
              <a:rPr lang="pl-PL" sz="2000" dirty="0" smtClean="0"/>
              <a:t>Turniej </a:t>
            </a:r>
            <a:r>
              <a:rPr lang="pl-PL" sz="2000" dirty="0" err="1" smtClean="0"/>
              <a:t>Licealiady</a:t>
            </a:r>
            <a:r>
              <a:rPr lang="pl-PL" sz="2000" dirty="0" smtClean="0"/>
              <a:t> </a:t>
            </a:r>
            <a:r>
              <a:rPr lang="pl-PL" sz="2000" dirty="0" smtClean="0"/>
              <a:t>MOJE BOISKO Orlik 2012 WARMIŃSKO-MAZURSKIEGO  SZS w piłce siatkowej chłopców. – Gołdap, 20.11.2018r.</a:t>
            </a:r>
          </a:p>
          <a:p>
            <a:pPr marL="179388" lvl="0" indent="-179388">
              <a:buFont typeface="Arial" pitchFamily="34" charset="0"/>
              <a:buChar char="•"/>
            </a:pPr>
            <a:r>
              <a:rPr lang="pl-PL" sz="2000" dirty="0" smtClean="0"/>
              <a:t>I miejsce w Mistrzostwach Powiatu </a:t>
            </a:r>
            <a:r>
              <a:rPr lang="pl-PL" sz="2000" dirty="0" err="1" smtClean="0"/>
              <a:t>Gołdapsiegi</a:t>
            </a:r>
            <a:r>
              <a:rPr lang="pl-PL" sz="2000" dirty="0" smtClean="0"/>
              <a:t> w piłce siatkowej dziewcząt.</a:t>
            </a:r>
          </a:p>
          <a:p>
            <a:pPr marL="179388" lvl="0" indent="-179388">
              <a:buFont typeface="Arial" pitchFamily="34" charset="0"/>
              <a:buChar char="•"/>
            </a:pPr>
            <a:r>
              <a:rPr lang="pl-PL" sz="2000" dirty="0" smtClean="0"/>
              <a:t>I miejsce w Mistrzostwach Powiatu </a:t>
            </a:r>
            <a:r>
              <a:rPr lang="pl-PL" sz="2000" dirty="0" err="1" smtClean="0"/>
              <a:t>Gołdapsiegi</a:t>
            </a:r>
            <a:r>
              <a:rPr lang="pl-PL" sz="2000" dirty="0" smtClean="0"/>
              <a:t> w piłce siatkowej chłopców.</a:t>
            </a:r>
          </a:p>
          <a:p>
            <a:pPr marL="179388" lvl="0" indent="-179388">
              <a:buFont typeface="Arial" pitchFamily="34" charset="0"/>
              <a:buChar char="•"/>
            </a:pPr>
            <a:r>
              <a:rPr lang="pl-PL" sz="2000" dirty="0" smtClean="0"/>
              <a:t>Janusz </a:t>
            </a:r>
            <a:r>
              <a:rPr lang="pl-PL" sz="2000" dirty="0" err="1" smtClean="0"/>
              <a:t>Stepanik</a:t>
            </a:r>
            <a:r>
              <a:rPr lang="pl-PL" sz="2000" dirty="0" smtClean="0"/>
              <a:t> – I miejsce na 50 m w zawodach pływackich „Warmia i Mazury pływają”</a:t>
            </a:r>
          </a:p>
          <a:p>
            <a:pPr marL="179388" lvl="0" indent="-179388">
              <a:buFont typeface="Arial" pitchFamily="34" charset="0"/>
              <a:buChar char="•"/>
            </a:pPr>
            <a:r>
              <a:rPr lang="pl-PL" sz="2000" dirty="0" smtClean="0"/>
              <a:t>III miejsce w rejonie VI w piłce siatkowej dziewcząt.</a:t>
            </a:r>
          </a:p>
          <a:p>
            <a:pPr marL="179388" lvl="0" indent="-179388">
              <a:buFont typeface="Arial" pitchFamily="34" charset="0"/>
              <a:buChar char="•"/>
            </a:pPr>
            <a:r>
              <a:rPr lang="pl-PL" sz="2000" dirty="0" smtClean="0"/>
              <a:t>VI miejsce w </a:t>
            </a:r>
            <a:r>
              <a:rPr lang="pl-PL" sz="2000" dirty="0" err="1" smtClean="0"/>
              <a:t>Turnirjach</a:t>
            </a:r>
            <a:r>
              <a:rPr lang="pl-PL" sz="2000" dirty="0" smtClean="0"/>
              <a:t> Wojewódzkich Warmińsko-Mazurskiego SZS </a:t>
            </a:r>
            <a:r>
              <a:rPr lang="pl-PL" sz="2000" dirty="0" err="1" smtClean="0"/>
              <a:t>Licealiady</a:t>
            </a:r>
            <a:r>
              <a:rPr lang="pl-PL" sz="2000" dirty="0" smtClean="0"/>
              <a:t> w roku szkolnym 2017/2018.</a:t>
            </a:r>
          </a:p>
          <a:p>
            <a:pPr marL="179388" lvl="0" indent="-179388">
              <a:buFont typeface="Arial" pitchFamily="34" charset="0"/>
              <a:buChar char="•"/>
            </a:pPr>
            <a:r>
              <a:rPr lang="pl-PL" sz="2000" dirty="0" smtClean="0"/>
              <a:t>I miejsce w mistrzostwach rejonu VI SZS w piłce </a:t>
            </a:r>
            <a:r>
              <a:rPr lang="pl-PL" sz="2000" dirty="0" err="1" smtClean="0"/>
              <a:t>siatkoej</a:t>
            </a:r>
            <a:r>
              <a:rPr lang="pl-PL" sz="2000" dirty="0" smtClean="0"/>
              <a:t> chłopców.</a:t>
            </a:r>
          </a:p>
          <a:p>
            <a:pPr marL="179388" lvl="0" indent="-179388">
              <a:buFont typeface="Arial" pitchFamily="34" charset="0"/>
              <a:buChar char="•"/>
            </a:pPr>
            <a:r>
              <a:rPr lang="pl-PL" sz="2000" dirty="0" smtClean="0"/>
              <a:t>II miejsce w mistrzostwach rejonu VI SZS w piłce koszykowej chłopców</a:t>
            </a:r>
          </a:p>
          <a:p>
            <a:pPr marL="179388" lvl="0" indent="-179388">
              <a:buFont typeface="Arial" pitchFamily="34" charset="0"/>
              <a:buChar char="•"/>
            </a:pPr>
            <a:r>
              <a:rPr lang="pl-PL" sz="2000" dirty="0" smtClean="0"/>
              <a:t>Anna </a:t>
            </a:r>
            <a:r>
              <a:rPr lang="pl-PL" sz="2000" dirty="0" err="1" smtClean="0"/>
              <a:t>Stepanik</a:t>
            </a:r>
            <a:r>
              <a:rPr lang="pl-PL" sz="2000" dirty="0" smtClean="0"/>
              <a:t> I miejsce w zawodach pływackich „Warmia i Mazury pływają</a:t>
            </a:r>
            <a:r>
              <a:rPr lang="pl-PL" sz="2000" dirty="0" smtClean="0"/>
              <a:t>”.</a:t>
            </a:r>
          </a:p>
          <a:p>
            <a:pPr marL="179388" lvl="0" indent="-179388">
              <a:buFont typeface="Arial" pitchFamily="34" charset="0"/>
              <a:buChar char="•"/>
            </a:pPr>
            <a:r>
              <a:rPr lang="pl-PL" sz="2000" dirty="0" smtClean="0"/>
              <a:t>II miejsce w finale wojewódzkim w piłce plażowej chłopców</a:t>
            </a:r>
            <a:endParaRPr lang="pl-PL" sz="2000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latin typeface="Berylium" pitchFamily="2" charset="-18"/>
              </a:rPr>
              <a:t>Pomoc finansowa uczniom</a:t>
            </a:r>
            <a:endParaRPr lang="pl-PL" sz="4000" b="1" dirty="0">
              <a:latin typeface="Berylium" pitchFamily="2" charset="-18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043608" y="1225689"/>
            <a:ext cx="640871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pl-PL" sz="2500" dirty="0" smtClean="0">
                <a:latin typeface="Berylium" pitchFamily="2" charset="-18"/>
              </a:rPr>
              <a:t>Gołdapski fundusz stypendialny – </a:t>
            </a:r>
            <a:r>
              <a:rPr lang="pl-PL" sz="2500" dirty="0" smtClean="0">
                <a:latin typeface="Berylium" pitchFamily="2" charset="-18"/>
              </a:rPr>
              <a:t>3 </a:t>
            </a:r>
            <a:r>
              <a:rPr lang="pl-PL" sz="2500" dirty="0" smtClean="0">
                <a:latin typeface="Berylium" pitchFamily="2" charset="-18"/>
              </a:rPr>
              <a:t>uczniów (150 zł miesięcznie)</a:t>
            </a:r>
          </a:p>
          <a:p>
            <a:pPr marL="342900" indent="-342900" algn="just">
              <a:buAutoNum type="arabicPeriod"/>
            </a:pPr>
            <a:r>
              <a:rPr lang="pl-PL" sz="2500" dirty="0" smtClean="0">
                <a:latin typeface="Berylium" pitchFamily="2" charset="-18"/>
              </a:rPr>
              <a:t>Stypendium Starosty (1 uczeń). (1000 zł)</a:t>
            </a:r>
          </a:p>
          <a:p>
            <a:pPr marL="342900" indent="-342900" algn="just">
              <a:buAutoNum type="arabicPeriod"/>
            </a:pPr>
            <a:r>
              <a:rPr lang="pl-PL" sz="2500" dirty="0" smtClean="0">
                <a:latin typeface="Berylium" pitchFamily="2" charset="-18"/>
              </a:rPr>
              <a:t>Stypendium Premiera (1 uczeń) (250 zł mies.)</a:t>
            </a:r>
          </a:p>
          <a:p>
            <a:pPr marL="342900" indent="-342900" algn="just">
              <a:buAutoNum type="arabicPeriod"/>
            </a:pPr>
            <a:r>
              <a:rPr lang="pl-PL" sz="2500" dirty="0" smtClean="0">
                <a:latin typeface="Berylium" pitchFamily="2" charset="-18"/>
              </a:rPr>
              <a:t>6 </a:t>
            </a:r>
            <a:r>
              <a:rPr lang="pl-PL" sz="2500" dirty="0" smtClean="0">
                <a:latin typeface="Berylium" pitchFamily="2" charset="-18"/>
              </a:rPr>
              <a:t>uczniów  skorzystało z dofinansowania na zakup podręczników. </a:t>
            </a:r>
          </a:p>
          <a:p>
            <a:pPr marL="457200" indent="-457200" algn="just"/>
            <a:endParaRPr lang="pl-PL" sz="2400" dirty="0">
              <a:latin typeface="Berylium" pitchFamily="2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3289920"/>
          </a:xfrm>
        </p:spPr>
        <p:txBody>
          <a:bodyPr>
            <a:normAutofit/>
          </a:bodyPr>
          <a:lstStyle/>
          <a:p>
            <a:r>
              <a:rPr lang="pl-PL" sz="1300" b="1" spc="1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Liceum Ogólnokształcące im. Jana Pawła II</a:t>
            </a:r>
            <a:br>
              <a:rPr lang="pl-PL" sz="1300" b="1" spc="1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300" b="1" spc="1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ul. Księdza Popiełuszki 2 </a:t>
            </a:r>
          </a:p>
          <a:p>
            <a:r>
              <a:rPr lang="pl-PL" sz="1300" b="1" spc="1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19-500 Gołdap</a:t>
            </a:r>
          </a:p>
          <a:p>
            <a:r>
              <a:rPr lang="pl-PL" sz="1300" b="1" spc="1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tel. (087) 615-06-99 </a:t>
            </a:r>
          </a:p>
          <a:p>
            <a:r>
              <a:rPr lang="pl-PL" sz="1300" b="1" spc="1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fax. (087) 615-10-82</a:t>
            </a:r>
            <a:br>
              <a:rPr lang="pl-PL" sz="1300" b="1" spc="1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300" b="1" spc="1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pl-PL" sz="1300" b="1" spc="150" dirty="0" err="1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logoldap@poczta.onet.pl</a:t>
            </a:r>
            <a:endParaRPr lang="pl-PL" sz="1300" b="1" spc="150" dirty="0" smtClean="0">
              <a:ln w="11430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1300" b="1" spc="1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strona: </a:t>
            </a:r>
            <a:r>
              <a:rPr lang="pl-PL" sz="1300" b="1" spc="150" dirty="0" err="1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www.logoldap.edupage.org</a:t>
            </a:r>
            <a:endParaRPr lang="pl-PL" sz="1300" b="1" spc="150" dirty="0" smtClean="0">
              <a:ln w="11430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l-PL" b="1" dirty="0" smtClean="0">
              <a:solidFill>
                <a:srgbClr val="C00000"/>
              </a:solidFill>
            </a:endParaRPr>
          </a:p>
          <a:p>
            <a:r>
              <a:rPr lang="pl-PL" sz="4300" b="1" dirty="0" smtClean="0">
                <a:solidFill>
                  <a:schemeClr val="tx1"/>
                </a:solidFill>
                <a:latin typeface="Berylium" pitchFamily="2" charset="-18"/>
              </a:rPr>
              <a:t>Dziękuję za uwagę</a:t>
            </a:r>
            <a:endParaRPr lang="pl-PL" sz="4300" b="1" dirty="0">
              <a:solidFill>
                <a:schemeClr val="tx1"/>
              </a:solidFill>
              <a:latin typeface="Berylium" pitchFamily="2" charset="-18"/>
            </a:endParaRPr>
          </a:p>
        </p:txBody>
      </p:sp>
      <p:pic>
        <p:nvPicPr>
          <p:cNvPr id="4" name="Picture 4" descr="D:\Documents and Settings\User\Pulpit\Dane\Moje WWW\LO_Gołdap_strona\papiez-log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704856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erylium" pitchFamily="2" charset="-18"/>
              </a:rPr>
              <a:t>BAZA SZKOŁY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39552" y="1196752"/>
            <a:ext cx="770485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pl-PL" sz="2400" dirty="0" smtClean="0">
                <a:latin typeface="Berylium" pitchFamily="2" charset="-18"/>
              </a:rPr>
              <a:t>Liczba budynków – 2 (szkoła i sala gimnastyczna),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pl-PL" sz="2400" dirty="0" smtClean="0">
                <a:latin typeface="Berylium" pitchFamily="2" charset="-18"/>
              </a:rPr>
              <a:t>Liczba sal wykorzystywanych do celów dydaktycznych – </a:t>
            </a:r>
            <a:r>
              <a:rPr lang="pl-PL" sz="2400" dirty="0" smtClean="0">
                <a:latin typeface="Berylium" pitchFamily="2" charset="-18"/>
              </a:rPr>
              <a:t>15,</a:t>
            </a:r>
            <a:endParaRPr lang="pl-PL" sz="2400" dirty="0" smtClean="0">
              <a:latin typeface="Berylium" pitchFamily="2" charset="-18"/>
            </a:endParaRP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pl-PL" sz="2400" dirty="0" smtClean="0">
                <a:latin typeface="Berylium" pitchFamily="2" charset="-18"/>
              </a:rPr>
              <a:t>Pracownie komputerowe z dostępem do Internetu -2 (32 komputery),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pl-PL" sz="2400" dirty="0" smtClean="0">
                <a:latin typeface="Berylium" pitchFamily="2" charset="-18"/>
              </a:rPr>
              <a:t>Biblioteka z centrum multimedialnym – 1 (8 komputerów z dostępem do Internetu),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pl-PL" sz="2400" dirty="0" smtClean="0">
                <a:latin typeface="Berylium" pitchFamily="2" charset="-18"/>
              </a:rPr>
              <a:t>Sala gimnastyczna – 1 (200 m</a:t>
            </a:r>
            <a:r>
              <a:rPr lang="pl-PL" sz="2400" baseline="30000" dirty="0" smtClean="0">
                <a:latin typeface="Berylium" pitchFamily="2" charset="-18"/>
              </a:rPr>
              <a:t>2</a:t>
            </a:r>
            <a:r>
              <a:rPr lang="pl-PL" sz="2400" dirty="0" smtClean="0">
                <a:latin typeface="Berylium" pitchFamily="2" charset="-18"/>
              </a:rPr>
              <a:t>),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pl-PL" sz="2400" dirty="0" smtClean="0">
                <a:latin typeface="Berylium" pitchFamily="2" charset="-18"/>
              </a:rPr>
              <a:t>Siłownia – 1 (28m</a:t>
            </a:r>
            <a:r>
              <a:rPr lang="pl-PL" sz="2400" baseline="30000" dirty="0" smtClean="0">
                <a:latin typeface="Berylium" pitchFamily="2" charset="-18"/>
              </a:rPr>
              <a:t>2</a:t>
            </a:r>
            <a:r>
              <a:rPr lang="pl-PL" sz="2400" dirty="0" smtClean="0">
                <a:latin typeface="Berylium" pitchFamily="2" charset="-18"/>
              </a:rPr>
              <a:t>),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pl-PL" sz="2400" dirty="0" smtClean="0">
                <a:latin typeface="Berylium" pitchFamily="2" charset="-18"/>
              </a:rPr>
              <a:t>Sala do tenisa stołowego – 1 (28m</a:t>
            </a:r>
            <a:r>
              <a:rPr lang="pl-PL" sz="2400" baseline="30000" dirty="0" smtClean="0">
                <a:latin typeface="Berylium" pitchFamily="2" charset="-18"/>
              </a:rPr>
              <a:t>2</a:t>
            </a:r>
            <a:r>
              <a:rPr lang="pl-PL" sz="2400" dirty="0" smtClean="0">
                <a:latin typeface="Berylium" pitchFamily="2" charset="-18"/>
              </a:rPr>
              <a:t>),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pl-PL" sz="2400" dirty="0" smtClean="0">
                <a:latin typeface="Berylium" pitchFamily="2" charset="-18"/>
              </a:rPr>
              <a:t>Bisko do piłki ręcznej (asfaltowe) – 1 (703m</a:t>
            </a:r>
            <a:r>
              <a:rPr lang="pl-PL" sz="2400" baseline="30000" dirty="0" smtClean="0">
                <a:latin typeface="Berylium" pitchFamily="2" charset="-18"/>
              </a:rPr>
              <a:t>2</a:t>
            </a:r>
            <a:r>
              <a:rPr lang="pl-PL" sz="2400" dirty="0" smtClean="0">
                <a:latin typeface="Berylium" pitchFamily="2" charset="-18"/>
              </a:rPr>
              <a:t>),</a:t>
            </a:r>
          </a:p>
          <a:p>
            <a:pPr lvl="0">
              <a:spcBef>
                <a:spcPts val="600"/>
              </a:spcBef>
            </a:pPr>
            <a:endParaRPr lang="pl-PL" sz="2400" dirty="0" smtClean="0">
              <a:latin typeface="Berylium" pitchFamily="2" charset="-18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erylium" pitchFamily="2" charset="-18"/>
              </a:rPr>
              <a:t>BAZA SZKOŁY</a:t>
            </a:r>
            <a:endParaRPr lang="pl-PL" dirty="0"/>
          </a:p>
        </p:txBody>
      </p:sp>
      <p:pic>
        <p:nvPicPr>
          <p:cNvPr id="5" name="Symbol zastępczy zawartości 4" descr="DSCF07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42792" cy="3032094"/>
          </a:xfrm>
        </p:spPr>
      </p:pic>
      <p:pic>
        <p:nvPicPr>
          <p:cNvPr id="6" name="Symbol zastępczy zawartości 5" descr="DSCF07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339752" y="548680"/>
            <a:ext cx="4824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>
                <a:latin typeface="Berylium" pitchFamily="2" charset="-18"/>
              </a:rPr>
              <a:t>BAZA SZKOŁY</a:t>
            </a:r>
            <a:endParaRPr lang="pl-PL" sz="4000" dirty="0"/>
          </a:p>
        </p:txBody>
      </p:sp>
      <p:pic>
        <p:nvPicPr>
          <p:cNvPr id="4" name="Picture 1" descr="C:\Users\PIT3R\Desktop\PA214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128459" cy="30963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DSC_0198"/>
          <p:cNvPicPr>
            <a:picLocks noChangeAspect="1" noChangeArrowheads="1"/>
          </p:cNvPicPr>
          <p:nvPr/>
        </p:nvPicPr>
        <p:blipFill>
          <a:blip r:embed="rId3" cstate="print"/>
          <a:srcRect l="5672" r="5672"/>
          <a:stretch>
            <a:fillRect/>
          </a:stretch>
        </p:blipFill>
        <p:spPr bwMode="auto">
          <a:xfrm>
            <a:off x="4716016" y="2060848"/>
            <a:ext cx="4104456" cy="3078342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63500" sx="102000" sy="102000" algn="ctr" rotWithShape="0">
              <a:srgbClr val="C00000">
                <a:alpha val="40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611560" y="494116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Berylium" pitchFamily="2" charset="-18"/>
              </a:rPr>
              <a:t>Dobudowana Klatka schodowa z windą</a:t>
            </a:r>
            <a:endParaRPr lang="pl-PL" dirty="0">
              <a:latin typeface="Berylium" pitchFamily="2" charset="-18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72200" y="530120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Berylium" pitchFamily="2" charset="-18"/>
              </a:rPr>
              <a:t>Winda</a:t>
            </a:r>
            <a:endParaRPr lang="pl-PL" dirty="0">
              <a:latin typeface="Berylium" pitchFamily="2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339752" y="548680"/>
            <a:ext cx="4824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>
                <a:latin typeface="Berylium" pitchFamily="2" charset="-18"/>
              </a:rPr>
              <a:t>BAZA SZKOŁY</a:t>
            </a:r>
            <a:endParaRPr lang="pl-PL" sz="4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11560" y="494116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Berylium" pitchFamily="2" charset="-18"/>
              </a:rPr>
              <a:t>Sala wraz z boiskiem</a:t>
            </a:r>
            <a:endParaRPr lang="pl-PL" dirty="0">
              <a:latin typeface="Berylium" pitchFamily="2" charset="-18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72200" y="530120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Berylium" pitchFamily="2" charset="-18"/>
              </a:rPr>
              <a:t>Sala wewnątrz</a:t>
            </a:r>
            <a:endParaRPr lang="pl-PL" dirty="0">
              <a:latin typeface="Berylium" pitchFamily="2" charset="-1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888432" cy="29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DSC_0253"/>
          <p:cNvPicPr>
            <a:picLocks noChangeAspect="1" noChangeArrowheads="1"/>
          </p:cNvPicPr>
          <p:nvPr/>
        </p:nvPicPr>
        <p:blipFill>
          <a:blip r:embed="rId3" cstate="print"/>
          <a:srcRect l="5661" r="5661"/>
          <a:stretch>
            <a:fillRect/>
          </a:stretch>
        </p:blipFill>
        <p:spPr bwMode="auto">
          <a:xfrm>
            <a:off x="4716016" y="2060848"/>
            <a:ext cx="4068960" cy="30517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erylium" pitchFamily="2" charset="-18"/>
              </a:rPr>
              <a:t>BAZA SZKOŁY</a:t>
            </a:r>
            <a:endParaRPr lang="pl-PL" dirty="0"/>
          </a:p>
        </p:txBody>
      </p:sp>
      <p:pic>
        <p:nvPicPr>
          <p:cNvPr id="4" name="Symbol zastępczy zawartości 3" descr="DSCF04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 txBox="1">
            <a:spLocks/>
          </p:cNvSpPr>
          <p:nvPr/>
        </p:nvSpPr>
        <p:spPr bwMode="auto">
          <a:xfrm>
            <a:off x="467544" y="332656"/>
            <a:ext cx="8358246" cy="1285884"/>
          </a:xfrm>
          <a:prstGeom prst="rect">
            <a:avLst/>
          </a:prstGeom>
          <a:blipFill dpi="0" rotWithShape="1">
            <a:blip r:embed="rId2" cstate="print">
              <a:alphaModFix amt="35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clear">
            <a:bevelT w="1016000" prst="coolSlant"/>
            <a:bevelB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4000" b="1" dirty="0" smtClean="0">
                <a:latin typeface="Berylium" pitchFamily="2" charset="-18"/>
              </a:rPr>
              <a:t>BAZA SZKOŁY</a:t>
            </a:r>
            <a:endParaRPr lang="pl-PL" sz="4000" dirty="0"/>
          </a:p>
        </p:txBody>
      </p:sp>
      <p:pic>
        <p:nvPicPr>
          <p:cNvPr id="4" name="Picture 4" descr="DSC_02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071678"/>
            <a:ext cx="6643734" cy="44176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Berylium" pitchFamily="2" charset="-18"/>
              </a:rPr>
              <a:t>BAZA SZKOŁY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Symbol zastępczy zawartości 4" descr="DSCF04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4248472" cy="3186354"/>
          </a:xfrm>
        </p:spPr>
      </p:pic>
      <p:pic>
        <p:nvPicPr>
          <p:cNvPr id="6" name="Symbol zastępczy zawartości 5" descr="DSCF04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204864"/>
            <a:ext cx="4330824" cy="32481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1721</TotalTime>
  <Words>508</Words>
  <Application>Microsoft Office PowerPoint</Application>
  <PresentationFormat>Pokaz na ekranie (4:3)</PresentationFormat>
  <Paragraphs>82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Slajd 1</vt:lpstr>
      <vt:lpstr>Działalność szkoły w roku szkolnym 2018/2019</vt:lpstr>
      <vt:lpstr>BAZA SZKOŁY</vt:lpstr>
      <vt:lpstr>BAZA SZKOŁY</vt:lpstr>
      <vt:lpstr>Slajd 5</vt:lpstr>
      <vt:lpstr>Slajd 6</vt:lpstr>
      <vt:lpstr>BAZA SZKOŁY</vt:lpstr>
      <vt:lpstr>Slajd 8</vt:lpstr>
      <vt:lpstr>BAZA SZKOŁY </vt:lpstr>
      <vt:lpstr>BAZA SZKOŁY</vt:lpstr>
      <vt:lpstr>Slajd 11</vt:lpstr>
      <vt:lpstr>Slajd 12</vt:lpstr>
      <vt:lpstr>Slajd 13</vt:lpstr>
      <vt:lpstr>Kadra</vt:lpstr>
      <vt:lpstr>Nauczyciele według stopni awansu</vt:lpstr>
      <vt:lpstr>Kadra pedagogiczna</vt:lpstr>
      <vt:lpstr>Uczniowie</vt:lpstr>
      <vt:lpstr>Wyniki egzaminów maturalnych</vt:lpstr>
      <vt:lpstr>Osiągnięcia</vt:lpstr>
      <vt:lpstr>Osiągnięcia</vt:lpstr>
      <vt:lpstr>Osiągnięcia sportowe</vt:lpstr>
      <vt:lpstr>Osiągnięcia sportowe</vt:lpstr>
      <vt:lpstr>Pomoc finansowa uczniom</vt:lpstr>
      <vt:lpstr>Slajd 24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Your User Name</dc:creator>
  <cp:lastModifiedBy>Your User Name</cp:lastModifiedBy>
  <cp:revision>164</cp:revision>
  <dcterms:created xsi:type="dcterms:W3CDTF">2012-10-16T10:38:01Z</dcterms:created>
  <dcterms:modified xsi:type="dcterms:W3CDTF">2019-09-09T10:30:30Z</dcterms:modified>
</cp:coreProperties>
</file>