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2" r:id="rId3"/>
  </p:sldMasterIdLst>
  <p:handoutMasterIdLst>
    <p:handoutMasterId r:id="rId19"/>
  </p:handoutMasterIdLst>
  <p:sldIdLst>
    <p:sldId id="256" r:id="rId4"/>
    <p:sldId id="272" r:id="rId5"/>
    <p:sldId id="282" r:id="rId6"/>
    <p:sldId id="273" r:id="rId7"/>
    <p:sldId id="274" r:id="rId8"/>
    <p:sldId id="276" r:id="rId9"/>
    <p:sldId id="283" r:id="rId10"/>
    <p:sldId id="278" r:id="rId11"/>
    <p:sldId id="277" r:id="rId12"/>
    <p:sldId id="267" r:id="rId13"/>
    <p:sldId id="268" r:id="rId14"/>
    <p:sldId id="271" r:id="rId15"/>
    <p:sldId id="284" r:id="rId16"/>
    <p:sldId id="285" r:id="rId17"/>
    <p:sldId id="279" r:id="rId18"/>
  </p:sldIdLst>
  <p:sldSz cx="9144000" cy="6858000" type="screen4x3"/>
  <p:notesSz cx="6888163" cy="100218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2" autoAdjust="0"/>
    <p:restoredTop sz="90929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70027545965695E-2"/>
          <c:y val="3.8585209003215437E-2"/>
          <c:w val="0.69185296795418116"/>
          <c:h val="0.86906327062814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8618396749168825"/>
                  <c:y val="-1.003012887054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0291835980790544"/>
                  <c:y val="-2.5723472668811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2755818248984119"/>
                  <c:y val="-5.1446945337620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7083629252225827"/>
                  <c:y val="1.311777000097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1177528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995567048394"/>
                      <c:h val="6.16721269969871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339869281045752E-3"/>
                  <c:y val="-3.0864197530864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1009411</c:v>
                </c:pt>
                <c:pt idx="1">
                  <c:v>1092847</c:v>
                </c:pt>
                <c:pt idx="2">
                  <c:v>1121977</c:v>
                </c:pt>
                <c:pt idx="3">
                  <c:v>1177528</c:v>
                </c:pt>
                <c:pt idx="4">
                  <c:v>1163502</c:v>
                </c:pt>
                <c:pt idx="5">
                  <c:v>1165620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Arkusz1!$E$2:$E$7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18592"/>
        <c:axId val="118320128"/>
      </c:barChart>
      <c:catAx>
        <c:axId val="118318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8320128"/>
        <c:crosses val="autoZero"/>
        <c:auto val="1"/>
        <c:lblAlgn val="ctr"/>
        <c:lblOffset val="100"/>
        <c:noMultiLvlLbl val="0"/>
      </c:catAx>
      <c:valAx>
        <c:axId val="118320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831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753EAB5-1D04-499D-A5D4-C7F3D4012DE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FE3384A7-A262-45FD-B89B-F825261C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8AC7-C39D-4C6E-9A26-C573106B36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6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5BAD-B161-4AD4-8AD7-38AF322408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5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A453-56E6-4835-8F27-3F8E9624FB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92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E98FE-5DC2-4BE8-AAE0-0A7A72F7B1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128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9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273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09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91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847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593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31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9A4C-31A6-40A3-94F4-FEB4F03420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980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790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8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98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89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40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98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72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39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05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4000-CE53-46EB-AA87-46E72C7AEA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8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130A0-7601-4E15-BFD1-4DECE7898C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0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1596-63A5-452C-A57C-1856FB2F53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45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53E2-D085-4E99-B3E5-55091C9714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72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E8C9-4C43-46C7-BB03-41AEA2C4F6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10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F177-2C3E-487A-9EE2-281F6ACCD1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43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38B0A3-1ACB-48BD-B4D2-D1A8836D57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272808" cy="4946104"/>
          </a:xfrm>
          <a:noFill/>
          <a:ln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/>
            </a:gradFill>
          </a:ln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Sprawozdanie </a:t>
            </a:r>
            <a:b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 realizacji Powiatowego Programu Działań na Rzecz Osób Niepełnosprawnych</a:t>
            </a:r>
            <a:b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 2018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roku. </a:t>
            </a:r>
            <a:endParaRPr lang="pl-PL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dirty="0" smtClean="0"/>
          </a:p>
          <a:p>
            <a:pPr eaLnBrk="1" hangingPunct="1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150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0" y="30753"/>
            <a:ext cx="8460432" cy="1320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Sport, kultura rekreacja </a:t>
            </a:r>
            <a:br>
              <a:rPr lang="pl-P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i turystyka osób niepełnosprawnych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7704856" cy="4196539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Wydano:7.020</a:t>
            </a:r>
          </a:p>
          <a:p>
            <a:pPr marL="0" indent="0" eaLnBrk="1" hangingPunct="1">
              <a:buNone/>
            </a:pP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Skorzystały 2 jednostki (organizacje):</a:t>
            </a:r>
          </a:p>
          <a:p>
            <a:pPr marL="0" indent="0" eaLnBrk="1" hangingPunct="1">
              <a:buNone/>
            </a:pP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Związek Emerytów Rencistów i Inwalidów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Placówek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Edukacyjno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Wychowawczych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7704855" cy="18694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Warsztat </a:t>
            </a:r>
            <a:b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Terapii Zajęciowej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60590"/>
            <a:ext cx="748883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PFRON – 829.800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ze Starostwa Powiatowego              w Gołdapi – (10%) – 92.200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własne Caritas – 19.405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Rehabilitacja </a:t>
            </a:r>
            <a:b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zawodowa </a:t>
            </a:r>
            <a:endParaRPr lang="pl-PL" sz="20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07361"/>
            <a:ext cx="8784976" cy="4051437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Clr>
                <a:srgbClr val="FFFF00"/>
              </a:buClr>
              <a:buNone/>
              <a:defRPr/>
            </a:pPr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30000"/>
              </a:lnSpc>
              <a:buClr>
                <a:srgbClr val="FFFF00"/>
              </a:buClr>
              <a:buNone/>
              <a:defRPr/>
            </a:pPr>
            <a:endParaRPr lang="pl-PL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nstrumenty i usługi rynku pracy- 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13.866 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osoby)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Rozpoczęcie działalności gospodarczej, rolniczej albo wniesienie wkładu do spółdzielni socjalnej –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Zwrot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kosztów wyposażenia stanowiska pracy osoby niepełnosprawnej – 0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Wydarzenia kulturalne, sportowe </a:t>
            </a:r>
            <a:br>
              <a:rPr lang="pl-PL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itp. zorganizowane przez </a:t>
            </a: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g</a:t>
            </a:r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miny, powiat  z udziałem osób niepełnosprawnych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675467"/>
            <a:ext cx="9036495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dirty="0" smtClean="0"/>
              <a:t>Każda gmina oraz powiat organizował szereg imprez kulturalnych, w których uczestniczyli również mieszkańcy niepełnosprawni </a:t>
            </a:r>
            <a:r>
              <a:rPr lang="pl-PL" dirty="0" err="1" smtClean="0"/>
              <a:t>np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r>
              <a:rPr lang="pl-PL" dirty="0" smtClean="0"/>
              <a:t>Gmina Banie Mazurskie – Europejski Tydzień Sportu</a:t>
            </a:r>
          </a:p>
          <a:p>
            <a:pPr marL="0" indent="0">
              <a:buNone/>
            </a:pPr>
            <a:r>
              <a:rPr lang="pl-PL" dirty="0" smtClean="0"/>
              <a:t>Gmina Dubeninki – </a:t>
            </a:r>
            <a:r>
              <a:rPr lang="pl-PL" sz="1400" dirty="0" smtClean="0"/>
              <a:t>„Na </a:t>
            </a:r>
            <a:r>
              <a:rPr lang="pl-PL" sz="1400" dirty="0" err="1" smtClean="0"/>
              <a:t>żytkiejmskim</a:t>
            </a:r>
            <a:r>
              <a:rPr lang="pl-PL" sz="1400" dirty="0" smtClean="0"/>
              <a:t> skwerku”, Tłusty czwartek w </a:t>
            </a:r>
            <a:r>
              <a:rPr lang="pl-PL" sz="1400" dirty="0" err="1" smtClean="0"/>
              <a:t>Linowie</a:t>
            </a:r>
            <a:r>
              <a:rPr lang="pl-PL" sz="1400" dirty="0" smtClean="0"/>
              <a:t>, Święto sękacza i inne… </a:t>
            </a:r>
          </a:p>
          <a:p>
            <a:pPr marL="0" indent="0">
              <a:buNone/>
            </a:pPr>
            <a:r>
              <a:rPr lang="pl-PL" dirty="0" smtClean="0"/>
              <a:t>Gmina Gołdap – Dni Gołdapi, imprezy sportowe org. przez OSIR</a:t>
            </a:r>
          </a:p>
          <a:p>
            <a:pPr marL="0" indent="0">
              <a:buNone/>
            </a:pPr>
            <a:r>
              <a:rPr lang="pl-PL" dirty="0" smtClean="0"/>
              <a:t>Powiat Gołdapski </a:t>
            </a:r>
            <a:r>
              <a:rPr lang="pl-PL" dirty="0" smtClean="0"/>
              <a:t>– </a:t>
            </a:r>
            <a:r>
              <a:rPr lang="pl-PL" sz="1400" dirty="0" smtClean="0"/>
              <a:t>Więcej ruchu Więcej zdrowia, Rodzinny Rajd Rowerowy</a:t>
            </a:r>
            <a:r>
              <a:rPr lang="pl-PL" dirty="0" smtClean="0"/>
              <a:t>, </a:t>
            </a:r>
            <a:r>
              <a:rPr lang="pl-PL" sz="1400" dirty="0" smtClean="0"/>
              <a:t>Jarmark Bożonarodzeniowy, Eko - Piknik</a:t>
            </a:r>
            <a:endParaRPr lang="pl-PL" sz="1400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818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Zapobieganie niepełnosprawności, ochrona socjalna i prawna osób niepełnosprawnych</a:t>
            </a:r>
            <a:endParaRPr lang="pl-P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66" y="1772816"/>
            <a:ext cx="8046641" cy="5085184"/>
          </a:xfrm>
        </p:spPr>
        <p:txBody>
          <a:bodyPr>
            <a:noAutofit/>
          </a:bodyPr>
          <a:lstStyle/>
          <a:p>
            <a:r>
              <a:rPr lang="pl-PL" sz="2300" dirty="0" smtClean="0"/>
              <a:t>We wszystkich gminach osoby niepełnosprawne mają możliwość skorzystania z bezpłatnego poradnictwa  prawnego</a:t>
            </a:r>
          </a:p>
          <a:p>
            <a:r>
              <a:rPr lang="pl-PL" sz="2300" dirty="0" smtClean="0"/>
              <a:t>Gmina Banie Mazurskie i Gołdap mają zatrudnionych psychologów, którzy zapewniają wsparcie w sytuacjach kryzysowych. </a:t>
            </a:r>
          </a:p>
          <a:p>
            <a:r>
              <a:rPr lang="pl-PL" sz="2300" dirty="0" smtClean="0"/>
              <a:t>Powiatowe Centrum Pomocy Rodzinie w Gołdapi realizuje poradnictwo prawne i psychologiczne (w tym dla osób  niepełnosprawnych)</a:t>
            </a:r>
          </a:p>
        </p:txBody>
      </p:sp>
    </p:spTree>
    <p:extLst>
      <p:ext uri="{BB962C8B-B14F-4D97-AF65-F5344CB8AC3E}">
        <p14:creationId xmlns:p14="http://schemas.microsoft.com/office/powerpoint/2010/main" val="385052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54" y="0"/>
            <a:ext cx="7740351" cy="181376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Aktywny </a:t>
            </a:r>
            <a:b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Samorząd</a:t>
            </a:r>
            <a:endParaRPr lang="pl-PL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PCPR od 2012 roku realizuje pilotażowy program Aktywny </a:t>
            </a:r>
            <a:r>
              <a:rPr 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amorząd:</a:t>
            </a:r>
          </a:p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Środki wykorzystane w 2018r. – 87.860,73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</a:t>
            </a:r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uzyskaniu wykształcenia na poziomie wyższym otrzymały 24 osoby niepełnosprawne.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sprzętu elektronicznego, jego elementów, oprogramowania – 3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sprawności technicznej wózka inwalidzkiego o napędzie elektrycznym – 1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i montażu oprzyrządowania do posiadanego samochodu – 1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sprawności techn. Protezy kończyny, w której zastosowano nowoczesne rozwiązania techniczne – 1os. 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aktywności zawodowej poprzez zapewnienie opieki dla osoby zależnej – 2 os.  </a:t>
            </a:r>
          </a:p>
          <a:p>
            <a:endParaRPr lang="pl-PL" sz="4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</a:t>
            </a:r>
            <a:r>
              <a:rPr lang="pl-PL" sz="2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uwagę.</a:t>
            </a:r>
          </a:p>
          <a:p>
            <a:pPr marL="0" indent="0">
              <a:buNone/>
            </a:pPr>
            <a:endParaRPr lang="pl-PL" sz="2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06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9139129" cy="6858000"/>
          </a:xfrm>
        </p:spPr>
      </p:pic>
      <p:sp>
        <p:nvSpPr>
          <p:cNvPr id="5" name="Prostokąt 4"/>
          <p:cNvSpPr/>
          <p:nvPr/>
        </p:nvSpPr>
        <p:spPr>
          <a:xfrm>
            <a:off x="323528" y="188640"/>
            <a:ext cx="864096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l-PL" sz="3200" dirty="0" smtClean="0">
                <a:effectLst>
                  <a:outerShdw blurRad="139700" dist="2667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Zadania na rzecz niepełnosprawnych mieszkańców powiatu realizowano głównie ze środków PFRON oraz ze środków EFS.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pl-PL" dirty="0" smtClean="0"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Środki PFRON - 1.165.620 zł.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Aktywny Samorząd (PFRON) – 87.861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Powiat Gołdapski – 92.200 zł.</a:t>
            </a:r>
          </a:p>
          <a:p>
            <a:pPr eaLnBrk="1" hangingPunct="1"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Wysokość środków PFRON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55735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56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77" y="188640"/>
            <a:ext cx="7772400" cy="839612"/>
          </a:xfrm>
        </p:spPr>
        <p:txBody>
          <a:bodyPr>
            <a:normAutofit fontScale="90000"/>
          </a:bodyPr>
          <a:lstStyle/>
          <a:p>
            <a:r>
              <a:rPr lang="pl-PL" sz="4900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>Bariery architektoniczne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/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2"/>
            <a:ext cx="3810000" cy="2647950"/>
          </a:xfrm>
        </p:spPr>
      </p:pic>
      <p:sp>
        <p:nvSpPr>
          <p:cNvPr id="6" name="Prostokąt 5"/>
          <p:cNvSpPr/>
          <p:nvPr/>
        </p:nvSpPr>
        <p:spPr>
          <a:xfrm>
            <a:off x="179512" y="836712"/>
            <a:ext cx="69783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>
              <a:defRPr/>
            </a:pP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Wydano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33.150 </a:t>
            </a:r>
            <a:endParaRPr lang="pl-PL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Skorzystało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osób: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 gm. Gołdap–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 gm. Dubeninki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– 0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 gm. Banie Mazurskie – 0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7128793" cy="18137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Bariery </a:t>
            </a:r>
            <a:r>
              <a:rPr lang="pl-P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pl-P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pl-P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 </a:t>
            </a:r>
            <a:r>
              <a:rPr lang="pl-PL" sz="4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komunikowaniu się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4320480" cy="2225474"/>
          </a:xfrm>
        </p:spPr>
      </p:pic>
      <p:sp>
        <p:nvSpPr>
          <p:cNvPr id="6" name="Prostokąt 5"/>
          <p:cNvSpPr/>
          <p:nvPr/>
        </p:nvSpPr>
        <p:spPr>
          <a:xfrm>
            <a:off x="179512" y="1628800"/>
            <a:ext cx="8136904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Wydano: 13.518 zł</a:t>
            </a:r>
          </a:p>
          <a:p>
            <a:pPr eaLnBrk="1" hangingPunct="1">
              <a:lnSpc>
                <a:spcPct val="130000"/>
              </a:lnSpc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Dofinansowanie otrzymało 10 osób. </a:t>
            </a:r>
          </a:p>
          <a:p>
            <a:pPr eaLnBrk="1" hangingPunct="1">
              <a:lnSpc>
                <a:spcPct val="130000"/>
              </a:lnSpc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1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2032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Przedmioty ortopedyczne </a:t>
            </a:r>
            <a:r>
              <a:rPr lang="pl-PL" sz="4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/>
            </a:r>
            <a:br>
              <a:rPr lang="pl-PL" sz="4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i </a:t>
            </a:r>
            <a:r>
              <a:rPr lang="pl-PL" sz="4400" b="1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środki pomocnicze</a:t>
            </a:r>
            <a:r>
              <a:rPr lang="pl-PL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/>
            </a:r>
            <a:br>
              <a:rPr lang="pl-PL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15272"/>
            <a:ext cx="3096344" cy="2873968"/>
          </a:xfrm>
        </p:spPr>
      </p:pic>
      <p:sp>
        <p:nvSpPr>
          <p:cNvPr id="6" name="Prostokąt 5"/>
          <p:cNvSpPr/>
          <p:nvPr/>
        </p:nvSpPr>
        <p:spPr>
          <a:xfrm>
            <a:off x="251520" y="980728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pl-PL" sz="2800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  <a:p>
            <a:pPr algn="ctr" eaLnBrk="1" hangingPunct="1"/>
            <a:endParaRPr lang="pl-PL" sz="28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  <a:p>
            <a:pPr algn="ctr" eaLnBrk="1" hangingPunct="1"/>
            <a:r>
              <a:rPr lang="pl-PL" sz="2800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Wydano: 222.443 zł</a:t>
            </a:r>
            <a:r>
              <a:rPr lang="pl-PL" sz="2800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pl-P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Otrzymały 196 osoby 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Gm. Gołdap – 109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Gm. Dubeninki – 32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Gm. Banie Mazurskie – 55</a:t>
            </a:r>
          </a:p>
          <a:p>
            <a:pPr eaLnBrk="1" hangingPunct="1">
              <a:lnSpc>
                <a:spcPct val="150000"/>
              </a:lnSpc>
            </a:pPr>
            <a:endParaRPr lang="pl-PL" dirty="0" smtClean="0">
              <a:ln>
                <a:solidFill>
                  <a:srgbClr val="FFFF0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7128791" cy="1320800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Likwidacja </a:t>
            </a:r>
            <a:b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barier technicznych</a:t>
            </a: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8" y="2160590"/>
            <a:ext cx="7058745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200" dirty="0" smtClean="0"/>
          </a:p>
          <a:p>
            <a:pPr marL="0" indent="0" algn="ctr">
              <a:buNone/>
            </a:pPr>
            <a:r>
              <a:rPr lang="pl-PL" sz="3200" dirty="0" smtClean="0"/>
              <a:t>Wydano 1165 zł</a:t>
            </a:r>
          </a:p>
          <a:p>
            <a:pPr marL="0" indent="0" algn="ctr">
              <a:buNone/>
            </a:pPr>
            <a:r>
              <a:rPr lang="pl-PL" sz="3200" dirty="0" smtClean="0"/>
              <a:t>Dofinansowanie otrzymała </a:t>
            </a:r>
            <a:r>
              <a:rPr lang="pl-PL" sz="3200" dirty="0"/>
              <a:t>1</a:t>
            </a:r>
            <a:r>
              <a:rPr lang="pl-PL" sz="3200" dirty="0" smtClean="0"/>
              <a:t> osoba</a:t>
            </a:r>
          </a:p>
          <a:p>
            <a:pPr marL="0" indent="0" algn="ctr">
              <a:buNone/>
            </a:pPr>
            <a:endParaRPr lang="pl-PL" sz="3200" dirty="0"/>
          </a:p>
          <a:p>
            <a:pPr marL="0" indent="0" algn="ctr">
              <a:buNone/>
            </a:pP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84601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6622504" cy="14919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  <a:t>Sprzęt </a:t>
            </a:r>
            <a:r>
              <a:rPr lang="pl-PL" sz="4900" dirty="0" smtClean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  <a:t/>
            </a:r>
            <a:br>
              <a:rPr lang="pl-PL" sz="4900" dirty="0" smtClean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</a:br>
            <a:r>
              <a:rPr lang="pl-PL" sz="4900" dirty="0" smtClean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  <a:t>rehabilitacyjny</a:t>
            </a:r>
            <a:r>
              <a:rPr lang="pl-PL" dirty="0">
                <a:ln>
                  <a:solidFill>
                    <a:srgbClr val="FF6600"/>
                  </a:solidFill>
                </a:ln>
              </a:rPr>
              <a:t/>
            </a:r>
            <a:br>
              <a:rPr lang="pl-PL" dirty="0">
                <a:ln>
                  <a:solidFill>
                    <a:srgbClr val="FF6600"/>
                  </a:solidFill>
                </a:ln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46532"/>
            <a:ext cx="2952328" cy="2867452"/>
          </a:xfrm>
        </p:spPr>
      </p:pic>
      <p:sp>
        <p:nvSpPr>
          <p:cNvPr id="6" name="Prostokąt 5"/>
          <p:cNvSpPr/>
          <p:nvPr/>
        </p:nvSpPr>
        <p:spPr>
          <a:xfrm>
            <a:off x="467544" y="2276872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Wydano: 4522 zł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Skorzystały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osoby. </a:t>
            </a:r>
          </a:p>
          <a:p>
            <a:pPr algn="ctr" eaLnBrk="1" hangingPunct="1">
              <a:lnSpc>
                <a:spcPct val="150000"/>
              </a:lnSpc>
            </a:pP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0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350696" cy="1479436"/>
          </a:xfrm>
        </p:spPr>
        <p:txBody>
          <a:bodyPr>
            <a:normAutofit/>
          </a:bodyPr>
          <a:lstStyle/>
          <a:p>
            <a:pPr algn="ctr"/>
            <a: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Turnusy </a:t>
            </a:r>
            <a:b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rehabilitacyjne</a:t>
            </a:r>
            <a:endParaRPr lang="pl-PL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97152"/>
            <a:ext cx="3456384" cy="1914525"/>
          </a:xfrm>
        </p:spPr>
      </p:pic>
      <p:sp>
        <p:nvSpPr>
          <p:cNvPr id="7" name="Prostokąt 6"/>
          <p:cNvSpPr/>
          <p:nvPr/>
        </p:nvSpPr>
        <p:spPr>
          <a:xfrm>
            <a:off x="611560" y="1484784"/>
            <a:ext cx="676875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Wydano: 40.136 zł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turnus pojechały  34 osoby: 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Gm. Gołdap – 27 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Gm. Dubeninki – 2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Gm. Banie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5</a:t>
            </a:r>
          </a:p>
          <a:p>
            <a:pPr eaLnBrk="1" hangingPunct="1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5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kt domyślny">
  <a:themeElements>
    <a:clrScheme name="Projekt domyślny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ho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eta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477</Words>
  <Application>Microsoft Office PowerPoint</Application>
  <PresentationFormat>Pokaz na ekranie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Projekt domyślny</vt:lpstr>
      <vt:lpstr>Soho</vt:lpstr>
      <vt:lpstr>1_Faseta</vt:lpstr>
      <vt:lpstr>Sprawozdanie  z realizacji Powiatowego Programu Działań na Rzecz Osób Niepełnosprawnych w 2018 roku. </vt:lpstr>
      <vt:lpstr>Prezentacja programu PowerPoint</vt:lpstr>
      <vt:lpstr>Wysokość środków PFRON</vt:lpstr>
      <vt:lpstr>Bariery architektoniczne </vt:lpstr>
      <vt:lpstr>Bariery  w komunikowaniu się </vt:lpstr>
      <vt:lpstr>Przedmioty ortopedyczne  i środki pomocnicze </vt:lpstr>
      <vt:lpstr>Likwidacja  barier technicznych </vt:lpstr>
      <vt:lpstr>Sprzęt  rehabilitacyjny </vt:lpstr>
      <vt:lpstr>Turnusy  rehabilitacyjne</vt:lpstr>
      <vt:lpstr>Sport, kultura rekreacja  i turystyka osób niepełnosprawnych</vt:lpstr>
      <vt:lpstr>Warsztat  Terapii Zajęciowej</vt:lpstr>
      <vt:lpstr>Rehabilitacja  zawodowa </vt:lpstr>
      <vt:lpstr>Wydarzenia kulturalne, sportowe  itp. zorganizowane przez gminy, powiat  z udziałem osób niepełnosprawnych </vt:lpstr>
      <vt:lpstr>Zapobieganie niepełnosprawności, ochrona socjalna i prawna osób niepełnosprawnych</vt:lpstr>
      <vt:lpstr>Aktywny  Samorząd</vt:lpstr>
    </vt:vector>
  </TitlesOfParts>
  <Company>Powiatowe Centrum Pomocy Rodzinie w Gołdapi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realizacji Powiatowego Programu Działań na Rzecz Osób niepełnosprawnych</dc:title>
  <dc:creator>admin1</dc:creator>
  <cp:lastModifiedBy>3</cp:lastModifiedBy>
  <cp:revision>85</cp:revision>
  <cp:lastPrinted>2018-04-13T09:18:11Z</cp:lastPrinted>
  <dcterms:created xsi:type="dcterms:W3CDTF">2013-04-12T12:37:56Z</dcterms:created>
  <dcterms:modified xsi:type="dcterms:W3CDTF">2019-04-11T07:36:59Z</dcterms:modified>
</cp:coreProperties>
</file>