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02" r:id="rId1"/>
    <p:sldMasterId id="2147485238" r:id="rId2"/>
    <p:sldMasterId id="2147485280" r:id="rId3"/>
  </p:sldMasterIdLst>
  <p:notesMasterIdLst>
    <p:notesMasterId r:id="rId36"/>
  </p:notesMasterIdLst>
  <p:handoutMasterIdLst>
    <p:handoutMasterId r:id="rId37"/>
  </p:handoutMasterIdLst>
  <p:sldIdLst>
    <p:sldId id="387" r:id="rId4"/>
    <p:sldId id="414" r:id="rId5"/>
    <p:sldId id="423" r:id="rId6"/>
    <p:sldId id="352" r:id="rId7"/>
    <p:sldId id="441" r:id="rId8"/>
    <p:sldId id="410" r:id="rId9"/>
    <p:sldId id="291" r:id="rId10"/>
    <p:sldId id="391" r:id="rId11"/>
    <p:sldId id="384" r:id="rId12"/>
    <p:sldId id="442" r:id="rId13"/>
    <p:sldId id="437" r:id="rId14"/>
    <p:sldId id="446" r:id="rId15"/>
    <p:sldId id="438" r:id="rId16"/>
    <p:sldId id="447" r:id="rId17"/>
    <p:sldId id="308" r:id="rId18"/>
    <p:sldId id="392" r:id="rId19"/>
    <p:sldId id="419" r:id="rId20"/>
    <p:sldId id="440" r:id="rId21"/>
    <p:sldId id="400" r:id="rId22"/>
    <p:sldId id="401" r:id="rId23"/>
    <p:sldId id="415" r:id="rId24"/>
    <p:sldId id="281" r:id="rId25"/>
    <p:sldId id="422" r:id="rId26"/>
    <p:sldId id="448" r:id="rId27"/>
    <p:sldId id="429" r:id="rId28"/>
    <p:sldId id="432" r:id="rId29"/>
    <p:sldId id="435" r:id="rId30"/>
    <p:sldId id="444" r:id="rId31"/>
    <p:sldId id="443" r:id="rId32"/>
    <p:sldId id="385" r:id="rId33"/>
    <p:sldId id="323" r:id="rId34"/>
    <p:sldId id="405" r:id="rId35"/>
  </p:sldIdLst>
  <p:sldSz cx="9144000" cy="6858000" type="screen4x3"/>
  <p:notesSz cx="10021888" cy="688816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133">
          <p15:clr>
            <a:srgbClr val="A4A3A4"/>
          </p15:clr>
        </p15:guide>
        <p15:guide id="3" orient="horz" pos="2170">
          <p15:clr>
            <a:srgbClr val="A4A3A4"/>
          </p15:clr>
        </p15:guide>
        <p15:guide id="4" pos="315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1FF74"/>
    <a:srgbClr val="CC3399"/>
    <a:srgbClr val="000000"/>
    <a:srgbClr val="089C3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0389" autoAdjust="0"/>
  </p:normalViewPr>
  <p:slideViewPr>
    <p:cSldViewPr>
      <p:cViewPr varScale="1">
        <p:scale>
          <a:sx n="74" d="100"/>
          <a:sy n="74" d="100"/>
        </p:scale>
        <p:origin x="12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160"/>
        <p:guide pos="3133"/>
        <p:guide orient="horz" pos="2170"/>
        <p:guide pos="3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89304461942257E-2"/>
          <c:y val="0.22502460629921259"/>
          <c:w val="0.91897736220472437"/>
          <c:h val="0.41211515748031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Alkohol</c:v>
                </c:pt>
                <c:pt idx="1">
                  <c:v>Sieroctwo</c:v>
                </c:pt>
                <c:pt idx="2">
                  <c:v>Niepełnosprawność rodziców</c:v>
                </c:pt>
                <c:pt idx="3">
                  <c:v>Bezr.w spr.op. - wych.</c:v>
                </c:pt>
                <c:pt idx="4">
                  <c:v>Wyjazd rodz. Za granicę</c:v>
                </c:pt>
                <c:pt idx="5">
                  <c:v>niepełnoletność rodzica</c:v>
                </c:pt>
                <c:pt idx="6">
                  <c:v>przemoc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38</c:v>
                </c:pt>
                <c:pt idx="1">
                  <c:v>3</c:v>
                </c:pt>
                <c:pt idx="2">
                  <c:v>1</c:v>
                </c:pt>
                <c:pt idx="3">
                  <c:v>4</c:v>
                </c:pt>
                <c:pt idx="4">
                  <c:v>7</c:v>
                </c:pt>
                <c:pt idx="5">
                  <c:v>1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761504"/>
        <c:axId val="319765992"/>
      </c:barChart>
      <c:catAx>
        <c:axId val="31976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765992"/>
        <c:crosses val="autoZero"/>
        <c:auto val="1"/>
        <c:lblAlgn val="ctr"/>
        <c:lblOffset val="100"/>
        <c:noMultiLvlLbl val="0"/>
      </c:catAx>
      <c:valAx>
        <c:axId val="319765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76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50275570238224"/>
          <c:y val="2.5423101136910715E-4"/>
          <c:w val="0.85395790675340211"/>
          <c:h val="0.799077692568693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dzieci umieszczonych w rodzinach zastępczych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86</c:v>
                </c:pt>
                <c:pt idx="1">
                  <c:v>73</c:v>
                </c:pt>
                <c:pt idx="2">
                  <c:v>68</c:v>
                </c:pt>
                <c:pt idx="3">
                  <c:v>78</c:v>
                </c:pt>
                <c:pt idx="4">
                  <c:v>60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83835360"/>
        <c:axId val="319465656"/>
      </c:barChart>
      <c:catAx>
        <c:axId val="283835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465656"/>
        <c:crosses val="autoZero"/>
        <c:auto val="0"/>
        <c:lblAlgn val="ctr"/>
        <c:lblOffset val="100"/>
        <c:noMultiLvlLbl val="0"/>
      </c:catAx>
      <c:valAx>
        <c:axId val="319465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83835360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23</c:v>
                </c:pt>
                <c:pt idx="1">
                  <c:v>15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20</c:v>
                </c:pt>
                <c:pt idx="1">
                  <c:v>13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25</c:v>
                </c:pt>
                <c:pt idx="1">
                  <c:v>14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Arkusz1!$E$2:$E$5</c:f>
              <c:numCache>
                <c:formatCode>General</c:formatCode>
                <c:ptCount val="4"/>
                <c:pt idx="0">
                  <c:v>23</c:v>
                </c:pt>
                <c:pt idx="1">
                  <c:v>15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rodz.zast.spokrewnione</c:v>
                </c:pt>
                <c:pt idx="1">
                  <c:v>rodz.zast.niezawodowe</c:v>
                </c:pt>
                <c:pt idx="2">
                  <c:v>rodz.zast.zawodowe</c:v>
                </c:pt>
                <c:pt idx="3">
                  <c:v>Rodzinne Domy Dziecka</c:v>
                </c:pt>
              </c:strCache>
            </c:strRef>
          </c:cat>
          <c:val>
            <c:numRef>
              <c:f>Arkusz1!$F$2:$F$5</c:f>
              <c:numCache>
                <c:formatCode>General</c:formatCode>
                <c:ptCount val="4"/>
                <c:pt idx="0">
                  <c:v>17</c:v>
                </c:pt>
                <c:pt idx="1">
                  <c:v>14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19468792"/>
        <c:axId val="319473104"/>
      </c:barChart>
      <c:catAx>
        <c:axId val="319468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473104"/>
        <c:crosses val="autoZero"/>
        <c:auto val="1"/>
        <c:lblAlgn val="ctr"/>
        <c:lblOffset val="100"/>
        <c:noMultiLvlLbl val="0"/>
      </c:catAx>
      <c:valAx>
        <c:axId val="31947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4687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1225496017683858E-3"/>
                  <c:y val="0.337668767913726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1284798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6021246681402662E-3"/>
                  <c:y val="0.37268626977144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1235225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1FF74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0642974535396562E-2"/>
                  <c:y val="0.30765376632139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1272926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1285949070793012E-2"/>
                  <c:y val="0.310155016454089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1210259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9937398260096818E-2"/>
                  <c:y val="0.18854639745239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Arkusz1!$F$2</c:f>
              <c:numCache>
                <c:formatCode>General</c:formatCode>
                <c:ptCount val="1"/>
                <c:pt idx="0">
                  <c:v>899464.84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gapDepth val="140"/>
        <c:shape val="cylinder"/>
        <c:axId val="319470360"/>
        <c:axId val="319467224"/>
        <c:axId val="0"/>
      </c:bar3DChart>
      <c:catAx>
        <c:axId val="319470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467224"/>
        <c:crosses val="autoZero"/>
        <c:auto val="1"/>
        <c:lblAlgn val="ctr"/>
        <c:lblOffset val="100"/>
        <c:noMultiLvlLbl val="0"/>
      </c:catAx>
      <c:valAx>
        <c:axId val="319467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470360"/>
        <c:crosses val="autoZero"/>
        <c:crossBetween val="between"/>
        <c:minorUnit val="1000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047743255519148"/>
          <c:y val="1.8267842034645723E-2"/>
          <c:w val="0.79726115262175401"/>
          <c:h val="0.893022356490304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20481595234938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024356716983606E-17"/>
                  <c:y val="0.16783529428629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0.13085463622321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2095966434189938E-3"/>
                  <c:y val="0.1492355550238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4191932868379875E-3"/>
                  <c:y val="0.17094254484544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1055080</c:v>
                </c:pt>
                <c:pt idx="1">
                  <c:v>986858</c:v>
                </c:pt>
                <c:pt idx="2">
                  <c:v>877130</c:v>
                </c:pt>
                <c:pt idx="3">
                  <c:v>877677</c:v>
                </c:pt>
                <c:pt idx="4">
                  <c:v>956786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9467616"/>
        <c:axId val="319470752"/>
        <c:axId val="225595680"/>
      </c:bar3DChart>
      <c:catAx>
        <c:axId val="31946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470752"/>
        <c:crosses val="autoZero"/>
        <c:auto val="1"/>
        <c:lblAlgn val="ctr"/>
        <c:lblOffset val="100"/>
        <c:noMultiLvlLbl val="0"/>
      </c:catAx>
      <c:valAx>
        <c:axId val="31947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467616"/>
        <c:crosses val="autoZero"/>
        <c:crossBetween val="between"/>
      </c:valAx>
      <c:serAx>
        <c:axId val="225595680"/>
        <c:scaling>
          <c:orientation val="minMax"/>
        </c:scaling>
        <c:delete val="1"/>
        <c:axPos val="b"/>
        <c:majorTickMark val="none"/>
        <c:minorTickMark val="none"/>
        <c:tickLblPos val="nextTo"/>
        <c:crossAx val="31947075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effectLst/>
            <a:sp3d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-3.7356995509218501E-3"/>
                  <c:y val="0.2949308755760368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356995509217816E-3"/>
                  <c:y val="0.2801843317972350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678497754609251E-3"/>
                  <c:y val="0.3502304147465437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.2543778801843317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4713991018437002E-3"/>
                  <c:y val="0.277668926475757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l-PL" sz="1400" b="1" dirty="0" smtClean="0">
                        <a:solidFill>
                          <a:schemeClr val="tx1"/>
                        </a:solidFill>
                      </a:rPr>
                      <a:t>303880</a:t>
                    </a:r>
                    <a:endParaRPr lang="pl-PL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276875</c:v>
                </c:pt>
                <c:pt idx="1">
                  <c:v>260465</c:v>
                </c:pt>
                <c:pt idx="2">
                  <c:v>342471</c:v>
                </c:pt>
                <c:pt idx="3">
                  <c:v>311644</c:v>
                </c:pt>
                <c:pt idx="4">
                  <c:v>303880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9471928"/>
        <c:axId val="319468400"/>
        <c:axId val="0"/>
      </c:bar3DChart>
      <c:catAx>
        <c:axId val="31947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468400"/>
        <c:crosses val="autoZero"/>
        <c:auto val="1"/>
        <c:lblAlgn val="ctr"/>
        <c:lblOffset val="100"/>
        <c:noMultiLvlLbl val="0"/>
      </c:catAx>
      <c:valAx>
        <c:axId val="31946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9471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0.09489</cdr:x>
      <cdr:y>0.75385</cdr:y>
    </cdr:from>
    <cdr:to>
      <cdr:x>0.932</cdr:x>
      <cdr:y>0.96923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50925" y="3528392"/>
          <a:ext cx="6624736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lnSpc>
              <a:spcPct val="150000"/>
            </a:lnSpc>
          </a:pPr>
          <a:endParaRPr lang="pl-PL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079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76751" y="0"/>
            <a:ext cx="4342818" cy="344079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42985"/>
            <a:ext cx="4342818" cy="344079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76751" y="6542985"/>
            <a:ext cx="4342818" cy="344079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8704F4E4-10A8-4DB6-98F9-AF4AF94BAD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848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40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76751" y="0"/>
            <a:ext cx="4342818" cy="34440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646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002190" y="3271878"/>
            <a:ext cx="8017510" cy="3099673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818" cy="34440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76751" y="6542560"/>
            <a:ext cx="4342818" cy="344408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40F204A1-1A48-40F7-9759-EBBA0D5510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5115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796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204A1-1A48-40F7-9759-EBBA0D55104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60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0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38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048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79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092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897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693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7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772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16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02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952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007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910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420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196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9062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578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0001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241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331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81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26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506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96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246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790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967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0026551D-2C1B-4599-A548-4165F75AE5F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622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462B-C35B-4AE7-8A95-50A72B81E0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424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8C335-565D-4D48-B8F7-C66F6F1ED4B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742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718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9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1CB8-9C82-49D1-96DA-4A46D62DAC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547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09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5897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133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2583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236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31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03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57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035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05124-C191-42E5-9F6C-79D2F8C4F0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052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F0B08-8437-495C-A923-9682C02FF67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55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5F03A-C036-4843-B70F-0A4147D4B91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1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0ECF9-FEA9-4836-BB41-048A31D3AF6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5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0235-1997-4945-8177-0B5CCC8BEE2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45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FE5A6-E430-4C43-AC7D-A91B511392C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63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B14CF-9A59-4EB4-9629-21C28F11773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06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28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  <p:sldLayoutId id="2147485214" r:id="rId12"/>
    <p:sldLayoutId id="2147485215" r:id="rId13"/>
    <p:sldLayoutId id="2147485216" r:id="rId14"/>
    <p:sldLayoutId id="2147485217" r:id="rId15"/>
    <p:sldLayoutId id="2147485218" r:id="rId16"/>
    <p:sldLayoutId id="2147485219" r:id="rId17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4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  <p:sldLayoutId id="2147485250" r:id="rId12"/>
    <p:sldLayoutId id="2147485251" r:id="rId13"/>
    <p:sldLayoutId id="2147485252" r:id="rId14"/>
    <p:sldLayoutId id="2147485253" r:id="rId15"/>
    <p:sldLayoutId id="2147485254" r:id="rId16"/>
    <p:sldLayoutId id="2147485255" r:id="rId17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1ED346-80F1-4FC6-BE78-B3193C63D57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49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  <p:sldLayoutId id="2147485292" r:id="rId12"/>
    <p:sldLayoutId id="2147485293" r:id="rId13"/>
    <p:sldLayoutId id="2147485294" r:id="rId14"/>
    <p:sldLayoutId id="2147485295" r:id="rId15"/>
    <p:sldLayoutId id="2147485296" r:id="rId16"/>
    <p:sldLayoutId id="2147485297" r:id="rId17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3564791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Działalność </a:t>
            </a:r>
            <a:b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Powiatowego  Centrum </a:t>
            </a:r>
            <a:b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Pomocy Rodzinie w Gołdapi </a:t>
            </a:r>
            <a:b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pl-PL" sz="5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 2018  roku</a:t>
            </a: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PROGRAMY                              </a:t>
            </a:r>
            <a:r>
              <a:rPr lang="pl-PL" sz="2000" dirty="0" smtClean="0"/>
              <a:t>(500+, Dobry Start, dot. pieczy </a:t>
            </a:r>
            <a:r>
              <a:rPr lang="pl-PL" sz="2000" dirty="0" err="1" smtClean="0"/>
              <a:t>instytuc</a:t>
            </a:r>
            <a:r>
              <a:rPr lang="pl-PL" sz="2000" dirty="0" smtClean="0"/>
              <a:t>. </a:t>
            </a:r>
            <a:r>
              <a:rPr lang="pl-PL" sz="2000" dirty="0"/>
              <a:t>i</a:t>
            </a:r>
            <a:r>
              <a:rPr lang="pl-PL" sz="2000" dirty="0" smtClean="0"/>
              <a:t> rodz.)</a:t>
            </a:r>
            <a:endParaRPr lang="pl-PL" sz="3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Dodatek wychowawczy – </a:t>
            </a:r>
            <a:r>
              <a:rPr lang="pl-PL" b="1" dirty="0" smtClean="0"/>
              <a:t>231.632,26 zł</a:t>
            </a:r>
          </a:p>
          <a:p>
            <a:r>
              <a:rPr lang="pl-PL" dirty="0" smtClean="0"/>
              <a:t>Dobry Start (300+) – </a:t>
            </a:r>
            <a:r>
              <a:rPr lang="pl-PL" b="1" dirty="0" smtClean="0"/>
              <a:t>17.359,97 zł </a:t>
            </a:r>
            <a:br>
              <a:rPr lang="pl-PL" b="1" dirty="0" smtClean="0"/>
            </a:br>
            <a:r>
              <a:rPr lang="pl-PL" dirty="0" smtClean="0"/>
              <a:t>(świadczenia – 16.800 zł; koszty obsługi – 559,97 zł)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54702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55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980728"/>
            <a:ext cx="6491064" cy="504056"/>
          </a:xfrm>
        </p:spPr>
        <p:txBody>
          <a:bodyPr>
            <a:noAutofit/>
          </a:bodyPr>
          <a:lstStyle/>
          <a:p>
            <a: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Szkolenie kadry pomocy społecznej</a:t>
            </a:r>
            <a: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endParaRPr lang="pl-PL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83568" y="2492896"/>
            <a:ext cx="7776864" cy="338437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Jak planować i prowadzić interwencję w przypadku podejrzenia /stwierdzenia przemocy wobec dziecka. Stowarzyszenie Niebieska Linia.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Wykład  pt. „Kondycja współczesnej rodziny” dr. Aleksandra Piotrowska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600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Narrow" panose="020B0606020202030204" pitchFamily="34" charset="0"/>
              </a:rPr>
              <a:t>Konferencja </a:t>
            </a:r>
            <a:r>
              <a:rPr lang="pl-PL" sz="2600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Narrow" panose="020B0606020202030204" pitchFamily="34" charset="0"/>
              </a:rPr>
              <a:t>„</a:t>
            </a:r>
            <a:r>
              <a:rPr lang="pl-PL" sz="2600" dirty="0" err="1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Narrow" panose="020B0606020202030204" pitchFamily="34" charset="0"/>
              </a:rPr>
              <a:t>Glow</a:t>
            </a:r>
            <a:r>
              <a:rPr lang="pl-PL" sz="2600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Arial Narrow" panose="020B0606020202030204" pitchFamily="34" charset="0"/>
              </a:rPr>
              <a:t> Kids czyli dzieci w poświacie” o symptomach, skali i możliwościach przeciwdziałania uzależnieniu od ekranów – Dorota Zawadzka. 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3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3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3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54702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4559765" cy="346997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1432" cy="333603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65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422424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i="1" dirty="0">
                <a:solidFill>
                  <a:schemeClr val="accent3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Sylfaen" pitchFamily="18" charset="0"/>
                <a:ea typeface="+mj-ea"/>
                <a:cs typeface="+mj-cs"/>
              </a:rPr>
              <a:t> </a:t>
            </a:r>
            <a:r>
              <a:rPr lang="pl-PL" sz="1400" b="1" i="1" dirty="0" smtClean="0">
                <a:solidFill>
                  <a:schemeClr val="accent3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Sylfaen" pitchFamily="18" charset="0"/>
                <a:ea typeface="+mj-ea"/>
                <a:cs typeface="+mj-cs"/>
              </a:rPr>
              <a:t>                               </a:t>
            </a:r>
            <a:r>
              <a:rPr lang="pl-PL" sz="1400" b="1" i="1" dirty="0" smtClean="0">
                <a:solidFill>
                  <a:schemeClr val="accent3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                </a:t>
            </a:r>
            <a:r>
              <a:rPr lang="pl-PL" sz="4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Szkolenie </a:t>
            </a:r>
            <a:br>
              <a:rPr lang="pl-PL" sz="4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</a:br>
            <a:r>
              <a:rPr lang="pl-PL" sz="4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      rodzin zastępczych</a:t>
            </a:r>
          </a:p>
          <a:p>
            <a:pPr algn="ctr"/>
            <a:endParaRPr lang="pl-PL" sz="2000" b="1" i="1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W 2018roku PCPR zorganizował  następujące szkolenia dla   rodzin zastępczych:</a:t>
            </a:r>
          </a:p>
          <a:p>
            <a:endParaRPr lang="pl-PL" sz="2000" b="1" i="1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Sylfaen" pitchFamily="18" charset="0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Konferencja dla nauczycieli i rodziców: „</a:t>
            </a:r>
            <a:r>
              <a:rPr lang="pl-PL" sz="2000" b="1" i="1" dirty="0" err="1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Glow</a:t>
            </a: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 Kids czyli dzieci w poświacie” o symptomach, skali i możliwościach przeciwdziałania uzależnieniu od ekranów – Dorota Zawadzka.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Wykład  dr Aleksandry  Piotrowskiej nt. „Kondycja współczesnej rodziny”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Szkolenie dla kandydatów na rodziców zastępczych spokrewnionych (3)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Szkolenie dla kandydatów na  niezawodową rodzinę zastępczą (4  rodziny)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500" b="1" i="1" dirty="0" smtClean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i="1" dirty="0" smtClean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Grupa wsparcia dla rodziców zastępczych</a:t>
            </a:r>
            <a:endParaRPr lang="pl-PL" b="1" i="1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22424"/>
            <a:ext cx="1402202" cy="15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2859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971"/>
            <a:ext cx="4932040" cy="35803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9" y="0"/>
            <a:ext cx="4716691" cy="357427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9" y="3285971"/>
            <a:ext cx="4741691" cy="35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89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179512" y="783465"/>
            <a:ext cx="6768752" cy="7013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Lucida Calligraphy" pitchFamily="66" charset="0"/>
              </a:rPr>
              <a:t>Instytucjonalna 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Lucida Calligraphy" pitchFamily="66" charset="0"/>
              </a:rPr>
              <a:t>piecza </a:t>
            </a: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Lucida Calligraphy" pitchFamily="66" charset="0"/>
              </a:rPr>
              <a:t>zastępcza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76672"/>
            <a:ext cx="1402202" cy="159729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40780" y="1275317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Dom św. Faustyny „Nie Lękajcie się”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</a:b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obejmuje opieką 30 dzieci </a:t>
            </a:r>
          </a:p>
        </p:txBody>
      </p:sp>
      <p:sp>
        <p:nvSpPr>
          <p:cNvPr id="4" name="Prostokąt 3"/>
          <p:cNvSpPr/>
          <p:nvPr/>
        </p:nvSpPr>
        <p:spPr>
          <a:xfrm>
            <a:off x="395536" y="2204864"/>
            <a:ext cx="8280920" cy="423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800" dirty="0">
                <a:solidFill>
                  <a:schemeClr val="accent4">
                    <a:lumMod val="50000"/>
                  </a:schemeClr>
                </a:solidFill>
                <a:latin typeface="Lucida Calligraphy" pitchFamily="66" charset="0"/>
              </a:rPr>
              <a:t>2 grupy socjalizacyjne po </a:t>
            </a:r>
            <a:r>
              <a:rPr lang="pl-PL" sz="1800" dirty="0" smtClean="0">
                <a:solidFill>
                  <a:schemeClr val="accent4">
                    <a:lumMod val="50000"/>
                  </a:schemeClr>
                </a:solidFill>
                <a:latin typeface="Lucida Calligraphy" pitchFamily="66" charset="0"/>
              </a:rPr>
              <a:t>14 dzieci </a:t>
            </a:r>
            <a:endParaRPr lang="pl-PL" sz="1800" dirty="0">
              <a:solidFill>
                <a:schemeClr val="accent4">
                  <a:lumMod val="50000"/>
                </a:schemeClr>
              </a:solidFill>
              <a:latin typeface="Lucida Calligraphy" pitchFamily="66" charset="0"/>
            </a:endParaRPr>
          </a:p>
          <a:p>
            <a:pPr marL="0" indent="0">
              <a:buNone/>
              <a:defRPr/>
            </a:pPr>
            <a:endParaRPr lang="pl-PL" sz="1050" b="1" dirty="0">
              <a:latin typeface="Lucida Calligraphy" pitchFamily="66" charset="0"/>
            </a:endParaRPr>
          </a:p>
          <a:p>
            <a:pPr marL="0" indent="0" algn="ctr">
              <a:buNone/>
              <a:defRPr/>
            </a:pPr>
            <a:r>
              <a:rPr lang="pl-PL" sz="1600" b="1" dirty="0">
                <a:latin typeface="Lucida Calligraphy" pitchFamily="66" charset="0"/>
              </a:rPr>
              <a:t>Dzieci z </a:t>
            </a:r>
            <a:r>
              <a:rPr lang="pl-PL" sz="1600" b="1" dirty="0" smtClean="0">
                <a:latin typeface="Lucida Calligraphy" pitchFamily="66" charset="0"/>
              </a:rPr>
              <a:t>Powiatu </a:t>
            </a:r>
            <a:r>
              <a:rPr lang="pl-PL" sz="1600" b="1" dirty="0" err="1">
                <a:latin typeface="Lucida Calligraphy" pitchFamily="66" charset="0"/>
              </a:rPr>
              <a:t>G</a:t>
            </a:r>
            <a:r>
              <a:rPr lang="pl-PL" sz="1600" b="1" dirty="0" err="1" smtClean="0">
                <a:latin typeface="Lucida Calligraphy" pitchFamily="66" charset="0"/>
              </a:rPr>
              <a:t>ołdapskigo</a:t>
            </a:r>
            <a:r>
              <a:rPr lang="pl-PL" sz="1600" b="1" dirty="0" smtClean="0">
                <a:latin typeface="Lucida Calligraphy" pitchFamily="66" charset="0"/>
              </a:rPr>
              <a:t> </a:t>
            </a:r>
            <a:r>
              <a:rPr lang="pl-PL" sz="1600" b="1" dirty="0">
                <a:latin typeface="Lucida Calligraphy" pitchFamily="66" charset="0"/>
              </a:rPr>
              <a:t>– </a:t>
            </a:r>
            <a:r>
              <a:rPr lang="pl-PL" sz="1600" b="1" dirty="0" smtClean="0">
                <a:latin typeface="Lucida Calligraphy" pitchFamily="66" charset="0"/>
              </a:rPr>
              <a:t>9</a:t>
            </a:r>
            <a:endParaRPr lang="pl-PL" sz="1600" b="1" dirty="0">
              <a:latin typeface="Lucida Calligraphy" pitchFamily="66" charset="0"/>
            </a:endParaRPr>
          </a:p>
          <a:p>
            <a:pPr marL="0" indent="0" algn="ctr">
              <a:buNone/>
              <a:defRPr/>
            </a:pPr>
            <a:r>
              <a:rPr lang="pl-PL" sz="1600" b="1" dirty="0">
                <a:latin typeface="Lucida Calligraphy" pitchFamily="66" charset="0"/>
              </a:rPr>
              <a:t>Dzieci z innych powiatów – </a:t>
            </a:r>
            <a:r>
              <a:rPr lang="pl-PL" sz="1600" b="1" dirty="0" smtClean="0">
                <a:latin typeface="Lucida Calligraphy" pitchFamily="66" charset="0"/>
              </a:rPr>
              <a:t>19</a:t>
            </a:r>
            <a:endParaRPr lang="pl-PL" sz="1600" b="1" dirty="0">
              <a:latin typeface="Lucida Calligraphy" pitchFamily="66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pl-PL" sz="1600" dirty="0">
                <a:latin typeface="Lucida Calligraphy" pitchFamily="66" charset="0"/>
              </a:rPr>
              <a:t>Pisz - </a:t>
            </a:r>
            <a:r>
              <a:rPr lang="pl-PL" sz="1600" dirty="0" smtClean="0">
                <a:latin typeface="Lucida Calligraphy" pitchFamily="66" charset="0"/>
              </a:rPr>
              <a:t>5</a:t>
            </a:r>
            <a:endParaRPr lang="pl-PL" sz="1600" dirty="0">
              <a:latin typeface="Lucida Calligraphy" pitchFamily="66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pl-PL" sz="1600" dirty="0">
                <a:latin typeface="Lucida Calligraphy" pitchFamily="66" charset="0"/>
              </a:rPr>
              <a:t>Iława – 2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pl-PL" sz="1600" dirty="0">
                <a:latin typeface="Lucida Calligraphy" pitchFamily="66" charset="0"/>
              </a:rPr>
              <a:t>Oborniki – </a:t>
            </a:r>
            <a:r>
              <a:rPr lang="pl-PL" sz="1600" dirty="0" smtClean="0">
                <a:latin typeface="Lucida Calligraphy" pitchFamily="66" charset="0"/>
              </a:rPr>
              <a:t>3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pl-PL" sz="1600" dirty="0" smtClean="0">
                <a:latin typeface="Lucida Calligraphy" pitchFamily="66" charset="0"/>
              </a:rPr>
              <a:t>Suwałki - 3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pl-PL" sz="1600" dirty="0">
                <a:latin typeface="Lucida Calligraphy" pitchFamily="66" charset="0"/>
              </a:rPr>
              <a:t> </a:t>
            </a:r>
            <a:r>
              <a:rPr lang="pl-PL" sz="1600" dirty="0" smtClean="0">
                <a:latin typeface="Lucida Calligraphy" pitchFamily="66" charset="0"/>
              </a:rPr>
              <a:t>Warszawa – 2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pl-PL" sz="1600" dirty="0">
                <a:latin typeface="Lucida Calligraphy" pitchFamily="66" charset="0"/>
              </a:rPr>
              <a:t> </a:t>
            </a:r>
            <a:r>
              <a:rPr lang="pl-PL" sz="1600" dirty="0" smtClean="0">
                <a:latin typeface="Lucida Calligraphy" pitchFamily="66" charset="0"/>
              </a:rPr>
              <a:t>Nidzica - 4</a:t>
            </a:r>
            <a:endParaRPr lang="pl-PL" sz="1600" dirty="0">
              <a:latin typeface="Lucida Calligraphy" pitchFamily="66" charset="0"/>
            </a:endParaRPr>
          </a:p>
          <a:p>
            <a:pPr>
              <a:buClr>
                <a:schemeClr val="tx1"/>
              </a:buClr>
              <a:defRPr/>
            </a:pPr>
            <a:endParaRPr lang="pl-PL" sz="700" dirty="0">
              <a:latin typeface="Lucida Calligraphy" pitchFamily="66" charset="0"/>
            </a:endParaRPr>
          </a:p>
          <a:p>
            <a:pPr algn="ctr">
              <a:buClr>
                <a:schemeClr val="tx1"/>
              </a:buClr>
              <a:defRPr/>
            </a:pPr>
            <a:r>
              <a:rPr lang="pl-PL" sz="1800" b="1" dirty="0" smtClean="0">
                <a:latin typeface="Lucida Calligraphy" pitchFamily="66" charset="0"/>
              </a:rPr>
              <a:t>W 2018 </a:t>
            </a:r>
            <a:r>
              <a:rPr lang="pl-PL" sz="1800" b="1" dirty="0">
                <a:latin typeface="Lucida Calligraphy" pitchFamily="66" charset="0"/>
              </a:rPr>
              <a:t>r. wydano 4</a:t>
            </a:r>
            <a:r>
              <a:rPr lang="pl-PL" sz="1800" b="1" dirty="0" smtClean="0">
                <a:latin typeface="Lucida Calligraphy" pitchFamily="66" charset="0"/>
              </a:rPr>
              <a:t> skierowania  </a:t>
            </a:r>
            <a:r>
              <a:rPr lang="pl-PL" sz="1800" b="1" dirty="0">
                <a:latin typeface="Lucida Calligraphy" pitchFamily="66" charset="0"/>
              </a:rPr>
              <a:t>do Domu św. Faustyny </a:t>
            </a:r>
            <a:r>
              <a:rPr lang="pl-PL" sz="1800" b="1" dirty="0" smtClean="0">
                <a:latin typeface="Lucida Calligraphy" pitchFamily="66" charset="0"/>
              </a:rPr>
              <a:t>                           w </a:t>
            </a:r>
            <a:r>
              <a:rPr lang="pl-PL" sz="1800" b="1" dirty="0">
                <a:latin typeface="Lucida Calligraphy" pitchFamily="66" charset="0"/>
              </a:rPr>
              <a:t>Gołdapi </a:t>
            </a:r>
            <a:r>
              <a:rPr lang="pl-PL" sz="1800" b="1" dirty="0" smtClean="0">
                <a:latin typeface="Lucida Calligraphy" pitchFamily="66" charset="0"/>
              </a:rPr>
              <a:t/>
            </a:r>
            <a:br>
              <a:rPr lang="pl-PL" sz="1800" b="1" dirty="0" smtClean="0">
                <a:latin typeface="Lucida Calligraphy" pitchFamily="66" charset="0"/>
              </a:rPr>
            </a:br>
            <a:r>
              <a:rPr lang="pl-PL" sz="1800" b="1" dirty="0" smtClean="0">
                <a:latin typeface="Lucida Calligraphy" pitchFamily="66" charset="0"/>
              </a:rPr>
              <a:t>i </a:t>
            </a:r>
            <a:r>
              <a:rPr lang="pl-PL" sz="1800" b="1" dirty="0">
                <a:latin typeface="Lucida Calligraphy" pitchFamily="66" charset="0"/>
              </a:rPr>
              <a:t>zostało umieszczonych 4</a:t>
            </a:r>
            <a:r>
              <a:rPr lang="pl-PL" sz="1800" b="1" dirty="0" smtClean="0">
                <a:latin typeface="Lucida Calligraphy" pitchFamily="66" charset="0"/>
              </a:rPr>
              <a:t> dzieci.</a:t>
            </a:r>
          </a:p>
          <a:p>
            <a:pPr algn="ctr">
              <a:buClr>
                <a:schemeClr val="tx1"/>
              </a:buClr>
              <a:defRPr/>
            </a:pPr>
            <a:endParaRPr lang="pl-PL" sz="1600" b="1" dirty="0" smtClean="0">
              <a:latin typeface="Lucida Calligraphy" pitchFamily="66" charset="0"/>
            </a:endParaRPr>
          </a:p>
          <a:p>
            <a:pPr algn="just">
              <a:buClr>
                <a:schemeClr val="tx1"/>
              </a:buClr>
              <a:defRPr/>
            </a:pPr>
            <a:r>
              <a:rPr lang="pl-PL" sz="1800" b="1" dirty="0" smtClean="0">
                <a:latin typeface="Lucida Calligraphy" pitchFamily="66" charset="0"/>
              </a:rPr>
              <a:t>Dzieci z Powiatu Gołdapskiego – 2.900,00  zł</a:t>
            </a:r>
          </a:p>
          <a:p>
            <a:pPr algn="just">
              <a:buClr>
                <a:schemeClr val="tx1"/>
              </a:buClr>
              <a:defRPr/>
            </a:pPr>
            <a:r>
              <a:rPr lang="pl-PL" sz="1800" b="1" dirty="0" smtClean="0">
                <a:latin typeface="Lucida Calligraphy" pitchFamily="66" charset="0"/>
              </a:rPr>
              <a:t>Dzieci z innych powiatów – 2.999,31  zł</a:t>
            </a: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13280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1" y="1196752"/>
            <a:ext cx="6408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Dotacja ogółem dla </a:t>
            </a:r>
            <a:r>
              <a:rPr lang="pl-PL" sz="1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Domu Św</a:t>
            </a:r>
            <a:r>
              <a:rPr lang="pl-PL" sz="1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. </a:t>
            </a:r>
            <a:r>
              <a:rPr lang="pl-PL" sz="1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Faustyny</a:t>
            </a:r>
            <a:br>
              <a:rPr lang="pl-PL" sz="1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</a:br>
            <a:r>
              <a:rPr lang="pl-PL" sz="1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bg1">
                      <a:alpha val="69000"/>
                    </a:schemeClr>
                  </a:outerShdw>
                </a:effectLst>
                <a:latin typeface="Perpetua" panose="02020502060401020303" pitchFamily="18" charset="0"/>
              </a:rPr>
              <a:t>(Dzieci z Powiatu Gołdapskiego i dotacje z innych powiatów)</a:t>
            </a:r>
            <a:endParaRPr lang="pl-PL" sz="18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50800" dir="5400000" algn="ctr" rotWithShape="0">
                  <a:schemeClr val="bg1">
                    <a:alpha val="69000"/>
                  </a:schemeClr>
                </a:outerShdw>
              </a:effectLst>
              <a:latin typeface="Perpetua" panose="02020502060401020303" pitchFamily="18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36699" y="332655"/>
            <a:ext cx="6655581" cy="1025841"/>
          </a:xfrm>
        </p:spPr>
        <p:txBody>
          <a:bodyPr>
            <a:normAutofit fontScale="90000"/>
          </a:bodyPr>
          <a:lstStyle/>
          <a:p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Koszty instytucjonalnej pieczy zastępczej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827584" y="2348880"/>
            <a:ext cx="7522882" cy="4032448"/>
          </a:xfrm>
        </p:spPr>
        <p:txBody>
          <a:bodyPr/>
          <a:lstStyle/>
          <a:p>
            <a:pPr marL="0" indent="0" algn="ctr">
              <a:buNone/>
            </a:pPr>
            <a:r>
              <a:rPr lang="pl-P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1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49884"/>
            <a:ext cx="1402202" cy="1597290"/>
          </a:xfrm>
          <a:prstGeom prst="rect">
            <a:avLst/>
          </a:prstGeom>
        </p:spPr>
      </p:pic>
      <p:graphicFrame>
        <p:nvGraphicFramePr>
          <p:cNvPr id="12" name="Wykres 11"/>
          <p:cNvGraphicFramePr/>
          <p:nvPr>
            <p:extLst>
              <p:ext uri="{D42A27DB-BD31-4B8C-83A1-F6EECF244321}">
                <p14:modId xmlns:p14="http://schemas.microsoft.com/office/powerpoint/2010/main" val="1794304408"/>
              </p:ext>
            </p:extLst>
          </p:nvPr>
        </p:nvGraphicFramePr>
        <p:xfrm>
          <a:off x="436699" y="1700808"/>
          <a:ext cx="7913767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904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55576" y="623383"/>
            <a:ext cx="6192688" cy="1303867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Dotacja na dzieci z Powiatu Gołdapskiego przebywające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Domu Św. Faustyny w Gołdapi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9" name="Symbol zastępczy zawartości 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2715057"/>
              </p:ext>
            </p:extLst>
          </p:nvPr>
        </p:nvGraphicFramePr>
        <p:xfrm>
          <a:off x="1176338" y="2490789"/>
          <a:ext cx="6799262" cy="237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476672"/>
            <a:ext cx="1402202" cy="159729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115616" y="5229200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Zwrot Gminy Gołdap – </a:t>
            </a: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81.986,90 zł</a:t>
            </a: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Zwrot Gminy Dubeninki – </a:t>
            </a: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31.379,56 zł</a:t>
            </a:r>
            <a:endParaRPr lang="pl-PL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454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5976664" cy="1440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Przeciwdziałanie </a:t>
            </a:r>
            <a:b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</a:br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przemocy w rodzinie</a:t>
            </a:r>
            <a:endParaRPr lang="pl-PL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124744"/>
            <a:ext cx="8064896" cy="5256584"/>
          </a:xfrm>
        </p:spPr>
        <p:txBody>
          <a:bodyPr>
            <a:noAutofit/>
          </a:bodyPr>
          <a:lstStyle/>
          <a:p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Pracownicy PCPR założyli 5 Niebieskich Kart. 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Uczestniczyli w posiedzeniach Zespołu Interdyscyplinarnego </a:t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grup roboczych w Gołdapi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Prowadzono 3 miesięczny program korekcyjno – edukacyjny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Prowadzono pracę socjalną z ofiarami przemocy.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Świadczono mieszkańcom powiatu poradnictwo prawne  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wiadczono poradnictwo psychologiczne 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Upowszechniano ulotki, informatory nt. przemocy podczas lokalnych imprez plenerowych.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247" y="470115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43889"/>
            <a:ext cx="6480720" cy="190499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Rodzinny </a:t>
            </a:r>
            <a:b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Rajd Rowerowy</a:t>
            </a:r>
            <a:endParaRPr lang="pl-P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476672"/>
            <a:ext cx="1402202" cy="159729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70" y="3432487"/>
            <a:ext cx="3528392" cy="299925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01" y="2320508"/>
            <a:ext cx="3482141" cy="261160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348880"/>
            <a:ext cx="3142595" cy="25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984049"/>
              </p:ext>
            </p:extLst>
          </p:nvPr>
        </p:nvGraphicFramePr>
        <p:xfrm>
          <a:off x="431539" y="1307669"/>
          <a:ext cx="8244918" cy="4723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8306"/>
                <a:gridCol w="2748306"/>
                <a:gridCol w="2748306"/>
              </a:tblGrid>
              <a:tr h="766701">
                <a:tc gridSpan="3">
                  <a:txBody>
                    <a:bodyPr/>
                    <a:lstStyle/>
                    <a:p>
                      <a:pPr algn="ctr"/>
                      <a:r>
                        <a:rPr lang="pl-PL" sz="4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Dyrektor</a:t>
                      </a:r>
                      <a:endParaRPr lang="pl-PL" sz="4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1092047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Zespół ds. rodzinnej pieczy zastępczej</a:t>
                      </a:r>
                      <a:endParaRPr lang="pl-PL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PFRON</a:t>
                      </a:r>
                      <a:endParaRPr lang="pl-PL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Księgowość</a:t>
                      </a:r>
                      <a:endParaRPr lang="pl-PL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285487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 smtClean="0"/>
                        <a:t>Kierownik Zespołu ds. RPZ/pracownik</a:t>
                      </a:r>
                      <a:r>
                        <a:rPr lang="pl-PL" sz="2000" baseline="0" dirty="0" smtClean="0"/>
                        <a:t> socjalny;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 smtClean="0"/>
                        <a:t>Pracownik socjalny;</a:t>
                      </a:r>
                    </a:p>
                    <a:p>
                      <a:pPr marL="285750" indent="-2857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pl-PL" sz="2000" baseline="0" dirty="0" smtClean="0"/>
                        <a:t>3 koordynatorów rodzinnej pieczy zastępczej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 smtClean="0"/>
                        <a:t>Inspektor;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pl-PL" sz="2000" dirty="0" smtClean="0"/>
                        <a:t>Główny księgowy</a:t>
                      </a:r>
                      <a:endParaRPr lang="pl-PL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Prostokąt 3"/>
          <p:cNvSpPr/>
          <p:nvPr/>
        </p:nvSpPr>
        <p:spPr>
          <a:xfrm>
            <a:off x="755576" y="47667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i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Kadra PCPR </a:t>
            </a:r>
            <a:endParaRPr lang="pl-PL" sz="4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81" y="473274"/>
            <a:ext cx="1403023" cy="15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1800" cy="218686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635896" cy="253718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39" y="-19696"/>
            <a:ext cx="3078089" cy="220655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36" y="2139343"/>
            <a:ext cx="3078091" cy="2706994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29" y="2127960"/>
            <a:ext cx="2802329" cy="2533795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2139343"/>
            <a:ext cx="3635895" cy="2617991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661755"/>
            <a:ext cx="2736301" cy="2204617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37" y="4437112"/>
            <a:ext cx="2810437" cy="242088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293096"/>
            <a:ext cx="363589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58495" y="-80325"/>
            <a:ext cx="78094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Więcej Ruchu, więcej zdrowia</a:t>
            </a:r>
            <a:endParaRPr lang="pl-PL" sz="4400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759" y="2567335"/>
            <a:ext cx="1402202" cy="1597290"/>
          </a:xfrm>
          <a:prstGeom prst="rect">
            <a:avLst/>
          </a:prstGeom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" y="705109"/>
            <a:ext cx="2978165" cy="225901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94" y="4609671"/>
            <a:ext cx="3230506" cy="225947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277"/>
            <a:ext cx="3027428" cy="2270571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0921"/>
            <a:ext cx="2886066" cy="1998222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66" y="4681843"/>
            <a:ext cx="3027428" cy="2204864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53" y="688176"/>
            <a:ext cx="3542050" cy="2656538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74" y="2329752"/>
            <a:ext cx="3012629" cy="2262355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70" y="2567335"/>
            <a:ext cx="3175104" cy="2180121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70" y="705110"/>
            <a:ext cx="3153738" cy="1862226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0"/>
            <a:ext cx="1462293" cy="166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-108520" y="256440"/>
            <a:ext cx="7632848" cy="1340768"/>
          </a:xfrm>
        </p:spPr>
        <p:txBody>
          <a:bodyPr>
            <a:noAutofit/>
          </a:bodyPr>
          <a:lstStyle/>
          <a:p>
            <a:pPr algn="ctr"/>
            <a:r>
              <a:rPr lang="pl-PL" sz="3200" b="1" i="1" spc="3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  <a:latin typeface="Baskerville Old Face" panose="02020602080505020303" pitchFamily="18" charset="0"/>
              </a:rPr>
              <a:t>    Pozyskane </a:t>
            </a:r>
            <a:r>
              <a:rPr lang="pl-PL" sz="3200" b="1" i="1" spc="3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  <a:latin typeface="Baskerville Old Face" panose="02020602080505020303" pitchFamily="18" charset="0"/>
              </a:rPr>
              <a:t>środki zewnętrzne </a:t>
            </a:r>
            <a:br>
              <a:rPr lang="pl-PL" sz="3200" b="1" i="1" spc="3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  <a:latin typeface="Baskerville Old Face" panose="02020602080505020303" pitchFamily="18" charset="0"/>
              </a:rPr>
            </a:br>
            <a:r>
              <a:rPr lang="pl-PL" sz="3200" b="1" i="1" spc="3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  <a:latin typeface="Baskerville Old Face" panose="02020602080505020303" pitchFamily="18" charset="0"/>
              </a:rPr>
              <a:t>w 2018 roku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268760"/>
            <a:ext cx="8280920" cy="518457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MPIPS – </a:t>
            </a:r>
            <a:r>
              <a:rPr lang="pl-PL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47.360</a:t>
            </a:r>
            <a:r>
              <a:rPr lang="pl-PL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zł./wynagrodzenie koordynatorów rodzinnej pieczy zastępczej/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W-M Urząd Wojewódzki – </a:t>
            </a:r>
            <a:r>
              <a:rPr lang="pl-PL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6.768</a:t>
            </a:r>
            <a:r>
              <a:rPr lang="pl-PL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zł/program korekcyjno – edukacyjny/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GKRPA w Gołdapi – 6.249zł.</a:t>
            </a:r>
          </a:p>
          <a:p>
            <a:pPr marL="342900" indent="-34290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Font typeface="Wingdings" pitchFamily="2" charset="2"/>
              <a:buChar char="q"/>
              <a:defRPr/>
            </a:pPr>
            <a:r>
              <a:rPr lang="pl-P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Razem pod Parasolem Prawa – 72.120 zł.</a:t>
            </a:r>
          </a:p>
          <a:p>
            <a:pPr marL="0" indent="0" algn="just">
              <a:lnSpc>
                <a:spcPct val="130000"/>
              </a:lnSpc>
              <a:buClr>
                <a:schemeClr val="tx1">
                  <a:lumMod val="95000"/>
                </a:schemeClr>
              </a:buClr>
              <a:buNone/>
              <a:defRPr/>
            </a:pPr>
            <a:endParaRPr lang="pl-PL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82296" indent="0" algn="just">
              <a:lnSpc>
                <a:spcPct val="130000"/>
              </a:lnSpc>
              <a:buNone/>
              <a:defRPr/>
            </a:pPr>
            <a:endPara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82296" indent="0" algn="just">
              <a:lnSpc>
                <a:spcPct val="130000"/>
              </a:lnSpc>
              <a:buNone/>
              <a:defRPr/>
            </a:pP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RAZEM:    132.497     z</a:t>
            </a:r>
            <a:r>
              <a:rPr lang="pl-PL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ł.</a:t>
            </a:r>
            <a:endParaRPr lang="pl-PL" sz="2700" dirty="0" smtClean="0"/>
          </a:p>
          <a:p>
            <a:pPr marL="0" indent="0">
              <a:buFontTx/>
              <a:buNone/>
              <a:defRPr/>
            </a:pPr>
            <a:endParaRPr lang="pl-PL" dirty="0" smtClean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775" y="470115"/>
            <a:ext cx="1402202" cy="159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770095"/>
            <a:ext cx="7014758" cy="1303867"/>
          </a:xfrm>
        </p:spPr>
        <p:txBody>
          <a:bodyPr/>
          <a:lstStyle/>
          <a:p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Razem pod parasolem prawa</a:t>
            </a:r>
            <a:endParaRPr lang="pl-PL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dirty="0" smtClean="0"/>
              <a:t>W ramach w/w programu zorganizowano:</a:t>
            </a:r>
          </a:p>
          <a:p>
            <a:r>
              <a:rPr lang="pl-PL" b="1" dirty="0" smtClean="0"/>
              <a:t>Warsztaty plastyczne i kulinarne dla dzieci „</a:t>
            </a:r>
            <a:r>
              <a:rPr lang="pl-PL" b="1" dirty="0" smtClean="0">
                <a:solidFill>
                  <a:srgbClr val="FF0000"/>
                </a:solidFill>
              </a:rPr>
              <a:t>P</a:t>
            </a:r>
            <a:r>
              <a:rPr lang="pl-PL" b="1" dirty="0" smtClean="0"/>
              <a:t>rzyjdź </a:t>
            </a:r>
            <a:r>
              <a:rPr lang="pl-PL" b="1" dirty="0" smtClean="0">
                <a:solidFill>
                  <a:srgbClr val="FF0000"/>
                </a:solidFill>
              </a:rPr>
              <a:t>C</a:t>
            </a:r>
            <a:r>
              <a:rPr lang="pl-PL" b="1" dirty="0" smtClean="0"/>
              <a:t>hwyć </a:t>
            </a:r>
            <a:r>
              <a:rPr lang="pl-PL" b="1" dirty="0" smtClean="0">
                <a:solidFill>
                  <a:srgbClr val="FF0000"/>
                </a:solidFill>
              </a:rPr>
              <a:t>P</a:t>
            </a:r>
            <a:r>
              <a:rPr lang="pl-PL" b="1" dirty="0" smtClean="0"/>
              <a:t>rzyjazną </a:t>
            </a:r>
            <a:r>
              <a:rPr lang="pl-PL" b="1" dirty="0" smtClean="0">
                <a:solidFill>
                  <a:srgbClr val="FF0000"/>
                </a:solidFill>
              </a:rPr>
              <a:t>R</a:t>
            </a:r>
            <a:r>
              <a:rPr lang="pl-PL" b="1" dirty="0" smtClean="0"/>
              <a:t>ękę”</a:t>
            </a:r>
          </a:p>
          <a:p>
            <a:r>
              <a:rPr lang="pl-PL" dirty="0" smtClean="0"/>
              <a:t>Rozgrywki sportowe w LO pt. „Mój challenge to sport” </a:t>
            </a:r>
          </a:p>
          <a:p>
            <a:r>
              <a:rPr lang="pl-PL" b="1" dirty="0" smtClean="0"/>
              <a:t>Rodzinny rajd rowerowy</a:t>
            </a:r>
          </a:p>
          <a:p>
            <a:r>
              <a:rPr lang="pl-PL" dirty="0" smtClean="0"/>
              <a:t>Teatr profilaktyczny</a:t>
            </a:r>
          </a:p>
          <a:p>
            <a:r>
              <a:rPr lang="pl-PL" dirty="0" smtClean="0"/>
              <a:t>Zakupiono książki edukacyjne dla bibliotek szkolnych </a:t>
            </a:r>
          </a:p>
          <a:p>
            <a:r>
              <a:rPr lang="pl-PL" b="1" dirty="0" smtClean="0"/>
              <a:t>Spotkanie </a:t>
            </a:r>
            <a:r>
              <a:rPr lang="pl-PL" b="1" dirty="0" err="1" smtClean="0"/>
              <a:t>słowno</a:t>
            </a:r>
            <a:r>
              <a:rPr lang="pl-PL" b="1" dirty="0" smtClean="0"/>
              <a:t> – muzyczne dla młodzieży „Nałogi – droga donikąd” </a:t>
            </a:r>
          </a:p>
          <a:p>
            <a:r>
              <a:rPr lang="pl-PL" dirty="0" smtClean="0"/>
              <a:t>Dwa konkursy dla szkół podstawowych i ponadpodstawowych „Uczeń godny naśladowania”, „Ciemniejsza strona </a:t>
            </a:r>
            <a:r>
              <a:rPr lang="pl-PL" dirty="0" err="1" smtClean="0"/>
              <a:t>internetu</a:t>
            </a:r>
            <a:r>
              <a:rPr lang="pl-PL" dirty="0" smtClean="0"/>
              <a:t>”</a:t>
            </a:r>
          </a:p>
          <a:p>
            <a:r>
              <a:rPr lang="pl-PL" b="1" dirty="0" smtClean="0"/>
              <a:t>Szkolenie dla osób pracujących w obszarze przeciwdziałania przemocy w rodzinie</a:t>
            </a:r>
          </a:p>
          <a:p>
            <a:r>
              <a:rPr lang="pl-PL" dirty="0" smtClean="0"/>
              <a:t>Debatę nt. „Chcę wiedzieć”</a:t>
            </a:r>
          </a:p>
          <a:p>
            <a:r>
              <a:rPr lang="pl-PL" b="1" dirty="0" smtClean="0"/>
              <a:t>Spotkanie z Dorotą Zawadzką – „</a:t>
            </a:r>
            <a:r>
              <a:rPr lang="pl-PL" b="1" dirty="0" err="1" smtClean="0"/>
              <a:t>Glow</a:t>
            </a:r>
            <a:r>
              <a:rPr lang="pl-PL" b="1" dirty="0" smtClean="0"/>
              <a:t> – Kids”</a:t>
            </a:r>
          </a:p>
          <a:p>
            <a:r>
              <a:rPr lang="pl-PL" b="1" dirty="0" smtClean="0"/>
              <a:t>Forum jednostek pomocy społecznej</a:t>
            </a:r>
          </a:p>
          <a:p>
            <a:pPr marL="0" indent="0">
              <a:buNone/>
            </a:pPr>
            <a:r>
              <a:rPr lang="pl-PL" b="1" dirty="0" smtClean="0"/>
              <a:t>Środki zewnętrzne: 72.120                    własne: 12800    </a:t>
            </a:r>
            <a:r>
              <a:rPr lang="pl-PL" b="1" dirty="0" smtClean="0">
                <a:solidFill>
                  <a:srgbClr val="FF0000"/>
                </a:solidFill>
              </a:rPr>
              <a:t>Wartość materiałów promocyjnych: 26.500 zł. 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 </a:t>
            </a:r>
            <a:r>
              <a:rPr lang="pl-PL" b="1" dirty="0" smtClean="0">
                <a:solidFill>
                  <a:srgbClr val="FF0000"/>
                </a:solidFill>
              </a:rPr>
              <a:t>                                                                                           </a:t>
            </a:r>
            <a:r>
              <a:rPr lang="pl-PL" b="1" dirty="0">
                <a:solidFill>
                  <a:srgbClr val="FF0000"/>
                </a:solidFill>
              </a:rPr>
              <a:t>N</a:t>
            </a:r>
            <a:r>
              <a:rPr lang="pl-PL" b="1" dirty="0" smtClean="0">
                <a:solidFill>
                  <a:srgbClr val="FF0000"/>
                </a:solidFill>
              </a:rPr>
              <a:t>agrody rzeczowe:  11.050 zł.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76672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" y="-1"/>
            <a:ext cx="4864516" cy="319193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" y="3194727"/>
            <a:ext cx="4721677" cy="366327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77" y="6365"/>
            <a:ext cx="4255507" cy="319163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05" y="3191933"/>
            <a:ext cx="4410013" cy="36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71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355976" cy="35283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357301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21" y="3573017"/>
            <a:ext cx="4935086" cy="329005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371"/>
            <a:ext cx="4499992" cy="33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95" y="0"/>
            <a:ext cx="3995936" cy="3645024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991" y="3645024"/>
            <a:ext cx="3755249" cy="318548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70" y="3034856"/>
            <a:ext cx="2804329" cy="3823144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2" y="3784449"/>
            <a:ext cx="3436954" cy="3097383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40" y="-1"/>
            <a:ext cx="2703774" cy="3782509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" y="2060848"/>
            <a:ext cx="2971299" cy="1782826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9832" cy="22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8" y="0"/>
            <a:ext cx="9144000" cy="68580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807166" y="18298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JEDNOSTEK </a:t>
            </a:r>
          </a:p>
          <a:p>
            <a:pPr algn="ctr"/>
            <a:r>
              <a:rPr lang="pl-PL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POMOCY SPOŁECZNEJ</a:t>
            </a:r>
          </a:p>
        </p:txBody>
      </p:sp>
    </p:spTree>
    <p:extLst>
      <p:ext uri="{BB962C8B-B14F-4D97-AF65-F5344CB8AC3E}">
        <p14:creationId xmlns:p14="http://schemas.microsoft.com/office/powerpoint/2010/main" val="14634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47864" cy="251089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1905"/>
            <a:ext cx="4572000" cy="304609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61" y="3820465"/>
            <a:ext cx="4572002" cy="3046096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08729"/>
            <a:ext cx="3377823" cy="2082875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38" y="1"/>
            <a:ext cx="3309362" cy="2204863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32" y="-18919"/>
            <a:ext cx="3121603" cy="207976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60" y="1844823"/>
            <a:ext cx="3017784" cy="2160241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33" y="1859141"/>
            <a:ext cx="3180495" cy="21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75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2018-04-13</a:t>
            </a:r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332656"/>
            <a:ext cx="8352928" cy="6048672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72775" y="116632"/>
            <a:ext cx="883870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Wizyta dzieci </a:t>
            </a:r>
            <a:br>
              <a:rPr lang="pl-PL" sz="4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l-PL" sz="4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 Przedszkola Samorządowego nr 1 </a:t>
            </a:r>
            <a:br>
              <a:rPr lang="pl-PL" sz="4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l-PL" sz="4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Gołdapi</a:t>
            </a:r>
            <a:endParaRPr lang="pl-PL" sz="4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22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5576" y="908720"/>
            <a:ext cx="61926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400" b="1" i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ll MT" panose="02020503060305020303" pitchFamily="18" charset="0"/>
              </a:rPr>
              <a:t>Umowy - Zlecenia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33240"/>
            <a:ext cx="1402202" cy="159729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17585" y="2030530"/>
            <a:ext cx="8314970" cy="393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Prawnik   (4 g. miesięcznie)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 psychologów    (10 g. tygodniowo)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Budowlaniec </a:t>
            </a: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(likwidacja barier architektonicznych)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Osoba do realizacji „Aktywnego samorządu”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 Osoby prowadzące program </a:t>
            </a:r>
            <a:r>
              <a:rPr lang="pl-PL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korekcyjno</a:t>
            </a: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edukacyjny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Informatyk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Osoba </a:t>
            </a: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sprzątająca</a:t>
            </a: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</a:t>
            </a: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edagog</a:t>
            </a:r>
            <a:endParaRPr lang="pl-PL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Osoby prowadzące rodzinne domy dziecka i rodziny zawodowe </a:t>
            </a: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(3 umowy)</a:t>
            </a:r>
            <a:endParaRPr lang="pl-PL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lnSpc>
                <a:spcPct val="114000"/>
              </a:lnSpc>
              <a:buFont typeface="Wingdings" pitchFamily="2" charset="2"/>
              <a:buChar char="ü"/>
            </a:pPr>
            <a:r>
              <a:rPr lang="pl-P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Osoby do pomocy w gospodarstwie </a:t>
            </a:r>
            <a:r>
              <a:rPr lang="pl-P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domowym (2)</a:t>
            </a:r>
            <a:endParaRPr lang="pl-PL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81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6329" y="486330"/>
            <a:ext cx="6408738" cy="788987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Kontrole jednostki w 2018r</a:t>
            </a:r>
            <a:r>
              <a:rPr lang="pl-PL" sz="3200" dirty="0" smtClean="0"/>
              <a:t>.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1557338"/>
            <a:ext cx="8280920" cy="2159000"/>
          </a:xfrm>
        </p:spPr>
        <p:txBody>
          <a:bodyPr>
            <a:noAutofit/>
          </a:bodyPr>
          <a:lstStyle/>
          <a:p>
            <a:pPr marL="0" indent="0">
              <a:buClrTx/>
              <a:buNone/>
            </a:pPr>
            <a:endParaRPr lang="pl-PL" dirty="0" smtClean="0"/>
          </a:p>
          <a:p>
            <a:pPr>
              <a:buClrTx/>
            </a:pPr>
            <a:r>
              <a:rPr lang="pl-PL" dirty="0" smtClean="0"/>
              <a:t>Zakład Ubezpieczeń Społecznych.</a:t>
            </a:r>
          </a:p>
          <a:p>
            <a:pPr>
              <a:buClrTx/>
            </a:pPr>
            <a:r>
              <a:rPr lang="pl-PL" dirty="0" smtClean="0"/>
              <a:t>Warmińsko – Mazurski Urząd Wojewódzki w Olsztynie – realizacja zadań z zakresu pomocy społecznej</a:t>
            </a:r>
          </a:p>
          <a:p>
            <a:pPr>
              <a:buClrTx/>
            </a:pPr>
            <a:r>
              <a:rPr lang="pl-PL" dirty="0" smtClean="0"/>
              <a:t>Starostwo Powiatowe w Gołdapi – wykonywanie zadań obrony cywilnej i zarządzania kryzysowego.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476672"/>
            <a:ext cx="1330194" cy="151526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11560" y="4311255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Kontrole 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 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jednostkach podległych </a:t>
            </a:r>
            <a:endParaRPr lang="pl-PL" sz="3200" dirty="0">
              <a:latin typeface="Garamond" panose="02020404030301010803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67544" y="5229200"/>
            <a:ext cx="8543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>
                <a:latin typeface="Garamond" panose="02020404030301010803" pitchFamily="18" charset="0"/>
              </a:rPr>
              <a:t>Dom </a:t>
            </a:r>
            <a:r>
              <a:rPr lang="pl-PL" dirty="0">
                <a:latin typeface="Garamond" panose="02020404030301010803" pitchFamily="18" charset="0"/>
              </a:rPr>
              <a:t>św. Faustyny „Nie Lękajcie się” w Gołdapi – </a:t>
            </a:r>
            <a:r>
              <a:rPr lang="pl-PL" dirty="0" smtClean="0">
                <a:latin typeface="Garamond" panose="02020404030301010803" pitchFamily="18" charset="0"/>
              </a:rPr>
              <a:t>2 kontrole</a:t>
            </a:r>
            <a:endParaRPr lang="pl-PL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4294967295"/>
          </p:nvPr>
        </p:nvSpPr>
        <p:spPr>
          <a:xfrm>
            <a:off x="395536" y="1700809"/>
            <a:ext cx="8352928" cy="2232248"/>
          </a:xfrm>
        </p:spPr>
        <p:txBody>
          <a:bodyPr>
            <a:normAutofit/>
          </a:bodyPr>
          <a:lstStyle/>
          <a:p>
            <a:r>
              <a:rPr lang="pl-PL" dirty="0" smtClean="0"/>
              <a:t>Kandydaci na rodziny zastępcze</a:t>
            </a:r>
            <a:endParaRPr lang="pl-PL" sz="1600" dirty="0" smtClean="0"/>
          </a:p>
          <a:p>
            <a:pPr marL="0" indent="0" algn="ctr">
              <a:buNone/>
            </a:pPr>
            <a:r>
              <a:rPr lang="pl-PL" sz="1400" dirty="0" smtClean="0"/>
              <a:t>art.182 pkt 5 ustawy o wspieraniu rodziny i systemie pieczy zastępczej </a:t>
            </a:r>
            <a:endParaRPr lang="pl-PL" sz="1400" dirty="0"/>
          </a:p>
        </p:txBody>
      </p:sp>
      <p:sp>
        <p:nvSpPr>
          <p:cNvPr id="5" name="Prostokąt 4"/>
          <p:cNvSpPr/>
          <p:nvPr/>
        </p:nvSpPr>
        <p:spPr>
          <a:xfrm>
            <a:off x="179513" y="332656"/>
            <a:ext cx="7344816" cy="11695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FrankRuehl" pitchFamily="34" charset="-79"/>
              </a:rPr>
              <a:t>Zestawienie potrzeb w  zakresie systemu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FrankRuehl" pitchFamily="34" charset="-79"/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FrankRuehl" pitchFamily="34" charset="-79"/>
              </a:rPr>
              <a:t>pieczy zastępczej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FrankRuehl" pitchFamily="34" charset="-79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11560" y="2564904"/>
            <a:ext cx="8136904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>
                <a:ln>
                  <a:solidFill>
                    <a:srgbClr val="FFFF00"/>
                  </a:solidFill>
                </a:ln>
                <a:effectLst>
                  <a:outerShdw blurRad="254000" dist="38100" dir="2700000" sx="113000" sy="113000" algn="tl">
                    <a:schemeClr val="tx1">
                      <a:alpha val="48000"/>
                    </a:schemeClr>
                  </a:outerShdw>
                </a:effectLst>
                <a:latin typeface="+mn-lt"/>
              </a:rPr>
              <a:t> </a:t>
            </a:r>
            <a:endParaRPr lang="pl-PL" b="1" dirty="0">
              <a:ln>
                <a:solidFill>
                  <a:srgbClr val="FFFF00"/>
                </a:solidFill>
              </a:ln>
              <a:effectLst>
                <a:outerShdw blurRad="254000" dist="38100" dir="2700000" sx="113000" sy="113000" algn="tl">
                  <a:schemeClr val="tx1">
                    <a:alpha val="48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40194"/>
            <a:ext cx="1402202" cy="159729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03396" y="4005064"/>
            <a:ext cx="7747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Wykaz potrzeb w zakresie pomocy społecznej</a:t>
            </a:r>
            <a:endParaRPr lang="pl-PL" sz="2800" dirty="0">
              <a:latin typeface="Garamond" panose="02020404030301010803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15490" y="4725144"/>
            <a:ext cx="7522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Garamond" panose="02020404030301010803" pitchFamily="18" charset="0"/>
              </a:rPr>
              <a:t>Rozszerzenie działalności ośrodka interwencji kryzysowej       o własne miejsca </a:t>
            </a:r>
            <a:r>
              <a:rPr lang="pl-PL" dirty="0" err="1" smtClean="0">
                <a:latin typeface="Garamond" panose="02020404030301010803" pitchFamily="18" charset="0"/>
              </a:rPr>
              <a:t>hostelowe</a:t>
            </a:r>
            <a:r>
              <a:rPr lang="pl-PL" dirty="0" smtClean="0">
                <a:latin typeface="Garamond" panose="02020404030301010803" pitchFamily="18" charset="0"/>
              </a:rPr>
              <a:t>. </a:t>
            </a:r>
          </a:p>
          <a:p>
            <a:r>
              <a:rPr lang="pl-PL" sz="1400" dirty="0" smtClean="0">
                <a:latin typeface="Garamond" panose="02020404030301010803" pitchFamily="18" charset="0"/>
              </a:rPr>
              <a:t>art</a:t>
            </a:r>
            <a:r>
              <a:rPr lang="pl-PL" sz="1400" dirty="0">
                <a:latin typeface="Garamond" panose="02020404030301010803" pitchFamily="18" charset="0"/>
              </a:rPr>
              <a:t>. 112 pkt 12 ustawy o pomocy społecznej </a:t>
            </a:r>
          </a:p>
        </p:txBody>
      </p:sp>
    </p:spTree>
    <p:extLst>
      <p:ext uri="{BB962C8B-B14F-4D97-AF65-F5344CB8AC3E}">
        <p14:creationId xmlns:p14="http://schemas.microsoft.com/office/powerpoint/2010/main" val="3834866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13" name="Prostokąt 12"/>
          <p:cNvSpPr/>
          <p:nvPr/>
        </p:nvSpPr>
        <p:spPr>
          <a:xfrm>
            <a:off x="5004048" y="6337187"/>
            <a:ext cx="4416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Gołdap, kwiecień </a:t>
            </a: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2019</a:t>
            </a:r>
            <a:endParaRPr lang="pl-PL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07505" y="188640"/>
            <a:ext cx="66247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Dziękuję za </a:t>
            </a:r>
            <a:r>
              <a:rPr lang="pl-PL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     </a:t>
            </a:r>
          </a:p>
          <a:p>
            <a:r>
              <a:rPr lang="pl-PL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współpracę</a:t>
            </a:r>
            <a:endParaRPr lang="pl-PL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0" y="5229200"/>
            <a:ext cx="5192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Małgorzata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Gryszkowska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pl-P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 </a:t>
            </a:r>
            <a:r>
              <a:rPr lang="pl-P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pracownikami</a:t>
            </a:r>
            <a:endParaRPr lang="pl-PL" sz="28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6552728" cy="1224136"/>
          </a:xfrm>
        </p:spPr>
        <p:txBody>
          <a:bodyPr>
            <a:noAutofit/>
          </a:bodyPr>
          <a:lstStyle/>
          <a:p>
            <a:r>
              <a:rPr lang="pl-PL" sz="3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ds.  </a:t>
            </a:r>
            <a:b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rodzinnej pieczy zastępczej</a:t>
            </a:r>
            <a:r>
              <a:rPr lang="pl-PL" sz="3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sz="36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196752"/>
            <a:ext cx="8280920" cy="5184576"/>
          </a:xfrm>
        </p:spPr>
        <p:txBody>
          <a:bodyPr>
            <a:noAutofit/>
          </a:bodyPr>
          <a:lstStyle/>
          <a:p>
            <a:pPr marL="57150" lvl="8" indent="0" algn="just">
              <a:buNone/>
            </a:pPr>
            <a:endParaRPr lang="pl-PL" sz="2300" dirty="0" smtClean="0"/>
          </a:p>
          <a:p>
            <a:pPr marL="57150" lvl="8" indent="0" algn="just">
              <a:buNone/>
            </a:pPr>
            <a:endParaRPr lang="pl-PL" sz="400" dirty="0" smtClean="0"/>
          </a:p>
          <a:p>
            <a:pPr marL="57150" lvl="8" indent="0" algn="just">
              <a:buNone/>
            </a:pPr>
            <a:r>
              <a:rPr lang="pl-PL" sz="2300" dirty="0" smtClean="0"/>
              <a:t>obejmował wsparciem: </a:t>
            </a:r>
          </a:p>
          <a:p>
            <a:pPr marL="57150" lvl="8" indent="0" algn="just">
              <a:buNone/>
            </a:pPr>
            <a:r>
              <a:rPr lang="pl-PL" sz="2200" dirty="0" smtClean="0"/>
              <a:t>3 </a:t>
            </a:r>
            <a:r>
              <a:rPr lang="pl-PL" sz="2200" dirty="0"/>
              <a:t>rodzinne domy </a:t>
            </a:r>
            <a:r>
              <a:rPr lang="pl-PL" sz="2200" dirty="0" smtClean="0"/>
              <a:t>dziecka, 14 </a:t>
            </a:r>
            <a:r>
              <a:rPr lang="pl-PL" sz="2200" dirty="0"/>
              <a:t>rodzin zastępczych niezawodowych,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17 rodzin zastępczych spokrewnionych </a:t>
            </a:r>
            <a:r>
              <a:rPr lang="pl-PL" sz="2200" dirty="0"/>
              <a:t>(razem </a:t>
            </a:r>
            <a:r>
              <a:rPr lang="pl-PL" sz="2200" dirty="0" smtClean="0"/>
              <a:t>60  </a:t>
            </a:r>
            <a:r>
              <a:rPr lang="pl-PL" sz="2200" dirty="0"/>
              <a:t>dzieci</a:t>
            </a:r>
            <a:r>
              <a:rPr lang="pl-PL" sz="2200" dirty="0" smtClean="0"/>
              <a:t>)</a:t>
            </a:r>
          </a:p>
          <a:p>
            <a:pPr marL="57150" lvl="8" indent="0" algn="just">
              <a:buNone/>
            </a:pPr>
            <a:r>
              <a:rPr lang="pl-PL" sz="2200" b="1" dirty="0" smtClean="0"/>
              <a:t>WYDANO 232 decyzje administracyjne dla rodzin zastępczych </a:t>
            </a:r>
          </a:p>
          <a:p>
            <a:pPr marL="0" indent="0" algn="just">
              <a:buNone/>
            </a:pPr>
            <a:r>
              <a:rPr lang="pl-PL" sz="2200" dirty="0" smtClean="0"/>
              <a:t>Zespół </a:t>
            </a:r>
            <a:r>
              <a:rPr lang="pl-PL" sz="2200" dirty="0"/>
              <a:t>ds. Oceny Sytuacji Dziecka </a:t>
            </a:r>
            <a:r>
              <a:rPr lang="pl-PL" sz="2200" dirty="0" smtClean="0"/>
              <a:t>-  </a:t>
            </a:r>
            <a:r>
              <a:rPr lang="pl-PL" sz="2200" dirty="0" smtClean="0">
                <a:solidFill>
                  <a:schemeClr val="tx1"/>
                </a:solidFill>
              </a:rPr>
              <a:t>10 </a:t>
            </a:r>
            <a:r>
              <a:rPr lang="pl-PL" sz="2200" dirty="0" smtClean="0"/>
              <a:t>spotkań. Uczestnikami  </a:t>
            </a:r>
            <a:r>
              <a:rPr lang="pl-PL" sz="2200" dirty="0"/>
              <a:t>Zespołu byli: pracownicy OPS, </a:t>
            </a:r>
            <a:r>
              <a:rPr lang="pl-PL" sz="2200" dirty="0" smtClean="0"/>
              <a:t>kuratorzy sądowi</a:t>
            </a:r>
            <a:r>
              <a:rPr lang="pl-PL" sz="2200" dirty="0"/>
              <a:t>, psycholog, przedstawiciel Ośrodka </a:t>
            </a:r>
            <a:r>
              <a:rPr lang="pl-PL" sz="2200" dirty="0" err="1"/>
              <a:t>Adopcyjno</a:t>
            </a:r>
            <a:r>
              <a:rPr lang="pl-PL" sz="2200" dirty="0"/>
              <a:t> – Opiekuńczego, pedagodzy szkolni i </a:t>
            </a:r>
            <a:r>
              <a:rPr lang="pl-PL" sz="2200" dirty="0" smtClean="0"/>
              <a:t>wychowawcy.</a:t>
            </a:r>
          </a:p>
          <a:p>
            <a:pPr marL="0" indent="0" algn="ctr">
              <a:buNone/>
            </a:pPr>
            <a:r>
              <a:rPr lang="pl-PL" sz="2200" b="1" dirty="0" smtClean="0"/>
              <a:t>Umieszczono w rodzinach adopcyjnych 2 dzieci. </a:t>
            </a:r>
            <a:endParaRPr lang="pl-PL" sz="2200" b="1" dirty="0"/>
          </a:p>
          <a:p>
            <a:pPr marL="0" indent="0" algn="ctr">
              <a:buNone/>
            </a:pPr>
            <a:r>
              <a:rPr lang="pl-PL" sz="2200" b="1" dirty="0" smtClean="0"/>
              <a:t>Do ośrodka adopcyjnego zgłoszono 5 dzieci.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just">
              <a:buNone/>
            </a:pPr>
            <a:endParaRPr lang="pl-PL" sz="2400" dirty="0" smtClean="0"/>
          </a:p>
          <a:p>
            <a:pPr marL="57150" indent="0" algn="just">
              <a:buNone/>
            </a:pPr>
            <a:endParaRPr lang="pl-PL" sz="3400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11863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Zespół ds. rodzinnej pieczy zastępczej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1800" dirty="0" smtClean="0"/>
              <a:t>W 2018 roku zostały rozwiązane:</a:t>
            </a:r>
          </a:p>
          <a:p>
            <a:pPr>
              <a:buFontTx/>
              <a:buChar char="-"/>
            </a:pPr>
            <a:r>
              <a:rPr lang="pl-PL" sz="1800" dirty="0" smtClean="0"/>
              <a:t>1 rodzinny dom dziecka</a:t>
            </a:r>
          </a:p>
          <a:p>
            <a:pPr>
              <a:buFontTx/>
              <a:buChar char="-"/>
            </a:pPr>
            <a:r>
              <a:rPr lang="pl-PL" sz="1800" dirty="0" smtClean="0"/>
              <a:t>3 niezawodowe rodziny zastępcze </a:t>
            </a:r>
          </a:p>
          <a:p>
            <a:pPr>
              <a:buFontTx/>
              <a:buChar char="-"/>
            </a:pPr>
            <a:r>
              <a:rPr lang="pl-PL" sz="1800" dirty="0" smtClean="0"/>
              <a:t>3 spokrewnione rodziny zastępcze</a:t>
            </a:r>
            <a:endParaRPr lang="pl-PL" sz="1800" dirty="0"/>
          </a:p>
          <a:p>
            <a:pPr marL="0" indent="0">
              <a:buNone/>
            </a:pPr>
            <a:r>
              <a:rPr lang="pl-PL" sz="1800" dirty="0" smtClean="0"/>
              <a:t>W/w rodziny obejmowały opieką 10 dzieci. </a:t>
            </a:r>
          </a:p>
          <a:p>
            <a:pPr marL="0" indent="0">
              <a:buNone/>
            </a:pPr>
            <a:r>
              <a:rPr lang="pl-PL" sz="1800" dirty="0" smtClean="0"/>
              <a:t>Zespół występował o pozbawienie władzy rodzicielskiej (3), ograniczenie władzy rodzicielskiej (6), alimenty (1), opiekę prawną (1), przeniesienie dzieci do placówki (1), badanie w Opiniodawczym Zespole Sądowych Specjalistów (1). </a:t>
            </a:r>
          </a:p>
          <a:p>
            <a:pPr marL="0" indent="0">
              <a:buNone/>
            </a:pPr>
            <a:r>
              <a:rPr lang="pl-PL" sz="1800" dirty="0" smtClean="0"/>
              <a:t>Pracownicy PCPR uczestniczyli w 16 rozprawach sądowych dot. pieczy zastępczej. 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51965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27584" y="548680"/>
            <a:ext cx="6086630" cy="115212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Przyczyny umieszczenia dzieci </a:t>
            </a:r>
            <a:b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w pieczy zastępczej</a:t>
            </a:r>
            <a:endParaRPr lang="pl-P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214" y="404664"/>
            <a:ext cx="1402202" cy="1597290"/>
          </a:xfrm>
          <a:prstGeom prst="rect">
            <a:avLst/>
          </a:prstGeom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2559077183"/>
              </p:ext>
            </p:extLst>
          </p:nvPr>
        </p:nvGraphicFramePr>
        <p:xfrm>
          <a:off x="1547664" y="2001954"/>
          <a:ext cx="7200800" cy="3587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rostokąt 1"/>
          <p:cNvSpPr/>
          <p:nvPr/>
        </p:nvSpPr>
        <p:spPr>
          <a:xfrm>
            <a:off x="539552" y="4149080"/>
            <a:ext cx="101502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Liczba dzieci</a:t>
            </a:r>
            <a:endParaRPr lang="pl-PL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48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67544" y="211145"/>
            <a:ext cx="7380288" cy="1171575"/>
          </a:xfrm>
        </p:spPr>
        <p:txBody>
          <a:bodyPr>
            <a:noAutofit/>
          </a:bodyPr>
          <a:lstStyle/>
          <a:p>
            <a:r>
              <a:rPr lang="pl-PL" sz="3200" b="1" i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Liczba dzieci w rodzinach zastępczych </a:t>
            </a:r>
            <a:r>
              <a:rPr lang="pl-PL" sz="3200" b="1" i="1" spc="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w </a:t>
            </a:r>
            <a:r>
              <a:rPr lang="pl-PL" sz="3200" b="1" i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latach </a:t>
            </a:r>
            <a:r>
              <a:rPr lang="pl-PL" sz="3200" b="1" i="1" spc="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2014 </a:t>
            </a:r>
            <a:r>
              <a:rPr lang="pl-PL" sz="3200" b="1" i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- </a:t>
            </a:r>
            <a:r>
              <a:rPr lang="pl-PL" sz="3200" b="1" i="1" spc="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2018</a:t>
            </a:r>
            <a:endParaRPr lang="pl-PL" sz="3200" b="1" i="1" spc="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18885446"/>
              </p:ext>
            </p:extLst>
          </p:nvPr>
        </p:nvGraphicFramePr>
        <p:xfrm>
          <a:off x="323528" y="1412777"/>
          <a:ext cx="864235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 4"/>
          <p:cNvSpPr/>
          <p:nvPr/>
        </p:nvSpPr>
        <p:spPr>
          <a:xfrm>
            <a:off x="539552" y="1720840"/>
            <a:ext cx="8064896" cy="1030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pl-PL" dirty="0" smtClean="0"/>
          </a:p>
          <a:p>
            <a:pPr eaLnBrk="1" hangingPunct="1">
              <a:lnSpc>
                <a:spcPct val="150000"/>
              </a:lnSpc>
              <a:defRPr/>
            </a:pPr>
            <a:endParaRPr lang="pl-P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-1712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0"/>
            <a:ext cx="5256584" cy="1303867"/>
          </a:xfrm>
        </p:spPr>
        <p:txBody>
          <a:bodyPr>
            <a:normAutofit/>
          </a:bodyPr>
          <a:lstStyle/>
          <a:p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Liczba rodzin zastępczych</a:t>
            </a:r>
            <a:endParaRPr lang="pl-PL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262368"/>
              </p:ext>
            </p:extLst>
          </p:nvPr>
        </p:nvGraphicFramePr>
        <p:xfrm>
          <a:off x="467544" y="1052736"/>
          <a:ext cx="828092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98" y="14287"/>
            <a:ext cx="140220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Wydatki na rodzinną pieczę zastępczą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291505"/>
              </p:ext>
            </p:extLst>
          </p:nvPr>
        </p:nvGraphicFramePr>
        <p:xfrm>
          <a:off x="395536" y="1303867"/>
          <a:ext cx="8280920" cy="363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655" y="0"/>
            <a:ext cx="1402202" cy="159729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55576" y="554213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Zwrot Gminy Gołdap i Dubeninki – 119.617 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8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1_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2_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7767</TotalTime>
  <Words>733</Words>
  <Application>Microsoft Office PowerPoint</Application>
  <PresentationFormat>Pokaz na ekranie (4:3)</PresentationFormat>
  <Paragraphs>177</Paragraphs>
  <Slides>32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19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32</vt:i4>
      </vt:variant>
    </vt:vector>
  </HeadingPairs>
  <TitlesOfParts>
    <vt:vector size="54" baseType="lpstr">
      <vt:lpstr>Andalus</vt:lpstr>
      <vt:lpstr>Arial</vt:lpstr>
      <vt:lpstr>Arial Narrow</vt:lpstr>
      <vt:lpstr>Baskerville Old Face</vt:lpstr>
      <vt:lpstr>Bell MT</vt:lpstr>
      <vt:lpstr>Book Antiqua</vt:lpstr>
      <vt:lpstr>Bookman Old Style</vt:lpstr>
      <vt:lpstr>Calibri</vt:lpstr>
      <vt:lpstr>Calibri Light</vt:lpstr>
      <vt:lpstr>Californian FB</vt:lpstr>
      <vt:lpstr>Cambria</vt:lpstr>
      <vt:lpstr>FrankRuehl</vt:lpstr>
      <vt:lpstr>Garamond</vt:lpstr>
      <vt:lpstr>Georgia</vt:lpstr>
      <vt:lpstr>Lucida Calligraphy</vt:lpstr>
      <vt:lpstr>Perpetua</vt:lpstr>
      <vt:lpstr>Sylfaen</vt:lpstr>
      <vt:lpstr>Times New Roman</vt:lpstr>
      <vt:lpstr>Wingdings</vt:lpstr>
      <vt:lpstr>Organiczny</vt:lpstr>
      <vt:lpstr>1_Organiczny</vt:lpstr>
      <vt:lpstr>2_Organiczny</vt:lpstr>
      <vt:lpstr>Prezentacja programu PowerPoint</vt:lpstr>
      <vt:lpstr>Prezentacja programu PowerPoint</vt:lpstr>
      <vt:lpstr>Prezentacja programu PowerPoint</vt:lpstr>
      <vt:lpstr> Zespół ds.   rodzinnej pieczy zastępczej.</vt:lpstr>
      <vt:lpstr>Zespół ds. rodzinnej pieczy zastępczej</vt:lpstr>
      <vt:lpstr>Prezentacja programu PowerPoint</vt:lpstr>
      <vt:lpstr>Liczba dzieci w rodzinach zastępczych w latach 2014 - 2018</vt:lpstr>
      <vt:lpstr>Liczba rodzin zastępczych</vt:lpstr>
      <vt:lpstr>Wydatki na rodzinną pieczę zastępczą</vt:lpstr>
      <vt:lpstr>PROGRAMY                              (500+, Dobry Start, dot. pieczy instytuc. i rodz.)</vt:lpstr>
      <vt:lpstr>    Szkolenie kadry pomocy społecznej   </vt:lpstr>
      <vt:lpstr>Prezentacja programu PowerPoint</vt:lpstr>
      <vt:lpstr>Prezentacja programu PowerPoint</vt:lpstr>
      <vt:lpstr>Prezentacja programu PowerPoint</vt:lpstr>
      <vt:lpstr>Prezentacja programu PowerPoint</vt:lpstr>
      <vt:lpstr>Koszty instytucjonalnej pieczy zastępczej</vt:lpstr>
      <vt:lpstr>Dotacja na dzieci z Powiatu Gołdapskiego przebywające  w Domu Św. Faustyny w Gołdapi</vt:lpstr>
      <vt:lpstr>Przeciwdziałanie  przemocy w rodzinie</vt:lpstr>
      <vt:lpstr>Rodzinny  Rajd Rowerowy</vt:lpstr>
      <vt:lpstr>Prezentacja programu PowerPoint</vt:lpstr>
      <vt:lpstr>Prezentacja programu PowerPoint</vt:lpstr>
      <vt:lpstr>    Pozyskane środki zewnętrzne  w 2018 roku</vt:lpstr>
      <vt:lpstr>Razem pod parasolem prawa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Kontrole jednostki w 2018r. </vt:lpstr>
      <vt:lpstr>Prezentacja programu PowerPoint</vt:lpstr>
      <vt:lpstr>Prezentacja programu PowerPoint</vt:lpstr>
    </vt:vector>
  </TitlesOfParts>
  <Company>Powiatowe Centrum Pomocy Rodzinie w Gołdapi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Powiatowego Centrum Pomocy Rodzinie                w Gołdapi w 2012 roku.</dc:title>
  <dc:creator>admin1</dc:creator>
  <cp:lastModifiedBy>Iwonka</cp:lastModifiedBy>
  <cp:revision>461</cp:revision>
  <cp:lastPrinted>2018-05-11T10:15:06Z</cp:lastPrinted>
  <dcterms:created xsi:type="dcterms:W3CDTF">2013-04-03T13:23:55Z</dcterms:created>
  <dcterms:modified xsi:type="dcterms:W3CDTF">2019-04-11T07:29:28Z</dcterms:modified>
</cp:coreProperties>
</file>