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notesSlides/notesSlide19.xml" ContentType="application/vnd.openxmlformats-officedocument.presentationml.notesSlide+xml"/>
  <Override PartName="/ppt/charts/chart11.xml" ContentType="application/vnd.openxmlformats-officedocument.drawingml.chart+xml"/>
  <Override PartName="/ppt/notesSlides/notesSlide20.xml" ContentType="application/vnd.openxmlformats-officedocument.presentationml.notesSlide+xml"/>
  <Override PartName="/ppt/charts/chart12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3.xml" ContentType="application/vnd.openxmlformats-officedocument.drawingml.chart+xml"/>
  <Override PartName="/ppt/notesSlides/notesSlide24.xml" ContentType="application/vnd.openxmlformats-officedocument.presentationml.notesSlide+xml"/>
  <Override PartName="/ppt/charts/chart14.xml" ContentType="application/vnd.openxmlformats-officedocument.drawingml.chart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notesSlides/notesSlide26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27.xml" ContentType="application/vnd.openxmlformats-officedocument.presentationml.notesSlide+xml"/>
  <Override PartName="/ppt/charts/chart18.xml" ContentType="application/vnd.openxmlformats-officedocument.drawingml.chart+xml"/>
  <Override PartName="/ppt/notesSlides/notesSlide28.xml" ContentType="application/vnd.openxmlformats-officedocument.presentationml.notesSlide+xml"/>
  <Override PartName="/ppt/charts/chart19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20.xml" ContentType="application/vnd.openxmlformats-officedocument.drawingml.chart+xml"/>
  <Override PartName="/ppt/notesSlides/notesSlide31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4"/>
  </p:notesMasterIdLst>
  <p:handoutMasterIdLst>
    <p:handoutMasterId r:id="rId65"/>
  </p:handoutMasterIdLst>
  <p:sldIdLst>
    <p:sldId id="256" r:id="rId2"/>
    <p:sldId id="408" r:id="rId3"/>
    <p:sldId id="426" r:id="rId4"/>
    <p:sldId id="460" r:id="rId5"/>
    <p:sldId id="461" r:id="rId6"/>
    <p:sldId id="290" r:id="rId7"/>
    <p:sldId id="257" r:id="rId8"/>
    <p:sldId id="259" r:id="rId9"/>
    <p:sldId id="260" r:id="rId10"/>
    <p:sldId id="262" r:id="rId11"/>
    <p:sldId id="263" r:id="rId12"/>
    <p:sldId id="403" r:id="rId13"/>
    <p:sldId id="404" r:id="rId14"/>
    <p:sldId id="405" r:id="rId15"/>
    <p:sldId id="406" r:id="rId16"/>
    <p:sldId id="407" r:id="rId17"/>
    <p:sldId id="462" r:id="rId18"/>
    <p:sldId id="421" r:id="rId19"/>
    <p:sldId id="432" r:id="rId20"/>
    <p:sldId id="419" r:id="rId21"/>
    <p:sldId id="409" r:id="rId22"/>
    <p:sldId id="399" r:id="rId23"/>
    <p:sldId id="412" r:id="rId24"/>
    <p:sldId id="383" r:id="rId25"/>
    <p:sldId id="398" r:id="rId26"/>
    <p:sldId id="414" r:id="rId27"/>
    <p:sldId id="389" r:id="rId28"/>
    <p:sldId id="391" r:id="rId29"/>
    <p:sldId id="390" r:id="rId30"/>
    <p:sldId id="392" r:id="rId31"/>
    <p:sldId id="415" r:id="rId32"/>
    <p:sldId id="397" r:id="rId33"/>
    <p:sldId id="464" r:id="rId34"/>
    <p:sldId id="396" r:id="rId35"/>
    <p:sldId id="381" r:id="rId36"/>
    <p:sldId id="433" r:id="rId37"/>
    <p:sldId id="434" r:id="rId38"/>
    <p:sldId id="435" r:id="rId39"/>
    <p:sldId id="436" r:id="rId40"/>
    <p:sldId id="437" r:id="rId41"/>
    <p:sldId id="438" r:id="rId42"/>
    <p:sldId id="439" r:id="rId43"/>
    <p:sldId id="440" r:id="rId44"/>
    <p:sldId id="441" r:id="rId45"/>
    <p:sldId id="442" r:id="rId46"/>
    <p:sldId id="443" r:id="rId47"/>
    <p:sldId id="444" r:id="rId48"/>
    <p:sldId id="445" r:id="rId49"/>
    <p:sldId id="446" r:id="rId50"/>
    <p:sldId id="447" r:id="rId51"/>
    <p:sldId id="448" r:id="rId52"/>
    <p:sldId id="449" r:id="rId53"/>
    <p:sldId id="450" r:id="rId54"/>
    <p:sldId id="451" r:id="rId55"/>
    <p:sldId id="452" r:id="rId56"/>
    <p:sldId id="453" r:id="rId57"/>
    <p:sldId id="454" r:id="rId58"/>
    <p:sldId id="455" r:id="rId59"/>
    <p:sldId id="456" r:id="rId60"/>
    <p:sldId id="463" r:id="rId61"/>
    <p:sldId id="418" r:id="rId62"/>
    <p:sldId id="423" r:id="rId63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ajd Tytułowy" id="{DDEDD869-457F-4DF0-8490-684972F8B992}">
          <p14:sldIdLst>
            <p14:sldId id="256"/>
          </p14:sldIdLst>
        </p14:section>
        <p14:section name="Kadry" id="{A1F28536-D1FC-490B-856F-E5C3478649AE}">
          <p14:sldIdLst>
            <p14:sldId id="408"/>
            <p14:sldId id="426"/>
            <p14:sldId id="460"/>
            <p14:sldId id="461"/>
          </p14:sldIdLst>
        </p14:section>
        <p14:section name="Pion Kryminalny" id="{6C24579A-402E-4A25-8EC6-36BFC47D3731}">
          <p14:sldIdLst>
            <p14:sldId id="290"/>
            <p14:sldId id="257"/>
            <p14:sldId id="259"/>
            <p14:sldId id="260"/>
            <p14:sldId id="262"/>
            <p14:sldId id="263"/>
            <p14:sldId id="403"/>
            <p14:sldId id="404"/>
            <p14:sldId id="405"/>
            <p14:sldId id="406"/>
            <p14:sldId id="407"/>
            <p14:sldId id="462"/>
            <p14:sldId id="421"/>
            <p14:sldId id="432"/>
            <p14:sldId id="419"/>
          </p14:sldIdLst>
        </p14:section>
        <p14:section name="PRiRD" id="{8D1ED3CD-0F34-4F24-9D1A-0728D9C3C9E8}">
          <p14:sldIdLst>
            <p14:sldId id="409"/>
            <p14:sldId id="399"/>
            <p14:sldId id="412"/>
            <p14:sldId id="383"/>
            <p14:sldId id="398"/>
            <p14:sldId id="414"/>
            <p14:sldId id="389"/>
            <p14:sldId id="391"/>
            <p14:sldId id="390"/>
            <p14:sldId id="392"/>
            <p14:sldId id="415"/>
          </p14:sldIdLst>
        </p14:section>
        <p14:section name="Krajowa Mapa Zagrożeń" id="{AA0D0949-C954-468F-8DB4-0303F9F0A6E4}">
          <p14:sldIdLst>
            <p14:sldId id="397"/>
            <p14:sldId id="464"/>
            <p14:sldId id="396"/>
          </p14:sldIdLst>
        </p14:section>
        <p14:section name="Programy Profilaktyczne" id="{C2E0C250-2D8D-4800-886C-845B344EBF1C}">
          <p14:sldIdLst>
            <p14:sldId id="381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  <p14:sldId id="447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</p14:sldIdLst>
        </p14:section>
        <p14:section name="Efektywność służb ponadnormatywnych" id="{9C18D0CC-1A7D-471D-84D3-C5B99E9A3EB5}">
          <p14:sldIdLst>
            <p14:sldId id="456"/>
            <p14:sldId id="463"/>
          </p14:sldIdLst>
        </p14:section>
        <p14:section name="Priorytety Pracy na rok 2019" id="{47E410A3-50EB-41CD-95D0-92822E87BD42}">
          <p14:sldIdLst>
            <p14:sldId id="418"/>
          </p14:sldIdLst>
        </p14:section>
        <p14:section name="Slajd Końcowy" id="{CC3B6977-D62F-4662-ACDD-FCB912D527FB}">
          <p14:sldIdLst>
            <p14:sldId id="42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43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9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750918198631528E-2"/>
          <c:y val="2.8956152467304628E-2"/>
          <c:w val="0.91157579713365178"/>
          <c:h val="0.71657067125211638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KPP Gołdap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2014r.</c:v>
                </c:pt>
                <c:pt idx="1">
                  <c:v>2015r.</c:v>
                </c:pt>
                <c:pt idx="2">
                  <c:v>2016r.</c:v>
                </c:pt>
                <c:pt idx="3">
                  <c:v>2017r.</c:v>
                </c:pt>
                <c:pt idx="4">
                  <c:v>2018r.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82.6</c:v>
                </c:pt>
                <c:pt idx="1">
                  <c:v>82.6</c:v>
                </c:pt>
                <c:pt idx="2">
                  <c:v>79.8</c:v>
                </c:pt>
                <c:pt idx="3">
                  <c:v>81.400000000000006</c:v>
                </c:pt>
                <c:pt idx="4">
                  <c:v>85.1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325-40FE-ADC0-47E30C42989D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KWP Olsztyn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2014r.</c:v>
                </c:pt>
                <c:pt idx="1">
                  <c:v>2015r.</c:v>
                </c:pt>
                <c:pt idx="2">
                  <c:v>2016r.</c:v>
                </c:pt>
                <c:pt idx="3">
                  <c:v>2017r.</c:v>
                </c:pt>
                <c:pt idx="4">
                  <c:v>2018r.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59.5</c:v>
                </c:pt>
                <c:pt idx="1">
                  <c:v>56.2</c:v>
                </c:pt>
                <c:pt idx="2">
                  <c:v>58.1</c:v>
                </c:pt>
                <c:pt idx="3">
                  <c:v>62.5</c:v>
                </c:pt>
                <c:pt idx="4">
                  <c:v>68.400000000000006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325-40FE-ADC0-47E30C42989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8454272"/>
        <c:axId val="28763264"/>
      </c:lineChart>
      <c:catAx>
        <c:axId val="28454272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28763264"/>
        <c:crosses val="autoZero"/>
        <c:auto val="1"/>
        <c:lblAlgn val="ctr"/>
        <c:lblOffset val="100"/>
        <c:noMultiLvlLbl val="0"/>
      </c:catAx>
      <c:valAx>
        <c:axId val="2876326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8454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801058052373269"/>
          <c:y val="0.82162968625376609"/>
          <c:w val="0.77046177875660871"/>
          <c:h val="0.1648805190799695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/>
              <a:t>Postępowania</a:t>
            </a:r>
            <a:r>
              <a:rPr lang="pl-PL" baseline="0" dirty="0"/>
              <a:t> wszczęte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KPP Gołdap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2016 r.</c:v>
                </c:pt>
                <c:pt idx="1">
                  <c:v>2017 r.</c:v>
                </c:pt>
                <c:pt idx="2">
                  <c:v>2018 r.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61</c:v>
                </c:pt>
                <c:pt idx="1">
                  <c:v>67</c:v>
                </c:pt>
                <c:pt idx="2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3D-45CF-B42B-8C8B0D9011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0469120"/>
        <c:axId val="30508928"/>
        <c:axId val="0"/>
      </c:bar3DChart>
      <c:catAx>
        <c:axId val="30469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508928"/>
        <c:crosses val="autoZero"/>
        <c:auto val="1"/>
        <c:lblAlgn val="ctr"/>
        <c:lblOffset val="100"/>
        <c:noMultiLvlLbl val="0"/>
      </c:catAx>
      <c:valAx>
        <c:axId val="30508928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0469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0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2017r.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przestępstwa stwierdzone</c:v>
                </c:pt>
                <c:pt idx="1">
                  <c:v>postępowania zakończone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4</c:v>
                </c:pt>
                <c:pt idx="1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4A-4CBD-AAD7-A4D6BB92124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2018r.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przestępstwa stwierdzone</c:v>
                </c:pt>
                <c:pt idx="1">
                  <c:v>postępowania zakończone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2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44A-4CBD-AAD7-A4D6BB9212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0587520"/>
        <c:axId val="30605696"/>
        <c:axId val="0"/>
      </c:bar3DChart>
      <c:catAx>
        <c:axId val="30587520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30605696"/>
        <c:crosses val="autoZero"/>
        <c:auto val="1"/>
        <c:lblAlgn val="ctr"/>
        <c:lblOffset val="100"/>
        <c:noMultiLvlLbl val="0"/>
      </c:catAx>
      <c:valAx>
        <c:axId val="3060569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058752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272732485671946E-2"/>
          <c:y val="6.150135644809105E-2"/>
          <c:w val="0.93536697676866309"/>
          <c:h val="0.527872283597104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Stan początkowy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Listy Gończe</c:v>
                </c:pt>
                <c:pt idx="1">
                  <c:v>Ustalenia miejsca pobytu </c:v>
                </c:pt>
                <c:pt idx="2">
                  <c:v>Zaginiecia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29</c:v>
                </c:pt>
                <c:pt idx="1">
                  <c:v>42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FB-4584-83AC-D08F4E599B07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Ilość wszczętych spraw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Listy Gończe</c:v>
                </c:pt>
                <c:pt idx="1">
                  <c:v>Ustalenia miejsca pobytu </c:v>
                </c:pt>
                <c:pt idx="2">
                  <c:v>Zaginiecia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11</c:v>
                </c:pt>
                <c:pt idx="1">
                  <c:v>49</c:v>
                </c:pt>
                <c:pt idx="2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FB-4584-83AC-D08F4E599B07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Ilość zakończonych spraw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Listy Gończe</c:v>
                </c:pt>
                <c:pt idx="1">
                  <c:v>Ustalenia miejsca pobytu </c:v>
                </c:pt>
                <c:pt idx="2">
                  <c:v>Zaginiecia</c:v>
                </c:pt>
              </c:strCache>
            </c:strRef>
          </c:cat>
          <c:val>
            <c:numRef>
              <c:f>Arkusz1!$D$2:$D$4</c:f>
              <c:numCache>
                <c:formatCode>General</c:formatCode>
                <c:ptCount val="3"/>
                <c:pt idx="0">
                  <c:v>9</c:v>
                </c:pt>
                <c:pt idx="1">
                  <c:v>45</c:v>
                </c:pt>
                <c:pt idx="2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AFB-4584-83AC-D08F4E599B07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Stan końcowy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Listy Gończe</c:v>
                </c:pt>
                <c:pt idx="1">
                  <c:v>Ustalenia miejsca pobytu </c:v>
                </c:pt>
                <c:pt idx="2">
                  <c:v>Zaginiecia</c:v>
                </c:pt>
              </c:strCache>
            </c:strRef>
          </c:cat>
          <c:val>
            <c:numRef>
              <c:f>Arkusz1!$E$2:$E$4</c:f>
              <c:numCache>
                <c:formatCode>General</c:formatCode>
                <c:ptCount val="3"/>
                <c:pt idx="0">
                  <c:v>31</c:v>
                </c:pt>
                <c:pt idx="1">
                  <c:v>44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AFB-4584-83AC-D08F4E599B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930048"/>
        <c:axId val="30931584"/>
        <c:axId val="0"/>
      </c:bar3DChart>
      <c:catAx>
        <c:axId val="3093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0931584"/>
        <c:crosses val="autoZero"/>
        <c:auto val="1"/>
        <c:lblAlgn val="ctr"/>
        <c:lblOffset val="100"/>
        <c:noMultiLvlLbl val="0"/>
      </c:catAx>
      <c:valAx>
        <c:axId val="30931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930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1924376823627781E-2"/>
          <c:y val="0.74166188536129163"/>
          <c:w val="0.546524947520451"/>
          <c:h val="0.24414714955568104"/>
        </c:manualLayout>
      </c:layout>
      <c:overlay val="0"/>
      <c:spPr>
        <a:solidFill>
          <a:schemeClr val="tx1">
            <a:lumMod val="75000"/>
            <a:lumOff val="25000"/>
          </a:schemeClr>
        </a:solidFill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3742435579447E-2"/>
          <c:y val="3.3383835487813186E-2"/>
          <c:w val="0.95325151288411059"/>
          <c:h val="0.772813997369467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ogółem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2017r.</c:v>
                </c:pt>
                <c:pt idx="1">
                  <c:v>2018r.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3584</c:v>
                </c:pt>
                <c:pt idx="1">
                  <c:v>4220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EB-48BB-A365-2342DF6FBB1E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teren miejski</c:v>
                </c:pt>
              </c:strCache>
            </c:strRef>
          </c:tx>
          <c:spPr>
            <a:ln>
              <a:solidFill>
                <a:schemeClr val="tx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2017r.</c:v>
                </c:pt>
                <c:pt idx="1">
                  <c:v>2018r.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2520</c:v>
                </c:pt>
                <c:pt idx="1">
                  <c:v>2893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2EB-48BB-A365-2342DF6FBB1E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teren pozamiejski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2017r.</c:v>
                </c:pt>
                <c:pt idx="1">
                  <c:v>2018r.</c:v>
                </c:pt>
              </c:strCache>
            </c:strRef>
          </c:cat>
          <c:val>
            <c:numRef>
              <c:f>Arkusz1!$D$2:$D$3</c:f>
              <c:numCache>
                <c:formatCode>General</c:formatCode>
                <c:ptCount val="2"/>
                <c:pt idx="0">
                  <c:v>1064</c:v>
                </c:pt>
                <c:pt idx="1">
                  <c:v>1327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2EB-48BB-A365-2342DF6FBB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3284864"/>
        <c:axId val="33286400"/>
        <c:axId val="0"/>
      </c:bar3DChart>
      <c:catAx>
        <c:axId val="33284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3286400"/>
        <c:crosses val="autoZero"/>
        <c:auto val="1"/>
        <c:lblAlgn val="ctr"/>
        <c:lblOffset val="100"/>
        <c:noMultiLvlLbl val="0"/>
      </c:catAx>
      <c:valAx>
        <c:axId val="332864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2848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2377165589365564E-2"/>
          <c:y val="0.91882711956735985"/>
          <c:w val="0.83824621896094542"/>
          <c:h val="7.32091595557482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29589922107421"/>
          <c:y val="4.6773375984251971E-2"/>
          <c:w val="0.54180415139058624"/>
          <c:h val="0.778155482724141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Wskaźnik zakładany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3658</c:v>
                </c:pt>
                <c:pt idx="1">
                  <c:v>3952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6A-4A52-9355-C2EB817C5FAB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Wskaźnik uzyskany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Arkusz1!$C$2:$C$3</c:f>
              <c:numCache>
                <c:formatCode>General</c:formatCode>
                <c:ptCount val="2"/>
                <c:pt idx="0">
                  <c:v>3342</c:v>
                </c:pt>
                <c:pt idx="1">
                  <c:v>3314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36A-4A52-9355-C2EB817C5F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31042176"/>
        <c:axId val="31043968"/>
        <c:axId val="0"/>
      </c:bar3DChart>
      <c:catAx>
        <c:axId val="3104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1043968"/>
        <c:crosses val="autoZero"/>
        <c:auto val="1"/>
        <c:lblAlgn val="ctr"/>
        <c:lblOffset val="100"/>
        <c:noMultiLvlLbl val="0"/>
      </c:catAx>
      <c:valAx>
        <c:axId val="31043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10421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5311431445888724"/>
          <c:y val="0.3275719364515054"/>
          <c:w val="0.33262014097199077"/>
          <c:h val="0.2179237204724409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136064207641178E-2"/>
          <c:y val="4.0180071144899056E-2"/>
          <c:w val="0.95772787158471762"/>
          <c:h val="0.76685204530080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Wskaźnik osiągnięty</c:v>
                </c:pt>
              </c:strCache>
            </c:strRef>
          </c:tx>
          <c:spPr>
            <a:noFill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8F-4185-ACBB-9DB414432791}"/>
              </c:ext>
            </c:extLst>
          </c:dPt>
          <c:dPt>
            <c:idx val="1"/>
            <c:invertIfNegative val="0"/>
            <c:bubble3D val="0"/>
            <c:spPr/>
            <c:extLst xmlns:c16r2="http://schemas.microsoft.com/office/drawing/2015/06/chart">
              <c:ext xmlns:c16="http://schemas.microsoft.com/office/drawing/2014/chart" uri="{C3380CC4-5D6E-409C-BE32-E72D297353CC}">
                <c16:uniqueId val="{00000003-E08F-4185-ACBB-9DB414432791}"/>
              </c:ext>
            </c:extLst>
          </c:dPt>
          <c:dPt>
            <c:idx val="2"/>
            <c:invertIfNegative val="0"/>
            <c:bubble3D val="0"/>
            <c:spPr/>
            <c:extLst xmlns:c16r2="http://schemas.microsoft.com/office/drawing/2015/06/chart">
              <c:ext xmlns:c16="http://schemas.microsoft.com/office/drawing/2014/chart" uri="{C3380CC4-5D6E-409C-BE32-E72D297353CC}">
                <c16:uniqueId val="{00000005-E08F-4185-ACBB-9DB41443279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wskaźnik do osiagnięcia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Arkusz1!$B$2:$B$4</c:f>
              <c:numCache>
                <c:formatCode>0.00%</c:formatCode>
                <c:ptCount val="3"/>
                <c:pt idx="0">
                  <c:v>0.05</c:v>
                </c:pt>
                <c:pt idx="1">
                  <c:v>0.16900000000000001</c:v>
                </c:pt>
                <c:pt idx="2">
                  <c:v>4.7E-2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08F-4185-ACBB-9DB41443279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postępowania wszczęte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83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08F-4185-ACBB-9DB41443279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pl-PL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8F-4185-ACBB-9DB41443279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wskaźnik do osiagnięcia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Arkusz1!$C$2:$C$4</c:f>
              <c:numCache>
                <c:formatCode>0%</c:formatCode>
                <c:ptCount val="3"/>
                <c:pt idx="1">
                  <c:v>0.83</c:v>
                </c:pt>
                <c:pt idx="2">
                  <c:v>0.86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08F-4185-ACBB-9DB4144327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8590848"/>
        <c:axId val="28592384"/>
        <c:axId val="0"/>
      </c:bar3DChart>
      <c:catAx>
        <c:axId val="2859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8592384"/>
        <c:crosses val="autoZero"/>
        <c:auto val="1"/>
        <c:lblAlgn val="ctr"/>
        <c:lblOffset val="100"/>
        <c:noMultiLvlLbl val="0"/>
      </c:catAx>
      <c:valAx>
        <c:axId val="28592384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28590848"/>
        <c:crosses val="autoZero"/>
        <c:crossBetween val="between"/>
      </c:valAx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4.495415425786544E-2"/>
          <c:y val="5.856051228008817E-2"/>
          <c:w val="0.42972659585606054"/>
          <c:h val="9.400525993658624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050515196254237"/>
          <c:y val="3.3415239375653057E-2"/>
          <c:w val="0.7910724069115288"/>
          <c:h val="0.577839452437774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3"/>
                <c:pt idx="2">
                  <c:v>2018r.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266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36-43AF-A3EB-D0865A89BE17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3"/>
                <c:pt idx="2">
                  <c:v>2018r.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1">
                  <c:v>143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36-43AF-A3EB-D0865A89BE17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Kolumna3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3"/>
                <c:pt idx="2">
                  <c:v>2018r.</c:v>
                </c:pt>
              </c:strCache>
            </c:strRef>
          </c:cat>
          <c:val>
            <c:numRef>
              <c:f>Arkusz1!$D$2:$D$6</c:f>
              <c:numCache>
                <c:formatCode>General</c:formatCode>
                <c:ptCount val="5"/>
                <c:pt idx="2">
                  <c:v>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D36-43AF-A3EB-D0865A89BE17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Kolumna4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3"/>
                <c:pt idx="2">
                  <c:v>2018r.</c:v>
                </c:pt>
              </c:strCache>
            </c:strRef>
          </c:cat>
          <c:val>
            <c:numRef>
              <c:f>Arkusz1!$E$2:$E$6</c:f>
              <c:numCache>
                <c:formatCode>General</c:formatCode>
                <c:ptCount val="5"/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D36-43AF-A3EB-D0865A89BE17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Kolumna5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3"/>
                <c:pt idx="2">
                  <c:v>2018r.</c:v>
                </c:pt>
              </c:strCache>
            </c:strRef>
          </c:cat>
          <c:val>
            <c:numRef>
              <c:f>Arkusz1!$F$2:$F$6</c:f>
              <c:numCache>
                <c:formatCode>General</c:formatCode>
                <c:ptCount val="5"/>
                <c:pt idx="4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D36-43AF-A3EB-D0865A89BE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8640000"/>
        <c:axId val="28641536"/>
        <c:axId val="0"/>
      </c:bar3DChart>
      <c:catAx>
        <c:axId val="2864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8641536"/>
        <c:crosses val="autoZero"/>
        <c:auto val="1"/>
        <c:lblAlgn val="ctr"/>
        <c:lblOffset val="100"/>
        <c:noMultiLvlLbl val="0"/>
      </c:catAx>
      <c:valAx>
        <c:axId val="28641536"/>
        <c:scaling>
          <c:orientation val="minMax"/>
          <c:max val="350"/>
        </c:scaling>
        <c:delete val="0"/>
        <c:axPos val="l"/>
        <c:numFmt formatCode="General" sourceLinked="1"/>
        <c:majorTickMark val="none"/>
        <c:minorTickMark val="none"/>
        <c:tickLblPos val="nextTo"/>
        <c:crossAx val="28640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2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3"/>
                <c:pt idx="2">
                  <c:v>2017r.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252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99-4FBE-8349-FC4084751947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do wytrzeźwienia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3"/>
                <c:pt idx="2">
                  <c:v>2017r.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1">
                  <c:v>114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099-4FBE-8349-FC4084751947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podej. o pop.p-stwa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3"/>
                <c:pt idx="2">
                  <c:v>2017r.</c:v>
                </c:pt>
              </c:strCache>
            </c:strRef>
          </c:cat>
          <c:val>
            <c:numRef>
              <c:f>Arkusz1!$D$2:$D$6</c:f>
              <c:numCache>
                <c:formatCode>General</c:formatCode>
                <c:ptCount val="5"/>
                <c:pt idx="2">
                  <c:v>113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099-4FBE-8349-FC4084751947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podej. o pop.wykr.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3"/>
                <c:pt idx="2">
                  <c:v>2017r.</c:v>
                </c:pt>
              </c:strCache>
            </c:strRef>
          </c:cat>
          <c:val>
            <c:numRef>
              <c:f>Arkusz1!$E$2:$E$6</c:f>
              <c:numCache>
                <c:formatCode>General</c:formatCode>
                <c:ptCount val="5"/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099-4FBE-8349-FC4084751947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inni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3"/>
                <c:pt idx="2">
                  <c:v>2017r.</c:v>
                </c:pt>
              </c:strCache>
            </c:strRef>
          </c:cat>
          <c:val>
            <c:numRef>
              <c:f>Arkusz1!$F$2:$F$6</c:f>
              <c:numCache>
                <c:formatCode>General</c:formatCode>
                <c:ptCount val="5"/>
                <c:pt idx="4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099-4FBE-8349-FC40847519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8701824"/>
        <c:axId val="28703360"/>
        <c:axId val="0"/>
      </c:bar3DChart>
      <c:catAx>
        <c:axId val="2870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8703360"/>
        <c:crosses val="autoZero"/>
        <c:auto val="1"/>
        <c:lblAlgn val="ctr"/>
        <c:lblOffset val="100"/>
        <c:noMultiLvlLbl val="0"/>
      </c:catAx>
      <c:valAx>
        <c:axId val="28703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87018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70714224439197337"/>
          <c:w val="0.98850963268479364"/>
          <c:h val="0.2839276648586162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2015r.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wypadki</c:v>
                </c:pt>
                <c:pt idx="1">
                  <c:v>kolizje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38</c:v>
                </c:pt>
                <c:pt idx="1">
                  <c:v>201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AC-4117-AE5D-CB9A670D6DA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2016r.</c:v>
                </c:pt>
              </c:strCache>
            </c:strRef>
          </c:tx>
          <c:spPr>
            <a:ln>
              <a:solidFill>
                <a:schemeClr val="tx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wypadki</c:v>
                </c:pt>
                <c:pt idx="1">
                  <c:v>kolizje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20</c:v>
                </c:pt>
                <c:pt idx="1">
                  <c:v>168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8AC-4117-AE5D-CB9A670D6DAC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2017r.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wypadki</c:v>
                </c:pt>
                <c:pt idx="1">
                  <c:v>kolizje</c:v>
                </c:pt>
              </c:strCache>
            </c:strRef>
          </c:cat>
          <c:val>
            <c:numRef>
              <c:f>Arkusz1!$D$2:$D$3</c:f>
              <c:numCache>
                <c:formatCode>General</c:formatCode>
                <c:ptCount val="2"/>
                <c:pt idx="0">
                  <c:v>22</c:v>
                </c:pt>
                <c:pt idx="1">
                  <c:v>185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8AC-4117-AE5D-CB9A670D6DAC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2018r.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wypadki</c:v>
                </c:pt>
                <c:pt idx="1">
                  <c:v>kolizje</c:v>
                </c:pt>
              </c:strCache>
            </c:strRef>
          </c:cat>
          <c:val>
            <c:numRef>
              <c:f>Arkusz1!$E$2:$E$3</c:f>
              <c:numCache>
                <c:formatCode>General</c:formatCode>
                <c:ptCount val="2"/>
                <c:pt idx="0">
                  <c:v>25</c:v>
                </c:pt>
                <c:pt idx="1">
                  <c:v>158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8AC-4117-AE5D-CB9A670D6D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3642752"/>
        <c:axId val="33656832"/>
        <c:axId val="0"/>
      </c:bar3DChart>
      <c:catAx>
        <c:axId val="3364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3656832"/>
        <c:crosses val="autoZero"/>
        <c:auto val="1"/>
        <c:lblAlgn val="ctr"/>
        <c:lblOffset val="100"/>
        <c:noMultiLvlLbl val="0"/>
      </c:catAx>
      <c:valAx>
        <c:axId val="336568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64275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261333747388177E-2"/>
          <c:y val="4.5780114470039726E-2"/>
          <c:w val="0.75986854874224152"/>
          <c:h val="0.837505123951744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2015r.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ofiary śmiertelne</c:v>
                </c:pt>
                <c:pt idx="1">
                  <c:v>ranni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0</c:v>
                </c:pt>
                <c:pt idx="1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CD-40BB-9F2E-E452FA755530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2016r.</c:v>
                </c:pt>
              </c:strCache>
            </c:strRef>
          </c:tx>
          <c:spPr>
            <a:ln>
              <a:solidFill>
                <a:schemeClr val="tx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ofiary śmiertelne</c:v>
                </c:pt>
                <c:pt idx="1">
                  <c:v>ranni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1</c:v>
                </c:pt>
                <c:pt idx="1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CD-40BB-9F2E-E452FA755530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2017r.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ofiary śmiertelne</c:v>
                </c:pt>
                <c:pt idx="1">
                  <c:v>ranni</c:v>
                </c:pt>
              </c:strCache>
            </c:strRef>
          </c:cat>
          <c:val>
            <c:numRef>
              <c:f>Arkusz1!$D$2:$D$3</c:f>
              <c:numCache>
                <c:formatCode>General</c:formatCode>
                <c:ptCount val="2"/>
                <c:pt idx="0">
                  <c:v>2</c:v>
                </c:pt>
                <c:pt idx="1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CD-40BB-9F2E-E452FA755530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2018r.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ofiary śmiertelne</c:v>
                </c:pt>
                <c:pt idx="1">
                  <c:v>ranni</c:v>
                </c:pt>
              </c:strCache>
            </c:strRef>
          </c:cat>
          <c:val>
            <c:numRef>
              <c:f>Arkusz1!$E$2:$E$3</c:f>
              <c:numCache>
                <c:formatCode>General</c:formatCode>
                <c:ptCount val="2"/>
                <c:pt idx="0">
                  <c:v>3</c:v>
                </c:pt>
                <c:pt idx="1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5CD-40BB-9F2E-E452FA7555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33600640"/>
        <c:axId val="33602176"/>
        <c:axId val="0"/>
      </c:bar3DChart>
      <c:catAx>
        <c:axId val="336006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3602176"/>
        <c:crosses val="autoZero"/>
        <c:auto val="1"/>
        <c:lblAlgn val="ctr"/>
        <c:lblOffset val="100"/>
        <c:noMultiLvlLbl val="0"/>
      </c:catAx>
      <c:valAx>
        <c:axId val="33602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36006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80700124228621062"/>
          <c:y val="8.4444094048363283E-2"/>
          <c:w val="0.19299875771378938"/>
          <c:h val="0.3691894876243392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750918198631528E-2"/>
          <c:y val="2.8956152467304628E-2"/>
          <c:w val="0.91157579713365178"/>
          <c:h val="0.71657067125211638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KPP Gołdap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2014 r.</c:v>
                </c:pt>
                <c:pt idx="1">
                  <c:v>2015 r.</c:v>
                </c:pt>
                <c:pt idx="2">
                  <c:v>2016 r.</c:v>
                </c:pt>
                <c:pt idx="3">
                  <c:v>2017 r.</c:v>
                </c:pt>
                <c:pt idx="4">
                  <c:v>2018 r.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65.3</c:v>
                </c:pt>
                <c:pt idx="1">
                  <c:v>70.3</c:v>
                </c:pt>
                <c:pt idx="2">
                  <c:v>71.400000000000006</c:v>
                </c:pt>
                <c:pt idx="3">
                  <c:v>73.400000000000006</c:v>
                </c:pt>
                <c:pt idx="4">
                  <c:v>64.599999999999994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2A5-4BE4-9B1A-2C3C6E46CA4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KWP Olsztyn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2014 r.</c:v>
                </c:pt>
                <c:pt idx="1">
                  <c:v>2015 r.</c:v>
                </c:pt>
                <c:pt idx="2">
                  <c:v>2016 r.</c:v>
                </c:pt>
                <c:pt idx="3">
                  <c:v>2017 r.</c:v>
                </c:pt>
                <c:pt idx="4">
                  <c:v>2018 r.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44.5</c:v>
                </c:pt>
                <c:pt idx="1">
                  <c:v>41.6</c:v>
                </c:pt>
                <c:pt idx="2">
                  <c:v>41.8</c:v>
                </c:pt>
                <c:pt idx="3" formatCode="0.0">
                  <c:v>45</c:v>
                </c:pt>
                <c:pt idx="4" formatCode="0.0">
                  <c:v>47.2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2A5-4BE4-9B1A-2C3C6E46CA4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9973504"/>
        <c:axId val="29975296"/>
      </c:lineChart>
      <c:catAx>
        <c:axId val="29973504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29975296"/>
        <c:crosses val="autoZero"/>
        <c:auto val="1"/>
        <c:lblAlgn val="ctr"/>
        <c:lblOffset val="100"/>
        <c:noMultiLvlLbl val="0"/>
      </c:catAx>
      <c:valAx>
        <c:axId val="2997529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9973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801058052373269"/>
          <c:y val="0.82162968625376609"/>
          <c:w val="0.77046177875660871"/>
          <c:h val="0.1648805190799695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nietrzeźwi kierujący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2015r.</c:v>
                </c:pt>
                <c:pt idx="1">
                  <c:v>2016r.</c:v>
                </c:pt>
                <c:pt idx="2">
                  <c:v>2017r.</c:v>
                </c:pt>
                <c:pt idx="3">
                  <c:v>2018r.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132</c:v>
                </c:pt>
                <c:pt idx="1">
                  <c:v>94</c:v>
                </c:pt>
                <c:pt idx="2">
                  <c:v>69</c:v>
                </c:pt>
                <c:pt idx="3">
                  <c:v>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8A7-450B-A4F4-A8F7FBC675D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przeprowadzonych kontroli</c:v>
                </c:pt>
              </c:strCache>
            </c:strRef>
          </c:tx>
          <c:spPr>
            <a:ln w="63500"/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b="0" i="0" baseline="0" dirty="0">
                        <a:effectLst/>
                      </a:rPr>
                      <a:t>10801</a:t>
                    </a:r>
                    <a:endParaRPr lang="en-US" dirty="0">
                      <a:effectLst/>
                    </a:endParaRP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A7-450B-A4F4-A8F7FBC675D1}"/>
                </c:ext>
              </c:extLst>
            </c:dLbl>
            <c:dLbl>
              <c:idx val="1"/>
              <c:layout>
                <c:manualLayout>
                  <c:x val="-7.2622649770940517E-2"/>
                  <c:y val="-5.275874519689383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0" i="0" baseline="0" dirty="0">
                        <a:effectLst/>
                      </a:rPr>
                      <a:t>11721</a:t>
                    </a:r>
                    <a:endParaRPr lang="en-US" dirty="0">
                      <a:effectLst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A7-450B-A4F4-A8F7FBC675D1}"/>
                </c:ext>
              </c:extLst>
            </c:dLbl>
            <c:dLbl>
              <c:idx val="2"/>
              <c:layout>
                <c:manualLayout>
                  <c:x val="-5.3948254115555788E-2"/>
                  <c:y val="-5.4735297610610321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0" i="0" baseline="0" dirty="0">
                        <a:effectLst/>
                      </a:rPr>
                      <a:t>13042</a:t>
                    </a:r>
                    <a:endParaRPr lang="en-US" dirty="0">
                      <a:effectLst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A7-450B-A4F4-A8F7FBC675D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13</a:t>
                    </a:r>
                    <a:r>
                      <a:rPr lang="pl-PL" dirty="0" smtClean="0"/>
                      <a:t>622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A7-450B-A4F4-A8F7FBC675D1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2015r.</c:v>
                </c:pt>
                <c:pt idx="1">
                  <c:v>2016r.</c:v>
                </c:pt>
                <c:pt idx="2">
                  <c:v>2017r.</c:v>
                </c:pt>
                <c:pt idx="3">
                  <c:v>2018r.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308</c:v>
                </c:pt>
                <c:pt idx="1">
                  <c:v>317</c:v>
                </c:pt>
                <c:pt idx="2">
                  <c:v>350</c:v>
                </c:pt>
                <c:pt idx="3">
                  <c:v>370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08A7-450B-A4F4-A8F7FBC675D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3979776"/>
        <c:axId val="34006144"/>
      </c:lineChart>
      <c:catAx>
        <c:axId val="33979776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34006144"/>
        <c:crosses val="autoZero"/>
        <c:auto val="1"/>
        <c:lblAlgn val="ctr"/>
        <c:lblOffset val="100"/>
        <c:noMultiLvlLbl val="0"/>
      </c:catAx>
      <c:valAx>
        <c:axId val="3400614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3979776"/>
        <c:crosses val="autoZero"/>
        <c:crossBetween val="between"/>
      </c:valAx>
      <c:spPr>
        <a:ln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C8F-4B30-AB1F-12745FB52879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C8F-4B30-AB1F-12745FB52879}"/>
              </c:ext>
            </c:extLst>
          </c:dPt>
          <c:dPt>
            <c:idx val="2"/>
            <c:bubble3D val="0"/>
            <c:spPr>
              <a:solidFill>
                <a:srgbClr val="FF33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C8F-4B30-AB1F-12745FB52879}"/>
              </c:ext>
            </c:extLst>
          </c:dPt>
          <c:dLbls>
            <c:dLbl>
              <c:idx val="2"/>
              <c:layout>
                <c:manualLayout>
                  <c:x val="4.5517749161731826E-2"/>
                  <c:y val="-5.5557257677420668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8F-4B30-AB1F-12745FB5287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mandaty</c:v>
                </c:pt>
                <c:pt idx="1">
                  <c:v>pouczenia</c:v>
                </c:pt>
                <c:pt idx="2">
                  <c:v>wnioski</c:v>
                </c:pt>
              </c:strCache>
            </c:strRef>
          </c:cat>
          <c:val>
            <c:numRef>
              <c:f>Arkusz1!$B$2:$B$4</c:f>
              <c:numCache>
                <c:formatCode>0.00%</c:formatCode>
                <c:ptCount val="3"/>
                <c:pt idx="0">
                  <c:v>0.47738190552441956</c:v>
                </c:pt>
                <c:pt idx="1">
                  <c:v>0.44355484387510008</c:v>
                </c:pt>
                <c:pt idx="2">
                  <c:v>7.9063250600480389E-2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C8F-4B30-AB1F-12745FB5287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3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147-4744-9962-9345DFF6D45A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147-4744-9962-9345DFF6D45A}"/>
              </c:ext>
            </c:extLst>
          </c:dPt>
          <c:dPt>
            <c:idx val="2"/>
            <c:bubble3D val="0"/>
            <c:spPr>
              <a:solidFill>
                <a:srgbClr val="FF33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47-4744-9962-9345DFF6D45A}"/>
              </c:ext>
            </c:extLst>
          </c:dPt>
          <c:dLbls>
            <c:dLbl>
              <c:idx val="1"/>
              <c:layout>
                <c:manualLayout>
                  <c:x val="-4.8739711182188333E-4"/>
                  <c:y val="-2.286346154402200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</c:dLbl>
            <c:dLbl>
              <c:idx val="2"/>
              <c:layout>
                <c:manualLayout>
                  <c:x val="8.517974123732841E-2"/>
                  <c:y val="-2.6559964179158732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mandaty</c:v>
                </c:pt>
                <c:pt idx="1">
                  <c:v>pouczenia</c:v>
                </c:pt>
                <c:pt idx="2">
                  <c:v>wnioski</c:v>
                </c:pt>
              </c:strCache>
            </c:strRef>
          </c:cat>
          <c:val>
            <c:numRef>
              <c:f>Arkusz1!$B$2:$B$4</c:f>
              <c:numCache>
                <c:formatCode>0.00%</c:formatCode>
                <c:ptCount val="3"/>
                <c:pt idx="0">
                  <c:v>0.94942196531791911</c:v>
                </c:pt>
                <c:pt idx="1">
                  <c:v>4.9132947976878614E-3</c:v>
                </c:pt>
                <c:pt idx="2">
                  <c:v>4.5664739884393062E-2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47-4744-9962-9345DFF6D45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38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599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hPercent val="100"/>
      <c:rotY val="0"/>
      <c:depthPercent val="100"/>
      <c:rAngAx val="0"/>
      <c:perspective val="30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3175">
          <a:solidFill>
            <a:srgbClr val="000000"/>
          </a:solidFill>
          <a:prstDash val="solid"/>
        </a:ln>
      </c:spPr>
    </c:sideWall>
    <c:backWall>
      <c:thickness val="0"/>
      <c:spPr>
        <a:noFill/>
        <a:ln w="3175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8442724194106564E-2"/>
          <c:y val="1.8898885346632272E-2"/>
          <c:w val="0.90311455161178689"/>
          <c:h val="0.919124213805443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FF00"/>
            </a:solidFill>
            <a:ln w="3041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Liczba ujawnionych wykroczeń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3460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28-49A1-AF61-5746CDA4167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6548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Liczba ujawnionych wykroczeń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5205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528-49A1-AF61-5746CDA416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4782208"/>
        <c:axId val="34792192"/>
        <c:axId val="0"/>
      </c:bar3DChart>
      <c:catAx>
        <c:axId val="3478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63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29" b="1" i="0" u="none" strike="noStrike" baseline="0">
                <a:solidFill>
                  <a:srgbClr val="FFFF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792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792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782208"/>
        <c:crosses val="autoZero"/>
        <c:crossBetween val="between"/>
        <c:majorUnit val="1000"/>
      </c:valAx>
      <c:spPr>
        <a:noFill/>
        <a:ln w="24332">
          <a:noFill/>
        </a:ln>
      </c:spPr>
    </c:plotArea>
    <c:legend>
      <c:legendPos val="t"/>
      <c:layout>
        <c:manualLayout>
          <c:xMode val="edge"/>
          <c:yMode val="edge"/>
          <c:x val="0.19629844879253822"/>
          <c:y val="0.8531066549019235"/>
          <c:w val="0.62501863848550776"/>
          <c:h val="0.10975691477164873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2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/>
              <a:t>Postępowania</a:t>
            </a:r>
            <a:r>
              <a:rPr lang="pl-PL" baseline="0" dirty="0"/>
              <a:t> wszczęte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KPP Gołdap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2014r.</c:v>
                </c:pt>
                <c:pt idx="1">
                  <c:v>2015r.</c:v>
                </c:pt>
                <c:pt idx="2">
                  <c:v>2016 r.</c:v>
                </c:pt>
                <c:pt idx="3">
                  <c:v>2017 r.</c:v>
                </c:pt>
                <c:pt idx="4">
                  <c:v>2018r.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10</c:v>
                </c:pt>
                <c:pt idx="1">
                  <c:v>5</c:v>
                </c:pt>
                <c:pt idx="2">
                  <c:v>11</c:v>
                </c:pt>
                <c:pt idx="3">
                  <c:v>7</c:v>
                </c:pt>
                <c:pt idx="4">
                  <c:v>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0EA-4576-8931-F8700E08C0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130176"/>
        <c:axId val="30132864"/>
      </c:lineChart>
      <c:catAx>
        <c:axId val="30130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132864"/>
        <c:crosses val="autoZero"/>
        <c:auto val="1"/>
        <c:lblAlgn val="ctr"/>
        <c:lblOffset val="100"/>
        <c:noMultiLvlLbl val="0"/>
      </c:catAx>
      <c:valAx>
        <c:axId val="301328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0130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/>
              <a:t>Postępowania</a:t>
            </a:r>
            <a:r>
              <a:rPr lang="pl-PL" baseline="0" dirty="0"/>
              <a:t> wszczęte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KPP Gołdap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2014r.</c:v>
                </c:pt>
                <c:pt idx="1">
                  <c:v>2015r.</c:v>
                </c:pt>
                <c:pt idx="2">
                  <c:v>2016 r.</c:v>
                </c:pt>
                <c:pt idx="3">
                  <c:v>2017 r.</c:v>
                </c:pt>
                <c:pt idx="4">
                  <c:v>2018r.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17</c:v>
                </c:pt>
                <c:pt idx="1">
                  <c:v>11</c:v>
                </c:pt>
                <c:pt idx="2">
                  <c:v>15</c:v>
                </c:pt>
                <c:pt idx="3">
                  <c:v>13</c:v>
                </c:pt>
                <c:pt idx="4">
                  <c:v>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450-42E6-86BC-B1B1EBC42F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057216"/>
        <c:axId val="30059904"/>
      </c:lineChart>
      <c:catAx>
        <c:axId val="300572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059904"/>
        <c:crosses val="autoZero"/>
        <c:auto val="1"/>
        <c:lblAlgn val="ctr"/>
        <c:lblOffset val="100"/>
        <c:noMultiLvlLbl val="0"/>
      </c:catAx>
      <c:valAx>
        <c:axId val="300599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0057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/>
              <a:t>Postępowania</a:t>
            </a:r>
            <a:r>
              <a:rPr lang="pl-PL" baseline="0" dirty="0"/>
              <a:t> wszczęte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KPP Gołdap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2014r.</c:v>
                </c:pt>
                <c:pt idx="1">
                  <c:v>2015r.</c:v>
                </c:pt>
                <c:pt idx="2">
                  <c:v>2016 r.</c:v>
                </c:pt>
                <c:pt idx="3">
                  <c:v>2017 r.</c:v>
                </c:pt>
                <c:pt idx="4">
                  <c:v>2018 r.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DC7-4D7C-9DF1-EA4525F83A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176768"/>
        <c:axId val="30192000"/>
      </c:lineChart>
      <c:catAx>
        <c:axId val="30176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192000"/>
        <c:crosses val="autoZero"/>
        <c:auto val="1"/>
        <c:lblAlgn val="ctr"/>
        <c:lblOffset val="100"/>
        <c:noMultiLvlLbl val="0"/>
      </c:catAx>
      <c:valAx>
        <c:axId val="301920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0176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/>
              <a:t>Postępowania</a:t>
            </a:r>
            <a:r>
              <a:rPr lang="pl-PL" baseline="0" dirty="0"/>
              <a:t> wszczęte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KPP Gołdap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2014r.</c:v>
                </c:pt>
                <c:pt idx="1">
                  <c:v>2015r.</c:v>
                </c:pt>
                <c:pt idx="2">
                  <c:v>2016 r.</c:v>
                </c:pt>
                <c:pt idx="3">
                  <c:v>2017 r.</c:v>
                </c:pt>
                <c:pt idx="4">
                  <c:v>2018r.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34</c:v>
                </c:pt>
                <c:pt idx="1">
                  <c:v>35</c:v>
                </c:pt>
                <c:pt idx="2">
                  <c:v>20</c:v>
                </c:pt>
                <c:pt idx="3">
                  <c:v>18</c:v>
                </c:pt>
                <c:pt idx="4">
                  <c:v>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0B6-4736-8BEF-5126EEA6E7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212096"/>
        <c:axId val="30213248"/>
      </c:lineChart>
      <c:catAx>
        <c:axId val="30212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213248"/>
        <c:crosses val="autoZero"/>
        <c:auto val="1"/>
        <c:lblAlgn val="ctr"/>
        <c:lblOffset val="100"/>
        <c:noMultiLvlLbl val="0"/>
      </c:catAx>
      <c:valAx>
        <c:axId val="302132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0212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/>
              <a:t>Postępowania</a:t>
            </a:r>
            <a:r>
              <a:rPr lang="pl-PL" baseline="0" dirty="0"/>
              <a:t> wszczęte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KPP Gołdap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2014r.</c:v>
                </c:pt>
                <c:pt idx="1">
                  <c:v>2015r.</c:v>
                </c:pt>
                <c:pt idx="2">
                  <c:v>2016 r.</c:v>
                </c:pt>
                <c:pt idx="3">
                  <c:v>2017 r.</c:v>
                </c:pt>
                <c:pt idx="4">
                  <c:v>2018 r.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56</c:v>
                </c:pt>
                <c:pt idx="1">
                  <c:v>51</c:v>
                </c:pt>
                <c:pt idx="2">
                  <c:v>36</c:v>
                </c:pt>
                <c:pt idx="3">
                  <c:v>29</c:v>
                </c:pt>
                <c:pt idx="4">
                  <c:v>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FE1-4CE6-8187-2BD238AC5F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260224"/>
        <c:axId val="30750592"/>
      </c:lineChart>
      <c:catAx>
        <c:axId val="30260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750592"/>
        <c:crosses val="autoZero"/>
        <c:auto val="1"/>
        <c:lblAlgn val="ctr"/>
        <c:lblOffset val="100"/>
        <c:noMultiLvlLbl val="0"/>
      </c:catAx>
      <c:valAx>
        <c:axId val="307505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0260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/>
              <a:t>Postępowania</a:t>
            </a:r>
            <a:r>
              <a:rPr lang="pl-PL" baseline="0" dirty="0"/>
              <a:t> wszczęte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KPP Gołdap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2014r.</c:v>
                </c:pt>
                <c:pt idx="1">
                  <c:v>2015r.</c:v>
                </c:pt>
                <c:pt idx="2">
                  <c:v>2016 r.</c:v>
                </c:pt>
                <c:pt idx="3">
                  <c:v>2017 r.</c:v>
                </c:pt>
                <c:pt idx="4">
                  <c:v>2018 r.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16</c:v>
                </c:pt>
                <c:pt idx="1">
                  <c:v>20</c:v>
                </c:pt>
                <c:pt idx="2">
                  <c:v>24</c:v>
                </c:pt>
                <c:pt idx="3">
                  <c:v>15</c:v>
                </c:pt>
                <c:pt idx="4">
                  <c:v>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1CB-426A-9D20-6BC5C4502D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784896"/>
        <c:axId val="30845184"/>
      </c:lineChart>
      <c:catAx>
        <c:axId val="30784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845184"/>
        <c:crosses val="autoZero"/>
        <c:auto val="1"/>
        <c:lblAlgn val="ctr"/>
        <c:lblOffset val="100"/>
        <c:noMultiLvlLbl val="0"/>
      </c:catAx>
      <c:valAx>
        <c:axId val="308451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0784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261333747388177E-2"/>
          <c:y val="4.5780114470039726E-2"/>
          <c:w val="0.75986854874224152"/>
          <c:h val="0.837505123951744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  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2017r.</c:v>
                </c:pt>
                <c:pt idx="1">
                  <c:v>2018r.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187</c:v>
                </c:pt>
                <c:pt idx="1">
                  <c:v>249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56-4940-821E-48559D4B461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nieletni</c:v>
                </c:pt>
              </c:strCache>
            </c:strRef>
          </c:tx>
          <c:spPr>
            <a:ln>
              <a:solidFill>
                <a:schemeClr val="tx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2017r.</c:v>
                </c:pt>
                <c:pt idx="1">
                  <c:v>2018r.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9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56-4940-821E-48559D4B46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30440448"/>
        <c:axId val="30450432"/>
        <c:axId val="0"/>
      </c:bar3DChart>
      <c:catAx>
        <c:axId val="3044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0450432"/>
        <c:crosses val="autoZero"/>
        <c:auto val="1"/>
        <c:lblAlgn val="ctr"/>
        <c:lblOffset val="100"/>
        <c:noMultiLvlLbl val="0"/>
      </c:catAx>
      <c:valAx>
        <c:axId val="30450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0440448"/>
        <c:crosses val="autoZero"/>
        <c:crossBetween val="between"/>
      </c:valAx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80900549202699035"/>
          <c:y val="0.24006456179198479"/>
          <c:w val="0.18036985181030757"/>
          <c:h val="0.376788354933743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73BB0-074F-4C7C-AE93-6D4A1F3E3E7A}" type="datetimeFigureOut">
              <a:rPr lang="pl-PL" smtClean="0"/>
              <a:t>2019-02-19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9A248-4FCD-4EF3-BA6D-CCE606FCA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1903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E4788-8C2E-4204-AA91-CD46F02A57F6}" type="datetimeFigureOut">
              <a:rPr lang="pl-PL" smtClean="0"/>
              <a:t>2019-02-19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FBA60-989E-4F0B-97CE-922EB1E0C3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566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V 0.16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2647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6267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8820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7754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9415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9002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1180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548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1455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3509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080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94576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0800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87036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24364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40203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5886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45590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75808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53308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5301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3034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94576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41829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99331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79367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79367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68708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Uzupełnić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87998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"/>
          <p:cNvSpPr txBox="1"/>
          <p:nvPr/>
        </p:nvSpPr>
        <p:spPr>
          <a:xfrm>
            <a:off x="385058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05646B7-A26F-493B-974C-23C8B814A3D2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2019-02-19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ymbol zastępczy numeru slajdu 6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93F142C-7C94-46C6-847B-F72E1EF905DD}" type="slidenum">
              <a:t>36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ymbol zastępczy daty 2"/>
          <p:cNvSpPr txBox="1"/>
          <p:nvPr/>
        </p:nvSpPr>
        <p:spPr>
          <a:xfrm>
            <a:off x="385058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C2D9167-90FA-476B-B6B5-CA39BA8933FD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2019-02-19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ymbol zastępczy numeru slajdu 6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0F4DCA-4608-4B9F-A51E-247E7D55D2D7}" type="slidenum">
              <a:t>36</a:t>
            </a:fld>
            <a:endParaRPr lang="pl-PL" sz="18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846138" y="882650"/>
            <a:ext cx="5799137" cy="435133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49348" y="5513194"/>
            <a:ext cx="5994443" cy="5222821"/>
          </a:xfrm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"/>
          <p:cNvSpPr txBox="1"/>
          <p:nvPr/>
        </p:nvSpPr>
        <p:spPr>
          <a:xfrm>
            <a:off x="385058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33C2CAB-A4A3-425C-ACC3-1E4190C976B1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2019-02-19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ymbol zastępczy numeru slajdu 6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E2DFD8-D393-450C-928F-024968A3C729}" type="slidenum">
              <a:t>37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ymbol zastępczy daty 2"/>
          <p:cNvSpPr txBox="1"/>
          <p:nvPr/>
        </p:nvSpPr>
        <p:spPr>
          <a:xfrm>
            <a:off x="385058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ABBFF30-B9DD-4E61-9515-1B1B73F84FCA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2019-02-19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ymbol zastępczy numeru slajdu 6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02C06C7-CE24-4757-8AF8-6FE08EED3457}" type="slidenum">
              <a:t>37</a:t>
            </a:fld>
            <a:endParaRPr lang="pl-PL" sz="18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Symbol zastępczy obrazu slajdu 1"/>
          <p:cNvSpPr>
            <a:spLocks noGrp="1" noRot="1" noChangeAspect="1"/>
          </p:cNvSpPr>
          <p:nvPr>
            <p:ph type="sldImg"/>
          </p:nvPr>
        </p:nvSpPr>
        <p:spPr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153"/>
            <a:ext cx="5438140" cy="4467374"/>
          </a:xfrm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"/>
          <p:cNvSpPr txBox="1"/>
          <p:nvPr/>
        </p:nvSpPr>
        <p:spPr>
          <a:xfrm>
            <a:off x="385058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61C87A0-66DC-47BE-8EF6-49292F110906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2019-02-19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ymbol zastępczy numeru slajdu 6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18A4B7A-653B-443C-A4DE-E360ABF42DDC}" type="slidenum">
              <a:t>38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ymbol zastępczy daty 2"/>
          <p:cNvSpPr txBox="1"/>
          <p:nvPr/>
        </p:nvSpPr>
        <p:spPr>
          <a:xfrm>
            <a:off x="385058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E55E92E-44FC-4D27-B1B8-E5C8DE0E70DD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2019-02-19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ymbol zastępczy numeru slajdu 6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6EB6E0C-9E8A-4E22-AF23-0BCB6B20F41A}" type="slidenum">
              <a:t>38</a:t>
            </a:fld>
            <a:endParaRPr lang="pl-PL" sz="18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Symbol zastępczy obrazu slajdu 1"/>
          <p:cNvSpPr>
            <a:spLocks noGrp="1" noRot="1" noChangeAspect="1"/>
          </p:cNvSpPr>
          <p:nvPr>
            <p:ph type="sldImg"/>
          </p:nvPr>
        </p:nvSpPr>
        <p:spPr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153"/>
            <a:ext cx="5438140" cy="4467374"/>
          </a:xfrm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"/>
          <p:cNvSpPr txBox="1"/>
          <p:nvPr/>
        </p:nvSpPr>
        <p:spPr>
          <a:xfrm>
            <a:off x="385058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3063D67-1F97-4C8E-A94D-895810899310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2019-02-19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ymbol zastępczy numeru slajdu 6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0717ED5-C93A-4AD3-9234-8D48A1602004}" type="slidenum">
              <a:t>39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ymbol zastępczy daty 2"/>
          <p:cNvSpPr txBox="1"/>
          <p:nvPr/>
        </p:nvSpPr>
        <p:spPr>
          <a:xfrm>
            <a:off x="385058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13B9E2-BEFF-4715-9CCB-7B65FC957A1C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2019-02-19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ymbol zastępczy numeru slajdu 6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A14C9BB-270E-48AE-A1F5-4F29D01BDFFE}" type="slidenum">
              <a:t>39</a:t>
            </a:fld>
            <a:endParaRPr lang="pl-PL" sz="18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Symbol zastępczy obrazu slajdu 1"/>
          <p:cNvSpPr>
            <a:spLocks noGrp="1" noRot="1" noChangeAspect="1"/>
          </p:cNvSpPr>
          <p:nvPr>
            <p:ph type="sldImg"/>
          </p:nvPr>
        </p:nvSpPr>
        <p:spPr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153"/>
            <a:ext cx="5438140" cy="4467374"/>
          </a:xfrm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94576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"/>
          <p:cNvSpPr txBox="1"/>
          <p:nvPr/>
        </p:nvSpPr>
        <p:spPr>
          <a:xfrm>
            <a:off x="385058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22E9ACF-1D2D-43B3-8360-2B83BF090503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2019-02-19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ymbol zastępczy numeru slajdu 6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D70A41D-DECF-46DF-94B3-F326A567FA16}" type="slidenum">
              <a:t>40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ymbol zastępczy daty 2"/>
          <p:cNvSpPr txBox="1"/>
          <p:nvPr/>
        </p:nvSpPr>
        <p:spPr>
          <a:xfrm>
            <a:off x="385058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4A2985A-BAEE-4019-A387-A89BB061B1EA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2019-02-19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ymbol zastępczy numeru slajdu 6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F9B99FC-8BF9-4D26-8AB4-F5E9D1277851}" type="slidenum">
              <a:t>40</a:t>
            </a:fld>
            <a:endParaRPr lang="pl-PL" sz="18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Symbol zastępczy obrazu slajdu 1"/>
          <p:cNvSpPr>
            <a:spLocks noGrp="1" noRot="1" noChangeAspect="1"/>
          </p:cNvSpPr>
          <p:nvPr>
            <p:ph type="sldImg"/>
          </p:nvPr>
        </p:nvSpPr>
        <p:spPr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153"/>
            <a:ext cx="5438140" cy="4467374"/>
          </a:xfrm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"/>
          <p:cNvSpPr txBox="1"/>
          <p:nvPr/>
        </p:nvSpPr>
        <p:spPr>
          <a:xfrm>
            <a:off x="385058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172430D-09C0-4464-A12B-37CBFCC1B61C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2019-02-19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ymbol zastępczy numeru slajdu 6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0E3AD2A-B4FC-490E-85F9-1F5C675157A6}" type="slidenum">
              <a:t>41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ymbol zastępczy daty 2"/>
          <p:cNvSpPr txBox="1"/>
          <p:nvPr/>
        </p:nvSpPr>
        <p:spPr>
          <a:xfrm>
            <a:off x="385058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C670430-BC80-4B2B-83C6-8B954CB78AB1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2019-02-19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ymbol zastępczy numeru slajdu 6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6873D61-31EC-4427-BE07-6B40B0F1AF26}" type="slidenum">
              <a:t>41</a:t>
            </a:fld>
            <a:endParaRPr lang="pl-PL" sz="18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Symbol zastępczy obrazu slajdu 1"/>
          <p:cNvSpPr>
            <a:spLocks noGrp="1" noRot="1" noChangeAspect="1"/>
          </p:cNvSpPr>
          <p:nvPr>
            <p:ph type="sldImg"/>
          </p:nvPr>
        </p:nvSpPr>
        <p:spPr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153"/>
            <a:ext cx="5438140" cy="4467374"/>
          </a:xfrm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"/>
          <p:cNvSpPr txBox="1"/>
          <p:nvPr/>
        </p:nvSpPr>
        <p:spPr>
          <a:xfrm>
            <a:off x="385058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A799F4F-A129-4F6B-9B24-B3ACE6F6BC11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2019-02-19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ymbol zastępczy numeru slajdu 6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8F152B8-840D-4BF9-AC3A-1096DDBCCF42}" type="slidenum">
              <a:t>42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ymbol zastępczy daty 2"/>
          <p:cNvSpPr txBox="1"/>
          <p:nvPr/>
        </p:nvSpPr>
        <p:spPr>
          <a:xfrm>
            <a:off x="385058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01B5BEC-9F83-4971-86EE-66FC95A58769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2019-02-19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ymbol zastępczy numeru slajdu 6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9163129-6013-44E3-AC8E-C2C7561F0F4F}" type="slidenum">
              <a:t>42</a:t>
            </a:fld>
            <a:endParaRPr lang="pl-PL" sz="18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Symbol zastępczy obrazu slajdu 1"/>
          <p:cNvSpPr>
            <a:spLocks noGrp="1" noRot="1" noChangeAspect="1"/>
          </p:cNvSpPr>
          <p:nvPr>
            <p:ph type="sldImg"/>
          </p:nvPr>
        </p:nvSpPr>
        <p:spPr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153"/>
            <a:ext cx="5438140" cy="4467374"/>
          </a:xfrm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"/>
          <p:cNvSpPr txBox="1"/>
          <p:nvPr/>
        </p:nvSpPr>
        <p:spPr>
          <a:xfrm>
            <a:off x="385058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61DB591-441A-4AD7-AF70-9A18293B378D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2019-02-19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ymbol zastępczy numeru slajdu 6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FD86F63-1BB6-4EBD-B496-ACD059DF8E06}" type="slidenum">
              <a:t>43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ymbol zastępczy daty 2"/>
          <p:cNvSpPr txBox="1"/>
          <p:nvPr/>
        </p:nvSpPr>
        <p:spPr>
          <a:xfrm>
            <a:off x="385058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3487673-A0E9-4567-8AC5-D2E100756FEB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2019-02-19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ymbol zastępczy numeru slajdu 6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A4AC597-1A58-4870-B132-60E66CED7DD9}" type="slidenum">
              <a:t>43</a:t>
            </a:fld>
            <a:endParaRPr lang="pl-PL" sz="18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Symbol zastępczy obrazu slajdu 1"/>
          <p:cNvSpPr>
            <a:spLocks noGrp="1" noRot="1" noChangeAspect="1"/>
          </p:cNvSpPr>
          <p:nvPr>
            <p:ph type="sldImg"/>
          </p:nvPr>
        </p:nvSpPr>
        <p:spPr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153"/>
            <a:ext cx="5438140" cy="4467374"/>
          </a:xfrm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"/>
          <p:cNvSpPr txBox="1"/>
          <p:nvPr/>
        </p:nvSpPr>
        <p:spPr>
          <a:xfrm>
            <a:off x="385058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667C78-E05D-4035-A3F3-DCA0BB5E39DE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2019-02-19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ymbol zastępczy numeru slajdu 6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33244CE-0DD3-4A19-ACB9-C454EACB54A1}" type="slidenum">
              <a:t>44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ymbol zastępczy daty 2"/>
          <p:cNvSpPr txBox="1"/>
          <p:nvPr/>
        </p:nvSpPr>
        <p:spPr>
          <a:xfrm>
            <a:off x="385058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EB12D1-2242-4C07-81EC-4DD9EC84C987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2019-02-19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ymbol zastępczy numeru slajdu 6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46E8930-C904-4A5D-81EC-541845732A72}" type="slidenum">
              <a:t>44</a:t>
            </a:fld>
            <a:endParaRPr lang="pl-PL" sz="18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Symbol zastępczy obrazu slajdu 1"/>
          <p:cNvSpPr>
            <a:spLocks noGrp="1" noRot="1" noChangeAspect="1"/>
          </p:cNvSpPr>
          <p:nvPr>
            <p:ph type="sldImg"/>
          </p:nvPr>
        </p:nvSpPr>
        <p:spPr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153"/>
            <a:ext cx="5438140" cy="4467374"/>
          </a:xfrm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"/>
          <p:cNvSpPr txBox="1"/>
          <p:nvPr/>
        </p:nvSpPr>
        <p:spPr>
          <a:xfrm>
            <a:off x="385058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941917C-F64C-4D0A-BDEA-2B689B022207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2019-02-19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ymbol zastępczy numeru slajdu 6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43E74C0-4B7B-4E95-82AC-59F849B76C5B}" type="slidenum">
              <a:t>45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ymbol zastępczy daty 2"/>
          <p:cNvSpPr txBox="1"/>
          <p:nvPr/>
        </p:nvSpPr>
        <p:spPr>
          <a:xfrm>
            <a:off x="385058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5EDD001-2B37-4173-A085-01F7EE328CBA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2019-02-19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ymbol zastępczy numeru slajdu 6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F6BA81D-B53A-4583-8CA2-E3448E808FA8}" type="slidenum">
              <a:t>45</a:t>
            </a:fld>
            <a:endParaRPr lang="pl-PL" sz="18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Symbol zastępczy obrazu slajdu 1"/>
          <p:cNvSpPr>
            <a:spLocks noGrp="1" noRot="1" noChangeAspect="1"/>
          </p:cNvSpPr>
          <p:nvPr>
            <p:ph type="sldImg"/>
          </p:nvPr>
        </p:nvSpPr>
        <p:spPr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153"/>
            <a:ext cx="5438140" cy="4467374"/>
          </a:xfrm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"/>
          <p:cNvSpPr txBox="1"/>
          <p:nvPr/>
        </p:nvSpPr>
        <p:spPr>
          <a:xfrm>
            <a:off x="385058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0F56B4E-E00D-42B6-9160-D07F2FC7161E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2019-02-19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ymbol zastępczy numeru slajdu 6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6897532-37E9-4DC9-B127-42C7FBD8AEC5}" type="slidenum">
              <a:t>46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ymbol zastępczy daty 2"/>
          <p:cNvSpPr txBox="1"/>
          <p:nvPr/>
        </p:nvSpPr>
        <p:spPr>
          <a:xfrm>
            <a:off x="385058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2B10F73-0848-428D-934F-8EEE1C6F7999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2019-02-19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ymbol zastępczy numeru slajdu 6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B717DF3-4BE0-4A12-9DEC-FDC457B3E91D}" type="slidenum">
              <a:t>46</a:t>
            </a:fld>
            <a:endParaRPr lang="pl-PL" sz="18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Symbol zastępczy obrazu slajdu 1"/>
          <p:cNvSpPr>
            <a:spLocks noGrp="1" noRot="1" noChangeAspect="1"/>
          </p:cNvSpPr>
          <p:nvPr>
            <p:ph type="sldImg"/>
          </p:nvPr>
        </p:nvSpPr>
        <p:spPr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153"/>
            <a:ext cx="5438140" cy="4467374"/>
          </a:xfrm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"/>
          <p:cNvSpPr txBox="1"/>
          <p:nvPr/>
        </p:nvSpPr>
        <p:spPr>
          <a:xfrm>
            <a:off x="385058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E70E346-923C-4CBC-9823-4CC8065AF06F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2019-02-19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ymbol zastępczy numeru slajdu 6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D24C9EA-0EBA-42EC-AAD9-EDCED52A358A}" type="slidenum">
              <a:t>47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ymbol zastępczy daty 2"/>
          <p:cNvSpPr txBox="1"/>
          <p:nvPr/>
        </p:nvSpPr>
        <p:spPr>
          <a:xfrm>
            <a:off x="385058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BB3D12-A77C-4A3B-8A17-17C3C1E3E4AA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2019-02-19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ymbol zastępczy numeru slajdu 6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4EA6EC9-2693-4DB2-827C-4B8741483467}" type="slidenum">
              <a:t>47</a:t>
            </a:fld>
            <a:endParaRPr lang="pl-PL" sz="18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Symbol zastępczy obrazu slajdu 1"/>
          <p:cNvSpPr>
            <a:spLocks noGrp="1" noRot="1" noChangeAspect="1"/>
          </p:cNvSpPr>
          <p:nvPr>
            <p:ph type="sldImg"/>
          </p:nvPr>
        </p:nvSpPr>
        <p:spPr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153"/>
            <a:ext cx="5438140" cy="4467374"/>
          </a:xfrm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"/>
          <p:cNvSpPr txBox="1"/>
          <p:nvPr/>
        </p:nvSpPr>
        <p:spPr>
          <a:xfrm>
            <a:off x="385058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ABFD3E7-A26D-4E1F-8F0A-C78868CF1BCE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2019-02-19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ymbol zastępczy numeru slajdu 6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60B0172-EA29-499E-B1AE-7C7BEAB5A1E4}" type="slidenum">
              <a:t>48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ymbol zastępczy daty 2"/>
          <p:cNvSpPr txBox="1"/>
          <p:nvPr/>
        </p:nvSpPr>
        <p:spPr>
          <a:xfrm>
            <a:off x="385058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AF719ED-AECA-47A0-8900-711EEB829C66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2019-02-19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ymbol zastępczy numeru slajdu 6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AF42C73-1C1B-4A1F-934F-7E2038F1E1CE}" type="slidenum">
              <a:t>48</a:t>
            </a:fld>
            <a:endParaRPr lang="pl-PL" sz="18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Symbol zastępczy obrazu slajdu 1"/>
          <p:cNvSpPr>
            <a:spLocks noGrp="1" noRot="1" noChangeAspect="1"/>
          </p:cNvSpPr>
          <p:nvPr>
            <p:ph type="sldImg"/>
          </p:nvPr>
        </p:nvSpPr>
        <p:spPr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153"/>
            <a:ext cx="5438140" cy="4467374"/>
          </a:xfrm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"/>
          <p:cNvSpPr txBox="1"/>
          <p:nvPr/>
        </p:nvSpPr>
        <p:spPr>
          <a:xfrm>
            <a:off x="385058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E46ED3C-819B-423F-BFA4-BF6E3DB2E2A9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2019-02-19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ymbol zastępczy numeru slajdu 6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A4EF449-FE02-40D7-A76C-E97610009426}" type="slidenum">
              <a:t>49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ymbol zastępczy daty 2"/>
          <p:cNvSpPr txBox="1"/>
          <p:nvPr/>
        </p:nvSpPr>
        <p:spPr>
          <a:xfrm>
            <a:off x="385058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8FDED26-5BAE-4D8B-BC45-6266761CE7BE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2019-02-19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ymbol zastępczy numeru slajdu 6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14C9330-A807-4EF1-A4C5-0078A1632E67}" type="slidenum">
              <a:t>49</a:t>
            </a:fld>
            <a:endParaRPr lang="pl-PL" sz="18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Symbol zastępczy obrazu slajdu 1"/>
          <p:cNvSpPr>
            <a:spLocks noGrp="1" noRot="1" noChangeAspect="1"/>
          </p:cNvSpPr>
          <p:nvPr>
            <p:ph type="sldImg"/>
          </p:nvPr>
        </p:nvSpPr>
        <p:spPr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153"/>
            <a:ext cx="5438140" cy="4467374"/>
          </a:xfrm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945765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"/>
          <p:cNvSpPr txBox="1"/>
          <p:nvPr/>
        </p:nvSpPr>
        <p:spPr>
          <a:xfrm>
            <a:off x="385058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42FAD27-5633-4F05-87FB-72303194C02E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2019-02-19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ymbol zastępczy numeru slajdu 6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D60FB2C-0715-480A-BD47-70C7F7F2092E}" type="slidenum">
              <a:t>50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ymbol zastępczy daty 2"/>
          <p:cNvSpPr txBox="1"/>
          <p:nvPr/>
        </p:nvSpPr>
        <p:spPr>
          <a:xfrm>
            <a:off x="385058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C190CC1-9CCE-4498-A5FD-9AAD230A603C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2019-02-19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ymbol zastępczy numeru slajdu 6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F427E05-CCF6-4908-8F8D-536B30F0C014}" type="slidenum">
              <a:t>50</a:t>
            </a:fld>
            <a:endParaRPr lang="pl-PL" sz="18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Symbol zastępczy obrazu slajdu 1"/>
          <p:cNvSpPr>
            <a:spLocks noGrp="1" noRot="1" noChangeAspect="1"/>
          </p:cNvSpPr>
          <p:nvPr>
            <p:ph type="sldImg"/>
          </p:nvPr>
        </p:nvSpPr>
        <p:spPr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numeru slajdu 3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1587E7A-6B96-4E07-B5FA-3FC5DE9A6495}" type="slidenum">
              <a:t>50</a:t>
            </a:fld>
            <a:endParaRPr lang="pl-PL" sz="18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"/>
          <p:cNvSpPr txBox="1"/>
          <p:nvPr/>
        </p:nvSpPr>
        <p:spPr>
          <a:xfrm>
            <a:off x="385058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9204898-DF09-4796-82D1-06D7239A0DA7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2019-02-19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ymbol zastępczy numeru slajdu 6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E43B0FF-5FDB-4D3F-A30C-286A4064FB34}" type="slidenum">
              <a:t>51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ymbol zastępczy daty 2"/>
          <p:cNvSpPr txBox="1"/>
          <p:nvPr/>
        </p:nvSpPr>
        <p:spPr>
          <a:xfrm>
            <a:off x="385058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9B40F0A-078F-47F1-8FD3-C9B57651A327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2019-02-19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ymbol zastępczy numeru slajdu 6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1D39E8F-5F6C-4CB6-9A8D-302075B14AED}" type="slidenum">
              <a:t>51</a:t>
            </a:fld>
            <a:endParaRPr lang="pl-PL" sz="18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Symbol zastępczy obrazu slajdu 1"/>
          <p:cNvSpPr>
            <a:spLocks noGrp="1" noRot="1" noChangeAspect="1"/>
          </p:cNvSpPr>
          <p:nvPr>
            <p:ph type="sldImg"/>
          </p:nvPr>
        </p:nvSpPr>
        <p:spPr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numeru slajdu 3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63361FD-28CB-4E93-9B1F-60B941927AC6}" type="slidenum">
              <a:t>51</a:t>
            </a:fld>
            <a:endParaRPr lang="pl-PL" sz="18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"/>
          <p:cNvSpPr txBox="1"/>
          <p:nvPr/>
        </p:nvSpPr>
        <p:spPr>
          <a:xfrm>
            <a:off x="385058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AFF2964-1465-4F21-92C8-24ED538DCE57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2019-02-19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ymbol zastępczy numeru slajdu 6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20F9956-460F-46C4-94E0-D8F0AC2FC50B}" type="slidenum">
              <a:t>52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ymbol zastępczy daty 2"/>
          <p:cNvSpPr txBox="1"/>
          <p:nvPr/>
        </p:nvSpPr>
        <p:spPr>
          <a:xfrm>
            <a:off x="385058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ACBC2CA-8FF8-472B-9AAC-7B81FBB46CF8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2019-02-19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ymbol zastępczy numeru slajdu 6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2727C32-7226-42C4-ABCD-45DE12253C9A}" type="slidenum">
              <a:t>52</a:t>
            </a:fld>
            <a:endParaRPr lang="pl-PL" sz="18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Symbol zastępczy obrazu slajdu 1"/>
          <p:cNvSpPr>
            <a:spLocks noGrp="1" noRot="1" noChangeAspect="1"/>
          </p:cNvSpPr>
          <p:nvPr>
            <p:ph type="sldImg"/>
          </p:nvPr>
        </p:nvSpPr>
        <p:spPr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numeru slajdu 3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F5C3BC2-7EB1-4A74-BF95-C43432FAB3A5}" type="slidenum">
              <a:t>52</a:t>
            </a:fld>
            <a:endParaRPr lang="pl-PL" sz="18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"/>
          <p:cNvSpPr txBox="1"/>
          <p:nvPr/>
        </p:nvSpPr>
        <p:spPr>
          <a:xfrm>
            <a:off x="385058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A3599E7-E331-4344-BB40-89A9542E776F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2019-02-19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ymbol zastępczy numeru slajdu 6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05AEB82-45EC-4D97-B91A-96D84EEC90A9}" type="slidenum">
              <a:t>53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ymbol zastępczy daty 2"/>
          <p:cNvSpPr txBox="1"/>
          <p:nvPr/>
        </p:nvSpPr>
        <p:spPr>
          <a:xfrm>
            <a:off x="385058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1D550CD-2284-4D10-9746-6E7A695EDD9E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2019-02-19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ymbol zastępczy numeru slajdu 6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E6461FB-9457-4AC8-A629-0CAE1E7A819B}" type="slidenum">
              <a:t>53</a:t>
            </a:fld>
            <a:endParaRPr lang="pl-PL" sz="18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Symbol zastępczy obrazu slajdu 1"/>
          <p:cNvSpPr>
            <a:spLocks noGrp="1" noRot="1" noChangeAspect="1"/>
          </p:cNvSpPr>
          <p:nvPr>
            <p:ph type="sldImg"/>
          </p:nvPr>
        </p:nvSpPr>
        <p:spPr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numeru slajdu 3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E2D9621-44B8-4BCE-859E-A907B8891C51}" type="slidenum">
              <a:t>53</a:t>
            </a:fld>
            <a:endParaRPr lang="pl-PL" sz="18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"/>
          <p:cNvSpPr txBox="1"/>
          <p:nvPr/>
        </p:nvSpPr>
        <p:spPr>
          <a:xfrm>
            <a:off x="385058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3C55174-035E-48CC-A4B6-625C24C1E3E2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2019-02-19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ymbol zastępczy numeru slajdu 6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535EE85-EBFA-474E-8B2B-BFD7201CED96}" type="slidenum">
              <a:t>54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ymbol zastępczy daty 2"/>
          <p:cNvSpPr txBox="1"/>
          <p:nvPr/>
        </p:nvSpPr>
        <p:spPr>
          <a:xfrm>
            <a:off x="385058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42826EA-58A3-40E7-8BF1-B262284EC04D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2019-02-19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ymbol zastępczy numeru slajdu 6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48BD6AC-F9B9-40DE-90AF-D66AE2ADD807}" type="slidenum">
              <a:t>54</a:t>
            </a:fld>
            <a:endParaRPr lang="pl-PL" sz="18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Symbol zastępczy obrazu slajdu 1"/>
          <p:cNvSpPr>
            <a:spLocks noGrp="1" noRot="1" noChangeAspect="1"/>
          </p:cNvSpPr>
          <p:nvPr>
            <p:ph type="sldImg"/>
          </p:nvPr>
        </p:nvSpPr>
        <p:spPr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numeru slajdu 3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D6EA2F-857C-4B0E-A237-E9715BC60A2C}" type="slidenum">
              <a:t>54</a:t>
            </a:fld>
            <a:endParaRPr lang="pl-PL" sz="18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"/>
          <p:cNvSpPr txBox="1"/>
          <p:nvPr/>
        </p:nvSpPr>
        <p:spPr>
          <a:xfrm>
            <a:off x="385058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CAA56F6-1DD7-4341-BD7C-3A3973F74815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2019-02-19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ymbol zastępczy numeru slajdu 6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E0B2384-A3DF-4BA1-84F4-00C94E1C763A}" type="slidenum">
              <a:t>55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ymbol zastępczy daty 2"/>
          <p:cNvSpPr txBox="1"/>
          <p:nvPr/>
        </p:nvSpPr>
        <p:spPr>
          <a:xfrm>
            <a:off x="385058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A11A635-C0C7-4391-BD9A-8B8EEACEC394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2019-02-19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ymbol zastępczy numeru slajdu 6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5FD101C-448A-4A80-8DEC-EDCFB2FACBDD}" type="slidenum">
              <a:t>55</a:t>
            </a:fld>
            <a:endParaRPr lang="pl-PL" sz="18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Symbol zastępczy obrazu slajdu 1"/>
          <p:cNvSpPr>
            <a:spLocks noGrp="1" noRot="1" noChangeAspect="1"/>
          </p:cNvSpPr>
          <p:nvPr>
            <p:ph type="sldImg"/>
          </p:nvPr>
        </p:nvSpPr>
        <p:spPr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numeru slajdu 3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FFB87B2-1D8B-4C54-8111-813295734D9D}" type="slidenum">
              <a:t>55</a:t>
            </a:fld>
            <a:endParaRPr lang="pl-PL" sz="18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"/>
          <p:cNvSpPr txBox="1"/>
          <p:nvPr/>
        </p:nvSpPr>
        <p:spPr>
          <a:xfrm>
            <a:off x="385058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90BDE30-FD78-4A2A-BEBA-080365ADB2A9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2019-02-19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ymbol zastępczy numeru slajdu 6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1DD8FB1-1F48-4613-B3F1-68DF75B27C6E}" type="slidenum">
              <a:t>56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ymbol zastępczy daty 2"/>
          <p:cNvSpPr txBox="1"/>
          <p:nvPr/>
        </p:nvSpPr>
        <p:spPr>
          <a:xfrm>
            <a:off x="385058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1621CFE-679F-4D17-8516-9DFCDB087EC0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2019-02-19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ymbol zastępczy numeru slajdu 6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329ED7C-AF25-4A17-B439-9B853B53AC47}" type="slidenum">
              <a:t>56</a:t>
            </a:fld>
            <a:endParaRPr lang="pl-PL" sz="18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Symbol zastępczy obrazu slajdu 1"/>
          <p:cNvSpPr>
            <a:spLocks noGrp="1" noRot="1" noChangeAspect="1"/>
          </p:cNvSpPr>
          <p:nvPr>
            <p:ph type="sldImg"/>
          </p:nvPr>
        </p:nvSpPr>
        <p:spPr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numeru slajdu 3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9BC4CD0-27CD-43C5-9FBC-841FF5356AF6}" type="slidenum">
              <a:t>56</a:t>
            </a:fld>
            <a:endParaRPr lang="pl-PL" sz="18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"/>
          <p:cNvSpPr txBox="1"/>
          <p:nvPr/>
        </p:nvSpPr>
        <p:spPr>
          <a:xfrm>
            <a:off x="385058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D78B97E-60A2-4204-9A9B-26DCF982C0D5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2019-02-19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ymbol zastępczy numeru slajdu 6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87AC9B3-BB88-4CCC-9C85-C28D209BBBE9}" type="slidenum">
              <a:t>57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ymbol zastępczy daty 2"/>
          <p:cNvSpPr txBox="1"/>
          <p:nvPr/>
        </p:nvSpPr>
        <p:spPr>
          <a:xfrm>
            <a:off x="385058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7DA38F8-32A2-4FAC-A354-600A6DDEE443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2019-02-19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ymbol zastępczy numeru slajdu 6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578E3E9-1CD7-44EB-969F-A38B26241062}" type="slidenum">
              <a:t>57</a:t>
            </a:fld>
            <a:endParaRPr lang="pl-PL" sz="18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Symbol zastępczy obrazu slajdu 1"/>
          <p:cNvSpPr>
            <a:spLocks noGrp="1" noRot="1" noChangeAspect="1"/>
          </p:cNvSpPr>
          <p:nvPr>
            <p:ph type="sldImg"/>
          </p:nvPr>
        </p:nvSpPr>
        <p:spPr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153"/>
            <a:ext cx="5438140" cy="4467374"/>
          </a:xfrm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"/>
          <p:cNvSpPr txBox="1"/>
          <p:nvPr/>
        </p:nvSpPr>
        <p:spPr>
          <a:xfrm>
            <a:off x="385058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C73F1AE-03BC-4C88-93FC-F5F72E5AA0E9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2019-02-19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ymbol zastępczy numeru slajdu 6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9AF3631-DEC1-4098-B046-AB2C4CB9C08F}" type="slidenum">
              <a:t>58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ymbol zastępczy daty 2"/>
          <p:cNvSpPr txBox="1"/>
          <p:nvPr/>
        </p:nvSpPr>
        <p:spPr>
          <a:xfrm>
            <a:off x="385058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B92E8CA-20BF-4256-8BEC-F412A66201B5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2019-02-19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ymbol zastępczy numeru slajdu 6"/>
          <p:cNvSpPr txBox="1"/>
          <p:nvPr/>
        </p:nvSpPr>
        <p:spPr>
          <a:xfrm>
            <a:off x="3850584" y="9428747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E2D36B4-BF58-4F08-A442-C15F1DD252EF}" type="slidenum">
              <a:t>58</a:t>
            </a:fld>
            <a:endParaRPr lang="pl-PL" sz="18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Symbol zastępczy obrazu slajdu 1"/>
          <p:cNvSpPr>
            <a:spLocks noGrp="1" noRot="1" noChangeAspect="1"/>
          </p:cNvSpPr>
          <p:nvPr>
            <p:ph type="sldImg"/>
          </p:nvPr>
        </p:nvSpPr>
        <p:spPr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153"/>
            <a:ext cx="5438140" cy="4467374"/>
          </a:xfrm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59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1379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389002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60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137927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61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130315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62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4170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3781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2496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539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548E1-D2FA-497B-BA23-0787DE0EE81F}" type="datetimeFigureOut">
              <a:rPr lang="pl-PL" smtClean="0"/>
              <a:t>2019-02-19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4035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548E1-D2FA-497B-BA23-0787DE0EE81F}" type="datetimeFigureOut">
              <a:rPr lang="pl-PL" smtClean="0"/>
              <a:t>2019-02-19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26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548E1-D2FA-497B-BA23-0787DE0EE81F}" type="datetimeFigureOut">
              <a:rPr lang="pl-PL" smtClean="0"/>
              <a:t>2019-02-19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370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7"/>
          <p:cNvSpPr txBox="1">
            <a:spLocks noGrp="1"/>
          </p:cNvSpPr>
          <p:nvPr>
            <p:ph type="ctrTitle"/>
          </p:nvPr>
        </p:nvSpPr>
        <p:spPr>
          <a:xfrm>
            <a:off x="2286000" y="3124075"/>
            <a:ext cx="6172200" cy="1894316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8"/>
          <p:cNvSpPr txBox="1">
            <a:spLocks noGrp="1"/>
          </p:cNvSpPr>
          <p:nvPr>
            <p:ph type="subTitle" idx="1"/>
          </p:nvPr>
        </p:nvSpPr>
        <p:spPr>
          <a:xfrm>
            <a:off x="2286000" y="5003276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04617B"/>
                </a:solidFill>
              </a:defRPr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27"/>
          <p:cNvSpPr txBox="1">
            <a:spLocks noGrp="1"/>
          </p:cNvSpPr>
          <p:nvPr>
            <p:ph type="dt" sz="half" idx="7"/>
          </p:nvPr>
        </p:nvSpPr>
        <p:spPr>
          <a:xfrm rot="5400013">
            <a:off x="7764837" y="1174318"/>
            <a:ext cx="2286000" cy="380884"/>
          </a:xfrm>
        </p:spPr>
        <p:txBody>
          <a:bodyPr/>
          <a:lstStyle>
            <a:lvl1pPr>
              <a:defRPr/>
            </a:lvl1pPr>
          </a:lstStyle>
          <a:p>
            <a:pPr lvl="0"/>
            <a:fld id="{A436B29F-DE2F-46BB-8201-4CB0017285A3}" type="datetime1">
              <a:rPr lang="pl-PL"/>
              <a:pPr lvl="0"/>
              <a:t>2019-02-19</a:t>
            </a:fld>
            <a:endParaRPr lang="pl-PL"/>
          </a:p>
        </p:txBody>
      </p:sp>
      <p:sp>
        <p:nvSpPr>
          <p:cNvPr id="5" name="Symbol zastępczy stopki 16"/>
          <p:cNvSpPr txBox="1">
            <a:spLocks noGrp="1"/>
          </p:cNvSpPr>
          <p:nvPr>
            <p:ph type="ftr" sz="quarter" idx="9"/>
          </p:nvPr>
        </p:nvSpPr>
        <p:spPr>
          <a:xfrm rot="5400013">
            <a:off x="7077419" y="4181579"/>
            <a:ext cx="3657600" cy="38412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Prostokąt 9"/>
          <p:cNvSpPr/>
          <p:nvPr/>
        </p:nvSpPr>
        <p:spPr>
          <a:xfrm>
            <a:off x="380884" y="0"/>
            <a:ext cx="609484" cy="6858000"/>
          </a:xfrm>
          <a:prstGeom prst="rect">
            <a:avLst/>
          </a:prstGeom>
          <a:solidFill>
            <a:srgbClr val="AABBDF">
              <a:alpha val="54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7" name="Prostokąt 11"/>
          <p:cNvSpPr/>
          <p:nvPr/>
        </p:nvSpPr>
        <p:spPr>
          <a:xfrm>
            <a:off x="276477" y="0"/>
            <a:ext cx="104762" cy="6858000"/>
          </a:xfrm>
          <a:prstGeom prst="rect">
            <a:avLst/>
          </a:prstGeom>
          <a:solidFill>
            <a:srgbClr val="CCD5EA">
              <a:alpha val="36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8" name="Prostokąt 13"/>
          <p:cNvSpPr/>
          <p:nvPr/>
        </p:nvSpPr>
        <p:spPr>
          <a:xfrm>
            <a:off x="990715" y="0"/>
            <a:ext cx="181801" cy="6858000"/>
          </a:xfrm>
          <a:prstGeom prst="rect">
            <a:avLst/>
          </a:prstGeom>
          <a:solidFill>
            <a:srgbClr val="CCD5EA">
              <a:alpha val="7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9" name="Prostokąt 18"/>
          <p:cNvSpPr/>
          <p:nvPr/>
        </p:nvSpPr>
        <p:spPr>
          <a:xfrm>
            <a:off x="1141198" y="0"/>
            <a:ext cx="230401" cy="6858000"/>
          </a:xfrm>
          <a:prstGeom prst="rect">
            <a:avLst/>
          </a:prstGeom>
          <a:solidFill>
            <a:srgbClr val="E7EBF5">
              <a:alpha val="71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0" name="Łącznik prostoliniowy 10"/>
          <p:cNvSpPr/>
          <p:nvPr/>
        </p:nvSpPr>
        <p:spPr>
          <a:xfrm>
            <a:off x="106198" y="0"/>
            <a:ext cx="356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57241">
            <a:solidFill>
              <a:srgbClr val="AABBDF">
                <a:alpha val="73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1" name="Łącznik prostoliniowy 17"/>
          <p:cNvSpPr/>
          <p:nvPr/>
        </p:nvSpPr>
        <p:spPr>
          <a:xfrm>
            <a:off x="914400" y="0"/>
            <a:ext cx="356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57241">
            <a:solidFill>
              <a:srgbClr val="E7EBF5">
                <a:alpha val="83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2" name="Łącznik prostoliniowy 19"/>
          <p:cNvSpPr/>
          <p:nvPr/>
        </p:nvSpPr>
        <p:spPr>
          <a:xfrm>
            <a:off x="854278" y="0"/>
            <a:ext cx="356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57241">
            <a:solidFill>
              <a:srgbClr val="AABBD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3" name="Łącznik prostoliniowy 15"/>
          <p:cNvSpPr/>
          <p:nvPr/>
        </p:nvSpPr>
        <p:spPr>
          <a:xfrm>
            <a:off x="1726560" y="0"/>
            <a:ext cx="356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28437">
            <a:solidFill>
              <a:srgbClr val="AABBDF">
                <a:alpha val="82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4" name="Łącznik prostoliniowy 14"/>
          <p:cNvSpPr/>
          <p:nvPr/>
        </p:nvSpPr>
        <p:spPr>
          <a:xfrm>
            <a:off x="1066684" y="0"/>
            <a:ext cx="356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9363">
            <a:solidFill>
              <a:srgbClr val="AABBD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5" name="Łącznik prostoliniowy 21"/>
          <p:cNvSpPr/>
          <p:nvPr/>
        </p:nvSpPr>
        <p:spPr>
          <a:xfrm>
            <a:off x="9113760" y="0"/>
            <a:ext cx="356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57241">
            <a:solidFill>
              <a:srgbClr val="AABBD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6" name="Prostokąt 26"/>
          <p:cNvSpPr/>
          <p:nvPr/>
        </p:nvSpPr>
        <p:spPr>
          <a:xfrm>
            <a:off x="1219315" y="0"/>
            <a:ext cx="76315" cy="6858000"/>
          </a:xfrm>
          <a:prstGeom prst="rect">
            <a:avLst/>
          </a:prstGeom>
          <a:solidFill>
            <a:srgbClr val="AABBDF">
              <a:alpha val="51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7" name="Elipsa 20"/>
          <p:cNvSpPr/>
          <p:nvPr/>
        </p:nvSpPr>
        <p:spPr>
          <a:xfrm>
            <a:off x="609484" y="3429000"/>
            <a:ext cx="1295284" cy="129528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0"/>
              <a:gd name="f10" fmla="abs f4"/>
              <a:gd name="f11" fmla="abs f5"/>
              <a:gd name="f12" fmla="abs f6"/>
              <a:gd name="f13" fmla="+- 2700000 f2 0"/>
              <a:gd name="f14" fmla="*/ f9 f1 1"/>
              <a:gd name="f15" fmla="?: f10 f4 1"/>
              <a:gd name="f16" fmla="?: f11 f5 1"/>
              <a:gd name="f17" fmla="?: f12 f6 1"/>
              <a:gd name="f18" fmla="+- f13 0 f2"/>
              <a:gd name="f19" fmla="*/ f14 1 f3"/>
              <a:gd name="f20" fmla="*/ f15 1 21600"/>
              <a:gd name="f21" fmla="*/ f16 1 21600"/>
              <a:gd name="f22" fmla="*/ 21600 f15 1"/>
              <a:gd name="f23" fmla="*/ 21600 f16 1"/>
              <a:gd name="f24" fmla="+- f18 f2 0"/>
              <a:gd name="f25" fmla="+- f19 0 f2"/>
              <a:gd name="f26" fmla="min f21 f20"/>
              <a:gd name="f27" fmla="*/ f22 1 f17"/>
              <a:gd name="f28" fmla="*/ f23 1 f17"/>
              <a:gd name="f29" fmla="*/ f24 f8 1"/>
              <a:gd name="f30" fmla="val f27"/>
              <a:gd name="f31" fmla="val f28"/>
              <a:gd name="f32" fmla="*/ f29 1 f1"/>
              <a:gd name="f33" fmla="*/ f7 f26 1"/>
              <a:gd name="f34" fmla="+- f31 0 f7"/>
              <a:gd name="f35" fmla="+- f30 0 f7"/>
              <a:gd name="f36" fmla="+- 0 0 f32"/>
              <a:gd name="f37" fmla="*/ f34 1 2"/>
              <a:gd name="f38" fmla="*/ f35 1 2"/>
              <a:gd name="f39" fmla="+- 0 0 f36"/>
              <a:gd name="f40" fmla="+- f7 f37 0"/>
              <a:gd name="f41" fmla="+- f7 f38 0"/>
              <a:gd name="f42" fmla="*/ f39 f1 1"/>
              <a:gd name="f43" fmla="*/ f38 f26 1"/>
              <a:gd name="f44" fmla="*/ f37 f26 1"/>
              <a:gd name="f45" fmla="*/ f42 1 f8"/>
              <a:gd name="f46" fmla="*/ f40 f26 1"/>
              <a:gd name="f47" fmla="+- f45 0 f2"/>
              <a:gd name="f48" fmla="cos 1 f47"/>
              <a:gd name="f49" fmla="sin 1 f47"/>
              <a:gd name="f50" fmla="+- 0 0 f48"/>
              <a:gd name="f51" fmla="+- 0 0 f49"/>
              <a:gd name="f52" fmla="+- 0 0 f50"/>
              <a:gd name="f53" fmla="+- 0 0 f51"/>
              <a:gd name="f54" fmla="val f52"/>
              <a:gd name="f55" fmla="val f53"/>
              <a:gd name="f56" fmla="*/ f54 f38 1"/>
              <a:gd name="f57" fmla="*/ f55 f37 1"/>
              <a:gd name="f58" fmla="+- f41 0 f56"/>
              <a:gd name="f59" fmla="+- f41 f56 0"/>
              <a:gd name="f60" fmla="+- f40 0 f57"/>
              <a:gd name="f61" fmla="+- f40 f57 0"/>
              <a:gd name="f62" fmla="*/ f58 f26 1"/>
              <a:gd name="f63" fmla="*/ f60 f26 1"/>
              <a:gd name="f64" fmla="*/ f59 f26 1"/>
              <a:gd name="f65" fmla="*/ f61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62" y="f63"/>
              </a:cxn>
              <a:cxn ang="f25">
                <a:pos x="f62" y="f65"/>
              </a:cxn>
              <a:cxn ang="f25">
                <a:pos x="f64" y="f65"/>
              </a:cxn>
              <a:cxn ang="f25">
                <a:pos x="f64" y="f63"/>
              </a:cxn>
            </a:cxnLst>
            <a:rect l="f62" t="f63" r="f64" b="f65"/>
            <a:pathLst>
              <a:path>
                <a:moveTo>
                  <a:pt x="f33" y="f46"/>
                </a:moveTo>
                <a:arcTo wR="f43" hR="f44" stAng="f1" swAng="f0"/>
                <a:close/>
              </a:path>
            </a:pathLst>
          </a:custGeom>
          <a:solidFill>
            <a:srgbClr val="0F6FC6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8" name="Elipsa 22"/>
          <p:cNvSpPr/>
          <p:nvPr/>
        </p:nvSpPr>
        <p:spPr>
          <a:xfrm>
            <a:off x="1309676" y="4866839"/>
            <a:ext cx="641515" cy="64151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0"/>
              <a:gd name="f10" fmla="abs f4"/>
              <a:gd name="f11" fmla="abs f5"/>
              <a:gd name="f12" fmla="abs f6"/>
              <a:gd name="f13" fmla="+- 2700000 f2 0"/>
              <a:gd name="f14" fmla="*/ f9 f1 1"/>
              <a:gd name="f15" fmla="?: f10 f4 1"/>
              <a:gd name="f16" fmla="?: f11 f5 1"/>
              <a:gd name="f17" fmla="?: f12 f6 1"/>
              <a:gd name="f18" fmla="+- f13 0 f2"/>
              <a:gd name="f19" fmla="*/ f14 1 f3"/>
              <a:gd name="f20" fmla="*/ f15 1 21600"/>
              <a:gd name="f21" fmla="*/ f16 1 21600"/>
              <a:gd name="f22" fmla="*/ 21600 f15 1"/>
              <a:gd name="f23" fmla="*/ 21600 f16 1"/>
              <a:gd name="f24" fmla="+- f18 f2 0"/>
              <a:gd name="f25" fmla="+- f19 0 f2"/>
              <a:gd name="f26" fmla="min f21 f20"/>
              <a:gd name="f27" fmla="*/ f22 1 f17"/>
              <a:gd name="f28" fmla="*/ f23 1 f17"/>
              <a:gd name="f29" fmla="*/ f24 f8 1"/>
              <a:gd name="f30" fmla="val f27"/>
              <a:gd name="f31" fmla="val f28"/>
              <a:gd name="f32" fmla="*/ f29 1 f1"/>
              <a:gd name="f33" fmla="*/ f7 f26 1"/>
              <a:gd name="f34" fmla="+- f31 0 f7"/>
              <a:gd name="f35" fmla="+- f30 0 f7"/>
              <a:gd name="f36" fmla="+- 0 0 f32"/>
              <a:gd name="f37" fmla="*/ f34 1 2"/>
              <a:gd name="f38" fmla="*/ f35 1 2"/>
              <a:gd name="f39" fmla="+- 0 0 f36"/>
              <a:gd name="f40" fmla="+- f7 f37 0"/>
              <a:gd name="f41" fmla="+- f7 f38 0"/>
              <a:gd name="f42" fmla="*/ f39 f1 1"/>
              <a:gd name="f43" fmla="*/ f38 f26 1"/>
              <a:gd name="f44" fmla="*/ f37 f26 1"/>
              <a:gd name="f45" fmla="*/ f42 1 f8"/>
              <a:gd name="f46" fmla="*/ f40 f26 1"/>
              <a:gd name="f47" fmla="+- f45 0 f2"/>
              <a:gd name="f48" fmla="cos 1 f47"/>
              <a:gd name="f49" fmla="sin 1 f47"/>
              <a:gd name="f50" fmla="+- 0 0 f48"/>
              <a:gd name="f51" fmla="+- 0 0 f49"/>
              <a:gd name="f52" fmla="+- 0 0 f50"/>
              <a:gd name="f53" fmla="+- 0 0 f51"/>
              <a:gd name="f54" fmla="val f52"/>
              <a:gd name="f55" fmla="val f53"/>
              <a:gd name="f56" fmla="*/ f54 f38 1"/>
              <a:gd name="f57" fmla="*/ f55 f37 1"/>
              <a:gd name="f58" fmla="+- f41 0 f56"/>
              <a:gd name="f59" fmla="+- f41 f56 0"/>
              <a:gd name="f60" fmla="+- f40 0 f57"/>
              <a:gd name="f61" fmla="+- f40 f57 0"/>
              <a:gd name="f62" fmla="*/ f58 f26 1"/>
              <a:gd name="f63" fmla="*/ f60 f26 1"/>
              <a:gd name="f64" fmla="*/ f59 f26 1"/>
              <a:gd name="f65" fmla="*/ f61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62" y="f63"/>
              </a:cxn>
              <a:cxn ang="f25">
                <a:pos x="f62" y="f65"/>
              </a:cxn>
              <a:cxn ang="f25">
                <a:pos x="f64" y="f65"/>
              </a:cxn>
              <a:cxn ang="f25">
                <a:pos x="f64" y="f63"/>
              </a:cxn>
            </a:cxnLst>
            <a:rect l="f62" t="f63" r="f64" b="f65"/>
            <a:pathLst>
              <a:path>
                <a:moveTo>
                  <a:pt x="f33" y="f46"/>
                </a:moveTo>
                <a:arcTo wR="f43" hR="f44" stAng="f1" swAng="f0"/>
                <a:close/>
              </a:path>
            </a:pathLst>
          </a:custGeom>
          <a:solidFill>
            <a:srgbClr val="0F6FC6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9" name="Elipsa 23"/>
          <p:cNvSpPr/>
          <p:nvPr/>
        </p:nvSpPr>
        <p:spPr>
          <a:xfrm>
            <a:off x="1091162" y="5500801"/>
            <a:ext cx="137160" cy="13716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0"/>
              <a:gd name="f10" fmla="abs f4"/>
              <a:gd name="f11" fmla="abs f5"/>
              <a:gd name="f12" fmla="abs f6"/>
              <a:gd name="f13" fmla="+- 2700000 f2 0"/>
              <a:gd name="f14" fmla="*/ f9 f1 1"/>
              <a:gd name="f15" fmla="?: f10 f4 1"/>
              <a:gd name="f16" fmla="?: f11 f5 1"/>
              <a:gd name="f17" fmla="?: f12 f6 1"/>
              <a:gd name="f18" fmla="+- f13 0 f2"/>
              <a:gd name="f19" fmla="*/ f14 1 f3"/>
              <a:gd name="f20" fmla="*/ f15 1 21600"/>
              <a:gd name="f21" fmla="*/ f16 1 21600"/>
              <a:gd name="f22" fmla="*/ 21600 f15 1"/>
              <a:gd name="f23" fmla="*/ 21600 f16 1"/>
              <a:gd name="f24" fmla="+- f18 f2 0"/>
              <a:gd name="f25" fmla="+- f19 0 f2"/>
              <a:gd name="f26" fmla="min f21 f20"/>
              <a:gd name="f27" fmla="*/ f22 1 f17"/>
              <a:gd name="f28" fmla="*/ f23 1 f17"/>
              <a:gd name="f29" fmla="*/ f24 f8 1"/>
              <a:gd name="f30" fmla="val f27"/>
              <a:gd name="f31" fmla="val f28"/>
              <a:gd name="f32" fmla="*/ f29 1 f1"/>
              <a:gd name="f33" fmla="*/ f7 f26 1"/>
              <a:gd name="f34" fmla="+- f31 0 f7"/>
              <a:gd name="f35" fmla="+- f30 0 f7"/>
              <a:gd name="f36" fmla="+- 0 0 f32"/>
              <a:gd name="f37" fmla="*/ f34 1 2"/>
              <a:gd name="f38" fmla="*/ f35 1 2"/>
              <a:gd name="f39" fmla="+- 0 0 f36"/>
              <a:gd name="f40" fmla="+- f7 f37 0"/>
              <a:gd name="f41" fmla="+- f7 f38 0"/>
              <a:gd name="f42" fmla="*/ f39 f1 1"/>
              <a:gd name="f43" fmla="*/ f38 f26 1"/>
              <a:gd name="f44" fmla="*/ f37 f26 1"/>
              <a:gd name="f45" fmla="*/ f42 1 f8"/>
              <a:gd name="f46" fmla="*/ f40 f26 1"/>
              <a:gd name="f47" fmla="+- f45 0 f2"/>
              <a:gd name="f48" fmla="cos 1 f47"/>
              <a:gd name="f49" fmla="sin 1 f47"/>
              <a:gd name="f50" fmla="+- 0 0 f48"/>
              <a:gd name="f51" fmla="+- 0 0 f49"/>
              <a:gd name="f52" fmla="+- 0 0 f50"/>
              <a:gd name="f53" fmla="+- 0 0 f51"/>
              <a:gd name="f54" fmla="val f52"/>
              <a:gd name="f55" fmla="val f53"/>
              <a:gd name="f56" fmla="*/ f54 f38 1"/>
              <a:gd name="f57" fmla="*/ f55 f37 1"/>
              <a:gd name="f58" fmla="+- f41 0 f56"/>
              <a:gd name="f59" fmla="+- f41 f56 0"/>
              <a:gd name="f60" fmla="+- f40 0 f57"/>
              <a:gd name="f61" fmla="+- f40 f57 0"/>
              <a:gd name="f62" fmla="*/ f58 f26 1"/>
              <a:gd name="f63" fmla="*/ f60 f26 1"/>
              <a:gd name="f64" fmla="*/ f59 f26 1"/>
              <a:gd name="f65" fmla="*/ f61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62" y="f63"/>
              </a:cxn>
              <a:cxn ang="f25">
                <a:pos x="f62" y="f65"/>
              </a:cxn>
              <a:cxn ang="f25">
                <a:pos x="f64" y="f65"/>
              </a:cxn>
              <a:cxn ang="f25">
                <a:pos x="f64" y="f63"/>
              </a:cxn>
            </a:cxnLst>
            <a:rect l="f62" t="f63" r="f64" b="f65"/>
            <a:pathLst>
              <a:path>
                <a:moveTo>
                  <a:pt x="f33" y="f46"/>
                </a:moveTo>
                <a:arcTo wR="f43" hR="f44" stAng="f1" swAng="f0"/>
                <a:close/>
              </a:path>
            </a:pathLst>
          </a:custGeom>
          <a:solidFill>
            <a:srgbClr val="0F6FC6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0" name="Elipsa 25"/>
          <p:cNvSpPr/>
          <p:nvPr/>
        </p:nvSpPr>
        <p:spPr>
          <a:xfrm>
            <a:off x="1664281" y="5788078"/>
            <a:ext cx="274320" cy="27432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0"/>
              <a:gd name="f10" fmla="abs f4"/>
              <a:gd name="f11" fmla="abs f5"/>
              <a:gd name="f12" fmla="abs f6"/>
              <a:gd name="f13" fmla="+- 2700000 f2 0"/>
              <a:gd name="f14" fmla="*/ f9 f1 1"/>
              <a:gd name="f15" fmla="?: f10 f4 1"/>
              <a:gd name="f16" fmla="?: f11 f5 1"/>
              <a:gd name="f17" fmla="?: f12 f6 1"/>
              <a:gd name="f18" fmla="+- f13 0 f2"/>
              <a:gd name="f19" fmla="*/ f14 1 f3"/>
              <a:gd name="f20" fmla="*/ f15 1 21600"/>
              <a:gd name="f21" fmla="*/ f16 1 21600"/>
              <a:gd name="f22" fmla="*/ 21600 f15 1"/>
              <a:gd name="f23" fmla="*/ 21600 f16 1"/>
              <a:gd name="f24" fmla="+- f18 f2 0"/>
              <a:gd name="f25" fmla="+- f19 0 f2"/>
              <a:gd name="f26" fmla="min f21 f20"/>
              <a:gd name="f27" fmla="*/ f22 1 f17"/>
              <a:gd name="f28" fmla="*/ f23 1 f17"/>
              <a:gd name="f29" fmla="*/ f24 f8 1"/>
              <a:gd name="f30" fmla="val f27"/>
              <a:gd name="f31" fmla="val f28"/>
              <a:gd name="f32" fmla="*/ f29 1 f1"/>
              <a:gd name="f33" fmla="*/ f7 f26 1"/>
              <a:gd name="f34" fmla="+- f31 0 f7"/>
              <a:gd name="f35" fmla="+- f30 0 f7"/>
              <a:gd name="f36" fmla="+- 0 0 f32"/>
              <a:gd name="f37" fmla="*/ f34 1 2"/>
              <a:gd name="f38" fmla="*/ f35 1 2"/>
              <a:gd name="f39" fmla="+- 0 0 f36"/>
              <a:gd name="f40" fmla="+- f7 f37 0"/>
              <a:gd name="f41" fmla="+- f7 f38 0"/>
              <a:gd name="f42" fmla="*/ f39 f1 1"/>
              <a:gd name="f43" fmla="*/ f38 f26 1"/>
              <a:gd name="f44" fmla="*/ f37 f26 1"/>
              <a:gd name="f45" fmla="*/ f42 1 f8"/>
              <a:gd name="f46" fmla="*/ f40 f26 1"/>
              <a:gd name="f47" fmla="+- f45 0 f2"/>
              <a:gd name="f48" fmla="cos 1 f47"/>
              <a:gd name="f49" fmla="sin 1 f47"/>
              <a:gd name="f50" fmla="+- 0 0 f48"/>
              <a:gd name="f51" fmla="+- 0 0 f49"/>
              <a:gd name="f52" fmla="+- 0 0 f50"/>
              <a:gd name="f53" fmla="+- 0 0 f51"/>
              <a:gd name="f54" fmla="val f52"/>
              <a:gd name="f55" fmla="val f53"/>
              <a:gd name="f56" fmla="*/ f54 f38 1"/>
              <a:gd name="f57" fmla="*/ f55 f37 1"/>
              <a:gd name="f58" fmla="+- f41 0 f56"/>
              <a:gd name="f59" fmla="+- f41 f56 0"/>
              <a:gd name="f60" fmla="+- f40 0 f57"/>
              <a:gd name="f61" fmla="+- f40 f57 0"/>
              <a:gd name="f62" fmla="*/ f58 f26 1"/>
              <a:gd name="f63" fmla="*/ f60 f26 1"/>
              <a:gd name="f64" fmla="*/ f59 f26 1"/>
              <a:gd name="f65" fmla="*/ f61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62" y="f63"/>
              </a:cxn>
              <a:cxn ang="f25">
                <a:pos x="f62" y="f65"/>
              </a:cxn>
              <a:cxn ang="f25">
                <a:pos x="f64" y="f65"/>
              </a:cxn>
              <a:cxn ang="f25">
                <a:pos x="f64" y="f63"/>
              </a:cxn>
            </a:cxnLst>
            <a:rect l="f62" t="f63" r="f64" b="f65"/>
            <a:pathLst>
              <a:path>
                <a:moveTo>
                  <a:pt x="f33" y="f46"/>
                </a:moveTo>
                <a:arcTo wR="f43" hR="f44" stAng="f1" swAng="f0"/>
                <a:close/>
              </a:path>
            </a:pathLst>
          </a:custGeom>
          <a:solidFill>
            <a:srgbClr val="0F6FC6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1" name="Elipsa 24"/>
          <p:cNvSpPr/>
          <p:nvPr/>
        </p:nvSpPr>
        <p:spPr>
          <a:xfrm>
            <a:off x="1905115" y="4495684"/>
            <a:ext cx="365760" cy="36576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0"/>
              <a:gd name="f10" fmla="abs f4"/>
              <a:gd name="f11" fmla="abs f5"/>
              <a:gd name="f12" fmla="abs f6"/>
              <a:gd name="f13" fmla="+- 2700000 f2 0"/>
              <a:gd name="f14" fmla="*/ f9 f1 1"/>
              <a:gd name="f15" fmla="?: f10 f4 1"/>
              <a:gd name="f16" fmla="?: f11 f5 1"/>
              <a:gd name="f17" fmla="?: f12 f6 1"/>
              <a:gd name="f18" fmla="+- f13 0 f2"/>
              <a:gd name="f19" fmla="*/ f14 1 f3"/>
              <a:gd name="f20" fmla="*/ f15 1 21600"/>
              <a:gd name="f21" fmla="*/ f16 1 21600"/>
              <a:gd name="f22" fmla="*/ 21600 f15 1"/>
              <a:gd name="f23" fmla="*/ 21600 f16 1"/>
              <a:gd name="f24" fmla="+- f18 f2 0"/>
              <a:gd name="f25" fmla="+- f19 0 f2"/>
              <a:gd name="f26" fmla="min f21 f20"/>
              <a:gd name="f27" fmla="*/ f22 1 f17"/>
              <a:gd name="f28" fmla="*/ f23 1 f17"/>
              <a:gd name="f29" fmla="*/ f24 f8 1"/>
              <a:gd name="f30" fmla="val f27"/>
              <a:gd name="f31" fmla="val f28"/>
              <a:gd name="f32" fmla="*/ f29 1 f1"/>
              <a:gd name="f33" fmla="*/ f7 f26 1"/>
              <a:gd name="f34" fmla="+- f31 0 f7"/>
              <a:gd name="f35" fmla="+- f30 0 f7"/>
              <a:gd name="f36" fmla="+- 0 0 f32"/>
              <a:gd name="f37" fmla="*/ f34 1 2"/>
              <a:gd name="f38" fmla="*/ f35 1 2"/>
              <a:gd name="f39" fmla="+- 0 0 f36"/>
              <a:gd name="f40" fmla="+- f7 f37 0"/>
              <a:gd name="f41" fmla="+- f7 f38 0"/>
              <a:gd name="f42" fmla="*/ f39 f1 1"/>
              <a:gd name="f43" fmla="*/ f38 f26 1"/>
              <a:gd name="f44" fmla="*/ f37 f26 1"/>
              <a:gd name="f45" fmla="*/ f42 1 f8"/>
              <a:gd name="f46" fmla="*/ f40 f26 1"/>
              <a:gd name="f47" fmla="+- f45 0 f2"/>
              <a:gd name="f48" fmla="cos 1 f47"/>
              <a:gd name="f49" fmla="sin 1 f47"/>
              <a:gd name="f50" fmla="+- 0 0 f48"/>
              <a:gd name="f51" fmla="+- 0 0 f49"/>
              <a:gd name="f52" fmla="+- 0 0 f50"/>
              <a:gd name="f53" fmla="+- 0 0 f51"/>
              <a:gd name="f54" fmla="val f52"/>
              <a:gd name="f55" fmla="val f53"/>
              <a:gd name="f56" fmla="*/ f54 f38 1"/>
              <a:gd name="f57" fmla="*/ f55 f37 1"/>
              <a:gd name="f58" fmla="+- f41 0 f56"/>
              <a:gd name="f59" fmla="+- f41 f56 0"/>
              <a:gd name="f60" fmla="+- f40 0 f57"/>
              <a:gd name="f61" fmla="+- f40 f57 0"/>
              <a:gd name="f62" fmla="*/ f58 f26 1"/>
              <a:gd name="f63" fmla="*/ f60 f26 1"/>
              <a:gd name="f64" fmla="*/ f59 f26 1"/>
              <a:gd name="f65" fmla="*/ f61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62" y="f63"/>
              </a:cxn>
              <a:cxn ang="f25">
                <a:pos x="f62" y="f65"/>
              </a:cxn>
              <a:cxn ang="f25">
                <a:pos x="f64" y="f65"/>
              </a:cxn>
              <a:cxn ang="f25">
                <a:pos x="f64" y="f63"/>
              </a:cxn>
            </a:cxnLst>
            <a:rect l="f62" t="f63" r="f64" b="f65"/>
            <a:pathLst>
              <a:path>
                <a:moveTo>
                  <a:pt x="f33" y="f46"/>
                </a:moveTo>
                <a:arcTo wR="f43" hR="f44" stAng="f1" swAng="f0"/>
                <a:close/>
              </a:path>
            </a:pathLst>
          </a:custGeom>
          <a:solidFill>
            <a:srgbClr val="0F6FC6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2" name="Symbol zastępczy numeru slajdu 28"/>
          <p:cNvSpPr txBox="1">
            <a:spLocks noGrp="1"/>
          </p:cNvSpPr>
          <p:nvPr>
            <p:ph type="sldNum" sz="quarter" idx="8"/>
          </p:nvPr>
        </p:nvSpPr>
        <p:spPr>
          <a:xfrm>
            <a:off x="1325523" y="4928762"/>
            <a:ext cx="609484" cy="517678"/>
          </a:xfrm>
        </p:spPr>
        <p:txBody>
          <a:bodyPr/>
          <a:lstStyle>
            <a:lvl1pPr>
              <a:defRPr/>
            </a:lvl1pPr>
          </a:lstStyle>
          <a:p>
            <a:pPr lvl="0"/>
            <a:fld id="{FC3437E1-B88E-4D54-A505-E280F6233AA3}" type="slidenum">
              <a:t>‹#›</a:t>
            </a:fld>
            <a:endParaRPr lang="pl-PL"/>
          </a:p>
        </p:txBody>
      </p:sp>
      <p:sp>
        <p:nvSpPr>
          <p:cNvPr id="23" name="Symbol zastępczy tekstu 22"/>
          <p:cNvSpPr txBox="1">
            <a:spLocks noGrp="1"/>
          </p:cNvSpPr>
          <p:nvPr>
            <p:ph type="body" idx="4294967295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415"/>
              </a:spcAft>
              <a:buNone/>
              <a:defRPr sz="3200">
                <a:latin typeface="Arial" pitchFamily="18"/>
                <a:cs typeface="Lucida Sans" pitchFamily="2"/>
              </a:defRPr>
            </a:lvl1pPr>
          </a:lstStyle>
          <a:p>
            <a:pPr lv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117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7"/>
          <p:cNvSpPr txBox="1">
            <a:spLocks noGrp="1"/>
          </p:cNvSpPr>
          <p:nvPr>
            <p:ph type="title" idx="4294967295"/>
          </p:nvPr>
        </p:nvSpPr>
        <p:spPr>
          <a:xfrm>
            <a:off x="457200" y="1600200"/>
            <a:ext cx="7467475" cy="4873678"/>
          </a:xfrm>
        </p:spPr>
        <p:txBody>
          <a:bodyPr anchor="t"/>
          <a:lstStyle>
            <a:lvl1pPr marL="274320" indent="-274320">
              <a:spcBef>
                <a:spcPts val="600"/>
              </a:spcBef>
              <a:buClr>
                <a:srgbClr val="0F6FC6"/>
              </a:buClr>
              <a:buSzPct val="70000"/>
              <a:buFont typeface="Wingdings"/>
              <a:buChar char=""/>
              <a:defRPr sz="24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  <a:br>
              <a:rPr lang="pl-PL"/>
            </a:br>
            <a:r>
              <a:rPr lang="pl-PL"/>
              <a:t>Drugi poziom</a:t>
            </a:r>
            <a:br>
              <a:rPr lang="pl-PL"/>
            </a:br>
            <a:r>
              <a:rPr lang="pl-PL"/>
              <a:t>Trzeci poziom</a:t>
            </a:r>
            <a:br>
              <a:rPr lang="pl-PL"/>
            </a:br>
            <a:r>
              <a:rPr lang="pl-PL"/>
              <a:t>Czwarty poziom</a:t>
            </a:r>
            <a:br>
              <a:rPr lang="pl-PL"/>
            </a:br>
            <a:r>
              <a:rPr lang="pl-PL"/>
              <a:t>Piąty poziom</a:t>
            </a:r>
          </a:p>
        </p:txBody>
      </p:sp>
      <p:sp>
        <p:nvSpPr>
          <p:cNvPr id="4" name="Symbol zastępczy daty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6D46E7-0EFE-4DB0-B385-82F44E465D54}" type="datetime1">
              <a:rPr lang="pl-PL"/>
              <a:pPr lvl="0"/>
              <a:t>2019-02-19</a:t>
            </a:fld>
            <a:endParaRPr lang="pl-PL"/>
          </a:p>
        </p:txBody>
      </p:sp>
      <p:sp>
        <p:nvSpPr>
          <p:cNvPr id="5" name="Symbol zastępczy numeru slajd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6E375A-2383-4A35-9C1F-A8EE1AAB470D}" type="slidenum">
              <a:t>‹#›</a:t>
            </a:fld>
            <a:endParaRPr lang="pl-PL"/>
          </a:p>
        </p:txBody>
      </p:sp>
      <p:sp>
        <p:nvSpPr>
          <p:cNvPr id="6" name="Symbol zastępczy stopki 9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zawartości 6"/>
          <p:cNvSpPr txBox="1">
            <a:spLocks noGrp="1"/>
          </p:cNvSpPr>
          <p:nvPr>
            <p:ph type="title" idx="4294967295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 anchor="t" anchorCtr="1"/>
          <a:lstStyle>
            <a:lvl1pPr algn="ctr" hangingPunct="0">
              <a:defRPr sz="4400">
                <a:latin typeface="Arial" pitchFamily="18"/>
                <a:cs typeface="Lucida Sans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8" name="Symbol zastępczy zawartości 7"/>
          <p:cNvSpPr txBox="1">
            <a:spLocks noGrp="1"/>
          </p:cNvSpPr>
          <p:nvPr>
            <p:ph idx="1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415"/>
              </a:spcAft>
              <a:defRPr sz="3200">
                <a:latin typeface="Arial" pitchFamily="18"/>
              </a:defRPr>
            </a:lvl1pPr>
          </a:lstStyle>
          <a:p>
            <a:pPr lv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152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548E1-D2FA-497B-BA23-0787DE0EE81F}" type="datetimeFigureOut">
              <a:rPr lang="pl-PL" smtClean="0"/>
              <a:t>2019-02-19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208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548E1-D2FA-497B-BA23-0787DE0EE81F}" type="datetimeFigureOut">
              <a:rPr lang="pl-PL" smtClean="0"/>
              <a:t>2019-02-19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7793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548E1-D2FA-497B-BA23-0787DE0EE81F}" type="datetimeFigureOut">
              <a:rPr lang="pl-PL" smtClean="0"/>
              <a:t>2019-02-19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5178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548E1-D2FA-497B-BA23-0787DE0EE81F}" type="datetimeFigureOut">
              <a:rPr lang="pl-PL" smtClean="0"/>
              <a:t>2019-02-19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9424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548E1-D2FA-497B-BA23-0787DE0EE81F}" type="datetimeFigureOut">
              <a:rPr lang="pl-PL" smtClean="0"/>
              <a:t>2019-02-19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840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548E1-D2FA-497B-BA23-0787DE0EE81F}" type="datetimeFigureOut">
              <a:rPr lang="pl-PL" smtClean="0"/>
              <a:t>2019-02-19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508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548E1-D2FA-497B-BA23-0787DE0EE81F}" type="datetimeFigureOut">
              <a:rPr lang="pl-PL" smtClean="0"/>
              <a:t>2019-02-19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0376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548E1-D2FA-497B-BA23-0787DE0EE81F}" type="datetimeFigureOut">
              <a:rPr lang="pl-PL" smtClean="0"/>
              <a:t>2019-02-19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490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548E1-D2FA-497B-BA23-0787DE0EE81F}" type="datetimeFigureOut">
              <a:rPr lang="pl-PL" smtClean="0"/>
              <a:t>2019-02-19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7420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6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35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2.pn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40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028" y="1316961"/>
            <a:ext cx="5060032" cy="3705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378588" y="11663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3600" b="1" spc="150" dirty="0">
                <a:latin typeface="Times New Roman" pitchFamily="18" charset="0"/>
                <a:cs typeface="Times New Roman" pitchFamily="18" charset="0"/>
              </a:rPr>
              <a:t>KOMENDA POWIATOWA POLICJI</a:t>
            </a:r>
            <a:br>
              <a:rPr lang="pl-PL" altLang="pl-PL" sz="3600" b="1" spc="150" dirty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3600" b="1" spc="150" dirty="0">
                <a:latin typeface="Times New Roman" pitchFamily="18" charset="0"/>
                <a:cs typeface="Times New Roman" pitchFamily="18" charset="0"/>
              </a:rPr>
              <a:t>W GOŁDAPI</a:t>
            </a:r>
            <a:endParaRPr lang="pl-PL" sz="3600" spc="150" dirty="0"/>
          </a:p>
        </p:txBody>
      </p:sp>
      <p:sp>
        <p:nvSpPr>
          <p:cNvPr id="7" name="Prostokąt 6"/>
          <p:cNvSpPr/>
          <p:nvPr/>
        </p:nvSpPr>
        <p:spPr>
          <a:xfrm>
            <a:off x="323528" y="5022785"/>
            <a:ext cx="864096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pl-PL" altLang="pl-PL" sz="2400" b="1" spc="1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PODSUMOWANIE</a:t>
            </a:r>
            <a:endParaRPr lang="pl-PL" altLang="pl-PL" sz="2400" b="1" spc="1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pl-PL" altLang="pl-PL" sz="2400" b="1" spc="150" dirty="0">
                <a:solidFill>
                  <a:srgbClr val="FFF64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altLang="pl-PL" sz="2400" b="1" spc="150" dirty="0" smtClean="0">
                <a:solidFill>
                  <a:srgbClr val="FFF64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STANU </a:t>
            </a:r>
            <a:r>
              <a:rPr lang="pl-PL" altLang="pl-PL" sz="2400" b="1" spc="150" dirty="0">
                <a:solidFill>
                  <a:srgbClr val="FFF64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BEZPIECZEŃSTWA</a:t>
            </a:r>
          </a:p>
          <a:p>
            <a:pPr algn="ctr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pl-PL" altLang="pl-PL" sz="2400" b="1" spc="150" dirty="0">
                <a:solidFill>
                  <a:srgbClr val="FFF64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NA TERENIE DZIAŁANIA KPP W GOŁDAPI w 2018 r.</a:t>
            </a:r>
          </a:p>
        </p:txBody>
      </p:sp>
    </p:spTree>
    <p:extLst>
      <p:ext uri="{BB962C8B-B14F-4D97-AF65-F5344CB8AC3E}">
        <p14:creationId xmlns:p14="http://schemas.microsoft.com/office/powerpoint/2010/main" val="173914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2191715" y="205728"/>
            <a:ext cx="6120680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Przestępstwa przeciwko życiu, zdrowiu i mieniu</a:t>
            </a:r>
            <a:br>
              <a:rPr lang="pl-PL" sz="3200" dirty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(tzw. 7 kat. p-</a:t>
            </a:r>
            <a:r>
              <a:rPr lang="pl-PL" sz="2000" dirty="0" err="1">
                <a:latin typeface="Times New Roman" pitchFamily="18" charset="0"/>
                <a:cs typeface="Times New Roman" pitchFamily="18" charset="0"/>
              </a:rPr>
              <a:t>stw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 pospolitych)</a:t>
            </a:r>
          </a:p>
        </p:txBody>
      </p:sp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892000"/>
              </p:ext>
            </p:extLst>
          </p:nvPr>
        </p:nvGraphicFramePr>
        <p:xfrm>
          <a:off x="2191715" y="1700808"/>
          <a:ext cx="612068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2615756" y="5517232"/>
            <a:ext cx="5272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dirty="0"/>
              <a:t>Przestępstwa stwierdzone : 2017 – 79 / 2018 – </a:t>
            </a:r>
            <a:r>
              <a:rPr lang="pl-PL" sz="2000" dirty="0" smtClean="0"/>
              <a:t>82</a:t>
            </a:r>
            <a:endParaRPr lang="pl-PL" sz="2000" dirty="0"/>
          </a:p>
        </p:txBody>
      </p:sp>
      <p:sp>
        <p:nvSpPr>
          <p:cNvPr id="10" name="Strzałka w górę 9"/>
          <p:cNvSpPr/>
          <p:nvPr/>
        </p:nvSpPr>
        <p:spPr>
          <a:xfrm>
            <a:off x="7020272" y="5917342"/>
            <a:ext cx="1224136" cy="57467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smtClean="0"/>
              <a:t>+3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647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47864" y="404664"/>
            <a:ext cx="3312368" cy="792088"/>
          </a:xfrm>
        </p:spPr>
        <p:txBody>
          <a:bodyPr>
            <a:normAutofit/>
          </a:bodyPr>
          <a:lstStyle/>
          <a:p>
            <a:pPr algn="r"/>
            <a:r>
              <a:rPr lang="pl-PL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Bójka i pobicie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92670"/>
              </p:ext>
            </p:extLst>
          </p:nvPr>
        </p:nvGraphicFramePr>
        <p:xfrm>
          <a:off x="3012905" y="5157192"/>
          <a:ext cx="468052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02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02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WYKRYWALNOŚĆ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KPP  GOŁDAP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KWP OLSZTYN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100 </a:t>
                      </a:r>
                      <a:r>
                        <a:rPr lang="pl-PL" sz="2400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85,1 </a:t>
                      </a:r>
                      <a:r>
                        <a:rPr lang="pl-PL" sz="2400" b="0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5831049"/>
              </p:ext>
            </p:extLst>
          </p:nvPr>
        </p:nvGraphicFramePr>
        <p:xfrm>
          <a:off x="2220817" y="1211787"/>
          <a:ext cx="626469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rostokąt 5"/>
          <p:cNvSpPr/>
          <p:nvPr/>
        </p:nvSpPr>
        <p:spPr>
          <a:xfrm>
            <a:off x="3923928" y="4509120"/>
            <a:ext cx="2858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przestępstwa stwierdzone - </a:t>
            </a:r>
            <a:r>
              <a:rPr lang="pl-PL" dirty="0" smtClean="0"/>
              <a:t>5</a:t>
            </a:r>
            <a:endParaRPr lang="pl-PL" dirty="0"/>
          </a:p>
        </p:txBody>
      </p:sp>
      <p:pic>
        <p:nvPicPr>
          <p:cNvPr id="8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13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47864" y="404664"/>
            <a:ext cx="4176464" cy="792088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Uszczerbek na zdrowiu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272717"/>
              </p:ext>
            </p:extLst>
          </p:nvPr>
        </p:nvGraphicFramePr>
        <p:xfrm>
          <a:off x="3012905" y="5157192"/>
          <a:ext cx="468052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02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02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WYKRYWALNOŚĆ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KPP  GOŁDAP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KWP OLSZTYN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85,7 </a:t>
                      </a:r>
                      <a:r>
                        <a:rPr lang="pl-PL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pl-PL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90,7 </a:t>
                      </a:r>
                      <a:r>
                        <a:rPr lang="pl-PL" sz="2400" b="0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405844"/>
              </p:ext>
            </p:extLst>
          </p:nvPr>
        </p:nvGraphicFramePr>
        <p:xfrm>
          <a:off x="2220817" y="1211787"/>
          <a:ext cx="626469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rostokąt 5"/>
          <p:cNvSpPr/>
          <p:nvPr/>
        </p:nvSpPr>
        <p:spPr>
          <a:xfrm>
            <a:off x="3923928" y="4509120"/>
            <a:ext cx="297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przestępstwa stwierdzone - </a:t>
            </a:r>
            <a:r>
              <a:rPr lang="pl-PL" dirty="0" smtClean="0"/>
              <a:t>14</a:t>
            </a:r>
            <a:endParaRPr lang="pl-PL" dirty="0"/>
          </a:p>
        </p:txBody>
      </p:sp>
      <p:pic>
        <p:nvPicPr>
          <p:cNvPr id="8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19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47864" y="404664"/>
            <a:ext cx="4176464" cy="792088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Rozbój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70867"/>
              </p:ext>
            </p:extLst>
          </p:nvPr>
        </p:nvGraphicFramePr>
        <p:xfrm>
          <a:off x="3012905" y="5157192"/>
          <a:ext cx="468052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02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02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WYKRYWALNOŚĆ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KPP  GOŁDAP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KWP OLSZTYN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100 </a:t>
                      </a:r>
                      <a:r>
                        <a:rPr lang="pl-PL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pl-PL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80,7 </a:t>
                      </a:r>
                      <a:r>
                        <a:rPr lang="pl-PL" sz="2400" b="0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3953627"/>
              </p:ext>
            </p:extLst>
          </p:nvPr>
        </p:nvGraphicFramePr>
        <p:xfrm>
          <a:off x="2220817" y="1211787"/>
          <a:ext cx="626469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3923928" y="4509120"/>
            <a:ext cx="2858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przestępstwa stwierdzone - 2</a:t>
            </a:r>
          </a:p>
        </p:txBody>
      </p:sp>
    </p:spTree>
    <p:extLst>
      <p:ext uri="{BB962C8B-B14F-4D97-AF65-F5344CB8AC3E}">
        <p14:creationId xmlns:p14="http://schemas.microsoft.com/office/powerpoint/2010/main" val="94150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47864" y="404664"/>
            <a:ext cx="4176464" cy="792088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Kradzież z włamaniem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638720"/>
              </p:ext>
            </p:extLst>
          </p:nvPr>
        </p:nvGraphicFramePr>
        <p:xfrm>
          <a:off x="3012905" y="5157192"/>
          <a:ext cx="468052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02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02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WYKRYWALNOŚĆ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KPP  GOŁDAP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KWP OLSZTYN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53,3 </a:t>
                      </a:r>
                      <a:r>
                        <a:rPr lang="pl-PL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pl-PL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45,6 </a:t>
                      </a:r>
                      <a:r>
                        <a:rPr lang="pl-PL" sz="2400" b="0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6876800"/>
              </p:ext>
            </p:extLst>
          </p:nvPr>
        </p:nvGraphicFramePr>
        <p:xfrm>
          <a:off x="2220817" y="1211787"/>
          <a:ext cx="626469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3923928" y="4509120"/>
            <a:ext cx="297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przestępstwa stwierdzone - </a:t>
            </a:r>
            <a:r>
              <a:rPr lang="pl-PL" dirty="0" smtClean="0"/>
              <a:t>15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708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47864" y="404664"/>
            <a:ext cx="4176464" cy="792088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Kradzież cudzej rzeczy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48359"/>
              </p:ext>
            </p:extLst>
          </p:nvPr>
        </p:nvGraphicFramePr>
        <p:xfrm>
          <a:off x="3012905" y="5157192"/>
          <a:ext cx="468052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02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02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WYKRYWALNOŚĆ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KPP  GOŁDAP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KWP OLSZTYN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53,3 </a:t>
                      </a:r>
                      <a:r>
                        <a:rPr lang="pl-PL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pl-PL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43,2 </a:t>
                      </a:r>
                      <a:r>
                        <a:rPr lang="pl-PL" sz="2400" b="0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0291241"/>
              </p:ext>
            </p:extLst>
          </p:nvPr>
        </p:nvGraphicFramePr>
        <p:xfrm>
          <a:off x="2220817" y="1211787"/>
          <a:ext cx="626469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3923928" y="4509120"/>
            <a:ext cx="297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przestępstwa stwierdzone - </a:t>
            </a:r>
            <a:r>
              <a:rPr lang="pl-PL" dirty="0" smtClean="0"/>
              <a:t>30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890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47864" y="404664"/>
            <a:ext cx="4176464" cy="792088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Uszkodzenie mienia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846719"/>
              </p:ext>
            </p:extLst>
          </p:nvPr>
        </p:nvGraphicFramePr>
        <p:xfrm>
          <a:off x="3012905" y="5157192"/>
          <a:ext cx="468052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02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02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WYKRYWALNOŚĆ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KPP  GOŁDAP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KWP OLSZTYN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62,5%</a:t>
                      </a:r>
                      <a:endParaRPr lang="pl-PL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34,8 </a:t>
                      </a:r>
                      <a:r>
                        <a:rPr lang="pl-PL" sz="2400" b="0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611172"/>
              </p:ext>
            </p:extLst>
          </p:nvPr>
        </p:nvGraphicFramePr>
        <p:xfrm>
          <a:off x="2220817" y="1211787"/>
          <a:ext cx="626469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3923928" y="4509120"/>
            <a:ext cx="297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przestępstwa stwierdzone - </a:t>
            </a:r>
            <a:r>
              <a:rPr lang="pl-PL" dirty="0" smtClean="0"/>
              <a:t>16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381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7416824" cy="1008112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Ogółem ustalono sprawców przestępstw </a:t>
            </a:r>
            <a:br>
              <a:rPr lang="pl-PL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(w tym nieletnich) w 2018r. w porównaniu do 2017r.</a:t>
            </a:r>
          </a:p>
        </p:txBody>
      </p:sp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1339256"/>
              </p:ext>
            </p:extLst>
          </p:nvPr>
        </p:nvGraphicFramePr>
        <p:xfrm>
          <a:off x="2411760" y="1628800"/>
          <a:ext cx="597666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44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47864" y="404664"/>
            <a:ext cx="4176464" cy="792088"/>
          </a:xfrm>
        </p:spPr>
        <p:txBody>
          <a:bodyPr>
            <a:normAutofit fontScale="90000"/>
          </a:bodyPr>
          <a:lstStyle/>
          <a:p>
            <a:r>
              <a:rPr lang="pl-PL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Przestępstwa gospodarcze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944104"/>
              </p:ext>
            </p:extLst>
          </p:nvPr>
        </p:nvGraphicFramePr>
        <p:xfrm>
          <a:off x="3012905" y="5157192"/>
          <a:ext cx="468052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02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02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WYKRYWALNOŚĆ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KPP  GOŁDAP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KWP OLSZTYN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84,1 </a:t>
                      </a:r>
                      <a:r>
                        <a:rPr lang="pl-PL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pl-PL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81,7 </a:t>
                      </a:r>
                      <a:r>
                        <a:rPr lang="pl-PL" sz="2400" b="0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3669008"/>
              </p:ext>
            </p:extLst>
          </p:nvPr>
        </p:nvGraphicFramePr>
        <p:xfrm>
          <a:off x="2220817" y="1211787"/>
          <a:ext cx="626469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3923928" y="4509120"/>
            <a:ext cx="297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przestępstwa stwierdzone - </a:t>
            </a:r>
            <a:r>
              <a:rPr lang="pl-PL" dirty="0" smtClean="0"/>
              <a:t>44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983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7667" y="188640"/>
            <a:ext cx="7308304" cy="1008112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Ustawa o przeciwdziałaniu narkomanii</a:t>
            </a:r>
          </a:p>
        </p:txBody>
      </p:sp>
      <p:pic>
        <p:nvPicPr>
          <p:cNvPr id="8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7875472"/>
              </p:ext>
            </p:extLst>
          </p:nvPr>
        </p:nvGraphicFramePr>
        <p:xfrm>
          <a:off x="2515326" y="1196752"/>
          <a:ext cx="594510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1512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ostokąt 11"/>
          <p:cNvSpPr/>
          <p:nvPr/>
        </p:nvSpPr>
        <p:spPr>
          <a:xfrm>
            <a:off x="2195736" y="830045"/>
            <a:ext cx="29523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u="sng" dirty="0"/>
              <a:t>Na dzień 31.12.2017r.</a:t>
            </a:r>
          </a:p>
          <a:p>
            <a:endParaRPr lang="pl-PL" sz="2400" dirty="0"/>
          </a:p>
          <a:p>
            <a:r>
              <a:rPr lang="pl-PL" sz="2400" dirty="0"/>
              <a:t>67 etaty policyjne</a:t>
            </a:r>
          </a:p>
          <a:p>
            <a:r>
              <a:rPr lang="pl-PL" sz="2400" dirty="0"/>
              <a:t>12 etatów cywilnych</a:t>
            </a:r>
          </a:p>
          <a:p>
            <a:endParaRPr lang="pl-PL" sz="2400" dirty="0"/>
          </a:p>
          <a:p>
            <a:r>
              <a:rPr lang="pl-PL" sz="2400" dirty="0"/>
              <a:t>Zatrudnionych:</a:t>
            </a:r>
          </a:p>
          <a:p>
            <a:endParaRPr lang="pl-PL" sz="2400" dirty="0"/>
          </a:p>
          <a:p>
            <a:r>
              <a:rPr lang="pl-PL" sz="2400" dirty="0"/>
              <a:t>60 policjantów</a:t>
            </a:r>
          </a:p>
          <a:p>
            <a:r>
              <a:rPr lang="pl-PL" sz="2400" dirty="0"/>
              <a:t>12 prac. cywilnych</a:t>
            </a:r>
          </a:p>
          <a:p>
            <a:endParaRPr lang="pl-PL" sz="2400" dirty="0"/>
          </a:p>
          <a:p>
            <a:r>
              <a:rPr lang="pl-PL" sz="2400" dirty="0"/>
              <a:t>Pozostało:</a:t>
            </a:r>
          </a:p>
          <a:p>
            <a:endParaRPr lang="pl-PL" sz="2400" dirty="0"/>
          </a:p>
          <a:p>
            <a:r>
              <a:rPr lang="pl-PL" sz="2400" dirty="0"/>
              <a:t>7 wakatów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904007" y="0"/>
            <a:ext cx="6840760" cy="922114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tx2"/>
                </a:solidFill>
                <a:latin typeface="+mn-lt"/>
              </a:rPr>
              <a:t>OBSADA ETATOWA KPP GOŁDAP</a:t>
            </a:r>
          </a:p>
        </p:txBody>
      </p:sp>
      <p:sp>
        <p:nvSpPr>
          <p:cNvPr id="7" name="Prostokąt 6"/>
          <p:cNvSpPr/>
          <p:nvPr/>
        </p:nvSpPr>
        <p:spPr>
          <a:xfrm>
            <a:off x="5652120" y="831269"/>
            <a:ext cx="325517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u="sng" dirty="0"/>
              <a:t>Na dzień 31.12.2018r.</a:t>
            </a:r>
          </a:p>
          <a:p>
            <a:endParaRPr lang="pl-PL" sz="2400" dirty="0"/>
          </a:p>
          <a:p>
            <a:r>
              <a:rPr lang="pl-PL" sz="2400" dirty="0"/>
              <a:t>68 etaty policyjne</a:t>
            </a:r>
          </a:p>
          <a:p>
            <a:r>
              <a:rPr lang="pl-PL" sz="2400" dirty="0"/>
              <a:t>13 etatów cywilnych</a:t>
            </a:r>
          </a:p>
          <a:p>
            <a:endParaRPr lang="pl-PL" sz="2400" dirty="0"/>
          </a:p>
          <a:p>
            <a:r>
              <a:rPr lang="pl-PL" sz="2400" dirty="0"/>
              <a:t>Zatrudnionych:</a:t>
            </a:r>
          </a:p>
          <a:p>
            <a:endParaRPr lang="pl-PL" sz="2400" dirty="0"/>
          </a:p>
          <a:p>
            <a:r>
              <a:rPr lang="pl-PL" sz="2400" dirty="0"/>
              <a:t>57 policjantów</a:t>
            </a:r>
          </a:p>
          <a:p>
            <a:r>
              <a:rPr lang="pl-PL" sz="2400" dirty="0"/>
              <a:t>13 prac. cywilnych</a:t>
            </a:r>
          </a:p>
          <a:p>
            <a:endParaRPr lang="pl-PL" sz="2400" dirty="0"/>
          </a:p>
          <a:p>
            <a:r>
              <a:rPr lang="pl-PL" sz="2400" dirty="0"/>
              <a:t>Pozostało:</a:t>
            </a:r>
          </a:p>
          <a:p>
            <a:endParaRPr lang="pl-PL" sz="2400" dirty="0"/>
          </a:p>
          <a:p>
            <a:r>
              <a:rPr lang="pl-PL" sz="2400" dirty="0"/>
              <a:t>11 wakatów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1904007" y="5707766"/>
            <a:ext cx="7003291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31 grudnia 2018 roku zwiększył się stan etatowy z 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b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 w związku z powstaniem posterunku policji</a:t>
            </a:r>
            <a:b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Dubeninkach.</a:t>
            </a:r>
          </a:p>
        </p:txBody>
      </p:sp>
    </p:spTree>
    <p:extLst>
      <p:ext uri="{BB962C8B-B14F-4D97-AF65-F5344CB8AC3E}">
        <p14:creationId xmlns:p14="http://schemas.microsoft.com/office/powerpoint/2010/main" val="69870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7667" y="188640"/>
            <a:ext cx="7308304" cy="1008112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Zestawienie ilościowe spraw poszukiwawczych</a:t>
            </a:r>
          </a:p>
        </p:txBody>
      </p:sp>
      <p:pic>
        <p:nvPicPr>
          <p:cNvPr id="8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Symbol zastępczy wykres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8320576"/>
              </p:ext>
            </p:extLst>
          </p:nvPr>
        </p:nvGraphicFramePr>
        <p:xfrm>
          <a:off x="2051720" y="1196752"/>
          <a:ext cx="684076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6300192" y="6021288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00B050"/>
                </a:solidFill>
              </a:rPr>
              <a:t>Osiągnięty miernik </a:t>
            </a:r>
            <a:r>
              <a:rPr lang="pl-PL" dirty="0" smtClean="0">
                <a:solidFill>
                  <a:srgbClr val="00B050"/>
                </a:solidFill>
              </a:rPr>
              <a:t>1,07</a:t>
            </a:r>
            <a:endParaRPr lang="pl-PL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83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840760" cy="706090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chemeClr val="tx2"/>
                </a:solidFill>
                <a:latin typeface="+mn-lt"/>
              </a:rPr>
              <a:t>Wydział Prewencji i Ruchu Drogowego</a:t>
            </a:r>
            <a:endParaRPr lang="pl-PL" sz="24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936" y="1777510"/>
            <a:ext cx="2592288" cy="3301498"/>
          </a:xfrm>
          <a:prstGeom prst="roundRect">
            <a:avLst>
              <a:gd name="adj" fmla="val 8594"/>
            </a:avLst>
          </a:prstGeom>
          <a:solidFill>
            <a:schemeClr val="tx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9507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0"/>
            <a:ext cx="6840760" cy="1440160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CZAS REAKCJI NA ZDARZENIE</a:t>
            </a:r>
          </a:p>
        </p:txBody>
      </p:sp>
      <p:pic>
        <p:nvPicPr>
          <p:cNvPr id="10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39653"/>
              </p:ext>
            </p:extLst>
          </p:nvPr>
        </p:nvGraphicFramePr>
        <p:xfrm>
          <a:off x="1979712" y="1052736"/>
          <a:ext cx="6912768" cy="5303018"/>
        </p:xfrm>
        <a:graphic>
          <a:graphicData uri="http://schemas.openxmlformats.org/drawingml/2006/table">
            <a:tbl>
              <a:tblPr/>
              <a:tblGrid>
                <a:gridCol w="24740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749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37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026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pl-PL" alt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35" marB="457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PILNE</a:t>
                      </a:r>
                    </a:p>
                  </a:txBody>
                  <a:tcPr marL="91441" marR="91441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ZWYKŁE</a:t>
                      </a:r>
                    </a:p>
                  </a:txBody>
                  <a:tcPr marL="91441" marR="91441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95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OGÓLNA ILOŚĆ INTERWENCJI</a:t>
                      </a:r>
                    </a:p>
                  </a:txBody>
                  <a:tcPr marL="91441" marR="91441" marT="45735" marB="457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3312        </a:t>
                      </a:r>
                      <a:endParaRPr kumimoji="0" lang="pl-PL" altLang="pl-PL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41" marR="91441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48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LICZBA PODJĘTYCH INTERWENCJI</a:t>
                      </a:r>
                    </a:p>
                  </a:txBody>
                  <a:tcPr marL="91441" marR="91441" marT="45735" marB="457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pl-PL" altLang="pl-PL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50</a:t>
                      </a:r>
                      <a:endParaRPr kumimoji="0" lang="pl-PL" altLang="pl-PL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pl-PL" altLang="pl-PL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3262</a:t>
                      </a:r>
                      <a:endParaRPr kumimoji="0" lang="pl-PL" altLang="pl-PL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95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CZAS REAKCJI DO OSIĄGNIĘCIA</a:t>
                      </a:r>
                      <a:endParaRPr kumimoji="0" lang="en-US" altLang="pl-PL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35" marB="457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7:30</a:t>
                      </a:r>
                    </a:p>
                  </a:txBody>
                  <a:tcPr marL="91441" marR="91441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7:30</a:t>
                      </a:r>
                    </a:p>
                  </a:txBody>
                  <a:tcPr marL="91441" marR="91441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037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OSIAGNIETY ŚREDNI CZAS INTERWENCJI</a:t>
                      </a:r>
                      <a:endParaRPr kumimoji="0" lang="en-US" altLang="pl-PL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35" marB="457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4:27</a:t>
                      </a:r>
                      <a:endParaRPr kumimoji="0" lang="pl-PL" altLang="pl-PL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9:25</a:t>
                      </a:r>
                      <a:endParaRPr kumimoji="0" lang="pl-PL" altLang="pl-PL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037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ŚREDNIA WOJEWÓDZKA</a:t>
                      </a:r>
                      <a:endParaRPr kumimoji="0" lang="en-US" altLang="pl-P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35" marB="457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9:06</a:t>
                      </a:r>
                      <a:endParaRPr kumimoji="0" lang="pl-PL" altLang="pl-PL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15:47</a:t>
                      </a:r>
                      <a:endParaRPr kumimoji="0" lang="pl-PL" altLang="pl-PL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13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88245" y="620688"/>
            <a:ext cx="6552728" cy="1008112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Liczba interwencji w </a:t>
            </a:r>
            <a:r>
              <a:rPr lang="pl-PL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2018r</a:t>
            </a:r>
            <a:r>
              <a:rPr lang="pl-PL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pl-PL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 porównaniu do </a:t>
            </a:r>
            <a:r>
              <a:rPr lang="pl-PL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2017r</a:t>
            </a:r>
            <a:r>
              <a:rPr lang="pl-PL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5753930"/>
              </p:ext>
            </p:extLst>
          </p:nvPr>
        </p:nvGraphicFramePr>
        <p:xfrm>
          <a:off x="2483768" y="1628800"/>
          <a:ext cx="597666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99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840760" cy="1728192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Liczba bezwzględna policjantów skierowanych do służby patrolowej i obchodowej wszystkich komórek organizacyjnych</a:t>
            </a:r>
          </a:p>
        </p:txBody>
      </p:sp>
      <p:pic>
        <p:nvPicPr>
          <p:cNvPr id="10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Wykres 10"/>
          <p:cNvGraphicFramePr/>
          <p:nvPr>
            <p:extLst>
              <p:ext uri="{D42A27DB-BD31-4B8C-83A1-F6EECF244321}">
                <p14:modId xmlns:p14="http://schemas.microsoft.com/office/powerpoint/2010/main" val="2521922878"/>
              </p:ext>
            </p:extLst>
          </p:nvPr>
        </p:nvGraphicFramePr>
        <p:xfrm>
          <a:off x="2267744" y="1844824"/>
          <a:ext cx="648072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Prostokąt 11"/>
          <p:cNvSpPr/>
          <p:nvPr/>
        </p:nvSpPr>
        <p:spPr>
          <a:xfrm>
            <a:off x="3408104" y="5517232"/>
            <a:ext cx="37818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dirty="0"/>
              <a:t>Stopień realizacji miernika </a:t>
            </a:r>
          </a:p>
          <a:p>
            <a:pPr algn="ctr"/>
            <a:r>
              <a:rPr lang="pl-PL" sz="2400" dirty="0"/>
              <a:t>KPP Gołdap </a:t>
            </a:r>
            <a:r>
              <a:rPr lang="pl-PL" sz="2400" dirty="0" smtClean="0"/>
              <a:t>83,8% (-638)</a:t>
            </a:r>
            <a:endParaRPr lang="pl-PL" sz="2400" dirty="0"/>
          </a:p>
          <a:p>
            <a:pPr algn="ctr"/>
            <a:r>
              <a:rPr lang="pl-PL" sz="2400" dirty="0"/>
              <a:t>Średnia wojewódzka </a:t>
            </a:r>
            <a:r>
              <a:rPr lang="pl-PL" sz="2400" dirty="0" smtClean="0"/>
              <a:t>98,68</a:t>
            </a:r>
            <a:r>
              <a:rPr lang="pl-PL" sz="2400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44748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840760" cy="1728192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Procentowy współczynnik zatrzymań na gorącym uczynku lub w bezpośrednim pościgu dot. podejrzanych w 7 kategoriach przestępstw w stosunku do postępowań wszczętych</a:t>
            </a:r>
            <a:endParaRPr lang="pl-PL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265694"/>
              </p:ext>
            </p:extLst>
          </p:nvPr>
        </p:nvGraphicFramePr>
        <p:xfrm>
          <a:off x="2195736" y="2276872"/>
          <a:ext cx="6609556" cy="3476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Łącznik prosty ze strzałką 6"/>
          <p:cNvCxnSpPr/>
          <p:nvPr/>
        </p:nvCxnSpPr>
        <p:spPr>
          <a:xfrm>
            <a:off x="2339752" y="4869160"/>
            <a:ext cx="633670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4355976" y="5805264"/>
            <a:ext cx="273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 średnia wojewódzka </a:t>
            </a:r>
            <a:r>
              <a:rPr lang="pl-PL" dirty="0" smtClean="0"/>
              <a:t>4,8 </a:t>
            </a:r>
            <a:r>
              <a:rPr lang="pl-PL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14936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0"/>
            <a:ext cx="6840760" cy="1124744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Ilość osób osadzonych w PDOZ w </a:t>
            </a:r>
            <a:r>
              <a:rPr lang="pl-PL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2018r</a:t>
            </a:r>
            <a:r>
              <a:rPr lang="pl-PL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pl-PL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 porównaniu do </a:t>
            </a:r>
            <a:r>
              <a:rPr lang="pl-PL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2017r</a:t>
            </a:r>
            <a:r>
              <a:rPr lang="pl-PL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Symbol zastępczy zawartości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35171775"/>
              </p:ext>
            </p:extLst>
          </p:nvPr>
        </p:nvGraphicFramePr>
        <p:xfrm>
          <a:off x="5472600" y="1124744"/>
          <a:ext cx="363589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Symbol zastępczy zawartości 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03193149"/>
              </p:ext>
            </p:extLst>
          </p:nvPr>
        </p:nvGraphicFramePr>
        <p:xfrm>
          <a:off x="1904007" y="1124744"/>
          <a:ext cx="3532089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9343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552728" cy="1008112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Ilość zaistniałych wypadków </a:t>
            </a:r>
            <a:b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 kolizji drogowych</a:t>
            </a:r>
          </a:p>
        </p:txBody>
      </p:sp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3091680"/>
              </p:ext>
            </p:extLst>
          </p:nvPr>
        </p:nvGraphicFramePr>
        <p:xfrm>
          <a:off x="2591780" y="1268760"/>
          <a:ext cx="5976664" cy="3538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trzałka w górę 6"/>
          <p:cNvSpPr/>
          <p:nvPr/>
        </p:nvSpPr>
        <p:spPr>
          <a:xfrm>
            <a:off x="4377678" y="4797152"/>
            <a:ext cx="1224136" cy="57467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smtClean="0"/>
              <a:t>+3</a:t>
            </a:r>
            <a:endParaRPr lang="pl-PL" dirty="0"/>
          </a:p>
        </p:txBody>
      </p: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2555776" y="5445224"/>
            <a:ext cx="6196385" cy="792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Ilość zarejestrowanych pojazdów na terenie powiatu</a:t>
            </a:r>
          </a:p>
          <a:p>
            <a:pPr marL="0" indent="0">
              <a:buNone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2017r. – 21268		2018r. – 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22515</a:t>
            </a: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7164288" y="4797152"/>
            <a:ext cx="936625" cy="5746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dirty="0"/>
              <a:t>- </a:t>
            </a:r>
            <a:r>
              <a:rPr lang="pl-PL" altLang="pl-PL" sz="1800" dirty="0" smtClean="0"/>
              <a:t>27</a:t>
            </a:r>
            <a:endParaRPr lang="pl-PL" altLang="pl-PL" sz="1800" dirty="0"/>
          </a:p>
        </p:txBody>
      </p:sp>
    </p:spTree>
    <p:extLst>
      <p:ext uri="{BB962C8B-B14F-4D97-AF65-F5344CB8AC3E}">
        <p14:creationId xmlns:p14="http://schemas.microsoft.com/office/powerpoint/2010/main" val="148197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67744" y="548680"/>
            <a:ext cx="6264696" cy="1008112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Liczba ofiar śmiertelnych i rannych </a:t>
            </a:r>
            <a:b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 wypadkach drogowych</a:t>
            </a:r>
            <a:endParaRPr lang="pl-PL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561537"/>
              </p:ext>
            </p:extLst>
          </p:nvPr>
        </p:nvGraphicFramePr>
        <p:xfrm>
          <a:off x="2411760" y="1700808"/>
          <a:ext cx="6336704" cy="432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trzałka w górę 8"/>
          <p:cNvSpPr/>
          <p:nvPr/>
        </p:nvSpPr>
        <p:spPr>
          <a:xfrm>
            <a:off x="4533528" y="6164609"/>
            <a:ext cx="935037" cy="57467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smtClean="0"/>
              <a:t>+</a:t>
            </a:r>
            <a:r>
              <a:rPr lang="pl-PL" dirty="0"/>
              <a:t>1</a:t>
            </a:r>
          </a:p>
        </p:txBody>
      </p:sp>
      <p:sp>
        <p:nvSpPr>
          <p:cNvPr id="6" name="Strzałka w górę 5"/>
          <p:cNvSpPr/>
          <p:nvPr/>
        </p:nvSpPr>
        <p:spPr>
          <a:xfrm>
            <a:off x="6732240" y="6160966"/>
            <a:ext cx="935037" cy="57467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smtClean="0"/>
              <a:t>+6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229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5736" y="836712"/>
            <a:ext cx="6264696" cy="648072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Przyczyny wypadków drogowych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428743"/>
              </p:ext>
            </p:extLst>
          </p:nvPr>
        </p:nvGraphicFramePr>
        <p:xfrm>
          <a:off x="2267744" y="1694151"/>
          <a:ext cx="6120680" cy="432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747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58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1656">
                <a:tc>
                  <a:txBody>
                    <a:bodyPr/>
                    <a:lstStyle/>
                    <a:p>
                      <a:pPr algn="l"/>
                      <a:r>
                        <a:rPr lang="pl-PL" sz="2000" dirty="0"/>
                        <a:t>Alkohol</a:t>
                      </a:r>
                      <a:endParaRPr lang="pl-PL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pl-PL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/>
                        <a:t>Niedostosowanie prędkości do panujących warunków</a:t>
                      </a:r>
                      <a:r>
                        <a:rPr lang="pl-PL" sz="2000" baseline="0" dirty="0"/>
                        <a:t> ruchu drogowego</a:t>
                      </a:r>
                      <a:endParaRPr lang="pl-PL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+mn-lt"/>
                          <a:cs typeface="+mn-cs"/>
                        </a:rPr>
                        <a:t>8</a:t>
                      </a:r>
                      <a:endParaRPr lang="pl-PL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sz="2000" dirty="0"/>
                        <a:t>Nieustąpienie pierwszeństwa przejazdu</a:t>
                      </a:r>
                      <a:endParaRPr lang="pl-PL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+mn-lt"/>
                          <a:cs typeface="+mn-cs"/>
                        </a:rPr>
                        <a:t>3</a:t>
                      </a:r>
                      <a:endParaRPr lang="pl-PL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sz="2000" dirty="0"/>
                        <a:t>Nieprawidłowe wymijanie</a:t>
                      </a:r>
                      <a:r>
                        <a:rPr lang="pl-PL" sz="2000" baseline="0" dirty="0"/>
                        <a:t> i omijanie</a:t>
                      </a:r>
                      <a:endParaRPr lang="pl-PL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 smtClean="0">
                          <a:latin typeface="+mn-lt"/>
                          <a:cs typeface="+mn-cs"/>
                        </a:rPr>
                        <a:t>2</a:t>
                      </a:r>
                      <a:endParaRPr lang="pl-PL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sz="2000" dirty="0"/>
                        <a:t>Nieustąpienie pierwszeństwa pieszemu</a:t>
                      </a:r>
                      <a:endParaRPr lang="pl-PL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+mn-lt"/>
                          <a:cs typeface="+mn-cs"/>
                        </a:rPr>
                        <a:t>1</a:t>
                      </a:r>
                      <a:endParaRPr lang="pl-PL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sz="2000" dirty="0"/>
                        <a:t>Niezachowanie bezpiecznej</a:t>
                      </a:r>
                      <a:r>
                        <a:rPr lang="pl-PL" sz="2000" baseline="0" dirty="0"/>
                        <a:t> odległości</a:t>
                      </a:r>
                      <a:endParaRPr lang="pl-PL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+mn-lt"/>
                          <a:cs typeface="+mn-cs"/>
                        </a:rPr>
                        <a:t>1</a:t>
                      </a:r>
                      <a:endParaRPr lang="pl-PL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sz="2000" dirty="0"/>
                        <a:t>Inne</a:t>
                      </a:r>
                      <a:endParaRPr lang="pl-PL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+mn-lt"/>
                          <a:cs typeface="+mn-cs"/>
                        </a:rPr>
                        <a:t>4</a:t>
                      </a:r>
                      <a:endParaRPr lang="pl-PL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sz="2000" dirty="0"/>
                        <a:t>Ogółem</a:t>
                      </a:r>
                      <a:endParaRPr lang="pl-PL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 smtClean="0"/>
                        <a:t>25</a:t>
                      </a:r>
                      <a:endParaRPr lang="pl-PL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23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840760" cy="1143000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tx2"/>
                </a:solidFill>
                <a:latin typeface="+mn-lt"/>
              </a:rPr>
              <a:t>FLUKTUACJA KADR</a:t>
            </a:r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2008312" y="1268760"/>
            <a:ext cx="7135688" cy="48499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2018 roku:</a:t>
            </a:r>
          </a:p>
          <a:p>
            <a:pPr marL="0" indent="0">
              <a:buNone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Nikt z  funkcjonariuszy nie odszedł na emeryturę</a:t>
            </a:r>
          </a:p>
          <a:p>
            <a:pPr marL="0" indent="0">
              <a:buNone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policjantów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odeszło ze służby celem pełnienia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służby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wojsku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policjant został przeniesiony do dalszego pełnienia służby do innej jednostki</a:t>
            </a:r>
          </a:p>
          <a:p>
            <a:pPr marL="0" indent="0">
              <a:buNone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funkcjonariusz przeniesiony do dalszego pełnienia służby do KPP Gołdap z innej jednostki</a:t>
            </a:r>
          </a:p>
          <a:p>
            <a:pPr marL="0" indent="0">
              <a:buNone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przyjęć do służby nie było</a:t>
            </a:r>
          </a:p>
        </p:txBody>
      </p:sp>
    </p:spTree>
    <p:extLst>
      <p:ext uri="{BB962C8B-B14F-4D97-AF65-F5344CB8AC3E}">
        <p14:creationId xmlns:p14="http://schemas.microsoft.com/office/powerpoint/2010/main" val="54323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5736" y="764704"/>
            <a:ext cx="6264696" cy="1008112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Ilość </a:t>
            </a:r>
            <a:r>
              <a:rPr lang="pl-PL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przeprowadzonych kontroli i ilość zatrzymanych </a:t>
            </a:r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nietrzeźwych </a:t>
            </a:r>
            <a:r>
              <a:rPr lang="pl-PL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kierujących </a:t>
            </a:r>
            <a:endParaRPr lang="pl-PL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6992209"/>
              </p:ext>
            </p:extLst>
          </p:nvPr>
        </p:nvGraphicFramePr>
        <p:xfrm>
          <a:off x="2267744" y="1844824"/>
          <a:ext cx="612068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89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264696" cy="1008112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Wyniki pracy policjantów Ruchu Drogowego</a:t>
            </a:r>
          </a:p>
        </p:txBody>
      </p:sp>
      <p:pic>
        <p:nvPicPr>
          <p:cNvPr id="6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3203848" y="5171454"/>
            <a:ext cx="1152525" cy="865187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 dirty="0" smtClean="0"/>
              <a:t>+1745</a:t>
            </a:r>
            <a:endParaRPr lang="pl-PL" altLang="pl-PL" sz="1800" b="1" dirty="0"/>
          </a:p>
        </p:txBody>
      </p:sp>
      <p:graphicFrame>
        <p:nvGraphicFramePr>
          <p:cNvPr id="9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2413112"/>
              </p:ext>
            </p:extLst>
          </p:nvPr>
        </p:nvGraphicFramePr>
        <p:xfrm>
          <a:off x="4932040" y="3717032"/>
          <a:ext cx="3995738" cy="244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2572355"/>
              </p:ext>
            </p:extLst>
          </p:nvPr>
        </p:nvGraphicFramePr>
        <p:xfrm>
          <a:off x="4788024" y="1268760"/>
          <a:ext cx="4104456" cy="2420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99938566"/>
              </p:ext>
            </p:extLst>
          </p:nvPr>
        </p:nvGraphicFramePr>
        <p:xfrm>
          <a:off x="1905974" y="1124744"/>
          <a:ext cx="288381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9387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5" descr="C:\Users\user\Desktop\Narada wojewódzka z MSWiA\sza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7308304" cy="685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851195" y="6196662"/>
            <a:ext cx="3121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Stan na dzień 31 grudnia 2018r.</a:t>
            </a:r>
          </a:p>
        </p:txBody>
      </p:sp>
      <p:pic>
        <p:nvPicPr>
          <p:cNvPr id="8" name="Picture 12" descr="C:\Users\user\Desktop\Narada wojewódzka z MSWiA\KWP Olsztyn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6573837" cy="171450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</p:pic>
      <p:pic>
        <p:nvPicPr>
          <p:cNvPr id="9" name="Picture 13" descr="C:\Users\user\Desktop\Narada wojewódzka z MSWiA\KWP Olsztyn map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4847"/>
            <a:ext cx="4246563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C:\Users\user\Desktop\Narada wojewódzka z MSWiA\KWP Olsztyn log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830888"/>
            <a:ext cx="7308304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55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476672"/>
            <a:ext cx="7087923" cy="759296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Krajowa Mapa Zagrożeń Bezpieczeństwa</a:t>
            </a:r>
          </a:p>
        </p:txBody>
      </p:sp>
      <p:pic>
        <p:nvPicPr>
          <p:cNvPr id="7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5534" y="1372401"/>
            <a:ext cx="6112755" cy="3733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82601"/>
              </p:ext>
            </p:extLst>
          </p:nvPr>
        </p:nvGraphicFramePr>
        <p:xfrm>
          <a:off x="2355534" y="5373216"/>
          <a:ext cx="6112755" cy="768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6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111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49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Niepotwierdzone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Potwierdzone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potwierdzonych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64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52,52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3851195" y="6196662"/>
            <a:ext cx="3121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Stan na dzień 31 grudnia 2018r.</a:t>
            </a:r>
          </a:p>
        </p:txBody>
      </p:sp>
    </p:spTree>
    <p:extLst>
      <p:ext uri="{BB962C8B-B14F-4D97-AF65-F5344CB8AC3E}">
        <p14:creationId xmlns:p14="http://schemas.microsoft.com/office/powerpoint/2010/main" val="121748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6655875" cy="759296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Krajowa Mapa Zagrożeń Bezpieczeństwa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603745"/>
              </p:ext>
            </p:extLst>
          </p:nvPr>
        </p:nvGraphicFramePr>
        <p:xfrm>
          <a:off x="1904007" y="1268760"/>
          <a:ext cx="7060481" cy="49877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260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344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3628">
                <a:tc gridSpan="2">
                  <a:txBody>
                    <a:bodyPr/>
                    <a:lstStyle/>
                    <a:p>
                      <a:pPr algn="l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KATEGORIE ZAGROŻEŃ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3628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Bezdomność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3628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Dzikie wysypiska śmieci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3628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Grupowanie</a:t>
                      </a:r>
                      <a:r>
                        <a:rPr lang="pl-PL" sz="18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się małoletnich zagrożonych demoralizacją</a:t>
                      </a:r>
                      <a:endParaRPr lang="pl-PL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pl-PL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3628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Akty wandalizmu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3628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Nielegalne rajdy samochodowe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3628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Nieprawidłowe parkowanie</a:t>
                      </a:r>
                      <a:endParaRPr lang="pl-PL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pl-PL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3628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Niewłaściwa infrastruktura drogowa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3628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Przekraczanie dozwolonej prędkości</a:t>
                      </a:r>
                      <a:endParaRPr lang="pl-PL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pl-PL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3628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Spożywanie alkoholu w miejscach niedozwolonych</a:t>
                      </a:r>
                      <a:endParaRPr lang="pl-PL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pl-PL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3628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Używanie środków odurzających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3628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Zła organizacja ruchu drogowego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3628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Znęcanie się nad zwierzętami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33628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Żebractwo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16946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Suma końcowa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7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93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3062" y="1844824"/>
            <a:ext cx="1917875" cy="3768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043608" y="0"/>
            <a:ext cx="7056784" cy="17281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PROGRAMY PROFILAKTYCZNE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REALIZOWANE NA TERENIE POWIATU</a:t>
            </a:r>
          </a:p>
        </p:txBody>
      </p:sp>
    </p:spTree>
    <p:extLst>
      <p:ext uri="{BB962C8B-B14F-4D97-AF65-F5344CB8AC3E}">
        <p14:creationId xmlns:p14="http://schemas.microsoft.com/office/powerpoint/2010/main" val="211784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2351808" y="0"/>
            <a:ext cx="401032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5"/>
          <p:cNvSpPr/>
          <p:nvPr/>
        </p:nvSpPr>
        <p:spPr>
          <a:xfrm>
            <a:off x="6362276" y="5305321"/>
            <a:ext cx="2772716" cy="1552678"/>
          </a:xfrm>
          <a:prstGeom prst="rect">
            <a:avLst/>
          </a:prstGeom>
          <a:solidFill>
            <a:srgbClr val="28688E"/>
          </a:solidFill>
          <a:ln w="12600">
            <a:solidFill>
              <a:srgbClr val="28688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pole tekstowe 6"/>
          <p:cNvSpPr txBox="1"/>
          <p:nvPr/>
        </p:nvSpPr>
        <p:spPr>
          <a:xfrm>
            <a:off x="6581878" y="4744080"/>
            <a:ext cx="2136596" cy="3077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4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na lata 2018 - 2020</a:t>
            </a:r>
          </a:p>
        </p:txBody>
      </p:sp>
      <p:pic>
        <p:nvPicPr>
          <p:cNvPr id="4" name="Obraz 2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461683" y="177841"/>
            <a:ext cx="3778200" cy="2176555"/>
          </a:xfrm>
          <a:prstGeom prst="rect">
            <a:avLst/>
          </a:prstGeom>
          <a:solidFill>
            <a:srgbClr val="EDEDED"/>
          </a:solidFill>
          <a:ln>
            <a:noFill/>
          </a:ln>
          <a:effectLst>
            <a:outerShdw dist="50758" dir="5400000" algn="tl">
              <a:srgbClr val="FFFFFF"/>
            </a:outerShdw>
          </a:effectLst>
        </p:spPr>
      </p:pic>
      <p:sp>
        <p:nvSpPr>
          <p:cNvPr id="5" name="pole tekstowe 3"/>
          <p:cNvSpPr txBox="1"/>
          <p:nvPr/>
        </p:nvSpPr>
        <p:spPr>
          <a:xfrm>
            <a:off x="2555281" y="5305321"/>
            <a:ext cx="3591004" cy="12002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i="0" u="none" strike="noStrike" kern="1200" cap="none" spc="0" baseline="0" dirty="0">
                <a:solidFill>
                  <a:srgbClr val="1F4E79"/>
                </a:solidFill>
                <a:uFillTx/>
                <a:latin typeface="Calibri" pitchFamily="18"/>
                <a:ea typeface="Microsoft YaHei" pitchFamily="2"/>
                <a:cs typeface="Lucida Sans" pitchFamily="2"/>
              </a:rPr>
              <a:t>ON, TY I JA - RAZEM NA SZLAKU BEZPIECZEŃSTWA POWIATU GOŁDAPSKIEGO</a:t>
            </a:r>
          </a:p>
        </p:txBody>
      </p:sp>
      <p:pic>
        <p:nvPicPr>
          <p:cNvPr id="6" name="Picture 2" descr="C:\Users\Administrator\Desktop\DOM\komenda policji gołdap roll u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70" y="0"/>
            <a:ext cx="23396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720" y="177795"/>
            <a:ext cx="3778319" cy="2176509"/>
          </a:xfrm>
          <a:prstGeom prst="rect">
            <a:avLst/>
          </a:prstGeom>
          <a:solidFill>
            <a:srgbClr val="EDEDED"/>
          </a:solidFill>
          <a:ln>
            <a:noFill/>
          </a:ln>
          <a:effectLst>
            <a:outerShdw dist="50804" dir="5400000" algn="tl">
              <a:srgbClr val="FFFFFF"/>
            </a:outerShdw>
          </a:effectLst>
        </p:spPr>
      </p:pic>
      <p:pic>
        <p:nvPicPr>
          <p:cNvPr id="8" name="Obraz 8"/>
          <p:cNvPicPr>
            <a:picLocks noChangeAspect="1"/>
          </p:cNvPicPr>
          <p:nvPr/>
        </p:nvPicPr>
        <p:blipFill>
          <a:blip r:embed="rId5"/>
          <a:srcRect t="24674"/>
          <a:stretch>
            <a:fillRect/>
          </a:stretch>
        </p:blipFill>
        <p:spPr>
          <a:xfrm>
            <a:off x="2071682" y="2504879"/>
            <a:ext cx="5000625" cy="2800350"/>
          </a:xfrm>
          <a:prstGeom prst="rect">
            <a:avLst/>
          </a:prstGeom>
          <a:noFill/>
          <a:ln>
            <a:noFill/>
          </a:ln>
          <a:effectLst>
            <a:outerShdw dist="50804" dir="5400000" algn="tl">
              <a:srgbClr val="000000">
                <a:alpha val="0"/>
              </a:srgbClr>
            </a:outerShdw>
          </a:effectLst>
        </p:spPr>
      </p:pic>
      <p:pic>
        <p:nvPicPr>
          <p:cNvPr id="9" name="Obraz 4"/>
          <p:cNvPicPr>
            <a:picLocks noChangeAspect="1"/>
          </p:cNvPicPr>
          <p:nvPr/>
        </p:nvPicPr>
        <p:blipFill>
          <a:blip r:embed="rId6"/>
          <a:srcRect l="14376" r="13556"/>
          <a:stretch>
            <a:fillRect/>
          </a:stretch>
        </p:blipFill>
        <p:spPr>
          <a:xfrm>
            <a:off x="6362130" y="0"/>
            <a:ext cx="2781869" cy="5459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049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1115641" y="265678"/>
            <a:ext cx="5843162" cy="1143000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pl-PL"/>
              <a:t>RAZEM BEZPIECZNIEJ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71999" y="1768321"/>
            <a:ext cx="7166875" cy="4392722"/>
          </a:xfrm>
        </p:spPr>
        <p:txBody>
          <a:bodyPr lIns="91440" tIns="45720" rIns="91440" bIns="45720" anchorCtr="1">
            <a:normAutofit lnSpcReduction="10000"/>
          </a:bodyPr>
          <a:lstStyle/>
          <a:p>
            <a:pPr marL="0" lvl="0" indent="0" algn="ctr" hangingPunct="1">
              <a:spcAft>
                <a:spcPts val="0"/>
              </a:spcAft>
              <a:buNone/>
            </a:pPr>
            <a:r>
              <a:rPr lang="pl-PL" sz="2200" dirty="0">
                <a:latin typeface="Century Schoolbook" pitchFamily="18"/>
              </a:rPr>
              <a:t>W 2018 roku projekt</a:t>
            </a:r>
          </a:p>
          <a:p>
            <a:pPr marL="0" lvl="0" indent="0" algn="ctr" hangingPunct="1">
              <a:spcAft>
                <a:spcPts val="0"/>
              </a:spcAft>
              <a:buNone/>
            </a:pPr>
            <a:r>
              <a:rPr lang="pl-PL" sz="2200" b="1" dirty="0">
                <a:latin typeface="Century Schoolbook" pitchFamily="18"/>
              </a:rPr>
              <a:t>„ON, TY i JA - RAZEM NA SZLAKU BEZPIECZEŃSTWA POWIATU GOŁDAPSKIEGO”</a:t>
            </a:r>
          </a:p>
          <a:p>
            <a:pPr marL="0" lvl="0" indent="0" algn="ctr" hangingPunct="1">
              <a:spcAft>
                <a:spcPts val="0"/>
              </a:spcAft>
              <a:buNone/>
            </a:pPr>
            <a:endParaRPr lang="pl-PL" sz="2200" b="1" dirty="0">
              <a:latin typeface="Century Schoolbook" pitchFamily="18"/>
            </a:endParaRPr>
          </a:p>
          <a:p>
            <a:pPr marL="0" lvl="0" indent="0" algn="ctr" hangingPunct="1">
              <a:spcAft>
                <a:spcPts val="0"/>
              </a:spcAft>
              <a:buNone/>
            </a:pPr>
            <a:r>
              <a:rPr lang="pl-PL" sz="2200" dirty="0">
                <a:latin typeface="Century Schoolbook" pitchFamily="18"/>
              </a:rPr>
              <a:t>otrzymał dofinansowanie z rządowego programu ograniczania przestępczości </a:t>
            </a:r>
            <a:br>
              <a:rPr lang="pl-PL" sz="2200" dirty="0">
                <a:latin typeface="Century Schoolbook" pitchFamily="18"/>
              </a:rPr>
            </a:br>
            <a:r>
              <a:rPr lang="pl-PL" sz="2200" dirty="0">
                <a:latin typeface="Century Schoolbook" pitchFamily="18"/>
              </a:rPr>
              <a:t>i aspołecznych zachowań</a:t>
            </a:r>
          </a:p>
          <a:p>
            <a:pPr marL="0" lvl="0" indent="0" algn="ctr" hangingPunct="1">
              <a:spcAft>
                <a:spcPts val="0"/>
              </a:spcAft>
              <a:buNone/>
            </a:pPr>
            <a:r>
              <a:rPr lang="pl-PL" sz="2200" dirty="0">
                <a:latin typeface="Century Schoolbook" pitchFamily="18"/>
              </a:rPr>
              <a:t>„RAZEM BEZPIECZNIEJ”</a:t>
            </a:r>
          </a:p>
          <a:p>
            <a:pPr marL="0" lvl="0" indent="0" algn="ctr" hangingPunct="1">
              <a:spcAft>
                <a:spcPts val="0"/>
              </a:spcAft>
              <a:buNone/>
            </a:pPr>
            <a:r>
              <a:rPr lang="pl-PL" sz="2200" dirty="0">
                <a:latin typeface="Century Schoolbook" pitchFamily="18"/>
              </a:rPr>
              <a:t> im. Władysława Stasiaka na lata 2018-2020</a:t>
            </a:r>
          </a:p>
          <a:p>
            <a:pPr marL="0" lvl="0" indent="0" algn="ctr" hangingPunct="1">
              <a:spcAft>
                <a:spcPts val="0"/>
              </a:spcAft>
              <a:buNone/>
            </a:pPr>
            <a:endParaRPr lang="pl-PL" sz="2200" dirty="0">
              <a:latin typeface="Century Schoolbook" pitchFamily="18"/>
            </a:endParaRPr>
          </a:p>
          <a:p>
            <a:pPr marL="0" lvl="0" indent="0" algn="ctr" hangingPunct="1">
              <a:spcAft>
                <a:spcPts val="0"/>
              </a:spcAft>
              <a:buNone/>
            </a:pPr>
            <a:r>
              <a:rPr lang="pl-PL" sz="2200" dirty="0">
                <a:latin typeface="Century Schoolbook" pitchFamily="18"/>
              </a:rPr>
              <a:t>Realizatorami projektu są </a:t>
            </a:r>
            <a:br>
              <a:rPr lang="pl-PL" sz="2200" dirty="0">
                <a:latin typeface="Century Schoolbook" pitchFamily="18"/>
              </a:rPr>
            </a:br>
            <a:r>
              <a:rPr lang="pl-PL" sz="2200" dirty="0">
                <a:latin typeface="Century Schoolbook" pitchFamily="18"/>
              </a:rPr>
              <a:t>Starostwo Powiatowe w Gołdapi </a:t>
            </a:r>
            <a:br>
              <a:rPr lang="pl-PL" sz="2200" dirty="0">
                <a:latin typeface="Century Schoolbook" pitchFamily="18"/>
              </a:rPr>
            </a:br>
            <a:r>
              <a:rPr lang="pl-PL" sz="2200" dirty="0">
                <a:latin typeface="Century Schoolbook" pitchFamily="18"/>
              </a:rPr>
              <a:t>oraz </a:t>
            </a:r>
            <a:br>
              <a:rPr lang="pl-PL" sz="2200" dirty="0">
                <a:latin typeface="Century Schoolbook" pitchFamily="18"/>
              </a:rPr>
            </a:br>
            <a:r>
              <a:rPr lang="pl-PL" sz="2200" dirty="0">
                <a:latin typeface="Century Schoolbook" pitchFamily="18"/>
              </a:rPr>
              <a:t>Komenda Powiatowa Policji w Gołdapi</a:t>
            </a:r>
          </a:p>
        </p:txBody>
      </p:sp>
      <p:pic>
        <p:nvPicPr>
          <p:cNvPr id="4" name="Picture 2" descr="C:\Users\Administrator\Desktop\DOM\komenda policji gołdap roll u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38884" y="1193758"/>
            <a:ext cx="1905115" cy="5664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9643" y="188640"/>
            <a:ext cx="861840" cy="1479243"/>
          </a:xfrm>
          <a:prstGeom prst="rect">
            <a:avLst/>
          </a:prstGeom>
          <a:solidFill>
            <a:srgbClr val="EDEDED"/>
          </a:solidFill>
          <a:ln>
            <a:noFill/>
          </a:ln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38884" y="0"/>
            <a:ext cx="1905115" cy="11937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577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1115641" y="265678"/>
            <a:ext cx="5843162" cy="1143000"/>
          </a:xfrm>
        </p:spPr>
        <p:txBody>
          <a:bodyPr anchorCtr="1"/>
          <a:lstStyle/>
          <a:p>
            <a:pPr lvl="0" algn="ctr">
              <a:lnSpc>
                <a:spcPct val="90000"/>
              </a:lnSpc>
              <a:spcBef>
                <a:spcPts val="600"/>
              </a:spcBef>
            </a:pPr>
            <a:r>
              <a:rPr lang="pl-PL" sz="2400"/>
              <a:t>„ON, TY i JA - RAZEM NA SZLAKU BEZPIECZEŃSTWA POWIATU GOŁDAPSKIEGO”</a:t>
            </a:r>
          </a:p>
        </p:txBody>
      </p:sp>
      <p:pic>
        <p:nvPicPr>
          <p:cNvPr id="3" name="Picture 2" descr="C:\Users\Administrator\Desktop\DOM\komenda policji gołdap roll u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38884" y="1227600"/>
            <a:ext cx="1905115" cy="563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3800" y="188640"/>
            <a:ext cx="861840" cy="1394642"/>
          </a:xfrm>
          <a:prstGeom prst="rect">
            <a:avLst/>
          </a:prstGeom>
          <a:solidFill>
            <a:srgbClr val="EDEDED"/>
          </a:solidFill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38884" y="0"/>
            <a:ext cx="1905115" cy="12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91998" y="1871996"/>
            <a:ext cx="5903997" cy="439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50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1115641" y="137882"/>
            <a:ext cx="5843162" cy="1143000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pl-PL"/>
              <a:t>DZIAŁANIA PROMOCYJNE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143999" y="1682998"/>
            <a:ext cx="7056004" cy="5084996"/>
          </a:xfrm>
        </p:spPr>
        <p:txBody>
          <a:bodyPr lIns="91440" tIns="45720" rIns="91440" bIns="45720"/>
          <a:lstStyle/>
          <a:p>
            <a:pPr marL="0" lvl="0" indent="0" algn="ctr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-PL" sz="1900" dirty="0">
                <a:latin typeface="Century Schoolbook" pitchFamily="18"/>
              </a:rPr>
              <a:t>W ramach promocji projektu przeprowadzono następujące działania:</a:t>
            </a:r>
          </a:p>
          <a:p>
            <a:pPr marL="0" lvl="0" indent="0" algn="ctr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pl-PL" sz="1900" dirty="0">
              <a:latin typeface="Century Schoolbook" pitchFamily="18"/>
            </a:endParaRPr>
          </a:p>
          <a:p>
            <a:pPr lvl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1900" dirty="0">
                <a:latin typeface="Century Schoolbook" pitchFamily="18"/>
              </a:rPr>
              <a:t>Konkurs plastyczno- literacki Posłuchaj „Baju, baju, baj...  z morałem”</a:t>
            </a:r>
          </a:p>
          <a:p>
            <a:pPr lvl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1900" dirty="0">
                <a:latin typeface="Century Schoolbook" pitchFamily="18"/>
              </a:rPr>
              <a:t>Turniej piłkarski dla dzieci „Fair- Play”</a:t>
            </a:r>
          </a:p>
          <a:p>
            <a:pPr lvl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1900" dirty="0">
                <a:latin typeface="Century Schoolbook" pitchFamily="18"/>
              </a:rPr>
              <a:t>„Nie czyń drugiemu, co Tobie nie miłe” – mądre rady Sierżanta </a:t>
            </a:r>
            <a:r>
              <a:rPr lang="pl-PL" sz="1900" dirty="0" err="1" smtClean="0">
                <a:latin typeface="Century Schoolbook" pitchFamily="18"/>
              </a:rPr>
              <a:t>Gołdapka</a:t>
            </a:r>
            <a:endParaRPr lang="pl-PL" sz="1900" dirty="0">
              <a:latin typeface="Century Schoolbook" pitchFamily="18"/>
            </a:endParaRPr>
          </a:p>
          <a:p>
            <a:pPr lvl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1900" dirty="0">
                <a:latin typeface="Century Schoolbook" pitchFamily="18"/>
              </a:rPr>
              <a:t>Powiedz NIE na pomarańczowo</a:t>
            </a:r>
          </a:p>
          <a:p>
            <a:pPr lvl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1900" dirty="0">
                <a:latin typeface="Century Schoolbook" pitchFamily="18"/>
              </a:rPr>
              <a:t>„Żółta cytryna o bezpieczeństwie przypomina”</a:t>
            </a:r>
          </a:p>
          <a:p>
            <a:pPr lvl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1900" dirty="0">
                <a:latin typeface="Century Schoolbook" pitchFamily="18"/>
              </a:rPr>
              <a:t>Bezpieczny senior czyli „Okazja czyni złodzieja”</a:t>
            </a:r>
          </a:p>
          <a:p>
            <a:pPr lvl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1900" dirty="0">
                <a:latin typeface="Century Schoolbook" pitchFamily="18"/>
              </a:rPr>
              <a:t>„Czy mam wpływ na moje/twoje bezpieczeństwo?”</a:t>
            </a:r>
          </a:p>
          <a:p>
            <a:pPr lvl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1900" dirty="0">
                <a:latin typeface="Century Schoolbook" pitchFamily="18"/>
              </a:rPr>
              <a:t>„Przytul misia </a:t>
            </a:r>
            <a:r>
              <a:rPr lang="pl-PL" sz="1900" dirty="0" err="1">
                <a:latin typeface="Century Schoolbook" pitchFamily="18"/>
              </a:rPr>
              <a:t>Tulisia</a:t>
            </a:r>
            <a:r>
              <a:rPr lang="pl-PL" sz="1900" dirty="0">
                <a:latin typeface="Century Schoolbook" pitchFamily="18"/>
              </a:rPr>
              <a:t>”</a:t>
            </a:r>
          </a:p>
          <a:p>
            <a:pPr lvl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1900" dirty="0">
                <a:latin typeface="Century Schoolbook" pitchFamily="18"/>
              </a:rPr>
              <a:t>Kampania „Biała Wstążka”</a:t>
            </a:r>
          </a:p>
          <a:p>
            <a:pPr lvl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1900" dirty="0">
                <a:latin typeface="Century Schoolbook" pitchFamily="18"/>
              </a:rPr>
              <a:t>Warsztaty i szkolenia z zakresu doskonalenia umiejętności funkcjonariuszy i kadry pedagogicznej</a:t>
            </a:r>
          </a:p>
        </p:txBody>
      </p:sp>
      <p:pic>
        <p:nvPicPr>
          <p:cNvPr id="4" name="Picture 2" descr="C:\Users\Administrator\Desktop\DOM\komenda policji gołdap roll u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38884" y="1236241"/>
            <a:ext cx="1905115" cy="5621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9643" y="188640"/>
            <a:ext cx="861840" cy="1411559"/>
          </a:xfrm>
          <a:prstGeom prst="rect">
            <a:avLst/>
          </a:prstGeom>
          <a:solidFill>
            <a:srgbClr val="EDEDED"/>
          </a:solidFill>
          <a:ln>
            <a:noFill/>
          </a:ln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38884" y="0"/>
            <a:ext cx="1905115" cy="1236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499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840760" cy="1143000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chemeClr val="tx2"/>
                </a:solidFill>
                <a:latin typeface="+mn-lt"/>
              </a:rPr>
              <a:t>CZY POLSKA JEST KRAJEM,</a:t>
            </a:r>
            <a:br>
              <a:rPr lang="pl-PL" sz="2400" dirty="0" smtClean="0">
                <a:solidFill>
                  <a:schemeClr val="tx2"/>
                </a:solidFill>
                <a:latin typeface="+mn-lt"/>
              </a:rPr>
            </a:br>
            <a:r>
              <a:rPr lang="pl-PL" sz="2400" dirty="0" smtClean="0">
                <a:solidFill>
                  <a:schemeClr val="tx2"/>
                </a:solidFill>
                <a:latin typeface="+mn-lt"/>
              </a:rPr>
              <a:t>W KTÓRYM ŻYJE SIĘ BEZPIECZNIE?</a:t>
            </a:r>
            <a:endParaRPr lang="pl-PL" sz="24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488" y="2060848"/>
            <a:ext cx="6432312" cy="3203680"/>
          </a:xfrm>
        </p:spPr>
      </p:pic>
      <p:sp>
        <p:nvSpPr>
          <p:cNvPr id="7" name="Prostokąt 6"/>
          <p:cNvSpPr/>
          <p:nvPr/>
        </p:nvSpPr>
        <p:spPr>
          <a:xfrm>
            <a:off x="4211960" y="607117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400" dirty="0"/>
              <a:t>Źródło: CBOS, </a:t>
            </a:r>
            <a:r>
              <a:rPr lang="pl-PL" sz="1400" dirty="0" smtClean="0"/>
              <a:t>maj 2018, nr 61/2018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41320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1140842" y="287999"/>
            <a:ext cx="5843162" cy="1275844"/>
          </a:xfrm>
        </p:spPr>
        <p:txBody>
          <a:bodyPr lIns="0" tIns="0" rIns="0" bIns="0" anchor="ctr" anchorCtr="1">
            <a:normAutofit fontScale="90000"/>
          </a:bodyPr>
          <a:lstStyle/>
          <a:p>
            <a:pPr lvl="0" algn="ctr"/>
            <a:r>
              <a:rPr lang="pl-PL" sz="2800"/>
              <a:t>Konkurs literacko - plastyczny  Posłuchaj „Baju, baju, baj …</a:t>
            </a:r>
            <a:br>
              <a:rPr lang="pl-PL" sz="2800"/>
            </a:br>
            <a:r>
              <a:rPr lang="pl-PL" sz="2800"/>
              <a:t>z morałem”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359276" y="1822316"/>
            <a:ext cx="6768717" cy="4873678"/>
          </a:xfrm>
        </p:spPr>
        <p:txBody>
          <a:bodyPr lIns="91440" tIns="45720" rIns="91440" bIns="45720" anchorCtr="1"/>
          <a:lstStyle/>
          <a:p>
            <a:pPr marL="0" lvl="0" indent="0" algn="ctr" hangingPunct="1">
              <a:spcBef>
                <a:spcPts val="600"/>
              </a:spcBef>
              <a:spcAft>
                <a:spcPts val="0"/>
              </a:spcAft>
              <a:buNone/>
            </a:pPr>
            <a:r>
              <a:rPr lang="pl-PL" sz="2400">
                <a:latin typeface="Times New Roman" pitchFamily="18"/>
                <a:cs typeface="Times New Roman" pitchFamily="18"/>
              </a:rPr>
              <a:t>Konkurs literacki skierowany był nie tylko </a:t>
            </a:r>
            <a:br>
              <a:rPr lang="pl-PL" sz="2400">
                <a:latin typeface="Times New Roman" pitchFamily="18"/>
                <a:cs typeface="Times New Roman" pitchFamily="18"/>
              </a:rPr>
            </a:br>
            <a:r>
              <a:rPr lang="pl-PL" sz="2400">
                <a:latin typeface="Times New Roman" pitchFamily="18"/>
                <a:cs typeface="Times New Roman" pitchFamily="18"/>
              </a:rPr>
              <a:t>do mieszkańców powiatu - udział w konkursie mogła wziąć każda pełnoletnia osoba, która </a:t>
            </a:r>
            <a:br>
              <a:rPr lang="pl-PL" sz="2400">
                <a:latin typeface="Times New Roman" pitchFamily="18"/>
                <a:cs typeface="Times New Roman" pitchFamily="18"/>
              </a:rPr>
            </a:br>
            <a:r>
              <a:rPr lang="pl-PL" sz="2400">
                <a:latin typeface="Times New Roman" pitchFamily="18"/>
                <a:cs typeface="Times New Roman" pitchFamily="18"/>
              </a:rPr>
              <a:t>prześle bajkę profilaktyczną z zakresu szeroko rozumianego bezpieczeństwa.</a:t>
            </a:r>
          </a:p>
          <a:p>
            <a:pPr marL="0" lvl="0" indent="0" algn="ctr" hangingPunct="1">
              <a:spcBef>
                <a:spcPts val="600"/>
              </a:spcBef>
              <a:spcAft>
                <a:spcPts val="0"/>
              </a:spcAft>
              <a:buNone/>
            </a:pPr>
            <a:r>
              <a:rPr lang="pl-PL" sz="2400">
                <a:latin typeface="Times New Roman" pitchFamily="18"/>
                <a:cs typeface="Times New Roman" pitchFamily="18"/>
              </a:rPr>
              <a:t>Popularyzacja wiedzy na ten temat jest bardzo ważna, ponieważ wpajając zasady bezpieczeństwa dzieciom, mamy pewność, że będą one procentowały przez całe życie.</a:t>
            </a:r>
          </a:p>
          <a:p>
            <a:pPr marL="0" lvl="0" indent="0" algn="ctr" hangingPunct="1">
              <a:spcBef>
                <a:spcPts val="600"/>
              </a:spcBef>
              <a:spcAft>
                <a:spcPts val="0"/>
              </a:spcAft>
              <a:buNone/>
            </a:pPr>
            <a:r>
              <a:rPr lang="pl-PL" sz="2400">
                <a:latin typeface="Times New Roman" pitchFamily="18"/>
                <a:cs typeface="Times New Roman" pitchFamily="18"/>
              </a:rPr>
              <a:t>Konkurs miał na celu </a:t>
            </a:r>
            <a:r>
              <a:rPr lang="pl-PL" sz="2400" b="1">
                <a:latin typeface="Times New Roman" pitchFamily="18"/>
                <a:cs typeface="Times New Roman" pitchFamily="18"/>
              </a:rPr>
              <a:t>zaktywizowanie dorosłych</a:t>
            </a:r>
            <a:r>
              <a:rPr lang="pl-PL" sz="2400">
                <a:latin typeface="Times New Roman" pitchFamily="18"/>
                <a:cs typeface="Times New Roman" pitchFamily="18"/>
              </a:rPr>
              <a:t> </a:t>
            </a:r>
            <a:br>
              <a:rPr lang="pl-PL" sz="2400">
                <a:latin typeface="Times New Roman" pitchFamily="18"/>
                <a:cs typeface="Times New Roman" pitchFamily="18"/>
              </a:rPr>
            </a:br>
            <a:r>
              <a:rPr lang="pl-PL" sz="2400">
                <a:latin typeface="Times New Roman" pitchFamily="18"/>
                <a:cs typeface="Times New Roman" pitchFamily="18"/>
              </a:rPr>
              <a:t>i uświadomienie im ich roli w edukacji najmłodszych.</a:t>
            </a:r>
          </a:p>
          <a:p>
            <a:pPr marL="0" lvl="0" indent="0" algn="ctr" hangingPunct="1">
              <a:spcBef>
                <a:spcPts val="600"/>
              </a:spcBef>
              <a:spcAft>
                <a:spcPts val="0"/>
              </a:spcAft>
              <a:buNone/>
            </a:pPr>
            <a:endParaRPr lang="pl-PL" sz="2400">
              <a:latin typeface="Times New Roman" pitchFamily="18"/>
              <a:cs typeface="Times New Roman" pitchFamily="18"/>
            </a:endParaRPr>
          </a:p>
        </p:txBody>
      </p:sp>
      <p:pic>
        <p:nvPicPr>
          <p:cNvPr id="4" name="Picture 2" descr="C:\Users\Administrator\Desktop\DOM\komenda policji gołdap roll u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38884" y="1295997"/>
            <a:ext cx="1905115" cy="556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9643" y="188640"/>
            <a:ext cx="861840" cy="1437116"/>
          </a:xfrm>
          <a:prstGeom prst="rect">
            <a:avLst/>
          </a:prstGeom>
          <a:solidFill>
            <a:srgbClr val="EDEDED"/>
          </a:solidFill>
          <a:ln>
            <a:noFill/>
          </a:ln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38884" y="0"/>
            <a:ext cx="1905115" cy="1295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174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1115641" y="199439"/>
            <a:ext cx="5843162" cy="1275844"/>
          </a:xfrm>
        </p:spPr>
        <p:txBody>
          <a:bodyPr lIns="0" tIns="0" rIns="0" bIns="0" anchor="ctr" anchorCtr="1">
            <a:normAutofit fontScale="90000"/>
          </a:bodyPr>
          <a:lstStyle/>
          <a:p>
            <a:pPr lvl="0" algn="ctr"/>
            <a:r>
              <a:rPr lang="pl-PL" sz="2800"/>
              <a:t>Konkurs literacko - plastyczny  Posłuchaj „Baju, baju, baj …</a:t>
            </a:r>
            <a:br>
              <a:rPr lang="pl-PL" sz="2800"/>
            </a:br>
            <a:r>
              <a:rPr lang="pl-PL" sz="2800"/>
              <a:t>z morałem”</a:t>
            </a:r>
          </a:p>
        </p:txBody>
      </p:sp>
      <p:pic>
        <p:nvPicPr>
          <p:cNvPr id="3" name="Picture 2" descr="C:\Users\Administrator\Desktop\DOM\komenda policji gołdap roll u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38884" y="1151997"/>
            <a:ext cx="1905115" cy="5706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9643" y="188640"/>
            <a:ext cx="861840" cy="1395356"/>
          </a:xfrm>
          <a:prstGeom prst="rect">
            <a:avLst/>
          </a:prstGeom>
          <a:solidFill>
            <a:srgbClr val="EDEDED"/>
          </a:solidFill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38884" y="0"/>
            <a:ext cx="1905115" cy="1151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619672" y="1574834"/>
            <a:ext cx="4227966" cy="2399641"/>
          </a:xfrm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367" y="4454298"/>
            <a:ext cx="2766389" cy="1973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7944" y="4454298"/>
            <a:ext cx="2779419" cy="2124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476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1105198" y="313200"/>
            <a:ext cx="5843162" cy="1408678"/>
          </a:xfrm>
        </p:spPr>
        <p:txBody>
          <a:bodyPr lIns="0" tIns="0" rIns="0" bIns="0" anchor="ctr" anchorCtr="1"/>
          <a:lstStyle/>
          <a:p>
            <a:pPr lvl="0" algn="ctr"/>
            <a:r>
              <a:rPr lang="pl-PL" sz="3200"/>
              <a:t> Turniej piłkarski dla dzieci </a:t>
            </a:r>
            <a:br>
              <a:rPr lang="pl-PL" sz="3200"/>
            </a:br>
            <a:r>
              <a:rPr lang="pl-PL" sz="3200"/>
              <a:t>„Fair- Play”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215999" y="2159995"/>
            <a:ext cx="6768717" cy="4104723"/>
          </a:xfrm>
        </p:spPr>
        <p:txBody>
          <a:bodyPr lIns="91440" tIns="45720" rIns="91440" bIns="45720" anchorCtr="1"/>
          <a:lstStyle/>
          <a:p>
            <a:pPr marL="0" lvl="0" indent="0" algn="ctr" hangingPunct="1">
              <a:spcBef>
                <a:spcPts val="600"/>
              </a:spcBef>
              <a:spcAft>
                <a:spcPts val="0"/>
              </a:spcAft>
              <a:buNone/>
            </a:pPr>
            <a:r>
              <a:rPr lang="pl-PL" sz="2400" dirty="0">
                <a:latin typeface="Times New Roman" pitchFamily="18"/>
                <a:cs typeface="Times New Roman" pitchFamily="18"/>
              </a:rPr>
              <a:t>Imprezy sportowe wywołują wśród kibiców wiele emocji- zarówno tych dobrych jak i tych, których naśladować nie powinniśmy.</a:t>
            </a:r>
            <a:br>
              <a:rPr lang="pl-PL" sz="2400" dirty="0">
                <a:latin typeface="Times New Roman" pitchFamily="18"/>
                <a:cs typeface="Times New Roman" pitchFamily="18"/>
              </a:rPr>
            </a:br>
            <a:endParaRPr lang="pl-PL" sz="2400" dirty="0">
              <a:latin typeface="Times New Roman" pitchFamily="18"/>
              <a:cs typeface="Times New Roman" pitchFamily="18"/>
            </a:endParaRPr>
          </a:p>
          <a:p>
            <a:pPr marL="0" lvl="0" indent="0" algn="ctr" hangingPunct="1">
              <a:spcBef>
                <a:spcPts val="600"/>
              </a:spcBef>
              <a:spcAft>
                <a:spcPts val="0"/>
              </a:spcAft>
              <a:buNone/>
            </a:pPr>
            <a:r>
              <a:rPr lang="pl-PL" sz="2400" dirty="0">
                <a:latin typeface="Times New Roman" pitchFamily="18"/>
                <a:cs typeface="Times New Roman" pitchFamily="18"/>
              </a:rPr>
              <a:t>Mecz „Fair -Play” miał na celu propagowanie właściwych zachowań dzieci i ich rodziców podczas </a:t>
            </a:r>
            <a:br>
              <a:rPr lang="pl-PL" sz="2400" dirty="0">
                <a:latin typeface="Times New Roman" pitchFamily="18"/>
                <a:cs typeface="Times New Roman" pitchFamily="18"/>
              </a:rPr>
            </a:br>
            <a:r>
              <a:rPr lang="pl-PL" sz="2400" dirty="0">
                <a:latin typeface="Times New Roman" pitchFamily="18"/>
                <a:cs typeface="Times New Roman" pitchFamily="18"/>
              </a:rPr>
              <a:t>rywalizacji sportowej oraz kształtowanie prawidłowej postawy kibica.</a:t>
            </a:r>
          </a:p>
          <a:p>
            <a:pPr marL="0" lvl="0" indent="0" algn="ctr" hangingPunct="1">
              <a:spcBef>
                <a:spcPts val="600"/>
              </a:spcBef>
              <a:spcAft>
                <a:spcPts val="0"/>
              </a:spcAft>
              <a:buNone/>
            </a:pPr>
            <a:endParaRPr lang="pl-PL" sz="2400" dirty="0">
              <a:latin typeface="Times New Roman" pitchFamily="18"/>
              <a:cs typeface="Times New Roman" pitchFamily="18"/>
            </a:endParaRPr>
          </a:p>
        </p:txBody>
      </p:sp>
      <p:pic>
        <p:nvPicPr>
          <p:cNvPr id="4" name="Picture 2" descr="C:\Users\Administrator\Desktop\DOM\komenda policji gołdap roll u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38884" y="1219315"/>
            <a:ext cx="1905115" cy="5638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9643" y="188640"/>
            <a:ext cx="861840" cy="1470958"/>
          </a:xfrm>
          <a:prstGeom prst="rect">
            <a:avLst/>
          </a:prstGeom>
          <a:solidFill>
            <a:srgbClr val="EDEDED"/>
          </a:solidFill>
          <a:ln>
            <a:noFill/>
          </a:ln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38884" y="0"/>
            <a:ext cx="1905115" cy="1219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69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1115641" y="265678"/>
            <a:ext cx="5843162" cy="1143000"/>
          </a:xfrm>
        </p:spPr>
        <p:txBody>
          <a:bodyPr anchorCtr="1"/>
          <a:lstStyle/>
          <a:p>
            <a:pPr lvl="0" algn="ctr"/>
            <a:r>
              <a:rPr lang="pl-PL" sz="3200"/>
              <a:t> Turniej piłkarski dla dzieci </a:t>
            </a:r>
            <a:br>
              <a:rPr lang="pl-PL" sz="3200"/>
            </a:br>
            <a:r>
              <a:rPr lang="pl-PL" sz="3200"/>
              <a:t>„Fair- Play”</a:t>
            </a:r>
          </a:p>
        </p:txBody>
      </p:sp>
      <p:pic>
        <p:nvPicPr>
          <p:cNvPr id="3" name="Picture 2" descr="C:\Users\Administrator\Desktop\DOM\komenda policji gołdap roll u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38884" y="1071722"/>
            <a:ext cx="1905115" cy="5786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9643" y="188640"/>
            <a:ext cx="861840" cy="1297076"/>
          </a:xfrm>
          <a:prstGeom prst="rect">
            <a:avLst/>
          </a:prstGeom>
          <a:solidFill>
            <a:srgbClr val="EDEDED"/>
          </a:solidFill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38884" y="0"/>
            <a:ext cx="1905115" cy="1071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23561" y="1733034"/>
            <a:ext cx="3664439" cy="2592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911044" y="1727996"/>
            <a:ext cx="3160440" cy="2370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200518" y="4325038"/>
            <a:ext cx="3160440" cy="2370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3286262" y="3871853"/>
            <a:ext cx="3939482" cy="2953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35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1270439" y="205922"/>
            <a:ext cx="5739478" cy="2060636"/>
          </a:xfrm>
        </p:spPr>
        <p:txBody>
          <a:bodyPr anchorCtr="1"/>
          <a:lstStyle/>
          <a:p>
            <a:pPr lvl="0" algn="ctr"/>
            <a:r>
              <a:rPr lang="pl-PL" sz="3200" dirty="0"/>
              <a:t>„Nie czyń drugiemu, co Tobie</a:t>
            </a:r>
            <a:br>
              <a:rPr lang="pl-PL" sz="3200" dirty="0"/>
            </a:br>
            <a:r>
              <a:rPr lang="pl-PL" sz="3200" dirty="0"/>
              <a:t>nie miłe” – mądre rady </a:t>
            </a:r>
            <a:br>
              <a:rPr lang="pl-PL" sz="3200" dirty="0"/>
            </a:br>
            <a:r>
              <a:rPr lang="pl-PL" sz="3200" dirty="0"/>
              <a:t>Sierżanta </a:t>
            </a:r>
            <a:r>
              <a:rPr lang="pl-PL" sz="3200" dirty="0" err="1" smtClean="0"/>
              <a:t>Gołdapka</a:t>
            </a:r>
            <a:r>
              <a:rPr lang="pl-PL" sz="3200" dirty="0"/>
              <a:t/>
            </a:r>
            <a:br>
              <a:rPr lang="pl-PL" sz="3200" dirty="0"/>
            </a:br>
            <a:endParaRPr lang="pl-PL" sz="3200" dirty="0"/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287999" y="2231995"/>
            <a:ext cx="6768717" cy="4272479"/>
          </a:xfrm>
        </p:spPr>
        <p:txBody>
          <a:bodyPr lIns="91440" tIns="45720" rIns="91440" bIns="45720" anchorCtr="1"/>
          <a:lstStyle/>
          <a:p>
            <a:pPr marL="0" lvl="0" indent="0" algn="ctr" hangingPunct="1">
              <a:spcBef>
                <a:spcPts val="600"/>
              </a:spcBef>
              <a:spcAft>
                <a:spcPts val="0"/>
              </a:spcAft>
              <a:buNone/>
            </a:pPr>
            <a:r>
              <a:rPr lang="pl-PL" sz="2400" b="1" dirty="0">
                <a:latin typeface="Times New Roman" pitchFamily="18"/>
                <a:cs typeface="Times New Roman" pitchFamily="18"/>
              </a:rPr>
              <a:t>Przemoc rówieśnicza</a:t>
            </a:r>
            <a:r>
              <a:rPr lang="pl-PL" sz="2400" dirty="0">
                <a:latin typeface="Times New Roman" pitchFamily="18"/>
                <a:cs typeface="Times New Roman" pitchFamily="18"/>
              </a:rPr>
              <a:t> to ważny problem, który dotyczy wszystkich sfer funkcjonowania dzieci </a:t>
            </a:r>
            <a:br>
              <a:rPr lang="pl-PL" sz="2400" dirty="0">
                <a:latin typeface="Times New Roman" pitchFamily="18"/>
                <a:cs typeface="Times New Roman" pitchFamily="18"/>
              </a:rPr>
            </a:br>
            <a:r>
              <a:rPr lang="pl-PL" sz="2400" dirty="0">
                <a:latin typeface="Times New Roman" pitchFamily="18"/>
                <a:cs typeface="Times New Roman" pitchFamily="18"/>
              </a:rPr>
              <a:t>i młodzieży. Wśród młodych ludzi należy popularyzować postawy oparte na tolerancji, niesieniu pomocy  i braku akceptacji na wszelkie formy patologii społecznych.</a:t>
            </a:r>
          </a:p>
          <a:p>
            <a:pPr marL="0" lvl="0" indent="0" algn="ctr">
              <a:buNone/>
            </a:pPr>
            <a:r>
              <a:rPr lang="pl-PL" sz="2400" dirty="0">
                <a:latin typeface="Times New Roman" pitchFamily="18"/>
                <a:cs typeface="Times New Roman" pitchFamily="18"/>
              </a:rPr>
              <a:t>Konkurs na gazetkę szkolną o tematyce związanej </a:t>
            </a:r>
            <a:br>
              <a:rPr lang="pl-PL" sz="2400" dirty="0">
                <a:latin typeface="Times New Roman" pitchFamily="18"/>
                <a:cs typeface="Times New Roman" pitchFamily="18"/>
              </a:rPr>
            </a:br>
            <a:r>
              <a:rPr lang="pl-PL" sz="2400" dirty="0">
                <a:latin typeface="Times New Roman" pitchFamily="18"/>
                <a:cs typeface="Times New Roman" pitchFamily="18"/>
              </a:rPr>
              <a:t>z przemocą rówieśniczą poprzedzą spotkania dzieci </a:t>
            </a:r>
            <a:br>
              <a:rPr lang="pl-PL" sz="2400" dirty="0">
                <a:latin typeface="Times New Roman" pitchFamily="18"/>
                <a:cs typeface="Times New Roman" pitchFamily="18"/>
              </a:rPr>
            </a:br>
            <a:r>
              <a:rPr lang="pl-PL" sz="2400" dirty="0">
                <a:latin typeface="Times New Roman" pitchFamily="18"/>
                <a:cs typeface="Times New Roman" pitchFamily="18"/>
              </a:rPr>
              <a:t>z mądrym Sierżantem </a:t>
            </a:r>
            <a:r>
              <a:rPr lang="pl-PL" sz="2400" dirty="0" err="1" smtClean="0">
                <a:latin typeface="Times New Roman" pitchFamily="18"/>
                <a:cs typeface="Times New Roman" pitchFamily="18"/>
              </a:rPr>
              <a:t>Gołdapkiem</a:t>
            </a:r>
            <a:r>
              <a:rPr lang="pl-PL" sz="2400" i="1" dirty="0" smtClean="0">
                <a:cs typeface="Times New Roman" pitchFamily="18"/>
              </a:rPr>
              <a:t>.</a:t>
            </a:r>
            <a:r>
              <a:rPr lang="pl-PL" sz="2400" dirty="0" smtClean="0"/>
              <a:t> </a:t>
            </a:r>
            <a:r>
              <a:rPr lang="pl-PL" sz="2400" dirty="0" err="1">
                <a:latin typeface="Times New Roman" pitchFamily="18"/>
                <a:cs typeface="Times New Roman" pitchFamily="18"/>
              </a:rPr>
              <a:t>Pluszak</a:t>
            </a:r>
            <a:r>
              <a:rPr lang="pl-PL" sz="2400" dirty="0">
                <a:latin typeface="Times New Roman" pitchFamily="18"/>
                <a:cs typeface="Times New Roman" pitchFamily="18"/>
              </a:rPr>
              <a:t> podczas spotkań z dziećmi będzie uczył bezpiecznych </a:t>
            </a:r>
            <a:br>
              <a:rPr lang="pl-PL" sz="2400" dirty="0">
                <a:latin typeface="Times New Roman" pitchFamily="18"/>
                <a:cs typeface="Times New Roman" pitchFamily="18"/>
              </a:rPr>
            </a:br>
            <a:r>
              <a:rPr lang="pl-PL" sz="2400" dirty="0">
                <a:latin typeface="Times New Roman" pitchFamily="18"/>
                <a:cs typeface="Times New Roman" pitchFamily="18"/>
              </a:rPr>
              <a:t>zachowań.</a:t>
            </a:r>
          </a:p>
        </p:txBody>
      </p:sp>
      <p:pic>
        <p:nvPicPr>
          <p:cNvPr id="4" name="Picture 2" descr="C:\Users\Administrator\Desktop\DOM\komenda policji gołdap roll u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38884" y="1236241"/>
            <a:ext cx="1905115" cy="5621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9643" y="188640"/>
            <a:ext cx="861840" cy="1479243"/>
          </a:xfrm>
          <a:prstGeom prst="rect">
            <a:avLst/>
          </a:prstGeom>
          <a:solidFill>
            <a:srgbClr val="EDEDED"/>
          </a:solidFill>
          <a:ln>
            <a:noFill/>
          </a:ln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38884" y="0"/>
            <a:ext cx="1905115" cy="1071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304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1182419" y="341784"/>
            <a:ext cx="5843162" cy="1143000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pl-PL" sz="3200" dirty="0"/>
              <a:t>„Nie czyń drugiemu, co Tobie</a:t>
            </a:r>
            <a:br>
              <a:rPr lang="pl-PL" sz="3200" dirty="0"/>
            </a:br>
            <a:r>
              <a:rPr lang="pl-PL" sz="3200" dirty="0"/>
              <a:t>nie miłe” – mądre rady </a:t>
            </a:r>
            <a:br>
              <a:rPr lang="pl-PL" sz="3200" dirty="0"/>
            </a:br>
            <a:r>
              <a:rPr lang="pl-PL" sz="3200" dirty="0"/>
              <a:t>Sierżanta </a:t>
            </a:r>
            <a:r>
              <a:rPr lang="pl-PL" sz="3200" dirty="0" err="1" smtClean="0"/>
              <a:t>Gołdapka</a:t>
            </a:r>
            <a:endParaRPr lang="pl-PL" sz="3200" dirty="0"/>
          </a:p>
        </p:txBody>
      </p:sp>
      <p:pic>
        <p:nvPicPr>
          <p:cNvPr id="3" name="Picture 2" descr="C:\Users\Administrator\Desktop\DOM\komenda policji gołdap roll u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38884" y="1151997"/>
            <a:ext cx="1905115" cy="5706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9643" y="188640"/>
            <a:ext cx="861840" cy="1395356"/>
          </a:xfrm>
          <a:prstGeom prst="rect">
            <a:avLst/>
          </a:prstGeom>
          <a:solidFill>
            <a:srgbClr val="EDEDED"/>
          </a:solidFill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38884" y="0"/>
            <a:ext cx="1905115" cy="1151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052687" y="1668487"/>
            <a:ext cx="4050828" cy="252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052687" y="4254483"/>
            <a:ext cx="4050837" cy="2513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643" y="1989633"/>
            <a:ext cx="3156664" cy="4397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508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1218602" y="260648"/>
            <a:ext cx="5843162" cy="1143000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pl-PL" sz="3200" dirty="0" smtClean="0"/>
              <a:t>„Nie </a:t>
            </a:r>
            <a:r>
              <a:rPr lang="pl-PL" sz="3200" dirty="0"/>
              <a:t>czyń drugiemu, co Tobie</a:t>
            </a:r>
            <a:br>
              <a:rPr lang="pl-PL" sz="3200" dirty="0"/>
            </a:br>
            <a:r>
              <a:rPr lang="pl-PL" sz="3200" dirty="0"/>
              <a:t>nie miłe” – mądre rady </a:t>
            </a:r>
            <a:br>
              <a:rPr lang="pl-PL" sz="3200" dirty="0"/>
            </a:br>
            <a:r>
              <a:rPr lang="pl-PL" sz="3200" dirty="0"/>
              <a:t>Sierżanta </a:t>
            </a:r>
            <a:r>
              <a:rPr lang="pl-PL" sz="3200" dirty="0" err="1" smtClean="0"/>
              <a:t>Gołdapka</a:t>
            </a:r>
            <a:endParaRPr lang="pl-PL" sz="3200" dirty="0"/>
          </a:p>
        </p:txBody>
      </p:sp>
      <p:pic>
        <p:nvPicPr>
          <p:cNvPr id="3" name="Picture 2" descr="C:\Users\Administrator\Desktop\DOM\komenda policji gołdap roll u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38884" y="1071722"/>
            <a:ext cx="1905115" cy="5786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9643" y="188640"/>
            <a:ext cx="861840" cy="1297076"/>
          </a:xfrm>
          <a:prstGeom prst="rect">
            <a:avLst/>
          </a:prstGeom>
          <a:solidFill>
            <a:srgbClr val="EDEDED"/>
          </a:solidFill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38884" y="0"/>
            <a:ext cx="1905115" cy="1071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707593" y="3900674"/>
            <a:ext cx="4442731" cy="29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7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179643" y="1759451"/>
            <a:ext cx="4212000" cy="2700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677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1188720" y="558552"/>
            <a:ext cx="5843162" cy="1143000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pl-PL" sz="3200"/>
              <a:t>Powiedz NIE na pomarańczowo</a:t>
            </a:r>
            <a:br>
              <a:rPr lang="pl-PL" sz="3200"/>
            </a:br>
            <a:endParaRPr lang="pl-PL" sz="3200"/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179643" y="1914479"/>
            <a:ext cx="6768717" cy="4754880"/>
          </a:xfrm>
        </p:spPr>
        <p:txBody>
          <a:bodyPr lIns="91440" tIns="45720" rIns="91440" bIns="45720" anchorCtr="1"/>
          <a:lstStyle/>
          <a:p>
            <a:pPr marL="0" lvl="0" indent="0" algn="ctr">
              <a:buNone/>
            </a:pPr>
            <a:r>
              <a:rPr lang="pl-PL" sz="2400">
                <a:latin typeface="Times New Roman" pitchFamily="18"/>
                <a:cs typeface="Times New Roman" pitchFamily="18"/>
              </a:rPr>
              <a:t>Kampania „Pomarańczowa wstążka” rozgrywa się na wszystkich kontynentach, we wszystkich krajach świata. </a:t>
            </a:r>
            <a:r>
              <a:rPr lang="pl-PL" sz="2400" b="1">
                <a:latin typeface="Times New Roman" pitchFamily="18"/>
                <a:cs typeface="Times New Roman" pitchFamily="18"/>
              </a:rPr>
              <a:t>19 dni kampanii przeciwko przemocy </a:t>
            </a:r>
            <a:br>
              <a:rPr lang="pl-PL" sz="2400" b="1">
                <a:latin typeface="Times New Roman" pitchFamily="18"/>
                <a:cs typeface="Times New Roman" pitchFamily="18"/>
              </a:rPr>
            </a:br>
            <a:r>
              <a:rPr lang="pl-PL" sz="2400" b="1">
                <a:latin typeface="Times New Roman" pitchFamily="18"/>
                <a:cs typeface="Times New Roman" pitchFamily="18"/>
              </a:rPr>
              <a:t>i krzywdzeniu dzieci i młodzieży</a:t>
            </a:r>
            <a:r>
              <a:rPr lang="pl-PL" sz="2400">
                <a:latin typeface="Times New Roman" pitchFamily="18"/>
                <a:cs typeface="Times New Roman" pitchFamily="18"/>
              </a:rPr>
              <a:t> to czas, </a:t>
            </a:r>
            <a:br>
              <a:rPr lang="pl-PL" sz="2400">
                <a:latin typeface="Times New Roman" pitchFamily="18"/>
                <a:cs typeface="Times New Roman" pitchFamily="18"/>
              </a:rPr>
            </a:br>
            <a:r>
              <a:rPr lang="pl-PL" sz="2400">
                <a:latin typeface="Times New Roman" pitchFamily="18"/>
                <a:cs typeface="Times New Roman" pitchFamily="18"/>
              </a:rPr>
              <a:t>w którym przypominamy o bezpieczeństwie, wolności, godności, szacunku – prawach do nich każdego człowieka.</a:t>
            </a:r>
          </a:p>
          <a:p>
            <a:pPr marL="0" lvl="0" indent="0" algn="ctr">
              <a:buNone/>
            </a:pPr>
            <a:r>
              <a:rPr lang="pl-PL" sz="2400">
                <a:latin typeface="Times New Roman" pitchFamily="18"/>
                <a:cs typeface="Times New Roman" pitchFamily="18"/>
              </a:rPr>
              <a:t>We wszystkich szkołach podstawowych na terenie powiatu odbyły się lekcje wychowawcze</a:t>
            </a:r>
            <a:br>
              <a:rPr lang="pl-PL" sz="2400">
                <a:latin typeface="Times New Roman" pitchFamily="18"/>
                <a:cs typeface="Times New Roman" pitchFamily="18"/>
              </a:rPr>
            </a:br>
            <a:r>
              <a:rPr lang="pl-PL" sz="2400">
                <a:latin typeface="Times New Roman" pitchFamily="18"/>
                <a:cs typeface="Times New Roman" pitchFamily="18"/>
              </a:rPr>
              <a:t> i pogadanki z zakresu profilaktyki, agresji </a:t>
            </a:r>
            <a:br>
              <a:rPr lang="pl-PL" sz="2400">
                <a:latin typeface="Times New Roman" pitchFamily="18"/>
                <a:cs typeface="Times New Roman" pitchFamily="18"/>
              </a:rPr>
            </a:br>
            <a:r>
              <a:rPr lang="pl-PL" sz="2400">
                <a:latin typeface="Times New Roman" pitchFamily="18"/>
                <a:cs typeface="Times New Roman" pitchFamily="18"/>
              </a:rPr>
              <a:t>i przemocy.</a:t>
            </a:r>
          </a:p>
        </p:txBody>
      </p:sp>
      <p:pic>
        <p:nvPicPr>
          <p:cNvPr id="4" name="Picture 2" descr="C:\Users\Administrator\Desktop\DOM\komenda policji gołdap roll u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38884" y="1312200"/>
            <a:ext cx="1905115" cy="554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9643" y="188640"/>
            <a:ext cx="861840" cy="1437116"/>
          </a:xfrm>
          <a:prstGeom prst="rect">
            <a:avLst/>
          </a:prstGeom>
          <a:solidFill>
            <a:srgbClr val="EDEDED"/>
          </a:solidFill>
          <a:ln>
            <a:noFill/>
          </a:ln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38884" y="0"/>
            <a:ext cx="1905115" cy="1312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rostokąt 8"/>
          <p:cNvSpPr/>
          <p:nvPr/>
        </p:nvSpPr>
        <p:spPr>
          <a:xfrm>
            <a:off x="1321564" y="495723"/>
            <a:ext cx="5784476" cy="42480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994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1115641" y="265678"/>
            <a:ext cx="5843162" cy="1143000"/>
          </a:xfrm>
        </p:spPr>
        <p:txBody>
          <a:bodyPr anchorCtr="1"/>
          <a:lstStyle/>
          <a:p>
            <a:pPr lvl="0" algn="ctr"/>
            <a:r>
              <a:rPr lang="pl-PL" sz="3200"/>
              <a:t>Powiedz NIE na pomarańczowo</a:t>
            </a:r>
          </a:p>
        </p:txBody>
      </p:sp>
      <p:pic>
        <p:nvPicPr>
          <p:cNvPr id="3" name="Picture 2" descr="C:\Users\Administrator\Desktop\DOM\komenda policji gołdap roll u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38884" y="1071722"/>
            <a:ext cx="1905115" cy="5786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9643" y="188640"/>
            <a:ext cx="861840" cy="1297076"/>
          </a:xfrm>
          <a:prstGeom prst="rect">
            <a:avLst/>
          </a:prstGeom>
          <a:solidFill>
            <a:srgbClr val="EDEDED"/>
          </a:solidFill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38884" y="0"/>
            <a:ext cx="1905115" cy="1071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03998" y="1943996"/>
            <a:ext cx="2880003" cy="2015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672001" y="1943996"/>
            <a:ext cx="3240002" cy="2015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431999" y="4104000"/>
            <a:ext cx="2952003" cy="208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3672001" y="4104000"/>
            <a:ext cx="3240002" cy="2087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218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1115641" y="265678"/>
            <a:ext cx="5843162" cy="1143000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pl-PL"/>
              <a:t>„Żółta cytryna o bezpieczeństwie przypomina”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187561" y="1916637"/>
            <a:ext cx="6768717" cy="1944361"/>
          </a:xfrm>
        </p:spPr>
        <p:txBody>
          <a:bodyPr lIns="91440" tIns="45720" rIns="91440" bIns="45720" anchorCtr="1"/>
          <a:lstStyle/>
          <a:p>
            <a:pPr marL="0" lvl="0" indent="0" algn="ctr" hangingPunct="1">
              <a:spcBef>
                <a:spcPts val="600"/>
              </a:spcBef>
              <a:spcAft>
                <a:spcPts val="0"/>
              </a:spcAft>
              <a:buNone/>
            </a:pPr>
            <a:r>
              <a:rPr lang="pl-PL" sz="2400">
                <a:latin typeface="Century Schoolbook" pitchFamily="18"/>
              </a:rPr>
              <a:t>W newralgicznych punktach na terenie powiatu kilkuosobowe grupy dzieci wraz </a:t>
            </a:r>
            <a:br>
              <a:rPr lang="pl-PL" sz="2400">
                <a:latin typeface="Century Schoolbook" pitchFamily="18"/>
              </a:rPr>
            </a:br>
            <a:r>
              <a:rPr lang="pl-PL" sz="2400">
                <a:latin typeface="Century Schoolbook" pitchFamily="18"/>
              </a:rPr>
              <a:t>z opiekunem oraz policjantem będą uczyły osoby dorosłe prawidłowego zachowania na przejściu dla pieszych.</a:t>
            </a:r>
          </a:p>
        </p:txBody>
      </p:sp>
      <p:pic>
        <p:nvPicPr>
          <p:cNvPr id="4" name="Picture 2" descr="C:\Users\Administrator\Desktop\DOM\komenda policji gołdap roll u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38884" y="1071722"/>
            <a:ext cx="1905115" cy="5786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9643" y="188640"/>
            <a:ext cx="861840" cy="1297076"/>
          </a:xfrm>
          <a:prstGeom prst="rect">
            <a:avLst/>
          </a:prstGeom>
          <a:solidFill>
            <a:srgbClr val="EDEDED"/>
          </a:solidFill>
          <a:ln>
            <a:noFill/>
          </a:ln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38884" y="0"/>
            <a:ext cx="1905115" cy="1071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F:\piotr\spotkanie w szkołach dzielnica\ZDJĘCIA Z APARATU\Projekt DOM, czyli dzielnicowy oddany mieszkańcom\cytryna i biała wstążka 25.11.16\wstążka i cytryna 25.11\IMG_400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19640" y="3860999"/>
            <a:ext cx="3888357" cy="2916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901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840760" cy="1143000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chemeClr val="tx2"/>
                </a:solidFill>
                <a:latin typeface="+mn-lt"/>
              </a:rPr>
              <a:t>CZY OKOLICE ZAMIESZKANIA</a:t>
            </a:r>
            <a:br>
              <a:rPr lang="pl-PL" sz="2400" dirty="0" smtClean="0">
                <a:solidFill>
                  <a:schemeClr val="tx2"/>
                </a:solidFill>
                <a:latin typeface="+mn-lt"/>
              </a:rPr>
            </a:br>
            <a:r>
              <a:rPr lang="pl-PL" sz="2400" dirty="0" smtClean="0">
                <a:solidFill>
                  <a:schemeClr val="tx2"/>
                </a:solidFill>
                <a:latin typeface="+mn-lt"/>
              </a:rPr>
              <a:t>MOŻNA NAZWAĆ MIEJSCEM BEZPIECZNYM</a:t>
            </a:r>
            <a:r>
              <a:rPr lang="pl-PL" sz="2400" dirty="0" smtClean="0">
                <a:solidFill>
                  <a:schemeClr val="tx2"/>
                </a:solidFill>
              </a:rPr>
              <a:t/>
            </a:r>
            <a:br>
              <a:rPr lang="pl-PL" sz="2400" dirty="0" smtClean="0">
                <a:solidFill>
                  <a:schemeClr val="tx2"/>
                </a:solidFill>
              </a:rPr>
            </a:br>
            <a:r>
              <a:rPr lang="pl-PL" sz="2400" dirty="0" smtClean="0">
                <a:solidFill>
                  <a:schemeClr val="tx2"/>
                </a:solidFill>
                <a:latin typeface="+mn-lt"/>
              </a:rPr>
              <a:t>I SPOKOJNYM?</a:t>
            </a:r>
            <a:endParaRPr lang="pl-PL" sz="24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70" y="2060848"/>
            <a:ext cx="6616829" cy="3433404"/>
          </a:xfrm>
        </p:spPr>
      </p:pic>
      <p:sp>
        <p:nvSpPr>
          <p:cNvPr id="5" name="Prostokąt 4"/>
          <p:cNvSpPr/>
          <p:nvPr/>
        </p:nvSpPr>
        <p:spPr>
          <a:xfrm>
            <a:off x="4211960" y="607117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400" dirty="0"/>
              <a:t>Źródło: CBOS, maj 2018, nr 61/2018</a:t>
            </a:r>
          </a:p>
        </p:txBody>
      </p:sp>
    </p:spTree>
    <p:extLst>
      <p:ext uri="{BB962C8B-B14F-4D97-AF65-F5344CB8AC3E}">
        <p14:creationId xmlns:p14="http://schemas.microsoft.com/office/powerpoint/2010/main" val="52463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1115641" y="265678"/>
            <a:ext cx="5843162" cy="1143000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pl-PL"/>
              <a:t>„Żółta cytryna o bezpieczeństwie przypomina”</a:t>
            </a:r>
          </a:p>
        </p:txBody>
      </p:sp>
      <p:pic>
        <p:nvPicPr>
          <p:cNvPr id="3" name="Picture 2" descr="C:\Users\Administrator\Desktop\DOM\komenda policji gołdap roll u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38884" y="1071722"/>
            <a:ext cx="1905115" cy="5786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9643" y="188640"/>
            <a:ext cx="861840" cy="1297076"/>
          </a:xfrm>
          <a:prstGeom prst="rect">
            <a:avLst/>
          </a:prstGeom>
          <a:solidFill>
            <a:srgbClr val="EDEDED"/>
          </a:solidFill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38884" y="0"/>
            <a:ext cx="1905115" cy="1071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F:\piotr\spotkanie w szkołach dzielnica\ZDJĘCIA Z APARATU\Projekt DOM, czyli dzielnicowy oddany mieszkańcom\cytryna i biała wstążka 25.11.16\wstążka i cytryna 25.11\IMG_402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95642" y="1773003"/>
            <a:ext cx="2976481" cy="2232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F:\piotr\spotkanie w szkołach dzielnica\ZDJĘCIA Z APARATU\Projekt DOM, czyli dzielnicowy oddany mieszkańcom\cytryna i biała wstążka 25.11.16\wstążka i cytryna 25.11\IMG_4040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132002" y="1958397"/>
            <a:ext cx="3328196" cy="249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" descr="F:\piotr\spotkanie w szkołach dzielnica\ZDJĘCIA Z APARATU\Projekt DOM, czyli dzielnicowy oddany mieszkańcom\cytryna 21.11.2016\IMG_7616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358079" y="4295522"/>
            <a:ext cx="3483717" cy="1959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F:\piotr\spotkanie w szkołach dzielnica\ZDJĘCIA Z APARATU\Projekt DOM, czyli dzielnicowy oddany mieszkańcom\cytryna 21.11.2016\20161122_cytryna_18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85841" y="3788999"/>
            <a:ext cx="3722760" cy="2378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131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1115641" y="265678"/>
            <a:ext cx="5843162" cy="1143000"/>
          </a:xfrm>
        </p:spPr>
        <p:txBody>
          <a:bodyPr anchorCtr="1"/>
          <a:lstStyle/>
          <a:p>
            <a:pPr lvl="0" algn="ctr">
              <a:lnSpc>
                <a:spcPct val="90000"/>
              </a:lnSpc>
              <a:spcBef>
                <a:spcPts val="600"/>
              </a:spcBef>
            </a:pPr>
            <a:r>
              <a:rPr lang="pl-PL" sz="3200"/>
              <a:t>Bezpieczny senior czyli „Okazja czyni złodzieja”</a:t>
            </a:r>
          </a:p>
        </p:txBody>
      </p:sp>
      <p:pic>
        <p:nvPicPr>
          <p:cNvPr id="3" name="Picture 2" descr="C:\Users\Administrator\Desktop\DOM\komenda policji gołdap roll u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38884" y="1227600"/>
            <a:ext cx="1905115" cy="563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9643" y="188640"/>
            <a:ext cx="861840" cy="1462317"/>
          </a:xfrm>
          <a:prstGeom prst="rect">
            <a:avLst/>
          </a:prstGeom>
          <a:solidFill>
            <a:srgbClr val="EDEDED"/>
          </a:solidFill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38884" y="0"/>
            <a:ext cx="1905115" cy="1227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ostokąt 7"/>
          <p:cNvSpPr/>
          <p:nvPr/>
        </p:nvSpPr>
        <p:spPr>
          <a:xfrm>
            <a:off x="179643" y="1752475"/>
            <a:ext cx="6949439" cy="222623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dirty="0">
                <a:solidFill>
                  <a:srgbClr val="F8F8F8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Poczucie bezpieczeństwa ma ogromne znaczenie nie tylko dla ludzi młodych ale przede wszystkim dla tych, którzy czują się samotni i zależni od drugiego człowieka.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dirty="0">
                <a:solidFill>
                  <a:srgbClr val="F8F8F8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Celem spotkań będzie zmobilizowanie seniorów do zgłaszania policji zdarzeń z ich udziałem oraz ograniczenie przestępstw, których ofiarami są starsze osoby.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000" b="0" i="0" u="none" strike="noStrike" kern="1200" cap="none" spc="0" dirty="0"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7" name="Picture 2" descr="F:\piotr\spotkanie w szkołach dzielnica\Dubeninki debata\IMG_8121-Resizer-960W9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79356" y="3884755"/>
            <a:ext cx="4913281" cy="2763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588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1115641" y="265678"/>
            <a:ext cx="5843162" cy="1143000"/>
          </a:xfrm>
        </p:spPr>
        <p:txBody>
          <a:bodyPr anchorCtr="1"/>
          <a:lstStyle/>
          <a:p>
            <a:pPr lvl="0" algn="ctr">
              <a:lnSpc>
                <a:spcPct val="90000"/>
              </a:lnSpc>
              <a:spcBef>
                <a:spcPts val="600"/>
              </a:spcBef>
            </a:pPr>
            <a:r>
              <a:rPr lang="pl-PL" sz="3200"/>
              <a:t>„Czy mam wpływ na moje/twoje bezpieczeństwo?”</a:t>
            </a:r>
          </a:p>
        </p:txBody>
      </p:sp>
      <p:pic>
        <p:nvPicPr>
          <p:cNvPr id="3" name="Picture 2" descr="C:\Users\Administrator\Desktop\DOM\komenda policji gołdap roll u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38884" y="1071722"/>
            <a:ext cx="1905115" cy="5786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9643" y="188640"/>
            <a:ext cx="861840" cy="1297076"/>
          </a:xfrm>
          <a:prstGeom prst="rect">
            <a:avLst/>
          </a:prstGeom>
          <a:solidFill>
            <a:srgbClr val="EDEDED"/>
          </a:solidFill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357841" y="2031476"/>
            <a:ext cx="6600962" cy="422077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dirty="0">
                <a:solidFill>
                  <a:srgbClr val="F8F8F8"/>
                </a:solidFill>
                <a:uFillTx/>
                <a:latin typeface="Century Schoolbook" pitchFamily="18"/>
                <a:ea typeface="Microsoft YaHei" pitchFamily="2"/>
                <a:cs typeface="Mangal" pitchFamily="2"/>
              </a:rPr>
              <a:t>Debata społeczna skierowana przede wszystkim do seniorów oraz osób niepełnosprawnych.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dirty="0">
                <a:solidFill>
                  <a:srgbClr val="F8F8F8"/>
                </a:solidFill>
                <a:uFillTx/>
                <a:latin typeface="Century Schoolbook" pitchFamily="18"/>
                <a:ea typeface="Microsoft YaHei" pitchFamily="2"/>
                <a:cs typeface="Mangal" pitchFamily="2"/>
              </a:rPr>
              <a:t>Głosy społeczeństwa stanowią dla funkcjonariuszy ważny element informacji odnośnie zapotrzebowań edukacyjnych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dirty="0">
                <a:solidFill>
                  <a:srgbClr val="F8F8F8"/>
                </a:solidFill>
                <a:uFillTx/>
                <a:latin typeface="Century Schoolbook" pitchFamily="18"/>
                <a:ea typeface="Microsoft YaHei" pitchFamily="2"/>
                <a:cs typeface="Mangal" pitchFamily="2"/>
              </a:rPr>
              <a:t>i zapatrywań mieszkańców powiatu.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000" b="0" i="0" u="none" strike="noStrike" kern="1200" cap="none" spc="0" dirty="0">
              <a:solidFill>
                <a:srgbClr val="F8F8F8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dirty="0">
                <a:solidFill>
                  <a:srgbClr val="F8F8F8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W trakcie spotkania seniorzy będą mogli zapoznać się z funkcjonowaniem </a:t>
            </a:r>
            <a:r>
              <a:rPr lang="pl-PL" sz="2000" b="1" i="0" u="none" strike="noStrike" kern="1200" cap="none" spc="0" dirty="0">
                <a:solidFill>
                  <a:srgbClr val="F8F8F8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Krajowej Mapy Zagrożeń Bezpieczeństwa </a:t>
            </a:r>
            <a:r>
              <a:rPr lang="pl-PL" sz="2000" b="0" i="0" u="none" strike="noStrike" kern="1200" cap="none" spc="0" dirty="0">
                <a:solidFill>
                  <a:srgbClr val="F8F8F8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oraz</a:t>
            </a:r>
            <a:r>
              <a:rPr lang="pl-PL" sz="2000" b="1" i="0" u="none" strike="noStrike" kern="1200" cap="none" spc="0" dirty="0">
                <a:solidFill>
                  <a:srgbClr val="F8F8F8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 aplikacją „Moja Komenda”</a:t>
            </a:r>
            <a:r>
              <a:rPr lang="pl-PL" sz="2000" b="0" i="0" u="none" strike="noStrike" kern="1200" cap="none" spc="0" dirty="0">
                <a:solidFill>
                  <a:srgbClr val="F8F8F8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.</a:t>
            </a:r>
            <a:r>
              <a:rPr lang="pl-PL" sz="2000" b="1" i="0" u="none" strike="noStrike" kern="1200" cap="none" spc="0" dirty="0">
                <a:solidFill>
                  <a:srgbClr val="F8F8F8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  </a:t>
            </a:r>
            <a:r>
              <a:rPr lang="pl-PL" sz="2000" b="0" i="0" u="none" strike="noStrike" kern="1200" cap="none" spc="0" dirty="0">
                <a:solidFill>
                  <a:srgbClr val="F8F8F8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 Powyższe działania zostaną zorganizowane po to, aby osoby nie umiejące korzystać z Internetu miały możliwość wypowiedzi na temat zagrożeń, które w ich subiektywnym odczuciu mogą zagrażać jego bezpieczeństwu.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000" b="0" i="0" u="none" strike="noStrike" kern="1200" cap="none" spc="0" dirty="0">
              <a:solidFill>
                <a:srgbClr val="F8F8F8"/>
              </a:solidFill>
              <a:uFillTx/>
              <a:latin typeface="Century Schoolbook" pitchFamily="18"/>
              <a:ea typeface="Microsoft YaHei" pitchFamily="2"/>
              <a:cs typeface="Mangal" pitchFamily="2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38884" y="0"/>
            <a:ext cx="1905115" cy="1071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45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1115641" y="265678"/>
            <a:ext cx="5843162" cy="1143000"/>
          </a:xfrm>
        </p:spPr>
        <p:txBody>
          <a:bodyPr anchorCtr="1"/>
          <a:lstStyle/>
          <a:p>
            <a:pPr lvl="0" algn="ctr">
              <a:lnSpc>
                <a:spcPct val="90000"/>
              </a:lnSpc>
              <a:spcBef>
                <a:spcPts val="600"/>
              </a:spcBef>
            </a:pPr>
            <a:r>
              <a:rPr lang="pl-PL" sz="3200"/>
              <a:t>„Czy mam wpływ na moje/twoje bezpieczeństwo?”</a:t>
            </a:r>
          </a:p>
        </p:txBody>
      </p:sp>
      <p:pic>
        <p:nvPicPr>
          <p:cNvPr id="3" name="Picture 2" descr="C:\Users\Administrator\Desktop\DOM\komenda policji gołdap roll u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38884" y="1071722"/>
            <a:ext cx="1905115" cy="5786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9643" y="188640"/>
            <a:ext cx="861840" cy="1297076"/>
          </a:xfrm>
          <a:prstGeom prst="rect">
            <a:avLst/>
          </a:prstGeom>
          <a:solidFill>
            <a:srgbClr val="EDEDED"/>
          </a:solidFill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38884" y="0"/>
            <a:ext cx="1905115" cy="1071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F:\piotr\spotkanie w szkołach dzielnica\ZDJĘCIA Z APARATU\Projekt DOM, czyli dzielnicowy oddany mieszkańcom\debata 06.12.2016\IMG_803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95642" y="2061002"/>
            <a:ext cx="6542275" cy="42483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267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1115641" y="265678"/>
            <a:ext cx="5843162" cy="1143000"/>
          </a:xfrm>
        </p:spPr>
        <p:txBody>
          <a:bodyPr anchorCtr="1"/>
          <a:lstStyle/>
          <a:p>
            <a:pPr lvl="0" algn="ctr"/>
            <a:r>
              <a:rPr lang="pl-PL"/>
              <a:t>„Przytul misia Tulisia”</a:t>
            </a:r>
          </a:p>
        </p:txBody>
      </p:sp>
      <p:pic>
        <p:nvPicPr>
          <p:cNvPr id="3" name="Picture 2" descr="C:\Users\Administrator\Desktop\DOM\komenda policji gołdap roll u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38884" y="1071722"/>
            <a:ext cx="1905115" cy="5786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9643" y="188640"/>
            <a:ext cx="861840" cy="1297076"/>
          </a:xfrm>
          <a:prstGeom prst="rect">
            <a:avLst/>
          </a:prstGeom>
          <a:solidFill>
            <a:srgbClr val="EDEDED"/>
          </a:solidFill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431999" y="1839599"/>
            <a:ext cx="6600962" cy="161640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dirty="0">
                <a:solidFill>
                  <a:srgbClr val="F8F8F8"/>
                </a:solidFill>
                <a:uFillTx/>
                <a:latin typeface="Century Schoolbook" pitchFamily="18"/>
                <a:ea typeface="Microsoft YaHei" pitchFamily="2"/>
                <a:cs typeface="Mangal" pitchFamily="2"/>
              </a:rPr>
              <a:t>Pluszowe misie są przekazywane dzieciom dotkniętym problemem przemocy domowej.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dirty="0">
                <a:solidFill>
                  <a:srgbClr val="F8F8F8"/>
                </a:solidFill>
                <a:uFillTx/>
                <a:latin typeface="Century Schoolbook" pitchFamily="18"/>
                <a:ea typeface="Microsoft YaHei" pitchFamily="2"/>
                <a:cs typeface="Mangal" pitchFamily="2"/>
              </a:rPr>
              <a:t>Na maskotkach umieszczono numer bezpłatnego Telefonu Zaufania dla Dzieci i Młodzieży 116 111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dirty="0">
                <a:solidFill>
                  <a:srgbClr val="F8F8F8"/>
                </a:solidFill>
                <a:uFillTx/>
                <a:latin typeface="Century Schoolbook" pitchFamily="18"/>
                <a:ea typeface="Microsoft YaHei" pitchFamily="2"/>
                <a:cs typeface="Mangal" pitchFamily="2"/>
              </a:rPr>
              <a:t>oraz numer telefonu alarmowego 112.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38884" y="0"/>
            <a:ext cx="1905115" cy="1071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8976" y="3643536"/>
            <a:ext cx="4487591" cy="2948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080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1115641" y="265678"/>
            <a:ext cx="5843162" cy="1143000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pl-PL"/>
              <a:t>Kampania „Biała Wstążka”</a:t>
            </a:r>
          </a:p>
        </p:txBody>
      </p:sp>
      <p:pic>
        <p:nvPicPr>
          <p:cNvPr id="3" name="Picture 2" descr="C:\Users\Administrator\Desktop\DOM\komenda policji gołdap roll u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38884" y="1295997"/>
            <a:ext cx="1905115" cy="556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9643" y="188640"/>
            <a:ext cx="861840" cy="1467355"/>
          </a:xfrm>
          <a:prstGeom prst="rect">
            <a:avLst/>
          </a:prstGeom>
          <a:solidFill>
            <a:srgbClr val="EDEDED"/>
          </a:solidFill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407520" y="1655996"/>
            <a:ext cx="6600962" cy="156677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dirty="0">
                <a:solidFill>
                  <a:srgbClr val="F8F8F8"/>
                </a:solidFill>
                <a:uFillTx/>
                <a:latin typeface="Century Schoolbook" pitchFamily="18"/>
                <a:ea typeface="Microsoft YaHei" pitchFamily="2"/>
                <a:cs typeface="Mangal" pitchFamily="2"/>
              </a:rPr>
              <a:t>To największa na świecie kampania mająca na celu zatrzymanie przemocy wobec kobiet.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dirty="0">
                <a:solidFill>
                  <a:srgbClr val="F8F8F8"/>
                </a:solidFill>
                <a:uFillTx/>
                <a:latin typeface="Century Schoolbook" pitchFamily="18"/>
                <a:ea typeface="Microsoft YaHei" pitchFamily="2"/>
                <a:cs typeface="Mangal" pitchFamily="2"/>
              </a:rPr>
              <a:t>Biała wstążka symbolizuje zobowiązanie do przerwania milczenia w kwestiach przemocy wobec kobiet i powstrzymania się od wszelkich form jej stosowania.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38884" y="0"/>
            <a:ext cx="1905115" cy="1295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F:\piotr\spotkanie w szkołach dzielnica\IMG_7785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59640" y="3620164"/>
            <a:ext cx="4632121" cy="3088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614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1041483" y="963997"/>
            <a:ext cx="6082561" cy="1143000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pl-PL" sz="2700"/>
              <a:t>Warsztaty i szkolenia z zakresu doskonalenia umiejętności funkcjonariuszy i kadry pedagogicznej</a:t>
            </a:r>
          </a:p>
        </p:txBody>
      </p:sp>
      <p:pic>
        <p:nvPicPr>
          <p:cNvPr id="3" name="Picture 2" descr="C:\Users\Administrator\Desktop\DOM\komenda policji gołdap roll u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38884" y="1367997"/>
            <a:ext cx="1905115" cy="549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9643" y="188640"/>
            <a:ext cx="861840" cy="1394642"/>
          </a:xfrm>
          <a:prstGeom prst="rect">
            <a:avLst/>
          </a:prstGeom>
          <a:solidFill>
            <a:srgbClr val="EDEDED"/>
          </a:solidFill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143999" y="2448004"/>
            <a:ext cx="6983995" cy="392588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0" cap="none" spc="0" dirty="0">
                <a:solidFill>
                  <a:srgbClr val="F8F8F8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Szkolenia mają na celu podniesienie kompetencji zawodowych osób, które na co dzień zajmują się pracą z dziećmi i młodzieżą.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000" b="0" i="0" u="none" strike="noStrike" kern="1200" cap="none" spc="0" dirty="0">
              <a:solidFill>
                <a:srgbClr val="F8F8F8"/>
              </a:solidFill>
              <a:uFillTx/>
              <a:latin typeface="Century Schoolbook" pitchFamily="18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1" i="0" u="none" strike="noStrike" kern="0" cap="none" spc="0" dirty="0">
                <a:solidFill>
                  <a:srgbClr val="F8F8F8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„Zostań znajomym swojego dziecka” – </a:t>
            </a:r>
            <a:r>
              <a:rPr lang="pl-PL" sz="2000" b="0" i="0" u="none" strike="noStrike" kern="0" cap="none" spc="0" dirty="0">
                <a:solidFill>
                  <a:srgbClr val="F8F8F8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prowadzącymi będą przedstawicielki </a:t>
            </a:r>
            <a:r>
              <a:rPr lang="pl-PL" sz="2000" b="1" i="0" u="none" strike="noStrike" kern="0" cap="none" spc="0" dirty="0">
                <a:solidFill>
                  <a:srgbClr val="F8F8F8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Działu Akademia NASK</a:t>
            </a:r>
            <a:r>
              <a:rPr lang="pl-PL" sz="2000" b="0" i="0" u="none" strike="noStrike" kern="0" cap="none" spc="0" dirty="0">
                <a:solidFill>
                  <a:srgbClr val="F8F8F8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, które na co dzień zajmują się kwestiami związanymi z bezpieczeństwem w sieci oraz promocją pozytywnego i efektywnego wykorzystywania technologii cyfrowej.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000" b="0" i="0" u="none" strike="noStrike" kern="0" cap="none" spc="0" dirty="0">
              <a:solidFill>
                <a:srgbClr val="F8F8F8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1" i="0" u="none" strike="noStrike" kern="0" cap="none" spc="0" dirty="0">
                <a:solidFill>
                  <a:srgbClr val="F8F8F8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„Oddziaływać skutecznie” – </a:t>
            </a:r>
            <a:r>
              <a:rPr lang="pl-PL" sz="2000" b="0" i="0" u="none" strike="noStrike" kern="0" cap="none" spc="0" dirty="0">
                <a:solidFill>
                  <a:srgbClr val="F8F8F8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szkolenie przeprowadziła terapeutka uzależnień ze Stowarzyszenia MONAR Poradni Profilaktyczno- Konsultacyjnej w Olsztynie.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000" b="1" i="0" u="none" strike="noStrike" kern="0" cap="none" spc="0" dirty="0">
              <a:solidFill>
                <a:srgbClr val="F8F8F8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38884" y="0"/>
            <a:ext cx="1905115" cy="1367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485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1041483" y="59399"/>
            <a:ext cx="5843162" cy="1749960"/>
          </a:xfrm>
        </p:spPr>
        <p:txBody>
          <a:bodyPr anchorCtr="1"/>
          <a:lstStyle/>
          <a:p>
            <a:pPr lvl="0" algn="ctr"/>
            <a:r>
              <a:rPr lang="pl-PL" sz="2700"/>
              <a:t>ON, TY I JA – RAZEM NA SZLAKU BEZPIECZEŃSTWA POWIATU GOŁDAPSKIEGO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323642" y="2133002"/>
            <a:ext cx="6768717" cy="4394880"/>
          </a:xfrm>
        </p:spPr>
        <p:txBody>
          <a:bodyPr lIns="91440" tIns="45720" rIns="91440" bIns="45720">
            <a:normAutofit lnSpcReduction="10000"/>
          </a:bodyPr>
          <a:lstStyle/>
          <a:p>
            <a:pPr marL="0" lvl="0" indent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-PL" sz="2200" dirty="0">
                <a:latin typeface="Century Schoolbook" pitchFamily="18"/>
              </a:rPr>
              <a:t>W ramach projektu zakupiono m.in.:</a:t>
            </a:r>
          </a:p>
          <a:p>
            <a:pPr marL="0" lvl="0" indent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pl-PL" sz="2200" dirty="0">
              <a:latin typeface="Century Schoolbook" pitchFamily="18"/>
            </a:endParaRPr>
          </a:p>
          <a:p>
            <a:pPr lvl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2200" dirty="0">
                <a:latin typeface="Century Schoolbook" pitchFamily="18"/>
              </a:rPr>
              <a:t>materiały edukacyjne (ulotki dot. przemocy domowej i bezpieczeństwa w ruchu drogowym)</a:t>
            </a:r>
          </a:p>
          <a:p>
            <a:pPr lvl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2200" dirty="0">
                <a:latin typeface="Century Schoolbook" pitchFamily="18"/>
              </a:rPr>
              <a:t>strój reklamowy Sierżant </a:t>
            </a:r>
            <a:r>
              <a:rPr lang="pl-PL" sz="2200" dirty="0" err="1" smtClean="0">
                <a:latin typeface="Century Schoolbook" pitchFamily="18"/>
              </a:rPr>
              <a:t>Gołdapek</a:t>
            </a:r>
            <a:endParaRPr lang="pl-PL" sz="2200" dirty="0">
              <a:latin typeface="Century Schoolbook" pitchFamily="18"/>
            </a:endParaRPr>
          </a:p>
          <a:p>
            <a:pPr lvl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2200" dirty="0">
                <a:latin typeface="Century Schoolbook" pitchFamily="18"/>
              </a:rPr>
              <a:t>misie „</a:t>
            </a:r>
            <a:r>
              <a:rPr lang="pl-PL" sz="2200" dirty="0" err="1">
                <a:latin typeface="Century Schoolbook" pitchFamily="18"/>
              </a:rPr>
              <a:t>Tulisie</a:t>
            </a:r>
            <a:r>
              <a:rPr lang="pl-PL" sz="2200" dirty="0">
                <a:latin typeface="Century Schoolbook" pitchFamily="18"/>
              </a:rPr>
              <a:t>”</a:t>
            </a:r>
          </a:p>
          <a:p>
            <a:pPr lvl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2200" dirty="0">
                <a:latin typeface="Century Schoolbook" pitchFamily="18"/>
              </a:rPr>
              <a:t>namiot </a:t>
            </a:r>
            <a:r>
              <a:rPr lang="pl-PL" sz="2200" dirty="0" err="1">
                <a:latin typeface="Century Schoolbook" pitchFamily="18"/>
              </a:rPr>
              <a:t>profilatyczny</a:t>
            </a:r>
            <a:endParaRPr lang="pl-PL" sz="2200" dirty="0">
              <a:latin typeface="Century Schoolbook" pitchFamily="18"/>
            </a:endParaRPr>
          </a:p>
          <a:p>
            <a:pPr lvl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2200" dirty="0">
                <a:latin typeface="Century Schoolbook" pitchFamily="18"/>
              </a:rPr>
              <a:t>elementy odblaskowe (m.in. : klipsy magnetyczne, opaski, zawieszki)</a:t>
            </a:r>
          </a:p>
          <a:p>
            <a:pPr lvl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2200" dirty="0">
                <a:latin typeface="Century Schoolbook" pitchFamily="18"/>
              </a:rPr>
              <a:t>aparat fotograficzny</a:t>
            </a:r>
          </a:p>
          <a:p>
            <a:pPr lvl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2200" dirty="0">
                <a:latin typeface="Century Schoolbook" pitchFamily="18"/>
              </a:rPr>
              <a:t>taktyczne kamizelki odblaskowe</a:t>
            </a:r>
          </a:p>
          <a:p>
            <a:pPr lvl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2200" dirty="0">
                <a:latin typeface="Century Schoolbook" pitchFamily="18"/>
              </a:rPr>
              <a:t>walizka profilaktyczna</a:t>
            </a:r>
          </a:p>
        </p:txBody>
      </p:sp>
      <p:pic>
        <p:nvPicPr>
          <p:cNvPr id="4" name="Picture 2" descr="C:\Users\Administrator\Desktop\DOM\komenda policji gołdap roll u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38884" y="1367997"/>
            <a:ext cx="1905115" cy="549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9643" y="188640"/>
            <a:ext cx="861840" cy="1395356"/>
          </a:xfrm>
          <a:prstGeom prst="rect">
            <a:avLst/>
          </a:prstGeom>
          <a:solidFill>
            <a:srgbClr val="EDEDED"/>
          </a:solidFill>
          <a:ln>
            <a:noFill/>
          </a:ln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38884" y="0"/>
            <a:ext cx="1905115" cy="1367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19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1218602" y="279358"/>
            <a:ext cx="5843162" cy="1408678"/>
          </a:xfrm>
        </p:spPr>
        <p:txBody>
          <a:bodyPr anchorCtr="1"/>
          <a:lstStyle/>
          <a:p>
            <a:pPr lvl="0" algn="ctr"/>
            <a:r>
              <a:rPr lang="pl-PL" sz="2700"/>
              <a:t>ON, TY i JA – RAZEM NA SZLAKU BEZPIECZEŃSTWA POWIATU GOŁDAPSKIEGO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179643" y="2246763"/>
            <a:ext cx="6768717" cy="2880359"/>
          </a:xfrm>
        </p:spPr>
        <p:txBody>
          <a:bodyPr lIns="91440" tIns="45720" rIns="91440" bIns="45720" anchorCtr="1">
            <a:normAutofit lnSpcReduction="10000"/>
          </a:bodyPr>
          <a:lstStyle/>
          <a:p>
            <a:pPr marL="0" lvl="0" indent="0" algn="ctr" hangingPunct="1">
              <a:spcBef>
                <a:spcPts val="600"/>
              </a:spcBef>
              <a:spcAft>
                <a:spcPts val="0"/>
              </a:spcAft>
              <a:buNone/>
            </a:pPr>
            <a:r>
              <a:rPr lang="pl-PL" sz="2800">
                <a:latin typeface="Century Schoolbook" pitchFamily="18"/>
              </a:rPr>
              <a:t>Kwota dotacji: </a:t>
            </a:r>
            <a:r>
              <a:rPr lang="pl-PL" sz="2800">
                <a:latin typeface="Times New Roman" pitchFamily="18"/>
                <a:cs typeface="Times New Roman" pitchFamily="18"/>
              </a:rPr>
              <a:t>99.985,00</a:t>
            </a:r>
            <a:r>
              <a:rPr lang="pl-PL" sz="2800">
                <a:latin typeface="Century Schoolbook" pitchFamily="18"/>
              </a:rPr>
              <a:t> zł.</a:t>
            </a:r>
          </a:p>
          <a:p>
            <a:pPr marL="0" lvl="0" indent="0" algn="ctr" hangingPunct="1">
              <a:spcBef>
                <a:spcPts val="600"/>
              </a:spcBef>
              <a:spcAft>
                <a:spcPts val="0"/>
              </a:spcAft>
              <a:buNone/>
            </a:pPr>
            <a:r>
              <a:rPr lang="pl-PL" sz="2800">
                <a:latin typeface="Century Schoolbook" pitchFamily="18"/>
              </a:rPr>
              <a:t>Środki własne Starostwa Powiatowego </a:t>
            </a:r>
            <a:br>
              <a:rPr lang="pl-PL" sz="2800">
                <a:latin typeface="Century Schoolbook" pitchFamily="18"/>
              </a:rPr>
            </a:br>
            <a:r>
              <a:rPr lang="pl-PL" sz="2800">
                <a:latin typeface="Century Schoolbook" pitchFamily="18"/>
              </a:rPr>
              <a:t>w Gołdapi: </a:t>
            </a:r>
            <a:r>
              <a:rPr lang="pl-PL" sz="2800">
                <a:latin typeface="Times New Roman" pitchFamily="18"/>
                <a:cs typeface="Times New Roman" pitchFamily="18"/>
              </a:rPr>
              <a:t>52.850,00</a:t>
            </a:r>
            <a:r>
              <a:rPr lang="pl-PL" sz="2800">
                <a:latin typeface="Century Schoolbook" pitchFamily="18"/>
              </a:rPr>
              <a:t> zł.</a:t>
            </a:r>
          </a:p>
          <a:p>
            <a:pPr marL="0" lvl="0" indent="0" algn="ctr" hangingPunct="1">
              <a:spcBef>
                <a:spcPts val="600"/>
              </a:spcBef>
              <a:spcAft>
                <a:spcPts val="0"/>
              </a:spcAft>
              <a:buNone/>
            </a:pPr>
            <a:r>
              <a:rPr lang="pl-PL" sz="2800">
                <a:latin typeface="Century Schoolbook" pitchFamily="18"/>
              </a:rPr>
              <a:t>Koszt całkowity: </a:t>
            </a:r>
            <a:r>
              <a:rPr lang="pl-PL" sz="2800">
                <a:latin typeface="Times New Roman" pitchFamily="18"/>
                <a:cs typeface="Times New Roman" pitchFamily="18"/>
              </a:rPr>
              <a:t>152.835,00</a:t>
            </a:r>
            <a:r>
              <a:rPr lang="pl-PL" sz="2800">
                <a:latin typeface="Century Schoolbook" pitchFamily="18"/>
              </a:rPr>
              <a:t> zł.</a:t>
            </a:r>
          </a:p>
          <a:p>
            <a:pPr marL="0" lvl="0" indent="0" algn="ctr" hangingPunct="1">
              <a:spcBef>
                <a:spcPts val="600"/>
              </a:spcBef>
              <a:spcAft>
                <a:spcPts val="0"/>
              </a:spcAft>
              <a:buNone/>
            </a:pPr>
            <a:r>
              <a:rPr lang="pl-PL" sz="2800">
                <a:latin typeface="Century Schoolbook" pitchFamily="18"/>
              </a:rPr>
              <a:t>Termin realizacji projektu: </a:t>
            </a:r>
            <a:br>
              <a:rPr lang="pl-PL" sz="2800">
                <a:latin typeface="Century Schoolbook" pitchFamily="18"/>
              </a:rPr>
            </a:br>
            <a:r>
              <a:rPr lang="pl-PL" sz="2800">
                <a:latin typeface="Century Schoolbook" pitchFamily="18"/>
              </a:rPr>
              <a:t>październik – grudzień 2018 rok</a:t>
            </a:r>
          </a:p>
        </p:txBody>
      </p:sp>
      <p:pic>
        <p:nvPicPr>
          <p:cNvPr id="4" name="Picture 2" descr="C:\Users\Administrator\Desktop\DOM\komenda policji gołdap roll u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38884" y="1223997"/>
            <a:ext cx="1905115" cy="5634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9643" y="188640"/>
            <a:ext cx="861840" cy="1428475"/>
          </a:xfrm>
          <a:prstGeom prst="rect">
            <a:avLst/>
          </a:prstGeom>
          <a:solidFill>
            <a:srgbClr val="EDEDED"/>
          </a:solidFill>
          <a:ln>
            <a:noFill/>
          </a:ln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38884" y="0"/>
            <a:ext cx="1905115" cy="1223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406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4006" y="-741"/>
            <a:ext cx="7239993" cy="1154097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Fundusz Wsparcia Policji</a:t>
            </a:r>
            <a:endParaRPr lang="pl-PL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04007" y="1183306"/>
            <a:ext cx="7135688" cy="555806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sz="3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Gmina Gołdap</a:t>
            </a:r>
          </a:p>
          <a:p>
            <a:pPr marL="0" indent="0" algn="just">
              <a:buNone/>
            </a:pPr>
            <a:endParaRPr lang="pl-PL" sz="2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6 900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zł –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służby ponadnormatywne</a:t>
            </a:r>
          </a:p>
          <a:p>
            <a:pPr marL="0" indent="0" algn="just">
              <a:buNone/>
            </a:pPr>
            <a:endParaRPr lang="pl-P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23 000 zł – dofinansowanie zakupu nieoznakowanego samochodu</a:t>
            </a:r>
          </a:p>
          <a:p>
            <a:pPr marL="0" indent="0">
              <a:buNone/>
            </a:pPr>
            <a:endParaRPr lang="pl-P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37 000 zł – dofinansowanie zakupu oznakowanego samochodu segmentu C</a:t>
            </a:r>
          </a:p>
          <a:p>
            <a:pPr marL="0" indent="0">
              <a:buNone/>
            </a:pP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3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Gminny Program Profilaktyki i Rozwiązywania Problemów Alkoholowych</a:t>
            </a:r>
            <a:endParaRPr lang="pl-PL" sz="33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12 923 zł</a:t>
            </a:r>
          </a:p>
          <a:p>
            <a:pPr marL="0" indent="0" algn="just">
              <a:buNone/>
            </a:pP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3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Starostwo Powiatowe</a:t>
            </a:r>
          </a:p>
          <a:p>
            <a:pPr marL="0" indent="0" algn="just">
              <a:buNone/>
            </a:pPr>
            <a:endParaRPr lang="pl-PL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3 000 zł – bieżące wydatki</a:t>
            </a:r>
          </a:p>
          <a:p>
            <a:pPr marL="0" indent="0" algn="just">
              <a:buNone/>
            </a:pP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3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Gmina Dubeninki</a:t>
            </a:r>
            <a:endParaRPr lang="pl-PL" sz="33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3 000 zł – bieżące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wydatki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32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315200" cy="74943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Times New Roman" pitchFamily="18" charset="0"/>
                <a:cs typeface="Times New Roman" pitchFamily="18" charset="0"/>
              </a:rPr>
              <a:t>Pion Kryminalny</a:t>
            </a: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275" y="1916832"/>
            <a:ext cx="411985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16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4006" y="-741"/>
            <a:ext cx="7239993" cy="1154097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Efektywność służb ponadnormatywnych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04007" y="1183307"/>
            <a:ext cx="7135688" cy="45499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6900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zł –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służb</a:t>
            </a:r>
          </a:p>
          <a:p>
            <a:pPr marL="0" indent="0" algn="just">
              <a:buNone/>
            </a:pP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Wyniki</a:t>
            </a:r>
          </a:p>
          <a:p>
            <a:pPr algn="just">
              <a:buFontTx/>
              <a:buChar char="-"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Ujawniono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wykroczeń –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Wylegitymowano –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126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osób</a:t>
            </a:r>
          </a:p>
          <a:p>
            <a:pPr algn="just">
              <a:buFontTx/>
              <a:buChar char="-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Przeprowadzono interwencji –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z czego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miejscach publicznych</a:t>
            </a:r>
          </a:p>
          <a:p>
            <a:pPr marL="0" indent="0" algn="just">
              <a:buNone/>
            </a:pP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65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0"/>
            <a:ext cx="7560840" cy="1154097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Priorytety </a:t>
            </a:r>
            <a:r>
              <a:rPr lang="pl-PL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pracy na rok 2019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35696" y="1196752"/>
            <a:ext cx="7135688" cy="5112568"/>
          </a:xfrm>
        </p:spPr>
        <p:txBody>
          <a:bodyPr>
            <a:no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Ograniczenie przestępczości narkotykowej ze szczególnym naciskiem na środowisko nieletnich,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Ograniczenie przestępczości najbardziej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dotkliwej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dla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społeczeństwa w 7 wybranych kategoriach,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Skuteczne działania w zakresie ujawniania i przeciwdziałania przemocy domowej w tym izolacja sprawców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przemocy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ofiar,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Podniesienie efektywności pracy operacyjnej,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Kontynuacja podnoszenia skuteczności poszukiwań osób,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Utrzymanie miernika czasu reakcji na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zdarzenie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dotychczasowym poziomie,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Dążenie do sukcesywnej poprawy bezpieczeństwa w ruchu drogowym,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Zwiększenie ilości wykonanych służb bezwzględnych przez policjantów pionu prewencji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05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76"/>
            <a:ext cx="9144000" cy="6793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/>
          <p:cNvSpPr/>
          <p:nvPr/>
        </p:nvSpPr>
        <p:spPr>
          <a:xfrm>
            <a:off x="323528" y="5022785"/>
            <a:ext cx="8319032" cy="78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pl-PL" altLang="pl-PL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21550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36039" y="260648"/>
            <a:ext cx="5256584" cy="722049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Wykrywalność ogólna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355937"/>
              </p:ext>
            </p:extLst>
          </p:nvPr>
        </p:nvGraphicFramePr>
        <p:xfrm>
          <a:off x="2573667" y="1340768"/>
          <a:ext cx="5781327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1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71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271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KPP  GOŁDAP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Średnia</a:t>
                      </a:r>
                      <a:r>
                        <a:rPr lang="pl-PL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Województwa</a:t>
                      </a:r>
                      <a:endParaRPr lang="pl-PL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2013 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latin typeface="Times New Roman" pitchFamily="18" charset="0"/>
                          <a:cs typeface="Times New Roman" pitchFamily="18" charset="0"/>
                        </a:rPr>
                        <a:t>85,8</a:t>
                      </a:r>
                      <a:r>
                        <a:rPr lang="pl-PL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pl-PL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66,9 %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2014 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latin typeface="Times New Roman" pitchFamily="18" charset="0"/>
                          <a:cs typeface="Times New Roman" pitchFamily="18" charset="0"/>
                        </a:rPr>
                        <a:t>87,1 %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68,6 %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2015 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latin typeface="Times New Roman" pitchFamily="18" charset="0"/>
                          <a:cs typeface="Times New Roman" pitchFamily="18" charset="0"/>
                        </a:rPr>
                        <a:t>87,1 %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64,8 %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r>
                        <a:rPr lang="pl-PL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r.</a:t>
                      </a:r>
                      <a:endParaRPr lang="pl-PL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latin typeface="Times New Roman" pitchFamily="18" charset="0"/>
                          <a:cs typeface="Times New Roman" pitchFamily="18" charset="0"/>
                        </a:rPr>
                        <a:t>84,3 %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67,6 %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2017 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latin typeface="Times New Roman" pitchFamily="18" charset="0"/>
                          <a:cs typeface="Times New Roman" pitchFamily="18" charset="0"/>
                        </a:rPr>
                        <a:t>84,4 %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71,8 %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2018 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88,1 </a:t>
                      </a:r>
                      <a:r>
                        <a:rPr lang="pl-PL" sz="2800" b="1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75,4 </a:t>
                      </a:r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2610887" y="5301208"/>
            <a:ext cx="56989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dirty="0"/>
              <a:t>Przestępstwa stwierdzone : 2017 – 262 / 2018 – </a:t>
            </a:r>
            <a:r>
              <a:rPr lang="pl-PL" sz="2000" dirty="0" smtClean="0"/>
              <a:t>327</a:t>
            </a:r>
            <a:endParaRPr lang="pl-PL" sz="2000" dirty="0"/>
          </a:p>
          <a:p>
            <a:pPr algn="ctr"/>
            <a:r>
              <a:rPr lang="pl-PL" sz="2000" dirty="0"/>
              <a:t>Wskaźnik dynamiki : </a:t>
            </a:r>
            <a:r>
              <a:rPr lang="pl-PL" altLang="pl-PL" sz="2000" dirty="0"/>
              <a:t>124,8</a:t>
            </a:r>
            <a:endParaRPr lang="pl-PL" sz="2000" dirty="0"/>
          </a:p>
          <a:p>
            <a:pPr algn="ctr"/>
            <a:r>
              <a:rPr lang="pl-PL" sz="2000" dirty="0"/>
              <a:t>Wskaźnik zaległości : </a:t>
            </a:r>
            <a:r>
              <a:rPr lang="pl-PL" sz="2000" dirty="0" smtClean="0"/>
              <a:t>1,10 </a:t>
            </a:r>
            <a:r>
              <a:rPr lang="pl-PL" sz="2000" dirty="0"/>
              <a:t>(śr. wojewódzka </a:t>
            </a:r>
            <a:r>
              <a:rPr lang="pl-PL" sz="2000" dirty="0" smtClean="0"/>
              <a:t>1,71)</a:t>
            </a:r>
            <a:endParaRPr lang="pl-PL" sz="2000" dirty="0"/>
          </a:p>
        </p:txBody>
      </p:sp>
      <p:pic>
        <p:nvPicPr>
          <p:cNvPr id="7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89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15165" y="764704"/>
            <a:ext cx="6898332" cy="753380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Przestępstwa o charakterze kryminalnym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604678"/>
              </p:ext>
            </p:extLst>
          </p:nvPr>
        </p:nvGraphicFramePr>
        <p:xfrm>
          <a:off x="2483768" y="1628800"/>
          <a:ext cx="6141369" cy="3810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71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471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471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endParaRPr lang="pl-PL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KPP  GOŁDAP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Średnia</a:t>
                      </a:r>
                      <a:r>
                        <a:rPr lang="pl-PL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Województwa</a:t>
                      </a:r>
                      <a:endParaRPr lang="pl-PL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2013 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latin typeface="Times New Roman" pitchFamily="18" charset="0"/>
                          <a:cs typeface="Times New Roman" pitchFamily="18" charset="0"/>
                        </a:rPr>
                        <a:t>78,4 %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57,4 %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2014 r</a:t>
                      </a:r>
                      <a:r>
                        <a:rPr lang="pl-PL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pl-PL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latin typeface="Times New Roman" pitchFamily="18" charset="0"/>
                          <a:cs typeface="Times New Roman" pitchFamily="18" charset="0"/>
                        </a:rPr>
                        <a:t>82,6 %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59,5 %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2015 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latin typeface="Times New Roman" pitchFamily="18" charset="0"/>
                          <a:cs typeface="Times New Roman" pitchFamily="18" charset="0"/>
                        </a:rPr>
                        <a:t>82,6 %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56,2 %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2016 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latin typeface="Times New Roman" pitchFamily="18" charset="0"/>
                          <a:cs typeface="Times New Roman" pitchFamily="18" charset="0"/>
                        </a:rPr>
                        <a:t>79,8 %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58,1 %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2017 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latin typeface="Times New Roman" pitchFamily="18" charset="0"/>
                          <a:cs typeface="Times New Roman" pitchFamily="18" charset="0"/>
                        </a:rPr>
                        <a:t>81,4 %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62,5 %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2018 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85,1 </a:t>
                      </a:r>
                      <a:r>
                        <a:rPr lang="pl-PL" sz="2800" b="1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68,4 </a:t>
                      </a:r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2731853" y="5517232"/>
            <a:ext cx="5464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dirty="0"/>
              <a:t>Przestępstwa stwierdzone : 2017 – 145 / 2018 </a:t>
            </a:r>
            <a:r>
              <a:rPr lang="pl-PL" sz="2000" dirty="0" smtClean="0"/>
              <a:t>–208</a:t>
            </a:r>
            <a:endParaRPr lang="pl-PL" sz="2000" dirty="0"/>
          </a:p>
          <a:p>
            <a:pPr algn="ctr"/>
            <a:r>
              <a:rPr lang="pl-PL" sz="2000" dirty="0"/>
              <a:t>Wskaźnik dynamiki </a:t>
            </a:r>
            <a:r>
              <a:rPr lang="pl-PL" altLang="pl-PL" sz="2000" dirty="0"/>
              <a:t>143,5</a:t>
            </a:r>
            <a:endParaRPr lang="pl-PL" sz="2000" dirty="0"/>
          </a:p>
        </p:txBody>
      </p:sp>
      <p:pic>
        <p:nvPicPr>
          <p:cNvPr id="7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68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0704735"/>
              </p:ext>
            </p:extLst>
          </p:nvPr>
        </p:nvGraphicFramePr>
        <p:xfrm>
          <a:off x="2699792" y="1628800"/>
          <a:ext cx="568863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2051720" y="0"/>
            <a:ext cx="6898332" cy="1556792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Wykrywalność </a:t>
            </a:r>
            <a:r>
              <a:rPr lang="pl-PL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przestępstw</a:t>
            </a:r>
            <a:br>
              <a:rPr lang="pl-PL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l-PL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charakterze kryminalnym na tle województwa</a:t>
            </a:r>
          </a:p>
        </p:txBody>
      </p:sp>
      <p:pic>
        <p:nvPicPr>
          <p:cNvPr id="9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71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standardowy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0D78C9"/>
      </a:accent3>
      <a:accent4>
        <a:srgbClr val="31479F"/>
      </a:accent4>
      <a:accent5>
        <a:srgbClr val="31479F"/>
      </a:accent5>
      <a:accent6>
        <a:srgbClr val="11B2EB"/>
      </a:accent6>
      <a:hlink>
        <a:srgbClr val="8BC9F7"/>
      </a:hlink>
      <a:folHlink>
        <a:srgbClr val="59A8D1"/>
      </a:folHlink>
    </a:clrScheme>
    <a:fontScheme name="Office — klasyczny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6878</TotalTime>
  <Words>1656</Words>
  <Application>Microsoft Office PowerPoint</Application>
  <PresentationFormat>Pokaz na ekranie (4:3)</PresentationFormat>
  <Paragraphs>528</Paragraphs>
  <Slides>62</Slides>
  <Notes>62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62</vt:i4>
      </vt:variant>
    </vt:vector>
  </HeadingPairs>
  <TitlesOfParts>
    <vt:vector size="63" baseType="lpstr">
      <vt:lpstr>Motyw pakietu Office</vt:lpstr>
      <vt:lpstr>Prezentacja programu PowerPoint</vt:lpstr>
      <vt:lpstr>OBSADA ETATOWA KPP GOŁDAP</vt:lpstr>
      <vt:lpstr>FLUKTUACJA KADR</vt:lpstr>
      <vt:lpstr>CZY POLSKA JEST KRAJEM, W KTÓRYM ŻYJE SIĘ BEZPIECZNIE?</vt:lpstr>
      <vt:lpstr>CZY OKOLICE ZAMIESZKANIA MOŻNA NAZWAĆ MIEJSCEM BEZPIECZNYM I SPOKOJNYM?</vt:lpstr>
      <vt:lpstr>Pion Kryminalny</vt:lpstr>
      <vt:lpstr>Wykrywalność ogólna</vt:lpstr>
      <vt:lpstr>Przestępstwa o charakterze kryminalnym</vt:lpstr>
      <vt:lpstr>Wykrywalność przestępstw o charakterze kryminalnym na tle województwa</vt:lpstr>
      <vt:lpstr>Prezentacja programu PowerPoint</vt:lpstr>
      <vt:lpstr>Bójka i pobicie</vt:lpstr>
      <vt:lpstr>Uszczerbek na zdrowiu</vt:lpstr>
      <vt:lpstr>Rozbój</vt:lpstr>
      <vt:lpstr>Kradzież z włamaniem</vt:lpstr>
      <vt:lpstr>Kradzież cudzej rzeczy</vt:lpstr>
      <vt:lpstr>Uszkodzenie mienia</vt:lpstr>
      <vt:lpstr>Ogółem ustalono sprawców przestępstw  (w tym nieletnich) w 2018r. w porównaniu do 2017r.</vt:lpstr>
      <vt:lpstr>Przestępstwa gospodarcze</vt:lpstr>
      <vt:lpstr>Ustawa o przeciwdziałaniu narkomanii</vt:lpstr>
      <vt:lpstr>Zestawienie ilościowe spraw poszukiwawczych</vt:lpstr>
      <vt:lpstr>Wydział Prewencji i Ruchu Drogowego</vt:lpstr>
      <vt:lpstr>CZAS REAKCJI NA ZDARZENIE</vt:lpstr>
      <vt:lpstr>Liczba interwencji w 2018r.  w porównaniu do 2017r.</vt:lpstr>
      <vt:lpstr>Liczba bezwzględna policjantów skierowanych do służby patrolowej i obchodowej wszystkich komórek organizacyjnych</vt:lpstr>
      <vt:lpstr>Procentowy współczynnik zatrzymań na gorącym uczynku lub w bezpośrednim pościgu dot. podejrzanych w 7 kategoriach przestępstw w stosunku do postępowań wszczętych</vt:lpstr>
      <vt:lpstr>Ilość osób osadzonych w PDOZ w 2018r. w porównaniu do 2017r.</vt:lpstr>
      <vt:lpstr>Ilość zaistniałych wypadków  i kolizji drogowych</vt:lpstr>
      <vt:lpstr>Liczba ofiar śmiertelnych i rannych  w wypadkach drogowych</vt:lpstr>
      <vt:lpstr>Przyczyny wypadków drogowych</vt:lpstr>
      <vt:lpstr>Ilość przeprowadzonych kontroli i ilość zatrzymanych nietrzeźwych kierujących </vt:lpstr>
      <vt:lpstr>Wyniki pracy policjantów Ruchu Drogowego</vt:lpstr>
      <vt:lpstr>Prezentacja programu PowerPoint</vt:lpstr>
      <vt:lpstr>Krajowa Mapa Zagrożeń Bezpieczeństwa</vt:lpstr>
      <vt:lpstr>Krajowa Mapa Zagrożeń Bezpieczeństwa</vt:lpstr>
      <vt:lpstr>Prezentacja programu PowerPoint</vt:lpstr>
      <vt:lpstr>Prezentacja programu PowerPoint</vt:lpstr>
      <vt:lpstr>RAZEM BEZPIECZNIEJ</vt:lpstr>
      <vt:lpstr>„ON, TY i JA - RAZEM NA SZLAKU BEZPIECZEŃSTWA POWIATU GOŁDAPSKIEGO”</vt:lpstr>
      <vt:lpstr>DZIAŁANIA PROMOCYJNE</vt:lpstr>
      <vt:lpstr>Konkurs literacko - plastyczny  Posłuchaj „Baju, baju, baj … z morałem”</vt:lpstr>
      <vt:lpstr>Konkurs literacko - plastyczny  Posłuchaj „Baju, baju, baj … z morałem”</vt:lpstr>
      <vt:lpstr> Turniej piłkarski dla dzieci  „Fair- Play”</vt:lpstr>
      <vt:lpstr> Turniej piłkarski dla dzieci  „Fair- Play”</vt:lpstr>
      <vt:lpstr>„Nie czyń drugiemu, co Tobie nie miłe” – mądre rady  Sierżanta Gołdapka </vt:lpstr>
      <vt:lpstr>„Nie czyń drugiemu, co Tobie nie miłe” – mądre rady  Sierżanta Gołdapka</vt:lpstr>
      <vt:lpstr>„Nie czyń drugiemu, co Tobie nie miłe” – mądre rady  Sierżanta Gołdapka</vt:lpstr>
      <vt:lpstr>Powiedz NIE na pomarańczowo </vt:lpstr>
      <vt:lpstr>Powiedz NIE na pomarańczowo</vt:lpstr>
      <vt:lpstr>„Żółta cytryna o bezpieczeństwie przypomina”</vt:lpstr>
      <vt:lpstr>„Żółta cytryna o bezpieczeństwie przypomina”</vt:lpstr>
      <vt:lpstr>Bezpieczny senior czyli „Okazja czyni złodzieja”</vt:lpstr>
      <vt:lpstr>„Czy mam wpływ na moje/twoje bezpieczeństwo?”</vt:lpstr>
      <vt:lpstr>„Czy mam wpływ na moje/twoje bezpieczeństwo?”</vt:lpstr>
      <vt:lpstr>„Przytul misia Tulisia”</vt:lpstr>
      <vt:lpstr>Kampania „Biała Wstążka”</vt:lpstr>
      <vt:lpstr>Warsztaty i szkolenia z zakresu doskonalenia umiejętności funkcjonariuszy i kadry pedagogicznej</vt:lpstr>
      <vt:lpstr>ON, TY I JA – RAZEM NA SZLAKU BEZPIECZEŃSTWA POWIATU GOŁDAPSKIEGO</vt:lpstr>
      <vt:lpstr>ON, TY i JA – RAZEM NA SZLAKU BEZPIECZEŃSTWA POWIATU GOŁDAPSKIEGO</vt:lpstr>
      <vt:lpstr>Fundusz Wsparcia Policji</vt:lpstr>
      <vt:lpstr>Efektywność służb ponadnormatywnych</vt:lpstr>
      <vt:lpstr>Priorytety pracy na rok 2019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Administrator</dc:creator>
  <cp:lastModifiedBy>Kamil Łapiński</cp:lastModifiedBy>
  <cp:revision>414</cp:revision>
  <cp:lastPrinted>2018-01-29T13:28:27Z</cp:lastPrinted>
  <dcterms:created xsi:type="dcterms:W3CDTF">2013-01-16T06:40:49Z</dcterms:created>
  <dcterms:modified xsi:type="dcterms:W3CDTF">2019-02-19T13:47:53Z</dcterms:modified>
</cp:coreProperties>
</file>