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1" r:id="rId6"/>
    <p:sldId id="265" r:id="rId7"/>
    <p:sldId id="266" r:id="rId8"/>
    <p:sldId id="267" r:id="rId9"/>
    <p:sldId id="262" r:id="rId10"/>
    <p:sldId id="278" r:id="rId11"/>
    <p:sldId id="279" r:id="rId12"/>
    <p:sldId id="263" r:id="rId13"/>
    <p:sldId id="264" r:id="rId14"/>
    <p:sldId id="276" r:id="rId15"/>
    <p:sldId id="283" r:id="rId16"/>
    <p:sldId id="268" r:id="rId17"/>
    <p:sldId id="273" r:id="rId18"/>
    <p:sldId id="269" r:id="rId19"/>
    <p:sldId id="270" r:id="rId20"/>
    <p:sldId id="271" r:id="rId21"/>
    <p:sldId id="284" r:id="rId22"/>
    <p:sldId id="277" r:id="rId23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/>
  </p:normalViewPr>
  <p:slideViewPr>
    <p:cSldViewPr>
      <p:cViewPr varScale="1">
        <p:scale>
          <a:sx n="108" d="100"/>
          <a:sy n="108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99A29-6B86-4646-B9DF-0731C6C53299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810E2-7FE6-46C1-8353-F6AF07AD5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72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12586-594E-42FB-8344-BEBB7D1053E8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B02F5-537C-4AA6-B10F-1A9A29BBC3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64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02F5-537C-4AA6-B10F-1A9A29BBC39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07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02F5-537C-4AA6-B10F-1A9A29BBC39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3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9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99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727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0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214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7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176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85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84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75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236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5682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27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65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695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61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1BADD-6C14-4135-8B4C-B467AC9A5A8F}" type="datetimeFigureOut">
              <a:rPr lang="pl-PL" smtClean="0"/>
              <a:t>15.02.2019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19473A-B0F7-4113-80DA-8714BB8766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74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5" Type="http://schemas.openxmlformats.org/officeDocument/2006/relationships/image" Target="../media/image47.jpe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eg"/><Relationship Id="rId1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5616" y="3573016"/>
            <a:ext cx="5826719" cy="109689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pl-PL" dirty="0">
                <a:solidFill>
                  <a:srgbClr val="7030A0"/>
                </a:solidFill>
              </a:rPr>
              <a:t>romujemy,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pl-PL" dirty="0">
                <a:solidFill>
                  <a:srgbClr val="7030A0"/>
                </a:solidFill>
              </a:rPr>
              <a:t>nformujemy,</a:t>
            </a:r>
          </a:p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pl-PL" dirty="0">
                <a:solidFill>
                  <a:srgbClr val="7030A0"/>
                </a:solidFill>
              </a:rPr>
              <a:t>ozyskujemy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pl-PL" dirty="0">
                <a:solidFill>
                  <a:srgbClr val="7030A0"/>
                </a:solidFill>
              </a:rPr>
              <a:t>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pl-PL" dirty="0">
                <a:solidFill>
                  <a:srgbClr val="7030A0"/>
                </a:solidFill>
              </a:rPr>
              <a:t>ealizujemy</a:t>
            </a:r>
          </a:p>
        </p:txBody>
      </p:sp>
      <p:pic>
        <p:nvPicPr>
          <p:cNvPr id="4" name="Picture 17" descr="logo nasze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43808" y="5172845"/>
            <a:ext cx="1990997" cy="1144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pole tekstowe 4"/>
          <p:cNvSpPr txBox="1"/>
          <p:nvPr/>
        </p:nvSpPr>
        <p:spPr>
          <a:xfrm>
            <a:off x="683568" y="1340768"/>
            <a:ext cx="66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7030A0"/>
                </a:solidFill>
              </a:rPr>
              <a:t>Informacja z realizacji zadań z zakresu promocji powiatu w roku 2018 oraz zamierzenia na rok 2019</a:t>
            </a:r>
          </a:p>
        </p:txBody>
      </p:sp>
    </p:spTree>
    <p:extLst>
      <p:ext uri="{BB962C8B-B14F-4D97-AF65-F5344CB8AC3E}">
        <p14:creationId xmlns:p14="http://schemas.microsoft.com/office/powerpoint/2010/main" val="378252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7"/>
            <a:ext cx="8003232" cy="12017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1800" dirty="0"/>
              <a:t>Wspieraliśmy sportowców oraz Uczniowskie Kluby Sportowe poprzez konkursy i organizację spotkań z zasłużonymi sportowcami (2014-2018)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dirty="0"/>
              <a:t>Konkurs pn. Młody Sportowiec 2018 (Konkurs był też realizowany </a:t>
            </a:r>
            <a:br>
              <a:rPr lang="pl-PL" sz="1800" dirty="0"/>
            </a:br>
            <a:r>
              <a:rPr lang="pl-PL" sz="1800" dirty="0"/>
              <a:t>w latach 2014-2018)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/>
          <a:stretch/>
        </p:blipFill>
        <p:spPr>
          <a:xfrm>
            <a:off x="2329408" y="1672218"/>
            <a:ext cx="2602632" cy="19728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78" y="3940342"/>
            <a:ext cx="2799132" cy="18649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3"/>
          <a:stretch/>
        </p:blipFill>
        <p:spPr>
          <a:xfrm>
            <a:off x="368166" y="3940342"/>
            <a:ext cx="2043594" cy="18649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b="14203"/>
          <a:stretch/>
        </p:blipFill>
        <p:spPr>
          <a:xfrm>
            <a:off x="5076055" y="1663402"/>
            <a:ext cx="3380513" cy="19816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25635" r="6623" b="13206"/>
          <a:stretch/>
        </p:blipFill>
        <p:spPr>
          <a:xfrm>
            <a:off x="368166" y="1700808"/>
            <a:ext cx="1872208" cy="19788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6017" r="12622"/>
          <a:stretch/>
        </p:blipFill>
        <p:spPr>
          <a:xfrm>
            <a:off x="5724128" y="3968133"/>
            <a:ext cx="2518145" cy="183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6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19256" cy="6213304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</a:rPr>
              <a:t>Spotkania ze sportowcami</a:t>
            </a: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6" name="Prostokąt 5"/>
          <p:cNvSpPr/>
          <p:nvPr/>
        </p:nvSpPr>
        <p:spPr>
          <a:xfrm>
            <a:off x="457200" y="73221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b="1" dirty="0"/>
              <a:t>Spotkanie uczestników II Spartakiady „7” Powiatów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4C23E3F-821E-40BE-9DCB-3F185B6E9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69" y="1058971"/>
            <a:ext cx="2908791" cy="193798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491A034-42EA-493C-B68B-2AC67DF15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4" y="1049320"/>
            <a:ext cx="2920618" cy="19458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4461529-BC4E-4044-94DF-FB34459BF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82" y="1043433"/>
            <a:ext cx="2932112" cy="195352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59F15EB-864E-4587-AAC8-BBBB11804BA5}"/>
              </a:ext>
            </a:extLst>
          </p:cNvPr>
          <p:cNvSpPr txBox="1"/>
          <p:nvPr/>
        </p:nvSpPr>
        <p:spPr>
          <a:xfrm>
            <a:off x="439269" y="3356414"/>
            <a:ext cx="3711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/>
              <a:t>Gołdapska Liga </a:t>
            </a:r>
            <a:r>
              <a:rPr lang="pl-PL" sz="1200" b="1" dirty="0" err="1"/>
              <a:t>Streetball’a</a:t>
            </a:r>
            <a:r>
              <a:rPr lang="pl-PL" sz="1200" b="1" dirty="0"/>
              <a:t> 2018- podsumowanie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E5D68F6-DEBA-4732-BF19-06B42F3D1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8" y="3797704"/>
            <a:ext cx="3419872" cy="256490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EF6EB9C-C5EE-4C04-9FC1-4A71839D4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2793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057" y="332656"/>
            <a:ext cx="8661153" cy="6048672"/>
          </a:xfrm>
          <a:noFill/>
        </p:spPr>
        <p:txBody>
          <a:bodyPr/>
          <a:lstStyle/>
          <a:p>
            <a:pPr algn="just"/>
            <a:r>
              <a:rPr lang="pl-PL" sz="1800" dirty="0">
                <a:solidFill>
                  <a:schemeClr val="tx1"/>
                </a:solidFill>
              </a:rPr>
              <a:t>Sprawowaliśmy pieczę nad wydarzeniami, które swoim patronatem objął Starosta Gołdapski</a:t>
            </a:r>
          </a:p>
          <a:p>
            <a:pPr marL="268288" indent="-268288" algn="just">
              <a:buNone/>
            </a:pPr>
            <a:r>
              <a:rPr lang="pl-PL" sz="1200" dirty="0"/>
              <a:t>      W 2014 roku Starosta Gołdapski objął patronatem 10 wydarzeń, w 2015 – 6 wydarzeń, w roku 2016 – 16 wydarzeń. </a:t>
            </a:r>
            <a:br>
              <a:rPr lang="pl-PL" sz="1200" dirty="0"/>
            </a:br>
            <a:r>
              <a:rPr lang="pl-PL" sz="1200" b="1" dirty="0"/>
              <a:t>w 2017 roku - 21 wydarzeń</a:t>
            </a:r>
            <a:r>
              <a:rPr lang="pl-PL" sz="1200" dirty="0"/>
              <a:t>. W</a:t>
            </a:r>
            <a:r>
              <a:rPr lang="pl-PL" sz="1200" b="1" dirty="0"/>
              <a:t> 2018 roku Starosta Gołdapski objął patronatem </a:t>
            </a:r>
            <a:r>
              <a:rPr lang="pl-PL" sz="1200" b="1" dirty="0">
                <a:solidFill>
                  <a:schemeClr val="tx1"/>
                </a:solidFill>
              </a:rPr>
              <a:t>honorowym 28 </a:t>
            </a:r>
            <a:r>
              <a:rPr lang="pl-PL" sz="1200" b="1" dirty="0"/>
              <a:t>wydarzeń</a:t>
            </a:r>
            <a:r>
              <a:rPr lang="pl-PL" sz="1200" dirty="0"/>
              <a:t>. </a:t>
            </a:r>
          </a:p>
          <a:p>
            <a:pPr marL="268288" indent="-268288" algn="just">
              <a:buNone/>
            </a:pPr>
            <a:br>
              <a:rPr lang="pl-PL" sz="1200" dirty="0"/>
            </a:b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563888" y="4612931"/>
            <a:ext cx="2372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III edycja konkursu „Piosenki Beatlesów”</a:t>
            </a:r>
          </a:p>
        </p:txBody>
      </p:sp>
      <p:sp>
        <p:nvSpPr>
          <p:cNvPr id="5" name="Prostokąt 4"/>
          <p:cNvSpPr/>
          <p:nvPr/>
        </p:nvSpPr>
        <p:spPr>
          <a:xfrm>
            <a:off x="377699" y="3560437"/>
            <a:ext cx="1207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Narodowe czytanie</a:t>
            </a:r>
          </a:p>
        </p:txBody>
      </p:sp>
      <p:sp>
        <p:nvSpPr>
          <p:cNvPr id="6" name="Prostokąt 5"/>
          <p:cNvSpPr/>
          <p:nvPr/>
        </p:nvSpPr>
        <p:spPr>
          <a:xfrm>
            <a:off x="344086" y="5877272"/>
            <a:ext cx="29567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 err="1">
                <a:solidFill>
                  <a:schemeClr val="bg1"/>
                </a:solidFill>
              </a:rPr>
              <a:t>Powiatoweie</a:t>
            </a:r>
            <a:r>
              <a:rPr lang="pl-PL" sz="800" b="1" dirty="0">
                <a:solidFill>
                  <a:schemeClr val="bg1"/>
                </a:solidFill>
              </a:rPr>
              <a:t>”… </a:t>
            </a:r>
          </a:p>
        </p:txBody>
      </p:sp>
      <p:sp>
        <p:nvSpPr>
          <p:cNvPr id="7" name="Prostokąt 6"/>
          <p:cNvSpPr/>
          <p:nvPr/>
        </p:nvSpPr>
        <p:spPr>
          <a:xfrm>
            <a:off x="3563888" y="4149079"/>
            <a:ext cx="18145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Święto Jajka</a:t>
            </a:r>
          </a:p>
        </p:txBody>
      </p:sp>
      <p:sp>
        <p:nvSpPr>
          <p:cNvPr id="9" name="Prostokąt 8"/>
          <p:cNvSpPr/>
          <p:nvPr/>
        </p:nvSpPr>
        <p:spPr>
          <a:xfrm>
            <a:off x="6444208" y="5769550"/>
            <a:ext cx="19442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 err="1">
                <a:solidFill>
                  <a:schemeClr val="bg1"/>
                </a:solidFill>
              </a:rPr>
              <a:t>Konkur</a:t>
            </a:r>
            <a:endParaRPr lang="pl-PL" sz="800" b="1" dirty="0">
              <a:solidFill>
                <a:schemeClr val="bg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EBBE5E3-4338-417B-9405-34F1B79E5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" y="1576262"/>
            <a:ext cx="3080652" cy="206018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E2842E8-91A5-4792-B5C1-4D31B4421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0" y="1586000"/>
            <a:ext cx="2979950" cy="22349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7E7EA08-B50C-43D0-8646-1912DD7E1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04" y="1576262"/>
            <a:ext cx="2814096" cy="21105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4335543-E706-4426-9A58-CE646EBAC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" y="3979520"/>
            <a:ext cx="3131840" cy="208891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2365A46-5BD8-4022-9580-DC1909B71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23" y="4109572"/>
            <a:ext cx="2943753" cy="1828807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A868046-BFF8-4A86-9A9F-1A076FDA9C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05064"/>
            <a:ext cx="2943754" cy="1961276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E6103BD-AE44-4EDD-ACF8-E099CBAACC75}"/>
              </a:ext>
            </a:extLst>
          </p:cNvPr>
          <p:cNvSpPr txBox="1"/>
          <p:nvPr/>
        </p:nvSpPr>
        <p:spPr>
          <a:xfrm>
            <a:off x="303790" y="1848311"/>
            <a:ext cx="2356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III TARGI PRACY I EDUKACJI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48DCFEE-C653-41B5-8B4D-F2EB599F05F3}"/>
              </a:ext>
            </a:extLst>
          </p:cNvPr>
          <p:cNvSpPr txBox="1"/>
          <p:nvPr/>
        </p:nvSpPr>
        <p:spPr>
          <a:xfrm>
            <a:off x="3259709" y="2549251"/>
            <a:ext cx="272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95000"/>
                  </a:schemeClr>
                </a:solidFill>
              </a:rPr>
              <a:t>XII MEMORIAŁ BERNARDA</a:t>
            </a:r>
          </a:p>
          <a:p>
            <a:r>
              <a:rPr lang="pl-PL" sz="1200" dirty="0">
                <a:solidFill>
                  <a:schemeClr val="bg1">
                    <a:lumMod val="95000"/>
                  </a:schemeClr>
                </a:solidFill>
              </a:rPr>
              <a:t>ZACKIEWICZA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6DEA947-18CF-4719-9721-80286F402A8A}"/>
              </a:ext>
            </a:extLst>
          </p:cNvPr>
          <p:cNvSpPr txBox="1"/>
          <p:nvPr/>
        </p:nvSpPr>
        <p:spPr>
          <a:xfrm>
            <a:off x="6264454" y="3421478"/>
            <a:ext cx="268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GRA MIEJSKA 100 LAT NIEPODLEGŁEJ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2C97C47-BDC6-40F2-8DD6-61310F8F2D2D}"/>
              </a:ext>
            </a:extLst>
          </p:cNvPr>
          <p:cNvSpPr txBox="1"/>
          <p:nvPr/>
        </p:nvSpPr>
        <p:spPr>
          <a:xfrm>
            <a:off x="0" y="5745157"/>
            <a:ext cx="3313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NARODOWE CZYTANIE 2018 „PRZEDWIOŚNIE” 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A8FE0D8-ECE0-437B-A43B-5D92504FF2A7}"/>
              </a:ext>
            </a:extLst>
          </p:cNvPr>
          <p:cNvSpPr txBox="1"/>
          <p:nvPr/>
        </p:nvSpPr>
        <p:spPr>
          <a:xfrm>
            <a:off x="3226030" y="5559060"/>
            <a:ext cx="2970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VII OGÓLNOPOLSKIE ŚWIĘTO JAJKA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CFF9FFB-CC5E-4106-9BC5-E511404DF334}"/>
              </a:ext>
            </a:extLst>
          </p:cNvPr>
          <p:cNvSpPr txBox="1"/>
          <p:nvPr/>
        </p:nvSpPr>
        <p:spPr>
          <a:xfrm>
            <a:off x="6192237" y="5677217"/>
            <a:ext cx="292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VIII BARWY KULTURY UKRAIŃSKIEJ</a:t>
            </a:r>
          </a:p>
        </p:txBody>
      </p:sp>
    </p:spTree>
    <p:extLst>
      <p:ext uri="{BB962C8B-B14F-4D97-AF65-F5344CB8AC3E}">
        <p14:creationId xmlns:p14="http://schemas.microsoft.com/office/powerpoint/2010/main" val="763608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9632" y="332656"/>
            <a:ext cx="8580840" cy="6141296"/>
          </a:xfrm>
          <a:noFill/>
        </p:spPr>
        <p:txBody>
          <a:bodyPr>
            <a:normAutofit/>
          </a:bodyPr>
          <a:lstStyle/>
          <a:p>
            <a:pPr algn="just"/>
            <a:r>
              <a:rPr lang="pl-PL" sz="1800" dirty="0">
                <a:solidFill>
                  <a:schemeClr val="tx1"/>
                </a:solidFill>
              </a:rPr>
              <a:t>W ramach realizowanych zadań przygotowaliśmy i nadzorowaliśmy przyznanie oraz wręczenie Medalu Za zasługi dla Powiatu Gołdapskiego</a:t>
            </a:r>
          </a:p>
          <a:p>
            <a:pPr marL="268288" indent="0" algn="just">
              <a:buNone/>
            </a:pPr>
            <a:r>
              <a:rPr lang="pl-PL" sz="1200" dirty="0"/>
              <a:t>W 2014 roku Starosta Gołdapski przyznał 49 sztuk Medalu Za zasługi dla Powiatu Gołdapskiego, w roku 2015 </a:t>
            </a:r>
            <a:br>
              <a:rPr lang="pl-PL" sz="1200" dirty="0"/>
            </a:br>
            <a:r>
              <a:rPr lang="pl-PL" sz="1200" dirty="0"/>
              <a:t>23 sztuki, w 2016- 16 sztuk, w 2017- 36 sztuk, w 2018 medal został nadany 11 osobom.</a:t>
            </a:r>
            <a:endParaRPr lang="pl-PL" sz="1200" b="1" dirty="0">
              <a:solidFill>
                <a:srgbClr val="C00000"/>
              </a:solidFill>
            </a:endParaRPr>
          </a:p>
          <a:p>
            <a:pPr marL="268288" indent="0" algn="just">
              <a:buNone/>
            </a:pPr>
            <a:br>
              <a:rPr lang="pl-PL" sz="1200" dirty="0"/>
            </a:br>
            <a:endParaRPr lang="pl-PL" sz="1200" dirty="0"/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099EC45-6CB5-4108-AE98-5476E73C5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61157"/>
            <a:ext cx="2977979" cy="19853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F0117F-3212-46E1-8E36-B3D5C4C51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61156"/>
            <a:ext cx="2977979" cy="198531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C10C571-D4B4-4977-9A18-2D15041F2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61156"/>
            <a:ext cx="2977979" cy="198532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2C8371-7359-4CAE-AC9B-145A171F6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3" y="3639734"/>
            <a:ext cx="4188799" cy="279078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FC52A5E-729D-4629-B8C0-1DD867AE0E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73" y="3632037"/>
            <a:ext cx="4206099" cy="28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141296"/>
          </a:xfrm>
          <a:noFill/>
        </p:spPr>
        <p:txBody>
          <a:bodyPr/>
          <a:lstStyle/>
          <a:p>
            <a:r>
              <a:rPr lang="pl-PL" sz="1800" i="1" dirty="0">
                <a:solidFill>
                  <a:schemeClr val="tx1"/>
                </a:solidFill>
                <a:latin typeface="Taims new roman"/>
              </a:rPr>
              <a:t>Promocja Powiatu to również dotacje, które przyznaje Zarząd Powiatu </a:t>
            </a:r>
          </a:p>
          <a:p>
            <a:pPr marL="268288" indent="0">
              <a:buNone/>
            </a:pPr>
            <a:r>
              <a:rPr lang="pl-PL" sz="1800" i="1" dirty="0">
                <a:solidFill>
                  <a:schemeClr val="tx1"/>
                </a:solidFill>
                <a:latin typeface="Taims new roman"/>
              </a:rPr>
              <a:t>w Gołdapi, poprzez ogłoszenie dwóch konkursów: 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latin typeface="+mj-lt"/>
              </a:rPr>
              <a:t>otwartego konkursu ofert na zadania publiczne Powiatu Gołdapskiego z zakresu prac konserwatorskich, restauratorskich lub robót budowlanych przy zabytkach wpisanych do rejestru zabytków położonych na terenie Powiatu Gołdapskiego (w 2018 r. wydatkowano 12 000,00 zł,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w latach poprzednich odpowiednio: w 2017 r. –  7 572,00, w 2016 r.-12 000,00, w 2015 r.- 9425,00 zł, w 2014 r. -10 000,00 zł);</a:t>
            </a:r>
            <a:endParaRPr lang="pl-PL" sz="1600" dirty="0">
              <a:latin typeface="+mj-lt"/>
            </a:endParaRPr>
          </a:p>
          <a:p>
            <a:pPr marL="0" indent="0" algn="just">
              <a:buNone/>
              <a:defRPr/>
            </a:pPr>
            <a:r>
              <a:rPr lang="pl-PL" sz="1600" dirty="0">
                <a:latin typeface="+mj-lt"/>
              </a:rPr>
              <a:t>W efekcie </a:t>
            </a:r>
            <a:r>
              <a:rPr lang="pl-PL" sz="1600" dirty="0"/>
              <a:t>starosta gołdapski Andrzej Ciołek oraz wicestarosta gołdapski Grażyna Barbara </a:t>
            </a:r>
            <a:r>
              <a:rPr lang="pl-PL" sz="1600" dirty="0" err="1"/>
              <a:t>Senda</a:t>
            </a:r>
            <a:r>
              <a:rPr lang="pl-PL" sz="1600" dirty="0"/>
              <a:t> podpisali umowę na dofinansowanie prac termomodernizacyjnych kościoła parafialnego p.w. Św. Michała Archanioła w Żytkiejmach.</a:t>
            </a:r>
          </a:p>
          <a:p>
            <a:pPr marL="0" indent="0" algn="just">
              <a:buNone/>
              <a:defRPr/>
            </a:pPr>
            <a:endParaRPr lang="pl-PL" sz="1600" dirty="0">
              <a:latin typeface="+mj-lt"/>
            </a:endParaRPr>
          </a:p>
          <a:p>
            <a:pPr marL="0" indent="0" algn="just">
              <a:buNone/>
              <a:defRPr/>
            </a:pPr>
            <a:endParaRPr lang="pl-PL" sz="1600" dirty="0">
              <a:latin typeface="+mj-lt"/>
            </a:endParaRPr>
          </a:p>
          <a:p>
            <a:pPr marL="342900" indent="-342900" algn="just">
              <a:buFontTx/>
              <a:buChar char="-"/>
              <a:defRPr/>
            </a:pPr>
            <a:endParaRPr lang="pl-PL" sz="1600" i="1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856A196-BAB2-48A9-A1C5-8E3087BA2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22118"/>
            <a:ext cx="4104456" cy="27363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1D12C28-508B-4425-ACD9-C360E3262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032"/>
            <a:ext cx="4106433" cy="27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7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44624"/>
            <a:ext cx="8640960" cy="10801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1600" dirty="0"/>
              <a:t>otwartego konkursu ofert na realizację w formie wsparcia zadań publicznych Powiatu Gołdapskiego w 2017 r. (2018 r. - na konkurs było przeznaczonych </a:t>
            </a:r>
            <a:br>
              <a:rPr lang="pl-PL" sz="1600" dirty="0"/>
            </a:br>
            <a:r>
              <a:rPr lang="pl-PL" sz="1600" dirty="0"/>
              <a:t>45 000,00 zł, wpłynęło 21 ofert); (w 2014 r. wpłynęło 23 oferty, w 2015 r. - 20 ofert, </a:t>
            </a:r>
            <a:br>
              <a:rPr lang="pl-PL" sz="1600" dirty="0"/>
            </a:br>
            <a:r>
              <a:rPr lang="pl-PL" sz="1600" dirty="0"/>
              <a:t>w 2016 r. - 17 ofert, w 2017 r. -12 ofert). W efekcie odbyły się m.in. takie działania jak: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</p:txBody>
      </p:sp>
      <p:grpSp>
        <p:nvGrpSpPr>
          <p:cNvPr id="19" name="Grupa 18"/>
          <p:cNvGrpSpPr/>
          <p:nvPr/>
        </p:nvGrpSpPr>
        <p:grpSpPr>
          <a:xfrm>
            <a:off x="1673514" y="1220365"/>
            <a:ext cx="5508939" cy="1681146"/>
            <a:chOff x="899592" y="1895433"/>
            <a:chExt cx="5508939" cy="1681146"/>
          </a:xfrm>
        </p:grpSpPr>
        <p:grpSp>
          <p:nvGrpSpPr>
            <p:cNvPr id="17" name="Grupa 16"/>
            <p:cNvGrpSpPr/>
            <p:nvPr/>
          </p:nvGrpSpPr>
          <p:grpSpPr>
            <a:xfrm>
              <a:off x="899592" y="1895433"/>
              <a:ext cx="5508939" cy="1681146"/>
              <a:chOff x="899592" y="1895433"/>
              <a:chExt cx="5508939" cy="1681146"/>
            </a:xfrm>
          </p:grpSpPr>
          <p:pic>
            <p:nvPicPr>
              <p:cNvPr id="15" name="Obraz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34"/>
              <a:stretch/>
            </p:blipFill>
            <p:spPr>
              <a:xfrm>
                <a:off x="899592" y="1895433"/>
                <a:ext cx="2772634" cy="1605576"/>
              </a:xfrm>
              <a:prstGeom prst="rect">
                <a:avLst/>
              </a:prstGeom>
            </p:spPr>
          </p:pic>
          <p:pic>
            <p:nvPicPr>
              <p:cNvPr id="16" name="Obraz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310" t="5514" r="1310" b="-4251"/>
              <a:stretch/>
            </p:blipFill>
            <p:spPr>
              <a:xfrm>
                <a:off x="3635896" y="1895433"/>
                <a:ext cx="2772635" cy="1681146"/>
              </a:xfrm>
              <a:prstGeom prst="rect">
                <a:avLst/>
              </a:prstGeom>
            </p:spPr>
          </p:pic>
        </p:grpSp>
        <p:sp>
          <p:nvSpPr>
            <p:cNvPr id="18" name="pole tekstowe 17"/>
            <p:cNvSpPr txBox="1"/>
            <p:nvPr/>
          </p:nvSpPr>
          <p:spPr>
            <a:xfrm>
              <a:off x="3641689" y="3323350"/>
              <a:ext cx="16882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</a:rPr>
                <a:t>Święto Sękacza w Żytkiejmach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476685" y="4867311"/>
            <a:ext cx="5866265" cy="1477469"/>
            <a:chOff x="2594315" y="5140554"/>
            <a:chExt cx="5866265" cy="1477469"/>
          </a:xfrm>
        </p:grpSpPr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999" y="5140554"/>
              <a:ext cx="1926073" cy="1444554"/>
            </a:xfrm>
            <a:prstGeom prst="rect">
              <a:avLst/>
            </a:prstGeom>
          </p:spPr>
        </p:pic>
        <p:pic>
          <p:nvPicPr>
            <p:cNvPr id="22" name="Obraz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1" b="7542"/>
            <a:stretch/>
          </p:blipFill>
          <p:spPr>
            <a:xfrm>
              <a:off x="2594315" y="5140554"/>
              <a:ext cx="2348684" cy="1444554"/>
            </a:xfrm>
            <a:prstGeom prst="rect">
              <a:avLst/>
            </a:prstGeom>
          </p:spPr>
        </p:pic>
        <p:pic>
          <p:nvPicPr>
            <p:cNvPr id="23" name="Obraz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78"/>
            <a:stretch/>
          </p:blipFill>
          <p:spPr>
            <a:xfrm>
              <a:off x="6869220" y="5140554"/>
              <a:ext cx="1591360" cy="1444554"/>
            </a:xfrm>
            <a:prstGeom prst="rect">
              <a:avLst/>
            </a:prstGeom>
          </p:spPr>
        </p:pic>
        <p:sp>
          <p:nvSpPr>
            <p:cNvPr id="24" name="pole tekstowe 23"/>
            <p:cNvSpPr txBox="1"/>
            <p:nvPr/>
          </p:nvSpPr>
          <p:spPr>
            <a:xfrm>
              <a:off x="4113782" y="6402579"/>
              <a:ext cx="15023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</a:rPr>
                <a:t>XXX Mazurski Bieg Uliczny</a:t>
              </a:r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546847" y="3140968"/>
            <a:ext cx="7762273" cy="1452047"/>
            <a:chOff x="546847" y="3140968"/>
            <a:chExt cx="7762273" cy="1452047"/>
          </a:xfrm>
        </p:grpSpPr>
        <p:grpSp>
          <p:nvGrpSpPr>
            <p:cNvPr id="14" name="Grupa 13"/>
            <p:cNvGrpSpPr/>
            <p:nvPr/>
          </p:nvGrpSpPr>
          <p:grpSpPr>
            <a:xfrm>
              <a:off x="546847" y="3140968"/>
              <a:ext cx="7762273" cy="1452047"/>
              <a:chOff x="971600" y="3466088"/>
              <a:chExt cx="7762273" cy="1452047"/>
            </a:xfrm>
          </p:grpSpPr>
          <p:pic>
            <p:nvPicPr>
              <p:cNvPr id="2" name="Obraz 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37"/>
              <a:stretch/>
            </p:blipFill>
            <p:spPr>
              <a:xfrm>
                <a:off x="971600" y="3466705"/>
                <a:ext cx="1910397" cy="1447867"/>
              </a:xfrm>
              <a:prstGeom prst="rect">
                <a:avLst/>
              </a:prstGeom>
            </p:spPr>
          </p:pic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800" y="3466705"/>
                <a:ext cx="2179000" cy="1447867"/>
              </a:xfrm>
              <a:prstGeom prst="rect">
                <a:avLst/>
              </a:prstGeom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99" r="8264"/>
              <a:stretch/>
            </p:blipFill>
            <p:spPr>
              <a:xfrm>
                <a:off x="7020272" y="3466088"/>
                <a:ext cx="1713601" cy="1452047"/>
              </a:xfrm>
              <a:prstGeom prst="rect">
                <a:avLst/>
              </a:prstGeom>
            </p:spPr>
          </p:pic>
          <p:pic>
            <p:nvPicPr>
              <p:cNvPr id="13" name="Obraz 1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9" r="3126"/>
              <a:stretch/>
            </p:blipFill>
            <p:spPr>
              <a:xfrm>
                <a:off x="4932040" y="3466088"/>
                <a:ext cx="2088232" cy="1448484"/>
              </a:xfrm>
              <a:prstGeom prst="rect">
                <a:avLst/>
              </a:prstGeom>
            </p:spPr>
          </p:pic>
        </p:grpSp>
        <p:sp>
          <p:nvSpPr>
            <p:cNvPr id="4" name="pole tekstowe 3"/>
            <p:cNvSpPr txBox="1"/>
            <p:nvPr/>
          </p:nvSpPr>
          <p:spPr>
            <a:xfrm>
              <a:off x="3747319" y="4374008"/>
              <a:ext cx="12612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chemeClr val="bg1"/>
                  </a:solidFill>
                </a:rPr>
                <a:t>Zażynki w Lisach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932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  <a:noFill/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P</a:t>
            </a:r>
            <a:r>
              <a:rPr lang="pl-PL" dirty="0">
                <a:solidFill>
                  <a:schemeClr val="tx1"/>
                </a:solidFill>
              </a:rPr>
              <a:t>ozyskujemy </a:t>
            </a:r>
            <a:r>
              <a:rPr lang="pl-PL" b="1" dirty="0">
                <a:solidFill>
                  <a:schemeClr val="tx1"/>
                </a:solidFill>
              </a:rPr>
              <a:t>i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b="1" dirty="0">
                <a:solidFill>
                  <a:schemeClr val="tx1"/>
                </a:solidFill>
              </a:rPr>
              <a:t>r</a:t>
            </a:r>
            <a:r>
              <a:rPr lang="pl-PL" dirty="0">
                <a:solidFill>
                  <a:schemeClr val="tx1"/>
                </a:solidFill>
              </a:rPr>
              <a:t>ealizujemy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19256" cy="5709248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W 2018 r. nasz Wydział pozyskał </a:t>
            </a:r>
            <a:r>
              <a:rPr lang="pl-PL" sz="1800" b="1" dirty="0"/>
              <a:t>bezpłatnie</a:t>
            </a:r>
            <a:r>
              <a:rPr lang="pl-PL" sz="1800" dirty="0"/>
              <a:t> </a:t>
            </a:r>
            <a:r>
              <a:rPr lang="pl-PL" sz="1800" b="1" dirty="0"/>
              <a:t>500 sztuk </a:t>
            </a:r>
            <a:r>
              <a:rPr lang="pl-PL" sz="1800" i="1" dirty="0">
                <a:solidFill>
                  <a:srgbClr val="7030A0"/>
                </a:solidFill>
              </a:rPr>
              <a:t>kalendarzy ściennych </a:t>
            </a:r>
            <a:r>
              <a:rPr lang="pl-PL" sz="1800" dirty="0"/>
              <a:t>na rok 2019 (w latach 2014-2018 również pozyskaliśmy bezpłatnie po 500 sztuk kalendarzy )</a:t>
            </a:r>
          </a:p>
          <a:p>
            <a:pPr algn="just"/>
            <a:r>
              <a:rPr lang="pl-PL" sz="1800" dirty="0"/>
              <a:t>Również </a:t>
            </a:r>
            <a:r>
              <a:rPr lang="pl-PL" sz="1800" b="1" dirty="0"/>
              <a:t>bezpłatnie</a:t>
            </a:r>
            <a:r>
              <a:rPr lang="pl-PL" sz="1800" dirty="0"/>
              <a:t> pozyskaliśmy </a:t>
            </a:r>
            <a:r>
              <a:rPr lang="pl-PL" sz="1800" b="1" dirty="0"/>
              <a:t>500 egzemplarzy</a:t>
            </a:r>
            <a:r>
              <a:rPr lang="pl-PL" sz="1800" dirty="0"/>
              <a:t> </a:t>
            </a:r>
            <a:r>
              <a:rPr lang="pl-PL" sz="1800" i="1" dirty="0">
                <a:solidFill>
                  <a:srgbClr val="7030A0"/>
                </a:solidFill>
              </a:rPr>
              <a:t>Mapy powiatu wraz z Informatorem</a:t>
            </a:r>
          </a:p>
          <a:p>
            <a:endParaRPr lang="pl-PL" sz="2000" i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695">
            <a:off x="3059616" y="3851529"/>
            <a:ext cx="1373491" cy="254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427984" y="2564905"/>
            <a:ext cx="4248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W 2018 r. zamówiliśmy również nowe gadżety promocyjne, poniżej niektóre </a:t>
            </a:r>
            <a:br>
              <a:rPr lang="pl-PL" sz="1600" dirty="0"/>
            </a:br>
            <a:r>
              <a:rPr lang="pl-PL" sz="1600" dirty="0"/>
              <a:t>z nich. W latach 2014 – 2017 również zamawialiśmy nowe gadżety promocyjne. 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73665D1-4516-42C7-9C21-DD83EB91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90266"/>
            <a:ext cx="2989231" cy="42930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5E5158B-8511-4912-A4C2-DFF28A2FA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50" y="3706795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9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88640"/>
            <a:ext cx="8568952" cy="6408712"/>
          </a:xfrm>
          <a:noFill/>
        </p:spPr>
        <p:txBody>
          <a:bodyPr>
            <a:normAutofit/>
          </a:bodyPr>
          <a:lstStyle/>
          <a:p>
            <a:pPr algn="just"/>
            <a:r>
              <a:rPr lang="pl-PL" sz="2000" i="1" dirty="0">
                <a:solidFill>
                  <a:schemeClr val="tx1"/>
                </a:solidFill>
              </a:rPr>
              <a:t>Pozyskaliśmy środki finansowe na nowe działania (w ramach PFRON) </a:t>
            </a:r>
          </a:p>
          <a:p>
            <a:pPr marL="0" indent="0" algn="just">
              <a:buNone/>
            </a:pPr>
            <a:endParaRPr lang="pl-PL" sz="1400" b="1" dirty="0"/>
          </a:p>
          <a:p>
            <a:pPr marL="0" indent="0" algn="just">
              <a:buNone/>
            </a:pPr>
            <a:r>
              <a:rPr lang="pl-PL" sz="1400" b="1" dirty="0"/>
              <a:t>W 2014 – </a:t>
            </a:r>
            <a:r>
              <a:rPr lang="pl-PL" sz="1400" dirty="0"/>
              <a:t>Kwota dofinansowania ze środków PFRON</a:t>
            </a:r>
            <a:r>
              <a:rPr lang="pl-PL" sz="1400" dirty="0">
                <a:solidFill>
                  <a:schemeClr val="tx1"/>
                </a:solidFill>
              </a:rPr>
              <a:t>: </a:t>
            </a:r>
            <a:r>
              <a:rPr lang="pl-PL" sz="1600" b="1" u="sng" dirty="0">
                <a:solidFill>
                  <a:schemeClr val="tx1"/>
                </a:solidFill>
              </a:rPr>
              <a:t>163 816,00 zł</a:t>
            </a:r>
          </a:p>
          <a:p>
            <a:pPr marL="0" indent="0" algn="just">
              <a:buNone/>
            </a:pPr>
            <a:r>
              <a:rPr lang="pl-PL" sz="1400" b="1" dirty="0">
                <a:solidFill>
                  <a:schemeClr val="tx1"/>
                </a:solidFill>
              </a:rPr>
              <a:t>W 2016 – </a:t>
            </a:r>
            <a:r>
              <a:rPr lang="pl-PL" sz="1400" dirty="0">
                <a:solidFill>
                  <a:schemeClr val="tx1"/>
                </a:solidFill>
              </a:rPr>
              <a:t>Kwota dofinansowania ze środków PFRON: </a:t>
            </a:r>
            <a:r>
              <a:rPr lang="pl-PL" sz="1600" b="1" u="sng" dirty="0">
                <a:solidFill>
                  <a:schemeClr val="tx1"/>
                </a:solidFill>
              </a:rPr>
              <a:t>12 912,00 zł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400" b="1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400" b="1" dirty="0">
                <a:solidFill>
                  <a:schemeClr val="tx1"/>
                </a:solidFill>
              </a:rPr>
              <a:t>W 2017 – </a:t>
            </a:r>
            <a:r>
              <a:rPr lang="pl-PL" sz="1400" dirty="0">
                <a:solidFill>
                  <a:schemeClr val="tx1"/>
                </a:solidFill>
              </a:rPr>
              <a:t>Kwota dofinansowania ze środków PFRON: </a:t>
            </a:r>
            <a:r>
              <a:rPr lang="pl-PL" sz="1600" b="1" u="sng" dirty="0">
                <a:solidFill>
                  <a:schemeClr val="tx1"/>
                </a:solidFill>
              </a:rPr>
              <a:t>86 575,00 zł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400" b="1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400" b="1" dirty="0">
                <a:solidFill>
                  <a:schemeClr val="tx1"/>
                </a:solidFill>
              </a:rPr>
              <a:t>W 2018 – </a:t>
            </a:r>
            <a:r>
              <a:rPr lang="pl-PL" sz="1400" dirty="0">
                <a:solidFill>
                  <a:schemeClr val="tx1"/>
                </a:solidFill>
              </a:rPr>
              <a:t>Kwota dofinansowania ze środków PFRON: </a:t>
            </a:r>
            <a:r>
              <a:rPr lang="pl-PL" sz="1600" b="1" u="sng" dirty="0">
                <a:solidFill>
                  <a:schemeClr val="tx1"/>
                </a:solidFill>
              </a:rPr>
              <a:t>126 089,00 zł </a:t>
            </a:r>
            <a:endParaRPr lang="pl-PL" sz="16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3C5164-3931-4CD5-B316-65DFE31D7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4" y="2708920"/>
            <a:ext cx="3888432" cy="25922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B10BC1-8A79-4AA9-A622-38C87C9B9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92695"/>
            <a:ext cx="3219709" cy="17020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A5340A-2B9C-41BC-9668-31B326C31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01" y="3212977"/>
            <a:ext cx="4686941" cy="291197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D69B045-BCA6-4BA0-9ACA-240B09A86E6E}"/>
              </a:ext>
            </a:extLst>
          </p:cNvPr>
          <p:cNvSpPr txBox="1"/>
          <p:nvPr/>
        </p:nvSpPr>
        <p:spPr>
          <a:xfrm>
            <a:off x="2267744" y="2852936"/>
            <a:ext cx="165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2"/>
                </a:solidFill>
              </a:rPr>
              <a:t>Podpisanie umowy</a:t>
            </a:r>
          </a:p>
        </p:txBody>
      </p:sp>
    </p:spTree>
    <p:extLst>
      <p:ext uri="{BB962C8B-B14F-4D97-AF65-F5344CB8AC3E}">
        <p14:creationId xmlns:p14="http://schemas.microsoft.com/office/powerpoint/2010/main" val="4088255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208"/>
            <a:ext cx="2051769" cy="48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7993" y="431595"/>
            <a:ext cx="8532488" cy="134122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l-PL" sz="1800" dirty="0"/>
              <a:t>Nasz Wydział wspólnie z PCPR najpierw napisał, następnie realizował </a:t>
            </a:r>
            <a:br>
              <a:rPr lang="pl-PL" sz="1800" dirty="0"/>
            </a:br>
            <a:r>
              <a:rPr lang="pl-PL" sz="1800" dirty="0"/>
              <a:t>na terenie powiatu gołdapskiego projekt pn. </a:t>
            </a:r>
            <a:r>
              <a:rPr lang="pl-PL" sz="1800" b="1" i="1" dirty="0">
                <a:solidFill>
                  <a:srgbClr val="7030A0"/>
                </a:solidFill>
              </a:rPr>
              <a:t>Razem pod parasolem prawa-II edycja</a:t>
            </a:r>
            <a:r>
              <a:rPr lang="pl-PL" sz="1800" dirty="0"/>
              <a:t>, w ramach rządowego </a:t>
            </a:r>
            <a:r>
              <a:rPr lang="pl-PL" sz="1800" i="1" dirty="0"/>
              <a:t>Programu ograniczania przestępczości i aspołecznych </a:t>
            </a:r>
            <a:r>
              <a:rPr lang="pl-PL" sz="1800" i="1" dirty="0" err="1"/>
              <a:t>zachowań</a:t>
            </a:r>
            <a:r>
              <a:rPr lang="pl-PL" sz="1800" i="1" dirty="0"/>
              <a:t> Razem bezpieczniej im. Władysława Stasiaka na lata 2018 i 2020</a:t>
            </a:r>
            <a:r>
              <a:rPr lang="pl-PL" sz="1800" dirty="0"/>
              <a:t>. </a:t>
            </a:r>
            <a:r>
              <a:rPr lang="pl-PL" sz="1800" dirty="0">
                <a:solidFill>
                  <a:schemeClr val="tx1"/>
                </a:solidFill>
              </a:rPr>
              <a:t>Kwota dofinansowania z MSWiA wynosiła </a:t>
            </a:r>
            <a:r>
              <a:rPr lang="pl-PL" sz="1800" b="1" dirty="0">
                <a:solidFill>
                  <a:schemeClr val="tx1"/>
                </a:solidFill>
              </a:rPr>
              <a:t>72.120 zł, </a:t>
            </a:r>
            <a:r>
              <a:rPr lang="pl-PL" sz="1800" dirty="0"/>
              <a:t>przy czym wartość całkowita to </a:t>
            </a:r>
            <a:r>
              <a:rPr lang="pl-PL" sz="1800" b="1" dirty="0"/>
              <a:t>84.920 zł </a:t>
            </a:r>
            <a:r>
              <a:rPr lang="pl-PL" sz="1800" dirty="0"/>
              <a:t>(wkład własny osobowy to 12.800 zł).</a:t>
            </a:r>
          </a:p>
          <a:p>
            <a:endParaRPr lang="pl-PL" sz="2000" dirty="0"/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endParaRPr lang="pl-PL" sz="2000" dirty="0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70132" y="6093296"/>
            <a:ext cx="8280920" cy="72008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1400" dirty="0"/>
              <a:t>Projekt został przygotowany w ramach priorytetu </a:t>
            </a:r>
            <a:r>
              <a:rPr lang="pl-PL" sz="1400" i="1" dirty="0"/>
              <a:t>Przeciwdziałanie zjawiskom patologii oraz ochrona dzieci i młodzieży</a:t>
            </a:r>
            <a:r>
              <a:rPr lang="pl-PL" sz="1400" dirty="0"/>
              <a:t>. Jego realizacja z podniosła świadomość na temat bezpieczeństwa, przeciwdziałania przemocy, ograniczania zjawisk patologicznych wśród dzieci i młodzieży, wyedukowała społeczność w zakresie możliwości uzyskania wsparcia w tym zakresie. Działania były nastawione są na profilaktykę, aby odwieść dzieci i młodzież od „nudy” i spędzania czasu w domu przed komputerem.</a:t>
            </a:r>
            <a:endParaRPr lang="pl-PL" sz="1400" b="1" dirty="0">
              <a:solidFill>
                <a:srgbClr val="FF0000"/>
              </a:solidFill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549207" y="2004293"/>
            <a:ext cx="4067407" cy="1784747"/>
            <a:chOff x="621215" y="1774648"/>
            <a:chExt cx="4067407" cy="1784747"/>
          </a:xfrm>
        </p:grpSpPr>
        <p:grpSp>
          <p:nvGrpSpPr>
            <p:cNvPr id="2" name="Grupa 1"/>
            <p:cNvGrpSpPr/>
            <p:nvPr/>
          </p:nvGrpSpPr>
          <p:grpSpPr>
            <a:xfrm>
              <a:off x="621215" y="1774648"/>
              <a:ext cx="4067407" cy="1784747"/>
              <a:chOff x="693223" y="1912625"/>
              <a:chExt cx="4067407" cy="1784747"/>
            </a:xfrm>
          </p:grpSpPr>
          <p:pic>
            <p:nvPicPr>
              <p:cNvPr id="8" name="Obraz 7" descr="Obraz moÅ¼e zawieraÄ: 7 osÃ³b, uÅmiechniÄci ludzie, ludzie siedzÄ, tabela i w budynku"/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394"/>
              <a:stretch/>
            </p:blipFill>
            <p:spPr bwMode="auto">
              <a:xfrm>
                <a:off x="693223" y="1912625"/>
                <a:ext cx="2525524" cy="17805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Obraz 8" descr="Obraz moÅ¼e zawieraÄ: 9 osÃ³b, ludzie siedzÄ i w budynku"/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266"/>
              <a:stretch/>
            </p:blipFill>
            <p:spPr bwMode="auto">
              <a:xfrm>
                <a:off x="2627784" y="1916832"/>
                <a:ext cx="2132846" cy="17805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Prostokąt 3"/>
            <p:cNvSpPr/>
            <p:nvPr/>
          </p:nvSpPr>
          <p:spPr>
            <a:xfrm>
              <a:off x="621215" y="3343951"/>
              <a:ext cx="218947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Konferencja</a:t>
              </a:r>
              <a:r>
                <a:rPr lang="pl-PL" sz="800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„</a:t>
              </a:r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ABC bezpieczeństwa”</a:t>
              </a:r>
              <a:r>
                <a:rPr lang="pl-PL" sz="800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4860032" y="1977001"/>
            <a:ext cx="3591020" cy="1740031"/>
            <a:chOff x="539552" y="3789040"/>
            <a:chExt cx="3168352" cy="1528794"/>
          </a:xfrm>
        </p:grpSpPr>
        <p:pic>
          <p:nvPicPr>
            <p:cNvPr id="13" name="Obraz 12" descr="https://powiatgoldap.pl/wp-content/gallery/przyjdz-chwyc-przyjazna-reke/20181026_170814.jpg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6" r="3746" b="9629"/>
            <a:stretch/>
          </p:blipFill>
          <p:spPr bwMode="auto">
            <a:xfrm>
              <a:off x="539552" y="3789040"/>
              <a:ext cx="2199130" cy="15121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Obraz 13" descr="https://powiatgoldap.pl/wp-content/gallery/przyjdz-chwyc-przyjazna-reke/20181026_162145.jp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82" y="3789040"/>
              <a:ext cx="969222" cy="15121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Prostokąt 9"/>
            <p:cNvSpPr/>
            <p:nvPr/>
          </p:nvSpPr>
          <p:spPr>
            <a:xfrm>
              <a:off x="549207" y="5102390"/>
              <a:ext cx="25907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Spotkanie „Więc chodź pomaluj mój świat…”</a:t>
              </a:r>
              <a:endParaRPr lang="pl-PL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522631" y="4218851"/>
            <a:ext cx="4361791" cy="1442397"/>
            <a:chOff x="4328689" y="3875923"/>
            <a:chExt cx="4361791" cy="1442397"/>
          </a:xfrm>
        </p:grpSpPr>
        <p:pic>
          <p:nvPicPr>
            <p:cNvPr id="12" name="Obraz 11" descr="https://powiatgoldap.pl/wp-content/gallery/przyjdz-chwyc-przyjazna-reke/20181020_091739.jp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39" y="3875923"/>
              <a:ext cx="2369341" cy="1441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Obraz 14" descr="https://powiatgoldap.pl/wp-content/gallery/przyjdz-chwyc-przyjazna-reke/P1010444.JPG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689" y="3875923"/>
              <a:ext cx="2001534" cy="1442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Prostokąt 15"/>
            <p:cNvSpPr/>
            <p:nvPr/>
          </p:nvSpPr>
          <p:spPr>
            <a:xfrm>
              <a:off x="5724380" y="3933056"/>
              <a:ext cx="12458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„Warsztaty smaku” </a:t>
              </a:r>
              <a:endParaRPr lang="pl-PL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5448640" y="3926566"/>
            <a:ext cx="2880320" cy="1806690"/>
            <a:chOff x="5448640" y="3781722"/>
            <a:chExt cx="2880320" cy="1806690"/>
          </a:xfrm>
        </p:grpSpPr>
        <p:pic>
          <p:nvPicPr>
            <p:cNvPr id="22" name="Obraz 21" descr="Obraz moÅ¼e zawieraÄ: 7 osÃ³b, uÅmiechniÄci ludzie, ludzie siedzÄ i w budynku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40" y="3781722"/>
              <a:ext cx="2880320" cy="1806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Prostokąt 18"/>
            <p:cNvSpPr/>
            <p:nvPr/>
          </p:nvSpPr>
          <p:spPr>
            <a:xfrm>
              <a:off x="5508104" y="5372968"/>
              <a:ext cx="146226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Akcja „Wiem – reaguję”</a:t>
              </a:r>
              <a:r>
                <a:rPr lang="pl-PL" sz="800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3117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i="1" dirty="0">
                <a:solidFill>
                  <a:srgbClr val="7030A0"/>
                </a:solidFill>
              </a:rPr>
              <a:t>Razem pod parasolem prawa – II edycja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411760" y="2740391"/>
            <a:ext cx="5760640" cy="22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„Dopalacze – głupia moda tylko sport Ci siły doda” – Dzień Sportu w szkołach ponadgimnazjalnych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611925" y="2489572"/>
            <a:ext cx="5742594" cy="1587500"/>
            <a:chOff x="755576" y="1623060"/>
            <a:chExt cx="5742594" cy="1587500"/>
          </a:xfrm>
        </p:grpSpPr>
        <p:pic>
          <p:nvPicPr>
            <p:cNvPr id="9" name="Obraz 8" descr="C:\Users\a.podciborska\Desktop\49581076_2042328019398133_7951077370864074752_n.jp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23060"/>
              <a:ext cx="2821940" cy="158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Obraz 9" descr="C:\Users\a.podciborska\Desktop\49707191_2428632827179090_3441168814492876800_n.jp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955" y="1623060"/>
              <a:ext cx="2921000" cy="158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Prostokąt 6"/>
            <p:cNvSpPr/>
            <p:nvPr/>
          </p:nvSpPr>
          <p:spPr>
            <a:xfrm>
              <a:off x="4954158" y="2995116"/>
              <a:ext cx="154401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Szkolenie dla pedagogów</a:t>
              </a:r>
              <a:r>
                <a:rPr lang="pl-PL" sz="800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254569" y="860842"/>
            <a:ext cx="8448978" cy="1344022"/>
            <a:chOff x="251520" y="601340"/>
            <a:chExt cx="8448978" cy="1344022"/>
          </a:xfrm>
        </p:grpSpPr>
        <p:pic>
          <p:nvPicPr>
            <p:cNvPr id="13" name="Obraz 12" descr="Obraz moÅ¼e zawieraÄ: 1 osoba, uprawia sport i buty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66" r="28385"/>
            <a:stretch/>
          </p:blipFill>
          <p:spPr bwMode="auto">
            <a:xfrm>
              <a:off x="1999805" y="624811"/>
              <a:ext cx="1492075" cy="1304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Obraz 15" descr="Obraz moÅ¼e zawieraÄ: 4 osoby, ludzie siedzÄ, tabela i w budynku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362" y="601340"/>
              <a:ext cx="1224136" cy="130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Obraz 16" descr="Obraz moÅ¼e zawieraÄ: 5 osÃ³b, ludzie siedzÄ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786" y="605809"/>
              <a:ext cx="2293129" cy="130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Obraz 17" descr="Obraz moÅ¼e zawieraÄ: 4 osoby, tabela i w budynku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0688"/>
              <a:ext cx="1748285" cy="130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Obraz 18" descr="Obraz moÅ¼e zawieraÄ: 1 osoba, w budynku"/>
            <p:cNvPicPr/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38"/>
            <a:stretch/>
          </p:blipFill>
          <p:spPr bwMode="auto">
            <a:xfrm>
              <a:off x="3491880" y="620688"/>
              <a:ext cx="1715906" cy="1298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Prostokąt 10"/>
            <p:cNvSpPr/>
            <p:nvPr/>
          </p:nvSpPr>
          <p:spPr>
            <a:xfrm>
              <a:off x="251520" y="1729918"/>
              <a:ext cx="15279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„Mój challenge to sport”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277130" y="4482620"/>
            <a:ext cx="5285908" cy="1610676"/>
            <a:chOff x="294204" y="3799640"/>
            <a:chExt cx="5285908" cy="1610676"/>
          </a:xfrm>
        </p:grpSpPr>
        <p:pic>
          <p:nvPicPr>
            <p:cNvPr id="25" name="Obraz 24" descr="Obraz moÅ¼e zawieraÄ: 5 osÃ³b, ludzie siedzÄ, buty i w budynku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233" y="3804508"/>
              <a:ext cx="2734879" cy="1605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Obraz 25" descr="Obraz moÅ¼e zawieraÄ: co najmniej jedna osoba i w budynku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04" y="3799640"/>
              <a:ext cx="2569329" cy="1610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Prostokąt 22"/>
            <p:cNvSpPr/>
            <p:nvPr/>
          </p:nvSpPr>
          <p:spPr>
            <a:xfrm>
              <a:off x="340486" y="5157192"/>
              <a:ext cx="13500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Bookman Old Style" panose="02050604050505020204" pitchFamily="18" charset="0"/>
                </a:rPr>
                <a:t>Teatr  profilaktyczny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5868145" y="4482620"/>
            <a:ext cx="2716579" cy="1610676"/>
            <a:chOff x="5868144" y="4308897"/>
            <a:chExt cx="2616149" cy="1582522"/>
          </a:xfrm>
        </p:grpSpPr>
        <p:pic>
          <p:nvPicPr>
            <p:cNvPr id="30" name="Obraz 29" descr="Obraz moÅ¼e zawieraÄ: 14 osÃ³b, ludzie siedzÄ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308897"/>
              <a:ext cx="2474342" cy="15825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Prostokąt 26"/>
            <p:cNvSpPr/>
            <p:nvPr/>
          </p:nvSpPr>
          <p:spPr>
            <a:xfrm>
              <a:off x="6752729" y="5675975"/>
              <a:ext cx="173156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Bookman Old Style" panose="02050604050505020204" pitchFamily="18" charset="0"/>
                </a:rPr>
                <a:t>Debata pn. „Chcę wiedzieć”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43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6912768" cy="576064"/>
          </a:xfrm>
          <a:noFill/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promowaliśmy i informowaliśmy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5321" y="1079067"/>
            <a:ext cx="3990655" cy="1845877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sz="1400" dirty="0"/>
              <a:t>Raz na kwartał nasz Wydział wydawał </a:t>
            </a:r>
            <a:r>
              <a:rPr lang="pl-PL" sz="1400" i="1" dirty="0">
                <a:solidFill>
                  <a:srgbClr val="7030A0"/>
                </a:solidFill>
              </a:rPr>
              <a:t>Informacje z powiatu gołdapskiego </a:t>
            </a:r>
            <a:r>
              <a:rPr lang="pl-PL" sz="1400" dirty="0"/>
              <a:t>w nakładzie </a:t>
            </a:r>
            <a:r>
              <a:rPr lang="pl-PL" sz="1400" b="1" dirty="0"/>
              <a:t>500</a:t>
            </a:r>
            <a:r>
              <a:rPr lang="pl-PL" sz="1400" dirty="0"/>
              <a:t> egzemplarzy. Poprzez pismo informowaliśmy o sprawach ważnych, przydatnych i ciekawych. O działaniach podejmowanych przez powiat. Informację z Powiatu były wydawane co kwartał również w latach (2014-2018)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365321" y="2985055"/>
            <a:ext cx="4971186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/>
              <a:t>Prowadziliśmy kronikę powiatu (2014-2018)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6576" y="6244346"/>
            <a:ext cx="8365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Wydział Promocji i Rozwoju Powiatu odpowiadał również m.in. za: listy gratulacyjne, życzenia, podziękowania, organizację spotkań, przygotowanie prezentów itp.</a:t>
            </a:r>
          </a:p>
          <a:p>
            <a:endParaRPr lang="pl-PL" sz="1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CF072FC-93ED-4E77-A958-54F02F306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091">
            <a:off x="5769089" y="908720"/>
            <a:ext cx="3057156" cy="426149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E649013-FE8B-4F6F-875A-2130AEEA3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398">
            <a:off x="6484195" y="4873970"/>
            <a:ext cx="1936250" cy="15672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000DB63-2897-45AA-BFFC-2DF8807AF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21" y="3278871"/>
            <a:ext cx="2036786" cy="135785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B69E56BD-6A6A-450E-8965-E2A7CF750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86" y="4003879"/>
            <a:ext cx="2677998" cy="178533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2BDA1B0-C3EA-470F-BFD1-3A141FBBE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151">
            <a:off x="174753" y="4628863"/>
            <a:ext cx="2257834" cy="150522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6A7A8F9-CD03-4533-BA7F-9CFF733A0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862">
            <a:off x="3855631" y="4831462"/>
            <a:ext cx="1969744" cy="13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30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3493" y="9595"/>
            <a:ext cx="7467600" cy="35920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i="1" dirty="0">
                <a:solidFill>
                  <a:srgbClr val="7030A0"/>
                </a:solidFill>
              </a:rPr>
              <a:t>Razem pod parasolem prawa – II Edycja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83702" y="2672790"/>
            <a:ext cx="26471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Debata pod hasłem „Bezpieczeństwo w sieci”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82" y="5874863"/>
            <a:ext cx="13906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076056" y="982617"/>
            <a:ext cx="12250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„</a:t>
            </a:r>
            <a:r>
              <a:rPr lang="pl-PL" sz="800" b="1" dirty="0" err="1">
                <a:solidFill>
                  <a:schemeClr val="bg1"/>
                </a:solidFill>
              </a:rPr>
              <a:t>Przystnek</a:t>
            </a:r>
            <a:r>
              <a:rPr lang="pl-PL" sz="800" b="1" dirty="0">
                <a:solidFill>
                  <a:schemeClr val="bg1"/>
                </a:solidFill>
              </a:rPr>
              <a:t> Centrum”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3854194" y="2962550"/>
            <a:ext cx="1273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</a:rPr>
              <a:t>Forum Jednostek Pomocy Społecznej – psycholog Maria </a:t>
            </a:r>
            <a:r>
              <a:rPr lang="pl-PL" sz="800" b="1" dirty="0" err="1">
                <a:solidFill>
                  <a:schemeClr val="bg1"/>
                </a:solidFill>
              </a:rPr>
              <a:t>Rotkiel</a:t>
            </a:r>
            <a:endParaRPr lang="pl-PL" sz="800" b="1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3702" y="5795650"/>
            <a:ext cx="8664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dirty="0"/>
              <a:t>W roku 2014 i 2015 Wydział </a:t>
            </a:r>
            <a:r>
              <a:rPr lang="pl-PL" sz="1200" dirty="0" err="1"/>
              <a:t>PiR</a:t>
            </a:r>
            <a:r>
              <a:rPr lang="pl-PL" sz="1200" dirty="0"/>
              <a:t> realizował projekty z programu Razem Bezpieczniej we współpracy z Komendą Powiatową Policki w Gołdapi. W roku 2014 był to projekt pn.: On, Ty i ja –II edycja, koszt całkowity 150.860,00 zł, kwota dotacji 94.560,00 zł, środki własne 56.300,00 zł. W roku 2015 był realizowany projekt pn.: On, Ty i ja –III edycja, koszt całkowity 133.080,00 zł, kwota dotacji 78.920,00 zł, środki własne 54.160,00 zł. W 2017 roku Wydział </a:t>
            </a:r>
            <a:r>
              <a:rPr lang="pl-PL" sz="1200" dirty="0" err="1"/>
              <a:t>PiR</a:t>
            </a:r>
            <a:r>
              <a:rPr lang="pl-PL" sz="1200" dirty="0"/>
              <a:t> realizował projekt z PCPR pn.: Razem Pod Parasolem Prawa, kwota dotacji 58. 770,00 zł, środki własne 12.800,00 zł.</a:t>
            </a:r>
          </a:p>
        </p:txBody>
      </p:sp>
      <p:pic>
        <p:nvPicPr>
          <p:cNvPr id="18" name="Obraz 17" descr="C:\Users\a.podciborska\Desktop\razem bezpieczniej 2018\realizacja\zdjęcia z superwizji\P101019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86441"/>
            <a:ext cx="2379980" cy="17849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/>
          <p:cNvSpPr/>
          <p:nvPr/>
        </p:nvSpPr>
        <p:spPr>
          <a:xfrm>
            <a:off x="179512" y="2021979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Superwizja</a:t>
            </a:r>
            <a:r>
              <a:rPr lang="pl-PL" sz="8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grupowa 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20" name="Obraz 19" descr="https://powiatgoldap.pl/wp-content/uploads/2018/11/IMG_3977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2" t="1498" r="-1124" b="-1498"/>
          <a:stretch/>
        </p:blipFill>
        <p:spPr bwMode="auto">
          <a:xfrm>
            <a:off x="2839282" y="475840"/>
            <a:ext cx="2375681" cy="1790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2769521" y="1996580"/>
            <a:ext cx="2358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Bookman Old Style" panose="02050604050505020204" pitchFamily="18" charset="0"/>
              </a:rPr>
              <a:t>Konkurs „Uczeń godny naśladowania”</a:t>
            </a:r>
            <a:endParaRPr lang="pl-PL" sz="800" dirty="0">
              <a:solidFill>
                <a:schemeClr val="bg1"/>
              </a:solidFill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5068310" y="483139"/>
            <a:ext cx="2667158" cy="1779071"/>
            <a:chOff x="5145202" y="492355"/>
            <a:chExt cx="2667158" cy="1779071"/>
          </a:xfrm>
        </p:grpSpPr>
        <p:pic>
          <p:nvPicPr>
            <p:cNvPr id="22" name="Obraz 21" descr="https://powiatgoldap.pl/wp-content/uploads/2018/11/IMG_4051.jpg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636" y="492355"/>
              <a:ext cx="2579724" cy="1745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Prostokąt 6"/>
            <p:cNvSpPr/>
            <p:nvPr/>
          </p:nvSpPr>
          <p:spPr>
            <a:xfrm>
              <a:off x="5145202" y="1932872"/>
              <a:ext cx="26671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Konkurs dla szkół „Ciemniejsza strona </a:t>
              </a:r>
              <a:r>
                <a:rPr lang="pl-PL" sz="800" b="1" dirty="0" err="1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internetu</a:t>
              </a:r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cyberprzemoc”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1430812" y="2348880"/>
            <a:ext cx="5606516" cy="1837968"/>
            <a:chOff x="202445" y="2455128"/>
            <a:chExt cx="5606516" cy="1837968"/>
          </a:xfrm>
        </p:grpSpPr>
        <p:pic>
          <p:nvPicPr>
            <p:cNvPr id="17" name="Obraz 16" descr="https://powiatgoldap.pl/wp-content/uploads/2018/11/IMG_3884.jpg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926" y="2455128"/>
              <a:ext cx="2820035" cy="1837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Obraz 18" descr="https://powiatgoldap.pl/wp-content/uploads/2018/11/IMG_3941.jpg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45" y="2468850"/>
              <a:ext cx="2786482" cy="1824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Prostokąt 10"/>
            <p:cNvSpPr/>
            <p:nvPr/>
          </p:nvSpPr>
          <p:spPr>
            <a:xfrm>
              <a:off x="300527" y="4077652"/>
              <a:ext cx="307808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Organizacja </a:t>
              </a:r>
              <a:r>
                <a:rPr lang="pl-PL" sz="800" b="1" dirty="0">
                  <a:solidFill>
                    <a:schemeClr val="bg1"/>
                  </a:solidFill>
                  <a:latin typeface="Bookman Old Style" panose="02050604050505020204" pitchFamily="18" charset="0"/>
                  <a:ea typeface="Times New Roman" panose="02020603050405020304" pitchFamily="18" charset="0"/>
                  <a:cs typeface="Bookman Old Style" panose="02050604050505020204" pitchFamily="18" charset="0"/>
                </a:rPr>
                <a:t>Forum Jednostek Pomocy Społecznej </a:t>
              </a:r>
              <a:endParaRPr lang="pl-P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1043608" y="4328240"/>
            <a:ext cx="6250795" cy="1405016"/>
            <a:chOff x="193414" y="4351344"/>
            <a:chExt cx="6250795" cy="1405016"/>
          </a:xfrm>
        </p:grpSpPr>
        <p:pic>
          <p:nvPicPr>
            <p:cNvPr id="21" name="Obraz 20" descr="C:\Users\a.podciborska\Desktop\razem bezpieczniej 2018\P1010530.JPG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875" y="4351344"/>
              <a:ext cx="2171334" cy="1401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Obraz 22" descr="Brak dostÄpnego opisu zdjÄcia.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207" y="4351344"/>
              <a:ext cx="2144668" cy="14017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Obraz 23" descr="C:\Users\a.podciborska\Desktop\razem bezpieczniej 2018\P1010523.JPG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14" y="4365104"/>
              <a:ext cx="1934793" cy="13912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0260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43136"/>
          </a:xfrm>
        </p:spPr>
        <p:txBody>
          <a:bodyPr>
            <a:noAutofit/>
          </a:bodyPr>
          <a:lstStyle/>
          <a:p>
            <a:r>
              <a:rPr lang="pl-PL" sz="2400" b="1" i="1" dirty="0">
                <a:solidFill>
                  <a:srgbClr val="7030A0"/>
                </a:solidFill>
              </a:rPr>
              <a:t>Zamierzenia na </a:t>
            </a:r>
            <a:r>
              <a:rPr lang="pl-PL" sz="2400" b="1" i="1">
                <a:solidFill>
                  <a:srgbClr val="7030A0"/>
                </a:solidFill>
              </a:rPr>
              <a:t>rok 2019: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598" y="1556793"/>
            <a:ext cx="6347714" cy="3456384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7030A0"/>
                </a:solidFill>
              </a:rPr>
              <a:t>planujemy wspierać merytorycznie i finansowo zadania objęte Patronatem Honorowym Starosty Gołdapskiego;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7030A0"/>
                </a:solidFill>
              </a:rPr>
              <a:t>zamierzamy kształtować pozytywny wizerunek powiatu,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7030A0"/>
                </a:solidFill>
              </a:rPr>
              <a:t>planujemy organizować i współorganizować  wydarzenia cykliczne,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7030A0"/>
                </a:solidFill>
              </a:rPr>
              <a:t>zamierzamy pozyskiwać środki na działania związane 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z realizacją zadań Wydziału </a:t>
            </a:r>
            <a:r>
              <a:rPr lang="pl-PL" dirty="0" err="1">
                <a:solidFill>
                  <a:srgbClr val="7030A0"/>
                </a:solidFill>
              </a:rPr>
              <a:t>PiR</a:t>
            </a:r>
            <a:r>
              <a:rPr lang="pl-PL" dirty="0">
                <a:solidFill>
                  <a:srgbClr val="7030A0"/>
                </a:solidFill>
              </a:rPr>
              <a:t>, 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7030A0"/>
                </a:solidFill>
              </a:rPr>
              <a:t>zamierzeniem wydziału jest również utrzymywanie i rozwijanie współpracy z partnerami zagranicznymi, jak również lokalnymi.   </a:t>
            </a:r>
          </a:p>
        </p:txBody>
      </p:sp>
    </p:spTree>
    <p:extLst>
      <p:ext uri="{BB962C8B-B14F-4D97-AF65-F5344CB8AC3E}">
        <p14:creationId xmlns:p14="http://schemas.microsoft.com/office/powerpoint/2010/main" val="2999811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7467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7030A0"/>
                </a:solidFill>
              </a:rPr>
              <a:t>Dziękuję za uwagę</a:t>
            </a:r>
            <a:br>
              <a:rPr lang="pl-PL" b="1" dirty="0">
                <a:solidFill>
                  <a:srgbClr val="7030A0"/>
                </a:solidFill>
              </a:rPr>
            </a:br>
            <a:br>
              <a:rPr lang="pl-PL" b="1" dirty="0">
                <a:solidFill>
                  <a:srgbClr val="7030A0"/>
                </a:solidFill>
              </a:rPr>
            </a:br>
            <a:r>
              <a:rPr lang="pl-PL" dirty="0">
                <a:solidFill>
                  <a:srgbClr val="7030A0"/>
                </a:solidFill>
              </a:rPr>
              <a:t>Wydział Promocji i Rozwoju Powiatu</a:t>
            </a:r>
          </a:p>
        </p:txBody>
      </p:sp>
      <p:pic>
        <p:nvPicPr>
          <p:cNvPr id="3" name="Picture 17" descr="logo nasze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015795" y="4941168"/>
            <a:ext cx="1974540" cy="1134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3537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199" y="548680"/>
            <a:ext cx="8249753" cy="5925272"/>
          </a:xfrm>
        </p:spPr>
        <p:txBody>
          <a:bodyPr/>
          <a:lstStyle/>
          <a:p>
            <a:pPr algn="just"/>
            <a:r>
              <a:rPr lang="pl-PL" sz="1800" dirty="0"/>
              <a:t>Promowaliśmy powiat poprzez stronę internetową Starostwa Powiatowego </a:t>
            </a:r>
            <a:br>
              <a:rPr lang="pl-PL" sz="1800" dirty="0"/>
            </a:br>
            <a:r>
              <a:rPr lang="pl-PL" sz="1800" dirty="0"/>
              <a:t>i fanpage na Facebooku. Takie działania prowadziliśmy również w latach (2014-2018)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BD5596-6929-440D-989A-D218F43EB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269">
            <a:off x="5066756" y="2445631"/>
            <a:ext cx="4142910" cy="37823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7E43E9-95C9-482A-A6AE-3DF1364F8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004">
            <a:off x="109013" y="1550393"/>
            <a:ext cx="5281839" cy="40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147248" cy="6069288"/>
          </a:xfrm>
        </p:spPr>
        <p:txBody>
          <a:bodyPr/>
          <a:lstStyle/>
          <a:p>
            <a:pPr algn="just"/>
            <a:r>
              <a:rPr lang="pl-PL" sz="1800" dirty="0"/>
              <a:t>Współpracowaliśmy z mediami, przekazując tym samym bieżące informacje z życia powiatu. Współpraca była również prowadzona </a:t>
            </a:r>
            <a:br>
              <a:rPr lang="pl-PL" sz="1800" dirty="0"/>
            </a:br>
            <a:r>
              <a:rPr lang="pl-PL" sz="1800" dirty="0"/>
              <a:t>w latach 2014-2018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Kto najwięcej wiedział o rynku pracy? - Gołdap - goldap.org.pl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6763" r="17942" b="16527"/>
          <a:stretch/>
        </p:blipFill>
        <p:spPr>
          <a:xfrm>
            <a:off x="468539" y="1248505"/>
            <a:ext cx="3742922" cy="2374155"/>
          </a:xfrm>
          <a:prstGeom prst="rect">
            <a:avLst/>
          </a:prstGeom>
        </p:spPr>
      </p:pic>
      <p:pic>
        <p:nvPicPr>
          <p:cNvPr id="6" name="Obraz 5" descr="Gołdap: X Jarmark Bożonarodzeniowy - Radio 5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7867" r="16926"/>
          <a:stretch/>
        </p:blipFill>
        <p:spPr>
          <a:xfrm>
            <a:off x="4572000" y="1248505"/>
            <a:ext cx="3162289" cy="2374156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539551" y="3717032"/>
            <a:ext cx="3671909" cy="2895271"/>
            <a:chOff x="323528" y="3429000"/>
            <a:chExt cx="3816424" cy="3240360"/>
          </a:xfrm>
        </p:grpSpPr>
        <p:pic>
          <p:nvPicPr>
            <p:cNvPr id="7" name="Obraz 6" descr="Ambasador Chin z wizytą w powiecie gołdapskim - Zdjęcie #2716421 - Gołdap - Mozilla Firefox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8" t="15904" r="21812" b="8704"/>
            <a:stretch/>
          </p:blipFill>
          <p:spPr>
            <a:xfrm>
              <a:off x="323528" y="4163977"/>
              <a:ext cx="3816424" cy="2505383"/>
            </a:xfrm>
            <a:prstGeom prst="rect">
              <a:avLst/>
            </a:prstGeom>
          </p:spPr>
        </p:pic>
        <p:pic>
          <p:nvPicPr>
            <p:cNvPr id="8" name="Obraz 7" descr="Ambasador Chin z wizytą w powiecie gołdapskim - Zdjęcie #2716421 - Gołdap - Mozilla Firefox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8" t="10522" r="18438" b="66198"/>
            <a:stretch/>
          </p:blipFill>
          <p:spPr>
            <a:xfrm>
              <a:off x="369417" y="3429000"/>
              <a:ext cx="3770535" cy="743921"/>
            </a:xfrm>
            <a:prstGeom prst="rect">
              <a:avLst/>
            </a:prstGeom>
          </p:spPr>
        </p:pic>
      </p:grpSp>
      <p:pic>
        <p:nvPicPr>
          <p:cNvPr id="11" name="Obraz 10" descr="Debatują o budżecie na 2019 rok - Mozilla Firefox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8213" r="18110"/>
          <a:stretch/>
        </p:blipFill>
        <p:spPr>
          <a:xfrm>
            <a:off x="4572000" y="3861048"/>
            <a:ext cx="3440123" cy="25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6632"/>
            <a:ext cx="8568952" cy="1080120"/>
          </a:xfrm>
        </p:spPr>
        <p:txBody>
          <a:bodyPr>
            <a:normAutofit/>
          </a:bodyPr>
          <a:lstStyle/>
          <a:p>
            <a:pPr algn="just"/>
            <a:r>
              <a:rPr lang="pl-PL" sz="1800" dirty="0"/>
              <a:t>Organizowaliśmy, współorganizowaliśmy oraz wspieraliśmy </a:t>
            </a:r>
            <a:r>
              <a:rPr lang="pl-PL" sz="1800" dirty="0">
                <a:cs typeface="Times New Roman" pitchFamily="18" charset="0"/>
              </a:rPr>
              <a:t>imprezy, akcje </a:t>
            </a:r>
            <a:br>
              <a:rPr lang="pl-PL" sz="1800" dirty="0">
                <a:cs typeface="Times New Roman" pitchFamily="18" charset="0"/>
              </a:rPr>
            </a:br>
            <a:r>
              <a:rPr lang="pl-PL" sz="1800" dirty="0">
                <a:cs typeface="Times New Roman" pitchFamily="18" charset="0"/>
              </a:rPr>
              <a:t>i działania promocyjne, m.in.: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</a:rPr>
              <a:t>Eko-piknik – dziedzictwo natury i rzemiosła (2014-2018)</a:t>
            </a:r>
            <a:endParaRPr lang="pl-PL" sz="2000" dirty="0">
              <a:solidFill>
                <a:schemeClr val="tx1"/>
              </a:solidFill>
              <a:cs typeface="Times New Roman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rgbClr val="7030A0"/>
              </a:solidFill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08" y="3243072"/>
            <a:ext cx="2848064" cy="29222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9381" r="11367" b="5300"/>
          <a:stretch/>
        </p:blipFill>
        <p:spPr>
          <a:xfrm>
            <a:off x="6372200" y="1196752"/>
            <a:ext cx="2332426" cy="165618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2" y="3243072"/>
            <a:ext cx="1948155" cy="292223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5441577" y="2962232"/>
            <a:ext cx="2658815" cy="168378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20" y="4725144"/>
            <a:ext cx="2663872" cy="180643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1"/>
          <a:stretch/>
        </p:blipFill>
        <p:spPr>
          <a:xfrm>
            <a:off x="241559" y="1191334"/>
            <a:ext cx="1890705" cy="1661601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191334"/>
            <a:ext cx="2048875" cy="166160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r="8929"/>
          <a:stretch/>
        </p:blipFill>
        <p:spPr>
          <a:xfrm>
            <a:off x="4299836" y="1196249"/>
            <a:ext cx="2000356" cy="16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6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504" y="126176"/>
            <a:ext cx="8281935" cy="31284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chemeClr val="tx1"/>
                </a:solidFill>
              </a:rPr>
              <a:t>Więcej ruchu, więcej zdrowia (2014-2018)</a:t>
            </a:r>
          </a:p>
          <a:p>
            <a:pPr marL="0" indent="0" algn="ctr">
              <a:buNone/>
            </a:pPr>
            <a:endParaRPr lang="pl-PL" sz="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pl-PL" sz="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pl-PL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pl-PL" sz="2000" dirty="0">
              <a:solidFill>
                <a:srgbClr val="7030A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/>
          <a:stretch/>
        </p:blipFill>
        <p:spPr>
          <a:xfrm>
            <a:off x="279100" y="452081"/>
            <a:ext cx="2453038" cy="18693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20" y="476672"/>
            <a:ext cx="2814119" cy="187490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77" y="476672"/>
            <a:ext cx="2811662" cy="1873270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4041914" y="2427125"/>
            <a:ext cx="45259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dirty="0"/>
              <a:t>II Spartakiada „7” Powiatów (2017 - 2018)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B338CF4-9521-4815-8ADB-B6E49DF6C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8" y="4840092"/>
            <a:ext cx="2988840" cy="189212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E075B7-F127-47A3-9DF8-57C496B2C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34" y="2827125"/>
            <a:ext cx="4560170" cy="19357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E9B6483-219C-4CB5-B49B-70AFB9BEF3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40093"/>
            <a:ext cx="2684645" cy="190127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7317A5B-CB49-4C63-9367-4837D1B2FE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96" y="4846681"/>
            <a:ext cx="2843808" cy="189468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6B81537-A0B2-4CB7-B93A-365B20281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" y="2459418"/>
            <a:ext cx="3457400" cy="23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9512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Akcja </a:t>
            </a:r>
            <a:r>
              <a:rPr lang="pl-PL" i="1" dirty="0"/>
              <a:t>Szlachetna Paczka (2015-2018)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EA9AEB-41E3-478B-B5FE-CEA414B65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1" y="842159"/>
            <a:ext cx="3615913" cy="27119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E103AA-8661-49EB-9B31-D10F6070B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88" y="842159"/>
            <a:ext cx="3784646" cy="264629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132639-C1A5-4AF7-808A-05B9E5DC1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88" y="3549935"/>
            <a:ext cx="3770886" cy="27784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FD0C73F-23AC-43FD-8FBD-8915810DE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9" y="3645639"/>
            <a:ext cx="3615913" cy="23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1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88640"/>
            <a:ext cx="8352928" cy="3600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chemeClr val="tx1"/>
                </a:solidFill>
              </a:rPr>
              <a:t>X Jarmark Bożonarodzeniowy (2014-2018)</a:t>
            </a:r>
          </a:p>
          <a:p>
            <a:pPr marL="0" indent="0" algn="ctr">
              <a:buNone/>
            </a:pPr>
            <a:endParaRPr lang="pl-PL" sz="2000" dirty="0">
              <a:solidFill>
                <a:srgbClr val="7030A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/>
          <a:stretch/>
        </p:blipFill>
        <p:spPr>
          <a:xfrm>
            <a:off x="6265151" y="2420888"/>
            <a:ext cx="2051265" cy="11878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92" y="692696"/>
            <a:ext cx="2469340" cy="16462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05777"/>
            <a:ext cx="2470035" cy="164669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4304" r="11117" b="6334"/>
          <a:stretch/>
        </p:blipFill>
        <p:spPr>
          <a:xfrm>
            <a:off x="323529" y="558174"/>
            <a:ext cx="2664296" cy="2028225"/>
          </a:xfrm>
          <a:prstGeom prst="rect">
            <a:avLst/>
          </a:prstGeom>
        </p:spPr>
      </p:pic>
      <p:grpSp>
        <p:nvGrpSpPr>
          <p:cNvPr id="24" name="Grupa 23"/>
          <p:cNvGrpSpPr/>
          <p:nvPr/>
        </p:nvGrpSpPr>
        <p:grpSpPr>
          <a:xfrm>
            <a:off x="2741093" y="2659630"/>
            <a:ext cx="3263537" cy="2334178"/>
            <a:chOff x="5508104" y="4790333"/>
            <a:chExt cx="2664296" cy="1653887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27" r="35388"/>
            <a:stretch/>
          </p:blipFill>
          <p:spPr>
            <a:xfrm>
              <a:off x="5508104" y="4790333"/>
              <a:ext cx="1019912" cy="1653887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7" r="13852"/>
            <a:stretch/>
          </p:blipFill>
          <p:spPr>
            <a:xfrm>
              <a:off x="6509413" y="4790333"/>
              <a:ext cx="1662987" cy="1653887"/>
            </a:xfrm>
            <a:prstGeom prst="rect">
              <a:avLst/>
            </a:prstGeom>
          </p:spPr>
        </p:pic>
      </p:grpSp>
      <p:pic>
        <p:nvPicPr>
          <p:cNvPr id="10" name="Obraz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6" y="3849527"/>
            <a:ext cx="1746566" cy="116365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32478" r="22574" b="14562"/>
          <a:stretch/>
        </p:blipFill>
        <p:spPr>
          <a:xfrm>
            <a:off x="6273206" y="3712951"/>
            <a:ext cx="2043210" cy="1250273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6" r="7530"/>
          <a:stretch/>
        </p:blipFill>
        <p:spPr>
          <a:xfrm>
            <a:off x="6012160" y="5105777"/>
            <a:ext cx="2712647" cy="161878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1" y="2659630"/>
            <a:ext cx="1729111" cy="115274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1319" r="5380" b="13695"/>
          <a:stretch/>
        </p:blipFill>
        <p:spPr>
          <a:xfrm>
            <a:off x="5757899" y="692696"/>
            <a:ext cx="2882748" cy="1659764"/>
          </a:xfrm>
          <a:prstGeom prst="rect">
            <a:avLst/>
          </a:prstGeom>
        </p:spPr>
      </p:pic>
      <p:grpSp>
        <p:nvGrpSpPr>
          <p:cNvPr id="25" name="Grupa 24"/>
          <p:cNvGrpSpPr/>
          <p:nvPr/>
        </p:nvGrpSpPr>
        <p:grpSpPr>
          <a:xfrm>
            <a:off x="2934244" y="5099849"/>
            <a:ext cx="2934745" cy="1655664"/>
            <a:chOff x="2627784" y="4781359"/>
            <a:chExt cx="2934745" cy="1655664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t="1751" r="2687" b="5250"/>
            <a:stretch/>
          </p:blipFill>
          <p:spPr>
            <a:xfrm>
              <a:off x="2627784" y="4781359"/>
              <a:ext cx="2291391" cy="1655664"/>
            </a:xfrm>
            <a:prstGeom prst="rect">
              <a:avLst/>
            </a:prstGeom>
          </p:spPr>
        </p:pic>
        <p:pic>
          <p:nvPicPr>
            <p:cNvPr id="22" name="Obraz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4" r="25466"/>
            <a:stretch/>
          </p:blipFill>
          <p:spPr>
            <a:xfrm>
              <a:off x="4910971" y="4781359"/>
              <a:ext cx="651558" cy="1646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04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6447" y="188640"/>
            <a:ext cx="8073913" cy="969074"/>
          </a:xfrm>
          <a:noFill/>
        </p:spPr>
        <p:txBody>
          <a:bodyPr/>
          <a:lstStyle/>
          <a:p>
            <a:r>
              <a:rPr lang="pl-PL" sz="1800" dirty="0">
                <a:solidFill>
                  <a:schemeClr val="tx1"/>
                </a:solidFill>
              </a:rPr>
              <a:t>Następnie wszystko oprawialiśmy medialnie (2014-2018) </a:t>
            </a:r>
          </a:p>
          <a:p>
            <a:pPr marL="268288" indent="0">
              <a:buNone/>
            </a:pPr>
            <a:r>
              <a:rPr lang="pl-PL" sz="1200" dirty="0"/>
              <a:t>W latach 2014-2016 Wydział </a:t>
            </a:r>
            <a:r>
              <a:rPr lang="pl-PL" sz="1200" dirty="0" err="1"/>
              <a:t>PiR</a:t>
            </a:r>
            <a:r>
              <a:rPr lang="pl-PL" sz="1200" dirty="0"/>
              <a:t> oprawiał medialnie od 120 do 150 wydarzeń rocznie. W 2017 roku medialnie zostało oprawionych ponad 150 wydarzeń z życia powiatu, a w roku 2018 – 160. </a:t>
            </a:r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105834-1C9C-4961-84F3-B6CB73DCE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096344" cy="10829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7702E5-0595-4968-8BAD-8C0857619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9" y="1916832"/>
            <a:ext cx="3096344" cy="92943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D2C051D-5588-42CF-B9A7-A6E189329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9" y="2852936"/>
            <a:ext cx="3096344" cy="8899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F5089A2-294E-4BC7-9D68-6F557154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9" y="3717032"/>
            <a:ext cx="3096344" cy="97613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A910CAC-7CBC-402E-BB6A-6EC88E45B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0" y="4653136"/>
            <a:ext cx="3096343" cy="105520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7C3DE86-CF57-4AA4-8D0A-8B8E13B94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9" y="5661248"/>
            <a:ext cx="3096343" cy="98808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8BFA8F1-78DA-41A2-B41D-1F6431EE2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980728"/>
            <a:ext cx="2808312" cy="107502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7E4552B-E527-48F4-9900-B4F51716E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916832"/>
            <a:ext cx="2808312" cy="87325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593854D6-C7D6-4BB6-B79E-3B3C68727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50" y="2708920"/>
            <a:ext cx="2808312" cy="833867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138834C-E8D4-4900-9BF4-5273B35DD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50" y="3501008"/>
            <a:ext cx="2737299" cy="867355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F414FFD8-4431-47E5-9934-281745D89B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50" y="4365104"/>
            <a:ext cx="2808312" cy="872854"/>
          </a:xfrm>
          <a:prstGeom prst="rect">
            <a:avLst/>
          </a:prstGeom>
        </p:spPr>
      </p:pic>
      <p:pic>
        <p:nvPicPr>
          <p:cNvPr id="4097" name="Obraz 4096">
            <a:extLst>
              <a:ext uri="{FF2B5EF4-FFF2-40B4-BE49-F238E27FC236}">
                <a16:creationId xmlns:a16="http://schemas.microsoft.com/office/drawing/2014/main" id="{93626467-2339-4FC5-AECB-CA2723DF45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50" y="5157192"/>
            <a:ext cx="2808313" cy="1012913"/>
          </a:xfrm>
          <a:prstGeom prst="rect">
            <a:avLst/>
          </a:prstGeom>
        </p:spPr>
      </p:pic>
      <p:pic>
        <p:nvPicPr>
          <p:cNvPr id="4107" name="Obraz 4106">
            <a:extLst>
              <a:ext uri="{FF2B5EF4-FFF2-40B4-BE49-F238E27FC236}">
                <a16:creationId xmlns:a16="http://schemas.microsoft.com/office/drawing/2014/main" id="{E310FE1B-D341-4F87-824B-3D63F4B85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80728"/>
            <a:ext cx="3131840" cy="960720"/>
          </a:xfrm>
          <a:prstGeom prst="rect">
            <a:avLst/>
          </a:prstGeom>
        </p:spPr>
      </p:pic>
      <p:pic>
        <p:nvPicPr>
          <p:cNvPr id="4109" name="Obraz 4108">
            <a:extLst>
              <a:ext uri="{FF2B5EF4-FFF2-40B4-BE49-F238E27FC236}">
                <a16:creationId xmlns:a16="http://schemas.microsoft.com/office/drawing/2014/main" id="{1BBCEDC9-4EBA-44FD-A613-4CAE012E28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63" y="1772816"/>
            <a:ext cx="3132337" cy="980888"/>
          </a:xfrm>
          <a:prstGeom prst="rect">
            <a:avLst/>
          </a:prstGeom>
        </p:spPr>
      </p:pic>
      <p:pic>
        <p:nvPicPr>
          <p:cNvPr id="4111" name="Obraz 4110">
            <a:extLst>
              <a:ext uri="{FF2B5EF4-FFF2-40B4-BE49-F238E27FC236}">
                <a16:creationId xmlns:a16="http://schemas.microsoft.com/office/drawing/2014/main" id="{7D6BF63B-2CE9-43AC-B1BF-4A70B6A678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70" y="2708920"/>
            <a:ext cx="3131840" cy="929517"/>
          </a:xfrm>
          <a:prstGeom prst="rect">
            <a:avLst/>
          </a:prstGeom>
        </p:spPr>
      </p:pic>
      <p:pic>
        <p:nvPicPr>
          <p:cNvPr id="4113" name="Obraz 4112">
            <a:extLst>
              <a:ext uri="{FF2B5EF4-FFF2-40B4-BE49-F238E27FC236}">
                <a16:creationId xmlns:a16="http://schemas.microsoft.com/office/drawing/2014/main" id="{43A8A343-C39B-4FF3-B74B-434C5C7741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80" y="3501008"/>
            <a:ext cx="3134820" cy="1158639"/>
          </a:xfrm>
          <a:prstGeom prst="rect">
            <a:avLst/>
          </a:prstGeom>
        </p:spPr>
      </p:pic>
      <p:pic>
        <p:nvPicPr>
          <p:cNvPr id="4115" name="Obraz 4114">
            <a:extLst>
              <a:ext uri="{FF2B5EF4-FFF2-40B4-BE49-F238E27FC236}">
                <a16:creationId xmlns:a16="http://schemas.microsoft.com/office/drawing/2014/main" id="{CDE4B703-1E72-4320-93B1-F76B0F6801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78" y="4365104"/>
            <a:ext cx="3131840" cy="1209269"/>
          </a:xfrm>
          <a:prstGeom prst="rect">
            <a:avLst/>
          </a:prstGeom>
        </p:spPr>
      </p:pic>
      <p:pic>
        <p:nvPicPr>
          <p:cNvPr id="4117" name="Obraz 4116">
            <a:extLst>
              <a:ext uri="{FF2B5EF4-FFF2-40B4-BE49-F238E27FC236}">
                <a16:creationId xmlns:a16="http://schemas.microsoft.com/office/drawing/2014/main" id="{70DB3754-843E-4D66-B2F8-52A1F0CDA8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16" y="5517232"/>
            <a:ext cx="3131840" cy="9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886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1837</TotalTime>
  <Words>882</Words>
  <Application>Microsoft Office PowerPoint</Application>
  <PresentationFormat>Pokaz na ekranie (4:3)</PresentationFormat>
  <Paragraphs>101</Paragraphs>
  <Slides>22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Taims new roman</vt:lpstr>
      <vt:lpstr>Trebuchet MS</vt:lpstr>
      <vt:lpstr>Wingdings</vt:lpstr>
      <vt:lpstr>Wingdings 3</vt:lpstr>
      <vt:lpstr>Faseta</vt:lpstr>
      <vt:lpstr>Prezentacja programu PowerPoint</vt:lpstr>
      <vt:lpstr>promowaliśmy i informowaliśmy</vt:lpstr>
      <vt:lpstr>Prezentacja programu PowerPoint</vt:lpstr>
      <vt:lpstr>Prezentacja programu PowerPoint</vt:lpstr>
      <vt:lpstr>Prezentacja programu PowerPoint</vt:lpstr>
      <vt:lpstr>Prezentacja programu PowerPoint</vt:lpstr>
      <vt:lpstr>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Pozyskujemy i realizujemy</vt:lpstr>
      <vt:lpstr>Prezentacja programu PowerPoint</vt:lpstr>
      <vt:lpstr>Prezentacja programu PowerPoint</vt:lpstr>
      <vt:lpstr>Razem pod parasolem prawa – II edycja</vt:lpstr>
      <vt:lpstr>Razem pod parasolem prawa – II Edycja</vt:lpstr>
      <vt:lpstr>Zamierzenia na rok 2019:</vt:lpstr>
      <vt:lpstr>Dziękuję za uwagę  Wydział Promocji i Rozwoju Powiatu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Wydział Promocji i Rozwoju Powiatu</dc:title>
  <dc:creator>Ewelina Kuczyńska</dc:creator>
  <cp:lastModifiedBy>Bartosz Zackiewicz</cp:lastModifiedBy>
  <cp:revision>196</cp:revision>
  <cp:lastPrinted>2019-02-07T08:07:30Z</cp:lastPrinted>
  <dcterms:created xsi:type="dcterms:W3CDTF">2018-01-10T10:18:58Z</dcterms:created>
  <dcterms:modified xsi:type="dcterms:W3CDTF">2019-02-15T11:59:05Z</dcterms:modified>
</cp:coreProperties>
</file>