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2" r:id="rId1"/>
  </p:sldMasterIdLst>
  <p:notesMasterIdLst>
    <p:notesMasterId r:id="rId8"/>
  </p:notesMasterIdLst>
  <p:handoutMasterIdLst>
    <p:handoutMasterId r:id="rId9"/>
  </p:handoutMasterIdLst>
  <p:sldIdLst>
    <p:sldId id="264" r:id="rId2"/>
    <p:sldId id="271" r:id="rId3"/>
    <p:sldId id="272" r:id="rId4"/>
    <p:sldId id="273" r:id="rId5"/>
    <p:sldId id="274" r:id="rId6"/>
    <p:sldId id="270" r:id="rId7"/>
  </p:sldIdLst>
  <p:sldSz cx="9144000" cy="6858000" type="screen4x3"/>
  <p:notesSz cx="6888163" cy="10021888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662" autoAdjust="0"/>
    <p:restoredTop sz="90929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/>
          <a:lstStyle>
            <a:lvl1pPr algn="r">
              <a:defRPr sz="1300"/>
            </a:lvl1pPr>
          </a:lstStyle>
          <a:p>
            <a:fld id="{9146B8D7-FAB0-4B52-87A3-1607B95A90E3}" type="datetimeFigureOut">
              <a:rPr lang="pl-PL" smtClean="0"/>
              <a:t>2024-04-15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901698" y="9519055"/>
            <a:ext cx="2984871" cy="501094"/>
          </a:xfrm>
          <a:prstGeom prst="rect">
            <a:avLst/>
          </a:prstGeom>
        </p:spPr>
        <p:txBody>
          <a:bodyPr vert="horz" lIns="96621" tIns="48310" rIns="96621" bIns="48310" rtlCol="0" anchor="b"/>
          <a:lstStyle>
            <a:lvl1pPr algn="r">
              <a:defRPr sz="1300"/>
            </a:lvl1pPr>
          </a:lstStyle>
          <a:p>
            <a:fld id="{86ACC611-DB09-44D3-9642-AAFDA00EE4B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2865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902076" y="0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/>
          <a:lstStyle>
            <a:lvl1pPr algn="r">
              <a:defRPr sz="1200"/>
            </a:lvl1pPr>
          </a:lstStyle>
          <a:p>
            <a:fld id="{4501394E-7E7C-4563-B492-1C3E339A7F6B}" type="datetimeFigureOut">
              <a:rPr lang="pl-PL" smtClean="0"/>
              <a:t>2024-04-15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0087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6" tIns="45719" rIns="91436" bIns="45719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8975" y="4822826"/>
            <a:ext cx="5510213" cy="3946525"/>
          </a:xfrm>
          <a:prstGeom prst="rect">
            <a:avLst/>
          </a:prstGeom>
        </p:spPr>
        <p:txBody>
          <a:bodyPr vert="horz" lIns="91436" tIns="45719" rIns="91436" bIns="45719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1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902076" y="9520239"/>
            <a:ext cx="2984500" cy="501650"/>
          </a:xfrm>
          <a:prstGeom prst="rect">
            <a:avLst/>
          </a:prstGeom>
        </p:spPr>
        <p:txBody>
          <a:bodyPr vert="horz" lIns="91436" tIns="45719" rIns="91436" bIns="45719" rtlCol="0" anchor="b"/>
          <a:lstStyle>
            <a:lvl1pPr algn="r">
              <a:defRPr sz="1200"/>
            </a:lvl1pPr>
          </a:lstStyle>
          <a:p>
            <a:fld id="{2F348E30-989C-4ACD-B838-64C8B1938C5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3771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62000"/>
            <a:ext cx="6856214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6952697" y="762000"/>
            <a:ext cx="2193989" cy="5334001"/>
          </a:xfrm>
          <a:prstGeom prst="rect">
            <a:avLst/>
          </a:prstGeom>
          <a:solidFill>
            <a:srgbClr val="C3C3C3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2386" y="1298448"/>
            <a:ext cx="54864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11" y="4670246"/>
            <a:ext cx="54864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DE9DB-F58D-4759-A5F8-9EA0CBD976F2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5597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1673D-D6D4-40C5-BB0E-5DB76E1B619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69638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85750" y="990600"/>
            <a:ext cx="2114550" cy="4953000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00934" y="868680"/>
            <a:ext cx="5486400" cy="5120640"/>
          </a:xfrm>
        </p:spPr>
        <p:txBody>
          <a:bodyPr vert="eaVert" anchor="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EB5AF2-034F-422B-8D6E-874B17F213C7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95626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9253E-5434-4498-B741-807FA2B34E0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79120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00934" y="1298448"/>
            <a:ext cx="5486400" cy="3255264"/>
          </a:xfrm>
        </p:spPr>
        <p:txBody>
          <a:bodyPr anchor="b">
            <a:normAutofit/>
          </a:bodyPr>
          <a:lstStyle>
            <a:lvl1pPr>
              <a:defRPr sz="54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4650" y="4672584"/>
            <a:ext cx="54864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0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314EE-A8E7-4A27-A618-E92FE89B0EA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4080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00934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3590" y="868680"/>
            <a:ext cx="2606040" cy="512064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8C782-3F83-495B-99A5-FAB2FB9D104E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002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0934" y="1023586"/>
            <a:ext cx="260604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0934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3847" y="1023587"/>
            <a:ext cx="260604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9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847" y="1930936"/>
            <a:ext cx="2606040" cy="4023360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63F77-913C-4E99-A9AE-CD951F95B1D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662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A4BCE3-76ED-4071-9275-DB9F33E6ABE6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30892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35AC2-AC5F-484B-8498-96B11E02C321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4862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0934" y="868680"/>
            <a:ext cx="54864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37560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4E40F5-A466-47DC-B652-D9BD924F9589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0688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024" y="1143000"/>
            <a:ext cx="2125980" cy="2194560"/>
          </a:xfrm>
        </p:spPr>
        <p:txBody>
          <a:bodyPr anchor="b">
            <a:normAutofit/>
          </a:bodyPr>
          <a:lstStyle>
            <a:lvl1pPr>
              <a:defRPr sz="28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77983" y="767419"/>
            <a:ext cx="6086423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2024" y="3340602"/>
            <a:ext cx="2125980" cy="256032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5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2624326" y="6356351"/>
            <a:ext cx="4433638" cy="365125"/>
          </a:xfrm>
        </p:spPr>
        <p:txBody>
          <a:bodyPr/>
          <a:lstStyle/>
          <a:p>
            <a:endParaRPr lang="pl-PL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D27E92-B6DF-4DF1-A3F7-F31A98F7C8B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59316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2582693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9689" y="1123838"/>
            <a:ext cx="221061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8861898" y="758952"/>
            <a:ext cx="288036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01951" y="864108"/>
            <a:ext cx="54864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684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01951" y="6356351"/>
            <a:ext cx="4433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5602" y="6356351"/>
            <a:ext cx="11481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accent1"/>
                </a:solidFill>
              </a:defRPr>
            </a:lvl1pPr>
          </a:lstStyle>
          <a:p>
            <a:fld id="{29DF38E4-17BB-40EF-9A5D-0410528F4E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42567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3" r:id="rId1"/>
    <p:sldLayoutId id="2147484004" r:id="rId2"/>
    <p:sldLayoutId id="2147484005" r:id="rId3"/>
    <p:sldLayoutId id="2147484006" r:id="rId4"/>
    <p:sldLayoutId id="2147484007" r:id="rId5"/>
    <p:sldLayoutId id="2147484008" r:id="rId6"/>
    <p:sldLayoutId id="2147484009" r:id="rId7"/>
    <p:sldLayoutId id="2147484010" r:id="rId8"/>
    <p:sldLayoutId id="2147484011" r:id="rId9"/>
    <p:sldLayoutId id="2147484012" r:id="rId10"/>
    <p:sldLayoutId id="214748401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19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7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5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3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004" y="1536414"/>
            <a:ext cx="9144000" cy="5271964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4980" y="476672"/>
            <a:ext cx="913902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Strategia Rozwiązywania Problemów Społecznych – sprawozdanie za </a:t>
            </a:r>
            <a:r>
              <a:rPr lang="pl-PL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2023r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  <p:sp>
        <p:nvSpPr>
          <p:cNvPr id="5" name="Prostokąt 4"/>
          <p:cNvSpPr/>
          <p:nvPr/>
        </p:nvSpPr>
        <p:spPr>
          <a:xfrm>
            <a:off x="323528" y="2459504"/>
            <a:ext cx="842493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pl-PL" sz="2800" dirty="0"/>
          </a:p>
          <a:p>
            <a:pPr algn="ctr"/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Przyjęta na lata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2021-2027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Uchwałą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Rady Powiatu                                   Nr XXXIX/189/2021  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 dnia  </a:t>
            </a:r>
            <a:r>
              <a:rPr lang="pl-PL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 czerwca 2021r</a:t>
            </a:r>
            <a:r>
              <a:rPr lang="pl-PL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53941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 smtClean="0">
                <a:solidFill>
                  <a:schemeClr val="tx1"/>
                </a:solidFill>
              </a:rPr>
              <a:t>Podmioty zaangażowane w realizację Powiatowej Strategii Rozwiązywania Problemów Społecznych </a:t>
            </a:r>
            <a:endParaRPr lang="pl-PL" sz="2400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Starostwo Powiatowe </a:t>
            </a:r>
          </a:p>
          <a:p>
            <a:r>
              <a:rPr lang="pl-PL" dirty="0" smtClean="0"/>
              <a:t>Ośrodki pomocy społecznej</a:t>
            </a:r>
          </a:p>
          <a:p>
            <a:r>
              <a:rPr lang="pl-PL" dirty="0" smtClean="0"/>
              <a:t>Komenda Powiatowa </a:t>
            </a:r>
            <a:r>
              <a:rPr lang="pl-PL" dirty="0"/>
              <a:t>P</a:t>
            </a:r>
            <a:r>
              <a:rPr lang="pl-PL" dirty="0" smtClean="0"/>
              <a:t>olicji </a:t>
            </a:r>
          </a:p>
          <a:p>
            <a:r>
              <a:rPr lang="pl-PL" dirty="0" smtClean="0"/>
              <a:t>Placówki oświatowe</a:t>
            </a:r>
          </a:p>
          <a:p>
            <a:r>
              <a:rPr lang="pl-PL" dirty="0" smtClean="0"/>
              <a:t>Samorządy gminne</a:t>
            </a:r>
          </a:p>
          <a:p>
            <a:r>
              <a:rPr lang="pl-PL" dirty="0" smtClean="0"/>
              <a:t>Powiatowy Urząd </a:t>
            </a:r>
            <a:r>
              <a:rPr lang="pl-PL" dirty="0"/>
              <a:t>P</a:t>
            </a:r>
            <a:r>
              <a:rPr lang="pl-PL" dirty="0" smtClean="0"/>
              <a:t>racy</a:t>
            </a:r>
          </a:p>
          <a:p>
            <a:r>
              <a:rPr lang="pl-PL" dirty="0" smtClean="0"/>
              <a:t>Poradnia psychologiczno – pedagogiczna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907653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366087" cy="4601183"/>
          </a:xfrm>
        </p:spPr>
        <p:txBody>
          <a:bodyPr>
            <a:normAutofit fontScale="90000"/>
          </a:bodyPr>
          <a:lstStyle/>
          <a:p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Cel główny: Zapewnienie mieszkańcom równych szans </a:t>
            </a:r>
            <a:b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l-PL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do pełnego uczestnictwa                </a:t>
            </a:r>
            <a:r>
              <a:rPr lang="pl-PL" sz="28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i rozwoju w życiu rodzinnym,  społecznym,  zawodowym</a:t>
            </a:r>
            <a:r>
              <a:rPr lang="pl-PL" sz="2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.</a:t>
            </a:r>
            <a: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  <a:t/>
            </a:r>
            <a:br>
              <a:rPr lang="pl-PL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itchFamily="18" charset="0"/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Tx/>
              <a:buNone/>
            </a:pPr>
            <a:r>
              <a:rPr lang="pl-PL" sz="2800" b="1" dirty="0">
                <a:latin typeface="Baskerville Old Face" pitchFamily="18" charset="0"/>
              </a:rPr>
              <a:t>Cele szczegółowe:</a:t>
            </a:r>
          </a:p>
          <a:p>
            <a:pPr marL="0" indent="0">
              <a:buClrTx/>
              <a:buNone/>
            </a:pPr>
            <a:endParaRPr lang="pl-PL" sz="1200" dirty="0">
              <a:latin typeface="Baskerville Old Face" pitchFamily="18" charset="0"/>
            </a:endParaRPr>
          </a:p>
          <a:p>
            <a:pPr marL="514350" indent="-514350">
              <a:buClrTx/>
              <a:buAutoNum type="arabicPeriod"/>
            </a:pPr>
            <a:r>
              <a:rPr lang="pl-PL" sz="1800" dirty="0"/>
              <a:t>Wsparcie rodziny w prawidłowym funkcjonowaniu</a:t>
            </a:r>
          </a:p>
          <a:p>
            <a:pPr marL="514350" indent="-514350">
              <a:buClrTx/>
              <a:buAutoNum type="arabicPeriod"/>
            </a:pPr>
            <a:r>
              <a:rPr lang="pl-PL" sz="1800" dirty="0"/>
              <a:t>Wsparcie aktywności zawodowej</a:t>
            </a:r>
          </a:p>
          <a:p>
            <a:pPr marL="514350" indent="-514350">
              <a:buClrTx/>
              <a:buAutoNum type="arabicPeriod"/>
            </a:pPr>
            <a:r>
              <a:rPr lang="pl-PL" sz="1800" dirty="0"/>
              <a:t>Wzrost poziomu bezpieczeństwa mieszkańców poprzez ograniczenie uzależnień, przemocy domowej, przestępczości</a:t>
            </a:r>
            <a:r>
              <a:rPr lang="pl-PL" dirty="0">
                <a:latin typeface="Baskerville Old Face" pitchFamily="18" charset="0"/>
              </a:rPr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757238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9688" y="1123838"/>
            <a:ext cx="2294079" cy="4601183"/>
          </a:xfrm>
        </p:spPr>
        <p:txBody>
          <a:bodyPr>
            <a:normAutofit/>
          </a:bodyPr>
          <a:lstStyle/>
          <a:p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Cel I. </a:t>
            </a: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/>
            </a:r>
            <a:b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</a:b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Wsparcie  </a:t>
            </a:r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rodziny w prawidłowym </a:t>
            </a:r>
            <a:r>
              <a:rPr lang="pl-PL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  </a:t>
            </a:r>
            <a:r>
              <a:rPr lang="pl-PL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skerville Old Face" panose="02020602080505020303" pitchFamily="18" charset="0"/>
              </a:rPr>
              <a:t>funkcjonowaniu</a:t>
            </a:r>
            <a: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sz="28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01950" y="864108"/>
            <a:ext cx="5774505" cy="5157180"/>
          </a:xfrm>
        </p:spPr>
        <p:txBody>
          <a:bodyPr>
            <a:normAutofit fontScale="92500"/>
          </a:bodyPr>
          <a:lstStyle/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asystentów rodziny w powiecie – </a:t>
            </a:r>
            <a:r>
              <a:rPr lang="pl-PL" dirty="0"/>
              <a:t>3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rodzin objętych wsparciem asystenta rodziny </a:t>
            </a:r>
            <a:r>
              <a:rPr lang="pl-PL" dirty="0" smtClean="0"/>
              <a:t> w </a:t>
            </a:r>
            <a:r>
              <a:rPr lang="pl-PL" dirty="0"/>
              <a:t>powiecie – </a:t>
            </a:r>
            <a:r>
              <a:rPr lang="pl-PL" dirty="0" smtClean="0"/>
              <a:t>31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 smtClean="0"/>
              <a:t>Liczba </a:t>
            </a:r>
            <a:r>
              <a:rPr lang="pl-PL" dirty="0"/>
              <a:t>osób objętych wsparciem psychologicznym – </a:t>
            </a:r>
            <a:r>
              <a:rPr lang="pl-PL" dirty="0" smtClean="0"/>
              <a:t>130 gmina Gołdap, </a:t>
            </a:r>
            <a:r>
              <a:rPr lang="pl-PL" dirty="0" smtClean="0"/>
              <a:t>gmina Banie Mazurskie – 35 ; PCPR - 304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osób objętych wsparciem prawnym – </a:t>
            </a:r>
            <a:r>
              <a:rPr lang="pl-PL" dirty="0" smtClean="0"/>
              <a:t>11 gmina Gołdap, </a:t>
            </a:r>
            <a:r>
              <a:rPr lang="pl-PL" dirty="0" smtClean="0"/>
              <a:t>gmina Banie Mazurskie - 24, </a:t>
            </a:r>
            <a:r>
              <a:rPr lang="pl-PL" dirty="0" smtClean="0"/>
              <a:t>PCPR - 20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zrealizowanych działań promujących aktywne /rodzinne formy spędzania wolnego czasu- 7</a:t>
            </a:r>
            <a:r>
              <a:rPr lang="pl-PL" dirty="0" smtClean="0"/>
              <a:t> </a:t>
            </a:r>
            <a:endParaRPr lang="pl-PL" dirty="0"/>
          </a:p>
          <a:p>
            <a:pPr marL="342900" indent="-34290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pl-PL" dirty="0"/>
              <a:t>Liczba kampanii /działań skierowanych do osób starszych – 9</a:t>
            </a:r>
            <a:r>
              <a:rPr lang="pl-PL" dirty="0" smtClean="0"/>
              <a:t>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42617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Cel II. Wsparcie  aktywności zawodowej</a:t>
            </a:r>
            <a: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l-PL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przeszkolonych osób bezrobotnych przez PUP – </a:t>
            </a:r>
            <a:r>
              <a:rPr lang="pl-PL" sz="1600" b="1" dirty="0" smtClean="0"/>
              <a:t>10</a:t>
            </a:r>
            <a:endParaRPr lang="pl-PL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osób, które ukończyły przygotowanie zawodowe dorosłych </a:t>
            </a:r>
            <a:r>
              <a:rPr lang="pl-PL" sz="1600" b="1" dirty="0"/>
              <a:t>– 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przyznanych dotacji na rozpoczęcie działalności gospodarczej – </a:t>
            </a:r>
            <a:r>
              <a:rPr lang="pl-PL" sz="1600" b="1" dirty="0" smtClean="0"/>
              <a:t>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 smtClean="0"/>
              <a:t>Liczba przeszkolonych osób niepełnosprawnych - </a:t>
            </a:r>
            <a:r>
              <a:rPr lang="pl-PL" sz="1600" b="1" dirty="0" smtClean="0"/>
              <a:t>1</a:t>
            </a:r>
            <a:endParaRPr lang="pl-PL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 smtClean="0"/>
              <a:t>Liczba </a:t>
            </a:r>
            <a:r>
              <a:rPr lang="pl-PL" sz="1600" dirty="0"/>
              <a:t>przyznanych dotacji na rozpoczęcie działalności gospodarczej osobom niepełnosprawnym – </a:t>
            </a:r>
            <a:r>
              <a:rPr lang="pl-PL" sz="1600" b="1" dirty="0"/>
              <a:t>0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/>
              <a:t>Liczba zatrudnionych osób niepełnosprawnych </a:t>
            </a:r>
            <a:r>
              <a:rPr lang="pl-PL" sz="1600" dirty="0" smtClean="0"/>
              <a:t>–</a:t>
            </a:r>
            <a:r>
              <a:rPr lang="pl-PL" sz="1600" b="1" dirty="0" smtClean="0"/>
              <a:t>42</a:t>
            </a:r>
            <a:endParaRPr lang="pl-PL" sz="16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sz="1600" dirty="0" smtClean="0"/>
              <a:t>Liczba zrefundowanych kosztów wyposażenia lub doposażenia stanowiska pracy </a:t>
            </a:r>
            <a:r>
              <a:rPr lang="pl-PL" sz="1600" dirty="0"/>
              <a:t>osobie niepełnosprawnej- </a:t>
            </a:r>
            <a:r>
              <a:rPr lang="pl-PL" sz="1600" b="1" dirty="0" smtClean="0"/>
              <a:t>1</a:t>
            </a:r>
            <a:endParaRPr lang="pl-PL" sz="1600" b="1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9021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/>
                </a:solidFill>
              </a:rPr>
              <a:t>Cel III: </a:t>
            </a:r>
            <a:br>
              <a:rPr lang="pl-PL" sz="2400" b="1" dirty="0" smtClean="0">
                <a:solidFill>
                  <a:schemeClr val="tx1"/>
                </a:solidFill>
              </a:rPr>
            </a:br>
            <a:r>
              <a:rPr lang="pl-PL" sz="2400" b="1" dirty="0" smtClean="0">
                <a:solidFill>
                  <a:schemeClr val="tx1"/>
                </a:solidFill>
              </a:rPr>
              <a:t>Wzrost </a:t>
            </a:r>
            <a:r>
              <a:rPr lang="pl-PL" sz="2400" b="1" dirty="0">
                <a:solidFill>
                  <a:schemeClr val="tx1"/>
                </a:solidFill>
              </a:rPr>
              <a:t>poziomu bezpieczeństwa mieszkańców poprzez ograniczenie uzależnień, przemocy domowej, przestępczości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915816" y="836712"/>
            <a:ext cx="5486400" cy="5120640"/>
          </a:xfrm>
        </p:spPr>
        <p:txBody>
          <a:bodyPr/>
          <a:lstStyle/>
          <a:p>
            <a:r>
              <a:rPr lang="pl-PL" dirty="0" smtClean="0"/>
              <a:t>Liczba zrealizowanych kampanii/programów na rzecz przeciwdziałania uzależnieniom, przemocy domowej, przestępczości – jednostki z powiatu gołdapskiego (bez szkół) były zaangażowane w kampanie „Białej Wstążki”, „Pomarańczowej Wstążki”; </a:t>
            </a:r>
            <a:r>
              <a:rPr lang="pl-PL" dirty="0" smtClean="0"/>
              <a:t>5 </a:t>
            </a:r>
            <a:r>
              <a:rPr lang="pl-PL" dirty="0" smtClean="0"/>
              <a:t>- gminy</a:t>
            </a:r>
          </a:p>
          <a:p>
            <a:r>
              <a:rPr lang="pl-PL" dirty="0" smtClean="0"/>
              <a:t>Liczba osób objętych warsztatami, szkołą dla rodziców – 10</a:t>
            </a:r>
          </a:p>
          <a:p>
            <a:r>
              <a:rPr lang="pl-PL" dirty="0" smtClean="0"/>
              <a:t>Liczba zrealizowanych programów profilaktycznych ok. 6 ( w tym </a:t>
            </a:r>
            <a:r>
              <a:rPr lang="pl-PL" dirty="0" smtClean="0"/>
              <a:t>5 </a:t>
            </a:r>
            <a:r>
              <a:rPr lang="pl-PL" dirty="0" smtClean="0"/>
              <a:t>gminy)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0411070"/>
      </p:ext>
    </p:extLst>
  </p:cSld>
  <p:clrMapOvr>
    <a:masterClrMapping/>
  </p:clrMapOvr>
</p:sld>
</file>

<file path=ppt/theme/theme1.xml><?xml version="1.0" encoding="utf-8"?>
<a:theme xmlns:a="http://schemas.openxmlformats.org/drawingml/2006/main" name="Ramka">
  <a:themeElements>
    <a:clrScheme name="Ramka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Ramka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Ramka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897</TotalTime>
  <Words>292</Words>
  <Application>Microsoft Office PowerPoint</Application>
  <PresentationFormat>Pokaz na ekranie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Ramka</vt:lpstr>
      <vt:lpstr>Prezentacja programu PowerPoint</vt:lpstr>
      <vt:lpstr>Podmioty zaangażowane w realizację Powiatowej Strategii Rozwiązywania Problemów Społecznych </vt:lpstr>
      <vt:lpstr>Cel główny: Zapewnienie mieszkańcom równych szans  do pełnego uczestnictwa                i rozwoju w życiu rodzinnym,  społecznym,  zawodowym. </vt:lpstr>
      <vt:lpstr>Cel I.  Wsparcie  rodziny w prawidłowym   funkcjonowaniu </vt:lpstr>
      <vt:lpstr>Cel II. Wsparcie  aktywności zawodowej </vt:lpstr>
      <vt:lpstr>Cel III:  Wzrost poziomu bezpieczeństwa mieszkańców poprzez ograniczenie uzależnień, przemocy domowej, przestępczości</vt:lpstr>
    </vt:vector>
  </TitlesOfParts>
  <Company>Powiatowe Centrum Pomocy Rodzinie w Gołdapi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Sprawozdanie z realizacji Powiatowej Strategii Rozwiązywania Problemów Społecznych  w 2012 roku. </dc:title>
  <dc:creator>admin1</dc:creator>
  <cp:lastModifiedBy>3</cp:lastModifiedBy>
  <cp:revision>83</cp:revision>
  <cp:lastPrinted>2022-04-06T11:57:47Z</cp:lastPrinted>
  <dcterms:created xsi:type="dcterms:W3CDTF">2013-04-14T11:51:19Z</dcterms:created>
  <dcterms:modified xsi:type="dcterms:W3CDTF">2024-04-15T09:01:47Z</dcterms:modified>
</cp:coreProperties>
</file>