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13" r:id="rId3"/>
  </p:sldMasterIdLst>
  <p:handoutMasterIdLst>
    <p:handoutMasterId r:id="rId12"/>
  </p:handoutMasterIdLst>
  <p:sldIdLst>
    <p:sldId id="256" r:id="rId4"/>
    <p:sldId id="272" r:id="rId5"/>
    <p:sldId id="282" r:id="rId6"/>
    <p:sldId id="273" r:id="rId7"/>
    <p:sldId id="268" r:id="rId8"/>
    <p:sldId id="271" r:id="rId9"/>
    <p:sldId id="290" r:id="rId10"/>
    <p:sldId id="291" r:id="rId11"/>
  </p:sldIdLst>
  <p:sldSz cx="9144000" cy="6858000" type="screen4x3"/>
  <p:notesSz cx="10021888" cy="6888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961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63080953968078"/>
          <c:y val="3.575022501125056E-2"/>
          <c:w val="0.87936919046031925"/>
          <c:h val="0.87875556265353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-1.1635281265044625E-3"/>
                  <c:y val="8.795319038625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745389401177646E-3"/>
                  <c:y val="7.2258560777197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965494574676885E-3"/>
                  <c:y val="7.1031845227073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663167055512352E-3"/>
                  <c:y val="1.55673289387598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1177528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339619671888309E-3"/>
                  <c:y val="2.38588459306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88208717550009E-2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1165620</c:v>
                </c:pt>
                <c:pt idx="1">
                  <c:v>1281011</c:v>
                </c:pt>
                <c:pt idx="2">
                  <c:v>1430565</c:v>
                </c:pt>
                <c:pt idx="3">
                  <c:v>1534916</c:v>
                </c:pt>
                <c:pt idx="4">
                  <c:v>1727305</c:v>
                </c:pt>
                <c:pt idx="5">
                  <c:v>2057237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Arkusz1!$D$2:$D$7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Arkusz1!$E$2:$E$7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57760"/>
        <c:axId val="123559296"/>
      </c:barChart>
      <c:catAx>
        <c:axId val="1235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559296"/>
        <c:crosses val="autoZero"/>
        <c:auto val="1"/>
        <c:lblAlgn val="ctr"/>
        <c:lblOffset val="100"/>
        <c:noMultiLvlLbl val="0"/>
      </c:catAx>
      <c:valAx>
        <c:axId val="123559296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1235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76753" y="1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76753" y="6542560"/>
            <a:ext cx="4342819" cy="34440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98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00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94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75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5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20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877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625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42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30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0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71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08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791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112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01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8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597666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2023 roku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150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b="1" dirty="0" smtClean="0">
                <a:latin typeface="Bookman Old Style" pitchFamily="18" charset="0"/>
              </a:rPr>
              <a:t>Zadania na rzecz niepełnosprawnych mieszkańców powiatu realizowano                   z następujących środków/programów:</a:t>
            </a:r>
            <a:endParaRPr lang="pl-PL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PFRON – 2.057.237 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–  112.371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 163.866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Asystent osobisty osoby niepełnosprawnej – 100.340 zł.</a:t>
            </a:r>
          </a:p>
          <a:p>
            <a:pPr algn="ctr" eaLnBrk="1" hangingPunct="1">
              <a:lnSpc>
                <a:spcPct val="150000"/>
              </a:lnSpc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896" cy="1524000"/>
          </a:xfrm>
        </p:spPr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Wysokość środków PFRON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685734"/>
              </p:ext>
            </p:extLst>
          </p:nvPr>
        </p:nvGraphicFramePr>
        <p:xfrm>
          <a:off x="395536" y="332656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 flipV="1">
            <a:off x="0" y="-242888"/>
            <a:ext cx="5003800" cy="43180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3877" y="260648"/>
            <a:ext cx="6978761" cy="835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architektoniczne</a:t>
            </a:r>
            <a:endParaRPr lang="pl-PL" b="1" dirty="0" smtClean="0">
              <a:latin typeface="Book Antiqua" panose="02040602050305030304" pitchFamily="18" charset="0"/>
            </a:endParaRPr>
          </a:p>
          <a:p>
            <a:pPr>
              <a:defRPr/>
            </a:pP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Wydano: 105.701 zł - s</a:t>
            </a:r>
            <a:r>
              <a:rPr lang="pl-PL" sz="2000" dirty="0" smtClean="0">
                <a:latin typeface="Book Antiqua" panose="02040602050305030304" pitchFamily="18" charset="0"/>
              </a:rPr>
              <a:t>korzystało 19 osób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Likwidacja barier technicznych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 smtClean="0">
                <a:latin typeface="Book Antiqua" panose="02040602050305030304" pitchFamily="18" charset="0"/>
              </a:rPr>
              <a:t>Wydano: </a:t>
            </a:r>
            <a:r>
              <a:rPr lang="pl-PL" sz="2000" b="1" dirty="0" smtClean="0">
                <a:latin typeface="Book Antiqua" panose="02040602050305030304" pitchFamily="18" charset="0"/>
              </a:rPr>
              <a:t>28.367 </a:t>
            </a:r>
            <a:r>
              <a:rPr lang="pl-PL" sz="2000" b="1" dirty="0" smtClean="0">
                <a:latin typeface="Book Antiqua" panose="02040602050305030304" pitchFamily="18" charset="0"/>
              </a:rPr>
              <a:t>zł - </a:t>
            </a:r>
            <a:r>
              <a:rPr lang="pl-PL" sz="2000" dirty="0" smtClean="0">
                <a:latin typeface="Book Antiqua" panose="02040602050305030304" pitchFamily="18" charset="0"/>
              </a:rPr>
              <a:t>dofinansowanie otrzymało </a:t>
            </a:r>
            <a:r>
              <a:rPr lang="pl-PL" sz="2000" dirty="0">
                <a:latin typeface="Book Antiqua" panose="02040602050305030304" pitchFamily="18" charset="0"/>
              </a:rPr>
              <a:t>7</a:t>
            </a:r>
            <a:r>
              <a:rPr lang="pl-PL" sz="2000" dirty="0" smtClean="0">
                <a:latin typeface="Book Antiqua" panose="02040602050305030304" pitchFamily="18" charset="0"/>
              </a:rPr>
              <a:t> osób</a:t>
            </a: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Bariery  w komunikowaniu się 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Wydano: </a:t>
            </a: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19.065zł </a:t>
            </a: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- d</a:t>
            </a:r>
            <a:r>
              <a:rPr lang="pl-PL" sz="2000" b="1" dirty="0" smtClean="0">
                <a:latin typeface="Book Antiqua" panose="02040602050305030304" pitchFamily="18" charset="0"/>
              </a:rPr>
              <a:t>o</a:t>
            </a:r>
            <a:r>
              <a:rPr lang="pl-PL" sz="2000" dirty="0" smtClean="0">
                <a:latin typeface="Book Antiqua" panose="02040602050305030304" pitchFamily="18" charset="0"/>
              </a:rPr>
              <a:t>finansowanie </a:t>
            </a:r>
            <a:r>
              <a:rPr lang="pl-PL" sz="2000" dirty="0">
                <a:latin typeface="Book Antiqua" panose="02040602050305030304" pitchFamily="18" charset="0"/>
              </a:rPr>
              <a:t>otrzymało </a:t>
            </a:r>
            <a:r>
              <a:rPr lang="pl-PL" sz="2000" dirty="0" smtClean="0">
                <a:latin typeface="Book Antiqua" panose="02040602050305030304" pitchFamily="18" charset="0"/>
              </a:rPr>
              <a:t>12 </a:t>
            </a:r>
            <a:r>
              <a:rPr lang="pl-PL" sz="2000" dirty="0">
                <a:latin typeface="Book Antiqua" panose="02040602050305030304" pitchFamily="18" charset="0"/>
              </a:rPr>
              <a:t>osób </a:t>
            </a:r>
            <a:endParaRPr lang="pl-PL" sz="2000" dirty="0" smtClean="0"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Przedmioty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ortopedyczne i środki pomocnicze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Wydano: </a:t>
            </a:r>
            <a:r>
              <a:rPr lang="pl-PL" sz="2000" b="1" dirty="0" smtClean="0">
                <a:latin typeface="Book Antiqua" panose="02040602050305030304" pitchFamily="18" charset="0"/>
              </a:rPr>
              <a:t>281.333 zł - </a:t>
            </a:r>
            <a:r>
              <a:rPr lang="pl-PL" sz="2000" dirty="0" smtClean="0">
                <a:latin typeface="Book Antiqua" panose="02040602050305030304" pitchFamily="18" charset="0"/>
              </a:rPr>
              <a:t>skorzystało </a:t>
            </a:r>
            <a:r>
              <a:rPr lang="pl-PL" sz="2000" dirty="0" smtClean="0">
                <a:latin typeface="Book Antiqua" panose="02040602050305030304" pitchFamily="18" charset="0"/>
              </a:rPr>
              <a:t>198 osób</a:t>
            </a:r>
            <a:endParaRPr lang="pl-PL" sz="2000" dirty="0" smtClean="0"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Sprzęt rehabilitacyjny</a:t>
            </a:r>
          </a:p>
          <a:p>
            <a:pPr>
              <a:defRPr/>
            </a:pPr>
            <a:r>
              <a:rPr lang="pl-PL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Wydano: </a:t>
            </a:r>
            <a:r>
              <a:rPr lang="pl-PL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9.675 zł - </a:t>
            </a:r>
            <a:r>
              <a:rPr lang="pl-PL" sz="2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d</a:t>
            </a:r>
            <a:r>
              <a:rPr lang="pl-PL" sz="2000" dirty="0" smtClean="0">
                <a:latin typeface="Book Antiqua" panose="02040602050305030304" pitchFamily="18" charset="0"/>
              </a:rPr>
              <a:t>ofinansowanie otrzymało 7osób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Turnusy Rehabilitacyjne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>
                <a:latin typeface="Book Antiqua" panose="02040602050305030304" pitchFamily="18" charset="0"/>
              </a:rPr>
              <a:t>Wydano: </a:t>
            </a:r>
            <a:r>
              <a:rPr lang="pl-PL" sz="2000" b="1" dirty="0" smtClean="0">
                <a:latin typeface="Book Antiqua" panose="02040602050305030304" pitchFamily="18" charset="0"/>
              </a:rPr>
              <a:t>79.971 zł - </a:t>
            </a:r>
            <a:r>
              <a:rPr lang="pl-PL" sz="2000" dirty="0" smtClean="0">
                <a:latin typeface="Book Antiqua" panose="02040602050305030304" pitchFamily="18" charset="0"/>
              </a:rPr>
              <a:t>skorzystało  47 osób</a:t>
            </a:r>
            <a:endParaRPr lang="pl-PL" sz="2000" dirty="0">
              <a:latin typeface="Book Antiqua" panose="0204060205030503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Sport, kultura, rekreacja i turystyka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b="1" dirty="0" smtClean="0">
                <a:latin typeface="Book Antiqua" panose="02040602050305030304" pitchFamily="18" charset="0"/>
              </a:rPr>
              <a:t>Wydano: 8.148 zł </a:t>
            </a:r>
            <a:r>
              <a:rPr lang="pl-PL" sz="2000" dirty="0" smtClean="0">
                <a:latin typeface="Book Antiqua" panose="02040602050305030304" pitchFamily="18" charset="0"/>
              </a:rPr>
              <a:t>– 1 wniosek</a:t>
            </a:r>
            <a:endParaRPr lang="pl-PL" sz="2000" dirty="0"/>
          </a:p>
          <a:p>
            <a:pPr eaLnBrk="1" hangingPunct="1">
              <a:lnSpc>
                <a:spcPct val="150000"/>
              </a:lnSpc>
              <a:defRPr/>
            </a:pPr>
            <a:endParaRPr lang="pl-PL" sz="20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sz="1800" dirty="0" smtClean="0"/>
          </a:p>
          <a:p>
            <a:pPr marL="0" indent="0" algn="ctr">
              <a:buNone/>
            </a:pPr>
            <a:endParaRPr lang="pl-PL" sz="1800" dirty="0"/>
          </a:p>
          <a:p>
            <a:pPr algn="ctr" eaLnBrk="1" hangingPunct="1">
              <a:lnSpc>
                <a:spcPct val="150000"/>
              </a:lnSpc>
              <a:defRPr/>
            </a:pPr>
            <a:endParaRPr lang="pl-PL" b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–1.474.800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ze Starostwa Powiatowego              w Gołdapi (10%) – 163.866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1.589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0514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Instrumenty i usługi rynku pracy- 0 (staże)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Rozpoczęcie działalności gospodarczej, rolniczej albo wniesienie wkładu do spółdzielni socjalnej – 0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kosztów wyposażenia  lub doposażenia stanowiska pracy osoby niepełnosprawnej – 0</a:t>
            </a:r>
          </a:p>
          <a:p>
            <a:pPr marL="0" indent="0"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PCPR od 2012 roku realizuje pilotażowy program Aktywny </a:t>
            </a:r>
            <a:r>
              <a:rPr 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amorząd: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Środki wykorzystane w 2023 r. – 112.371 zł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uzyskaniu wykształcenia na poziomie wyższym – 14 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osób  </a:t>
            </a:r>
            <a:endParaRPr 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sprzętu elektronicznego, jego elementów, oprogramowania – 3 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osób</a:t>
            </a:r>
            <a:endParaRPr 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aktywności zawodowej poprzez zapewnienie opieki dla osoby zależnej –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osoba</a:t>
            </a:r>
            <a:endParaRPr lang="pl-PL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wózka inwalidzkiego o napędzie elektrycznym –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i montażu oprzyrządowania do posiadanego samochodu – 1 osoba 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- pomoc w zakupie protezy kończyny, w której zastosowano nowoczesne 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rozwiązania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echniczne – 1 osoba</a:t>
            </a:r>
            <a:endParaRPr lang="pl-PL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26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 ochrona socjalna i prawna osób niepełnosprawnych</a:t>
            </a:r>
            <a:endParaRPr lang="pl-P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W 2023 roku mieszkańcy powiatu (również niepełnosprawni) mieli możliwość uzyskania konsultacji prawnych, psychologicznych, wsparcia pracownika socjalnego.</a:t>
            </a:r>
          </a:p>
          <a:p>
            <a:pPr algn="just"/>
            <a:r>
              <a:rPr lang="pl-PL" sz="2000" dirty="0" smtClean="0"/>
              <a:t>Realizowano program AOON skierowany do 3 dzieci i 11 dorosłych </a:t>
            </a:r>
            <a:endParaRPr lang="pl-PL" sz="2300" dirty="0" smtClean="0"/>
          </a:p>
          <a:p>
            <a:pPr marL="0" indent="0" algn="r">
              <a:buNone/>
            </a:pPr>
            <a:r>
              <a:rPr lang="pl-PL" sz="2300" dirty="0" smtClean="0"/>
              <a:t>Dziękuję za uwagę. </a:t>
            </a:r>
          </a:p>
        </p:txBody>
      </p:sp>
    </p:spTree>
    <p:extLst>
      <p:ext uri="{BB962C8B-B14F-4D97-AF65-F5344CB8AC3E}">
        <p14:creationId xmlns:p14="http://schemas.microsoft.com/office/powerpoint/2010/main" val="369876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Wycinek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Złożony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1240</TotalTime>
  <Words>330</Words>
  <Application>Microsoft Office PowerPoint</Application>
  <PresentationFormat>Pokaz na ekranie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Soho</vt:lpstr>
      <vt:lpstr>1_Faseta</vt:lpstr>
      <vt:lpstr>Wycinek</vt:lpstr>
      <vt:lpstr>Sprawozdanie  z realizacji Powiatowego Programu Działań na Rzecz Osób Niepełnosprawnych w 2023 roku</vt:lpstr>
      <vt:lpstr>Prezentacja programu PowerPoint</vt:lpstr>
      <vt:lpstr>Wysokość środków PFRON</vt:lpstr>
      <vt:lpstr> </vt:lpstr>
      <vt:lpstr>Warsztat  Terapii Zajęciowej</vt:lpstr>
      <vt:lpstr>Rehabilitacja  zawodowa </vt:lpstr>
      <vt:lpstr>Aktywny  Samorząd</vt:lpstr>
      <vt:lpstr>Zapobieganie niepełnosprawności,  ochrona socjalna i prawna osób niepełnosprawnych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3</cp:lastModifiedBy>
  <cp:revision>128</cp:revision>
  <cp:lastPrinted>2023-04-12T08:27:28Z</cp:lastPrinted>
  <dcterms:created xsi:type="dcterms:W3CDTF">2013-04-12T12:37:56Z</dcterms:created>
  <dcterms:modified xsi:type="dcterms:W3CDTF">2024-04-15T07:48:53Z</dcterms:modified>
</cp:coreProperties>
</file>