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5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44"/>
  </p:notesMasterIdLst>
  <p:sldIdLst>
    <p:sldId id="256" r:id="rId2"/>
    <p:sldId id="334" r:id="rId3"/>
    <p:sldId id="335" r:id="rId4"/>
    <p:sldId id="257" r:id="rId5"/>
    <p:sldId id="258" r:id="rId6"/>
    <p:sldId id="260" r:id="rId7"/>
    <p:sldId id="261" r:id="rId8"/>
    <p:sldId id="25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03" r:id="rId19"/>
    <p:sldId id="305" r:id="rId20"/>
    <p:sldId id="304" r:id="rId21"/>
    <p:sldId id="306" r:id="rId22"/>
    <p:sldId id="307" r:id="rId23"/>
    <p:sldId id="310" r:id="rId24"/>
    <p:sldId id="313" r:id="rId25"/>
    <p:sldId id="272" r:id="rId26"/>
    <p:sldId id="309" r:id="rId27"/>
    <p:sldId id="315" r:id="rId28"/>
    <p:sldId id="316" r:id="rId29"/>
    <p:sldId id="317" r:id="rId30"/>
    <p:sldId id="308" r:id="rId31"/>
    <p:sldId id="318" r:id="rId32"/>
    <p:sldId id="329" r:id="rId33"/>
    <p:sldId id="330" r:id="rId34"/>
    <p:sldId id="331" r:id="rId35"/>
    <p:sldId id="332" r:id="rId36"/>
    <p:sldId id="333" r:id="rId37"/>
    <p:sldId id="286" r:id="rId38"/>
    <p:sldId id="288" r:id="rId39"/>
    <p:sldId id="287" r:id="rId40"/>
    <p:sldId id="289" r:id="rId41"/>
    <p:sldId id="301" r:id="rId42"/>
    <p:sldId id="300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lpit%20-%20Udost&#281;pnione\SPRAWOZDANIA%20ROCZNE\sprawozdawczo&#347;&#263;%20za%202022\MZ%2045_Sztomberska\Dzia&#322;alno&#347;&#263;%20dzia&#322;alno&#347;&#263;%20kontrolno-represyjna%20za%202022%20r..xls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lpit%20-%20Udost&#281;pnione\SPRAWOZDANIA%20ROCZNE\sprawozdawczo&#347;&#263;%20za%202022\MZ%2045_Sztomberska\Dzia&#322;alno&#347;&#263;%20dzia&#322;alno&#347;&#263;%20kontrolno-represyjna%20za%202022%20r..xls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lpit%20-%20Udost&#281;pnione\SPRAWOZDANIA%20ROCZNE\sprawozdawczo&#347;&#263;%20za%202022\MZ%2045_Sztomberska\Dzia&#322;alno&#347;&#263;%20dzia&#322;alno&#347;&#263;%20kontrolno-represyjna%20za%202022%20r..xls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lpit%20-%20Udost&#281;pnione\SPRAWOZDANIA%20ROCZNE\sprawozdawczo&#347;&#263;%20za%202022\MZ%2045_Sztomberska\Dzia&#322;alno&#347;&#263;%20dzia&#322;alno&#347;&#263;%20kontrolno-represyjna%20za%202022%20r..xls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Jelitowe zakażenia bakteryjne wywołane przez Clostridium difficile 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1-43D8-BCAD-A1C851AF6FD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Jelitowe zakażenia bakteryjne wywołane przez Clostridium difficile 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21-43D8-BCAD-A1C851AF6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9256367"/>
        <c:axId val="1438136719"/>
      </c:barChart>
      <c:catAx>
        <c:axId val="144925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38136719"/>
        <c:crosses val="autoZero"/>
        <c:auto val="1"/>
        <c:lblAlgn val="ctr"/>
        <c:lblOffset val="100"/>
        <c:noMultiLvlLbl val="0"/>
      </c:catAx>
      <c:valAx>
        <c:axId val="1438136719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4925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56606110904309"/>
          <c:y val="0.80592819349239952"/>
          <c:w val="0.41010196053154274"/>
          <c:h val="0.145917496508471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p/grypie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5-4C61-BD8A-1D437825189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p/grypie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F5-4C61-BD8A-1D437825189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p/grypie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F5-4C61-BD8A-1D4378251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718255"/>
        <c:axId val="1526354639"/>
      </c:barChart>
      <c:catAx>
        <c:axId val="157671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6354639"/>
        <c:crosses val="autoZero"/>
        <c:auto val="1"/>
        <c:lblAlgn val="ctr"/>
        <c:lblOffset val="100"/>
        <c:noMultiLvlLbl val="0"/>
      </c:catAx>
      <c:valAx>
        <c:axId val="1526354639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76718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p/KZM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A2-422B-8585-DDD1E24ECA3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p/KZM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A2-422B-8585-DDD1E24ECA3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p/KZM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A2-422B-8585-DDD1E24EC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690895"/>
        <c:axId val="1526349679"/>
      </c:barChart>
      <c:catAx>
        <c:axId val="1576690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6349679"/>
        <c:crosses val="autoZero"/>
        <c:auto val="1"/>
        <c:lblAlgn val="ctr"/>
        <c:lblOffset val="100"/>
        <c:noMultiLvlLbl val="0"/>
      </c:catAx>
      <c:valAx>
        <c:axId val="1526349679"/>
        <c:scaling>
          <c:orientation val="minMax"/>
          <c:max val="5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76690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p/meningokokom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4-4B31-B828-A7DB692E875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p/meningokokom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E4-4B31-B828-A7DB692E875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szczepienia p/meningokokom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E4-4B31-B828-A7DB692E8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295311"/>
        <c:axId val="1317958255"/>
      </c:barChart>
      <c:catAx>
        <c:axId val="14929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7958255"/>
        <c:crosses val="autoZero"/>
        <c:auto val="1"/>
        <c:lblAlgn val="ctr"/>
        <c:lblOffset val="100"/>
        <c:noMultiLvlLbl val="0"/>
      </c:catAx>
      <c:valAx>
        <c:axId val="1317958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9295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postępowań adm.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E-44DF-8FF7-6291CE55F15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postępowań adm.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BE-44DF-8FF7-6291CE55F15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postępowań adm.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BE-44DF-8FF7-6291CE55F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5747343"/>
        <c:axId val="1921044431"/>
      </c:barChart>
      <c:catAx>
        <c:axId val="131574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21044431"/>
        <c:crosses val="autoZero"/>
        <c:auto val="1"/>
        <c:lblAlgn val="ctr"/>
        <c:lblOffset val="100"/>
        <c:noMultiLvlLbl val="0"/>
      </c:catAx>
      <c:valAx>
        <c:axId val="1921044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5747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Działalność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</a:rPr>
              <a:t> kontrolno-represyjna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065458513318932E-2"/>
          <c:y val="0.11085622883270525"/>
          <c:w val="0.93738371242800578"/>
          <c:h val="0.422030909440094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Arkusz2!$B$2</c:f>
              <c:strCache>
                <c:ptCount val="1"/>
                <c:pt idx="0">
                  <c:v>Kontrole za rok 2023  (328)</c:v>
                </c:pt>
              </c:strCache>
            </c:strRef>
          </c:tx>
          <c:spPr>
            <a:solidFill>
              <a:schemeClr val="accent5">
                <a:lumMod val="75000"/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4286357091432686E-2"/>
                  <c:y val="3.0835144392240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FA-4A30-9FFD-7C7EB935F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Arkusz2!$A$3:$A$9</c:f>
              <c:strCache>
                <c:ptCount val="7"/>
                <c:pt idx="1">
                  <c:v>Woda do picia </c:v>
                </c:pt>
                <c:pt idx="2">
                  <c:v>Urządzenia wodne </c:v>
                </c:pt>
                <c:pt idx="3">
                  <c:v>Kąpielisko </c:v>
                </c:pt>
                <c:pt idx="4">
                  <c:v>Obiekty użyteczności publicznej </c:v>
                </c:pt>
                <c:pt idx="5">
                  <c:v>Jakośc wody w basenie</c:v>
                </c:pt>
                <c:pt idx="6">
                  <c:v>Inne </c:v>
                </c:pt>
              </c:strCache>
            </c:strRef>
          </c:cat>
          <c:val>
            <c:numRef>
              <c:f>Arkusz2!$B$3:$B$9</c:f>
              <c:numCache>
                <c:formatCode>General</c:formatCode>
                <c:ptCount val="7"/>
                <c:pt idx="1">
                  <c:v>40</c:v>
                </c:pt>
                <c:pt idx="2">
                  <c:v>16</c:v>
                </c:pt>
                <c:pt idx="3">
                  <c:v>1</c:v>
                </c:pt>
                <c:pt idx="4">
                  <c:v>253</c:v>
                </c:pt>
                <c:pt idx="5">
                  <c:v>1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A-4A30-9FFD-7C7EB935FF54}"/>
            </c:ext>
          </c:extLst>
        </c:ser>
        <c:ser>
          <c:idx val="1"/>
          <c:order val="1"/>
          <c:tx>
            <c:strRef>
              <c:f>Arkusz2!$C$2</c:f>
              <c:strCache>
                <c:ptCount val="1"/>
                <c:pt idx="0">
                  <c:v>Kontrole za rok 2022 (333)</c:v>
                </c:pt>
              </c:strCache>
            </c:strRef>
          </c:tx>
          <c:spPr>
            <a:solidFill>
              <a:schemeClr val="accent2">
                <a:lumMod val="50000"/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7857946364289547E-3"/>
                  <c:y val="9.25054331767215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FA-4A30-9FFD-7C7EB935F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Arkusz2!$A$3:$A$9</c:f>
              <c:strCache>
                <c:ptCount val="7"/>
                <c:pt idx="1">
                  <c:v>Woda do picia </c:v>
                </c:pt>
                <c:pt idx="2">
                  <c:v>Urządzenia wodne </c:v>
                </c:pt>
                <c:pt idx="3">
                  <c:v>Kąpielisko </c:v>
                </c:pt>
                <c:pt idx="4">
                  <c:v>Obiekty użyteczności publicznej </c:v>
                </c:pt>
                <c:pt idx="5">
                  <c:v>Jakośc wody w basenie</c:v>
                </c:pt>
                <c:pt idx="6">
                  <c:v>Inne </c:v>
                </c:pt>
              </c:strCache>
            </c:strRef>
          </c:cat>
          <c:val>
            <c:numRef>
              <c:f>Arkusz2!$C$3:$C$9</c:f>
              <c:numCache>
                <c:formatCode>General</c:formatCode>
                <c:ptCount val="7"/>
                <c:pt idx="1">
                  <c:v>51</c:v>
                </c:pt>
                <c:pt idx="2">
                  <c:v>16</c:v>
                </c:pt>
                <c:pt idx="3">
                  <c:v>1</c:v>
                </c:pt>
                <c:pt idx="4">
                  <c:v>251</c:v>
                </c:pt>
                <c:pt idx="5">
                  <c:v>1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A-4A30-9FFD-7C7EB935FF54}"/>
            </c:ext>
          </c:extLst>
        </c:ser>
        <c:ser>
          <c:idx val="2"/>
          <c:order val="2"/>
          <c:tx>
            <c:strRef>
              <c:f>Arkusz2!$D$2</c:f>
              <c:strCache>
                <c:ptCount val="1"/>
                <c:pt idx="0">
                  <c:v>Kontrole za rok 2021 (317)</c:v>
                </c:pt>
              </c:strCache>
            </c:strRef>
          </c:tx>
          <c:spPr>
            <a:solidFill>
              <a:schemeClr val="accent1">
                <a:lumMod val="75000"/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60721517278617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FA-4A30-9FFD-7C7EB935F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Arkusz2!$A$3:$A$9</c:f>
              <c:strCache>
                <c:ptCount val="7"/>
                <c:pt idx="1">
                  <c:v>Woda do picia </c:v>
                </c:pt>
                <c:pt idx="2">
                  <c:v>Urządzenia wodne </c:v>
                </c:pt>
                <c:pt idx="3">
                  <c:v>Kąpielisko </c:v>
                </c:pt>
                <c:pt idx="4">
                  <c:v>Obiekty użyteczności publicznej </c:v>
                </c:pt>
                <c:pt idx="5">
                  <c:v>Jakośc wody w basenie</c:v>
                </c:pt>
                <c:pt idx="6">
                  <c:v>Inne </c:v>
                </c:pt>
              </c:strCache>
            </c:strRef>
          </c:cat>
          <c:val>
            <c:numRef>
              <c:f>Arkusz2!$D$3:$D$9</c:f>
              <c:numCache>
                <c:formatCode>General</c:formatCode>
                <c:ptCount val="7"/>
                <c:pt idx="1">
                  <c:v>42</c:v>
                </c:pt>
                <c:pt idx="2">
                  <c:v>16</c:v>
                </c:pt>
                <c:pt idx="3">
                  <c:v>1</c:v>
                </c:pt>
                <c:pt idx="4">
                  <c:v>247</c:v>
                </c:pt>
                <c:pt idx="5">
                  <c:v>1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FA-4A30-9FFD-7C7EB935FF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70329208"/>
        <c:axId val="270329600"/>
        <c:axId val="0"/>
      </c:bar3DChart>
      <c:catAx>
        <c:axId val="270329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0329600"/>
        <c:crosses val="autoZero"/>
        <c:auto val="1"/>
        <c:lblAlgn val="ctr"/>
        <c:lblOffset val="100"/>
        <c:noMultiLvlLbl val="0"/>
      </c:catAx>
      <c:valAx>
        <c:axId val="27032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032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lumMod val="85000"/>
        <a:alpha val="62000"/>
      </a:schemeClr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/>
              <a:t>Ilość kontroli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74298479582052"/>
          <c:y val="0.20905122702418855"/>
          <c:w val="0.45282576484978126"/>
          <c:h val="0.6655165500145815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Arkusz2!$B$2</c:f>
              <c:strCache>
                <c:ptCount val="1"/>
                <c:pt idx="0">
                  <c:v>Kontrole za rok 2023  (328)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val>
            <c:numRef>
              <c:f>(Arkusz2!$B$3,Arkusz2!$B$10)</c:f>
              <c:numCache>
                <c:formatCode>General</c:formatCode>
                <c:ptCount val="2"/>
                <c:pt idx="1">
                  <c:v>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BB-4B8F-8AFE-7223FBA63713}"/>
            </c:ext>
          </c:extLst>
        </c:ser>
        <c:ser>
          <c:idx val="1"/>
          <c:order val="1"/>
          <c:tx>
            <c:strRef>
              <c:f>Arkusz2!$C$2</c:f>
              <c:strCache>
                <c:ptCount val="1"/>
                <c:pt idx="0">
                  <c:v>Kontrole za rok 2022 (333)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val>
            <c:numRef>
              <c:f>(Arkusz2!$C$3,Arkusz2!$C$10)</c:f>
              <c:numCache>
                <c:formatCode>General</c:formatCode>
                <c:ptCount val="2"/>
                <c:pt idx="1">
                  <c:v>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BB-4B8F-8AFE-7223FBA63713}"/>
            </c:ext>
          </c:extLst>
        </c:ser>
        <c:ser>
          <c:idx val="2"/>
          <c:order val="2"/>
          <c:tx>
            <c:strRef>
              <c:f>Arkusz2!$D$2</c:f>
              <c:strCache>
                <c:ptCount val="1"/>
                <c:pt idx="0">
                  <c:v>Kontrole za rok 2021 (317)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val>
            <c:numRef>
              <c:f>(Arkusz2!$D$3,Arkusz2!$D$10)</c:f>
              <c:numCache>
                <c:formatCode>General</c:formatCode>
                <c:ptCount val="2"/>
                <c:pt idx="1">
                  <c:v>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BB-4B8F-8AFE-7223FBA63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0329992"/>
        <c:axId val="304692672"/>
        <c:axId val="304700624"/>
      </c:bar3DChart>
      <c:catAx>
        <c:axId val="270329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692672"/>
        <c:crosses val="autoZero"/>
        <c:auto val="1"/>
        <c:lblAlgn val="ctr"/>
        <c:lblOffset val="100"/>
        <c:noMultiLvlLbl val="0"/>
      </c:catAx>
      <c:valAx>
        <c:axId val="30469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70329992"/>
        <c:crosses val="autoZero"/>
        <c:crossBetween val="between"/>
      </c:valAx>
      <c:serAx>
        <c:axId val="3047006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469267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85000"/>
        <a:alpha val="43000"/>
      </a:schemeClr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cap="none" dirty="0">
                <a:solidFill>
                  <a:schemeClr val="bg1">
                    <a:lumMod val="50000"/>
                  </a:schemeClr>
                </a:solidFill>
              </a:rPr>
              <a:t>Decyzje administracyjne</a:t>
            </a:r>
          </a:p>
        </c:rich>
      </c:tx>
      <c:layout>
        <c:manualLayout>
          <c:xMode val="edge"/>
          <c:yMode val="edge"/>
          <c:x val="0.17357321497910291"/>
          <c:y val="1.77004076389941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Arkusz3!$B$13:$B$14</c:f>
              <c:strCache>
                <c:ptCount val="2"/>
                <c:pt idx="1">
                  <c:v>2023 (40)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Arkusz3!$A$15:$A$17</c:f>
              <c:strCache>
                <c:ptCount val="3"/>
                <c:pt idx="0">
                  <c:v>Woda do picia </c:v>
                </c:pt>
                <c:pt idx="1">
                  <c:v>Obiekty użyteczności publicznej </c:v>
                </c:pt>
                <c:pt idx="2">
                  <c:v>Inne </c:v>
                </c:pt>
              </c:strCache>
            </c:strRef>
          </c:cat>
          <c:val>
            <c:numRef>
              <c:f>Arkusz3!$B$15:$B$17</c:f>
              <c:numCache>
                <c:formatCode>General</c:formatCode>
                <c:ptCount val="3"/>
                <c:pt idx="0">
                  <c:v>4</c:v>
                </c:pt>
                <c:pt idx="1">
                  <c:v>13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51-4F53-8C5F-11B9021F3800}"/>
            </c:ext>
          </c:extLst>
        </c:ser>
        <c:ser>
          <c:idx val="1"/>
          <c:order val="1"/>
          <c:tx>
            <c:strRef>
              <c:f>Arkusz3!$C$13:$C$14</c:f>
              <c:strCache>
                <c:ptCount val="2"/>
                <c:pt idx="1">
                  <c:v>2022 (48)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Arkusz3!$A$15:$A$17</c:f>
              <c:strCache>
                <c:ptCount val="3"/>
                <c:pt idx="0">
                  <c:v>Woda do picia </c:v>
                </c:pt>
                <c:pt idx="1">
                  <c:v>Obiekty użyteczności publicznej </c:v>
                </c:pt>
                <c:pt idx="2">
                  <c:v>Inne </c:v>
                </c:pt>
              </c:strCache>
            </c:strRef>
          </c:cat>
          <c:val>
            <c:numRef>
              <c:f>Arkusz3!$C$15:$C$17</c:f>
              <c:numCache>
                <c:formatCode>General</c:formatCode>
                <c:ptCount val="3"/>
                <c:pt idx="0">
                  <c:v>5</c:v>
                </c:pt>
                <c:pt idx="1">
                  <c:v>12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51-4F53-8C5F-11B9021F3800}"/>
            </c:ext>
          </c:extLst>
        </c:ser>
        <c:ser>
          <c:idx val="2"/>
          <c:order val="2"/>
          <c:tx>
            <c:strRef>
              <c:f>Arkusz3!$D$13:$D$14</c:f>
              <c:strCache>
                <c:ptCount val="2"/>
                <c:pt idx="1">
                  <c:v>2021 (28)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Arkusz3!$A$15:$A$17</c:f>
              <c:strCache>
                <c:ptCount val="3"/>
                <c:pt idx="0">
                  <c:v>Woda do picia </c:v>
                </c:pt>
                <c:pt idx="1">
                  <c:v>Obiekty użyteczności publicznej </c:v>
                </c:pt>
                <c:pt idx="2">
                  <c:v>Inne </c:v>
                </c:pt>
              </c:strCache>
            </c:strRef>
          </c:cat>
          <c:val>
            <c:numRef>
              <c:f>Arkusz3!$D$15:$D$17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51-4F53-8C5F-11B9021F38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304689144"/>
        <c:axId val="304692280"/>
      </c:barChart>
      <c:catAx>
        <c:axId val="304689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4692280"/>
        <c:crosses val="autoZero"/>
        <c:auto val="1"/>
        <c:lblAlgn val="ctr"/>
        <c:lblOffset val="100"/>
        <c:noMultiLvlLbl val="0"/>
      </c:catAx>
      <c:valAx>
        <c:axId val="30469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468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>
        <a:lumMod val="85000"/>
        <a:alpha val="33000"/>
      </a:schemeClr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dirty="0"/>
              <a:t>Decyzje dot. ekshumacji </a:t>
            </a:r>
            <a:r>
              <a:rPr lang="en-US" sz="1800" dirty="0"/>
              <a:t> </a:t>
            </a:r>
          </a:p>
        </c:rich>
      </c:tx>
      <c:layout>
        <c:manualLayout>
          <c:xMode val="edge"/>
          <c:yMode val="edge"/>
          <c:x val="0.25221055701370659"/>
          <c:y val="6.9979440126867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779053659959167E-2"/>
          <c:y val="0.20038856571458771"/>
          <c:w val="0.9091175033400144"/>
          <c:h val="0.707741969617629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Arkusz3!$B$42</c:f>
              <c:strCache>
                <c:ptCount val="1"/>
                <c:pt idx="0">
                  <c:v>Decyzje </c:v>
                </c:pt>
              </c:strCache>
            </c:strRef>
          </c:tx>
          <c:spPr>
            <a:solidFill>
              <a:schemeClr val="accent5">
                <a:lumMod val="75000"/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50000"/>
                  <a:alpha val="85000"/>
                </a:scheme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  <a:sp3d contourW="952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29-4337-B210-4F65A6393EC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  <a:sp3d contourW="9525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29-4337-B210-4F65A6393E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Arkusz3!$A$43:$A$45</c:f>
              <c:strCache>
                <c:ptCount val="3"/>
                <c:pt idx="0">
                  <c:v>2023 (23)</c:v>
                </c:pt>
                <c:pt idx="1">
                  <c:v>2022 (31)</c:v>
                </c:pt>
                <c:pt idx="2">
                  <c:v>2021 (18)</c:v>
                </c:pt>
              </c:strCache>
            </c:strRef>
          </c:cat>
          <c:val>
            <c:numRef>
              <c:f>Arkusz3!$B$43:$B$45</c:f>
              <c:numCache>
                <c:formatCode>General</c:formatCode>
                <c:ptCount val="3"/>
                <c:pt idx="0">
                  <c:v>23</c:v>
                </c:pt>
                <c:pt idx="1">
                  <c:v>31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29-4337-B210-4F65A6393E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04689536"/>
        <c:axId val="304689928"/>
        <c:axId val="302984256"/>
      </c:bar3DChart>
      <c:catAx>
        <c:axId val="30468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4689928"/>
        <c:crosses val="autoZero"/>
        <c:auto val="1"/>
        <c:lblAlgn val="ctr"/>
        <c:lblOffset val="100"/>
        <c:noMultiLvlLbl val="0"/>
      </c:catAx>
      <c:valAx>
        <c:axId val="304689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4689536"/>
        <c:crosses val="autoZero"/>
        <c:crossBetween val="between"/>
      </c:valAx>
      <c:serAx>
        <c:axId val="302984256"/>
        <c:scaling>
          <c:orientation val="minMax"/>
        </c:scaling>
        <c:delete val="1"/>
        <c:axPos val="b"/>
        <c:majorTickMark val="none"/>
        <c:minorTickMark val="none"/>
        <c:tickLblPos val="nextTo"/>
        <c:crossAx val="30468992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01600">
        <a:schemeClr val="bg1">
          <a:lumMod val="85000"/>
          <a:alpha val="60000"/>
        </a:schemeClr>
      </a:glow>
      <a:outerShdw blurRad="50800" dist="381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771232740040029E-3"/>
                  <c:y val="0.17406145683554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02-4548-A590-7CC9EB073AAB}"/>
                </c:ext>
              </c:extLst>
            </c:dLbl>
            <c:dLbl>
              <c:idx val="1"/>
              <c:layout>
                <c:manualLayout>
                  <c:x val="1.7771232740039376E-3"/>
                  <c:y val="0.112628001481820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02-4548-A590-7CC9EB073AAB}"/>
                </c:ext>
              </c:extLst>
            </c:dLbl>
            <c:dLbl>
              <c:idx val="2"/>
              <c:layout>
                <c:manualLayout>
                  <c:x val="-5.3313698220120087E-3"/>
                  <c:y val="5.3754273434504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02-4548-A590-7CC9EB073A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Kontrole</c:v>
                </c:pt>
                <c:pt idx="1">
                  <c:v>Decyzje administracyjne</c:v>
                </c:pt>
                <c:pt idx="2">
                  <c:v>Decyzje o opłacie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68</c:v>
                </c:pt>
                <c:pt idx="1">
                  <c:v>25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3E-4A5D-A0A6-E42CF6838C9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414675823637610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02-4548-A590-7CC9EB073AAB}"/>
                </c:ext>
              </c:extLst>
            </c:dLbl>
            <c:dLbl>
              <c:idx val="1"/>
              <c:layout>
                <c:manualLayout>
                  <c:x val="5.3313698220119436E-3"/>
                  <c:y val="0.1177474560946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02-4548-A590-7CC9EB073AAB}"/>
                </c:ext>
              </c:extLst>
            </c:dLbl>
            <c:dLbl>
              <c:idx val="2"/>
              <c:layout>
                <c:manualLayout>
                  <c:x val="1.7771232740038726E-3"/>
                  <c:y val="0.15358363838430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02-4548-A590-7CC9EB073A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Kontrole</c:v>
                </c:pt>
                <c:pt idx="1">
                  <c:v>Decyzje administracyjne</c:v>
                </c:pt>
                <c:pt idx="2">
                  <c:v>Decyzje o opłacie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112</c:v>
                </c:pt>
                <c:pt idx="1">
                  <c:v>26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3E-4A5D-A0A6-E42CF6838C9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313698220119757E-3"/>
                  <c:y val="0.26365191255971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02-4548-A590-7CC9EB073AAB}"/>
                </c:ext>
              </c:extLst>
            </c:dLbl>
            <c:dLbl>
              <c:idx val="1"/>
              <c:layout>
                <c:manualLayout>
                  <c:x val="-6.5160433974586472E-17"/>
                  <c:y val="0.14846418377149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02-4548-A590-7CC9EB073AAB}"/>
                </c:ext>
              </c:extLst>
            </c:dLbl>
            <c:dLbl>
              <c:idx val="2"/>
              <c:layout>
                <c:manualLayout>
                  <c:x val="-3.5542465480080058E-3"/>
                  <c:y val="0.10494881956260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02-4548-A590-7CC9EB073A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Kontrole</c:v>
                </c:pt>
                <c:pt idx="1">
                  <c:v>Decyzje administracyjne</c:v>
                </c:pt>
                <c:pt idx="2">
                  <c:v>Decyzje o opłacie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89</c:v>
                </c:pt>
                <c:pt idx="1">
                  <c:v>31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3E-4A5D-A0A6-E42CF6838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71292543"/>
        <c:axId val="1364050127"/>
        <c:axId val="0"/>
      </c:bar3DChart>
      <c:catAx>
        <c:axId val="147129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64050127"/>
        <c:crosses val="autoZero"/>
        <c:auto val="1"/>
        <c:lblAlgn val="ctr"/>
        <c:lblOffset val="100"/>
        <c:noMultiLvlLbl val="0"/>
      </c:catAx>
      <c:valAx>
        <c:axId val="1364050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71292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5040064102564105E-3"/>
                  <c:y val="0.37878299826248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63-4899-AD07-0FC7DA577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zgłoszeń chorób zawodowych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B-42CF-B519-8A17B3283F5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520032051282144E-2"/>
                  <c:y val="0.13636187937449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63-4899-AD07-0FC7DA577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zgłoszeń chorób zawodowych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DB-42CF-B519-8A17B3283F5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5120192307693229E-3"/>
                  <c:y val="0.24545138287409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63-4899-AD07-0FC7DA577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Liczba zgłoszeń chorób zawodowych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DB-42CF-B519-8A17B3283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0963920"/>
        <c:axId val="1237542943"/>
        <c:axId val="0"/>
      </c:bar3DChart>
      <c:catAx>
        <c:axId val="106096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37542943"/>
        <c:crosses val="autoZero"/>
        <c:auto val="1"/>
        <c:lblAlgn val="ctr"/>
        <c:lblOffset val="100"/>
        <c:noMultiLvlLbl val="0"/>
      </c:catAx>
      <c:valAx>
        <c:axId val="123754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6096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Biegunka i zapalenia żołądkowo-jelitowe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2-4CE7-99B0-97A0A444F5A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Biegunka i zapalenia żołądkowo-jelitowe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82-4CE7-99B0-97A0A444F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4833087"/>
        <c:axId val="672122399"/>
      </c:barChart>
      <c:catAx>
        <c:axId val="664833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2122399"/>
        <c:crosses val="autoZero"/>
        <c:auto val="1"/>
        <c:lblAlgn val="ctr"/>
        <c:lblOffset val="100"/>
        <c:noMultiLvlLbl val="0"/>
      </c:catAx>
      <c:valAx>
        <c:axId val="672122399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483308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53402574789521"/>
          <c:y val="0.79733847425091209"/>
          <c:w val="0.47626527370106159"/>
          <c:h val="0.11287343772800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240</c:v>
                </c:pt>
                <c:pt idx="1">
                  <c:v>155</c:v>
                </c:pt>
                <c:pt idx="2">
                  <c:v>28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DC-4E0D-8821-888B6663820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249</c:v>
                </c:pt>
                <c:pt idx="1">
                  <c:v>292</c:v>
                </c:pt>
                <c:pt idx="2">
                  <c:v>52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DC-4E0D-8821-888B6663820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258</c:v>
                </c:pt>
                <c:pt idx="1">
                  <c:v>225</c:v>
                </c:pt>
                <c:pt idx="2">
                  <c:v>58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EC-4CF4-A71E-F466096316D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272</c:v>
                </c:pt>
                <c:pt idx="1">
                  <c:v>277</c:v>
                </c:pt>
                <c:pt idx="2">
                  <c:v>89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37-4759-815A-EB3BCB856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9296096"/>
        <c:axId val="2018340144"/>
      </c:barChart>
      <c:catAx>
        <c:axId val="168929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18340144"/>
        <c:crosses val="autoZero"/>
        <c:auto val="1"/>
        <c:lblAlgn val="ctr"/>
        <c:lblOffset val="100"/>
        <c:noMultiLvlLbl val="0"/>
      </c:catAx>
      <c:valAx>
        <c:axId val="201834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8929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6576770076404"/>
          <c:y val="0.92373083600152073"/>
          <c:w val="0.35046837899272687"/>
          <c:h val="5.8817157017676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kontroli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25-48D1-B8C1-C59C154CCE3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placówek znieprawidłowościami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25-48D1-B8C1-C59C154CCE3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Liczba decyzji administracyjnych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25-48D1-B8C1-C59C154CCE3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Liczba decyzji płatniczych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</c:numCache>
            </c:numRef>
          </c:cat>
          <c:val>
            <c:numRef>
              <c:f>Arkusz1!$E$2:$E$5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25-48D1-B8C1-C59C154CC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3322736"/>
        <c:axId val="1528893568"/>
      </c:barChart>
      <c:catAx>
        <c:axId val="152332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8893568"/>
        <c:crosses val="autoZero"/>
        <c:auto val="1"/>
        <c:lblAlgn val="ctr"/>
        <c:lblOffset val="100"/>
        <c:noMultiLvlLbl val="0"/>
      </c:catAx>
      <c:valAx>
        <c:axId val="152889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332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08884710306734"/>
          <c:y val="0.75522110581802293"/>
          <c:w val="0.77035942335566265"/>
          <c:h val="0.22757836399030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Płonica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F-407C-B706-6F2588F4918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Płonica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9F-407C-B706-6F2588F49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251967"/>
        <c:axId val="672124879"/>
      </c:barChart>
      <c:catAx>
        <c:axId val="51225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2124879"/>
        <c:crosses val="autoZero"/>
        <c:auto val="1"/>
        <c:lblAlgn val="ctr"/>
        <c:lblOffset val="100"/>
        <c:noMultiLvlLbl val="0"/>
      </c:catAx>
      <c:valAx>
        <c:axId val="672124879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2251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Ospa wietrzna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F6-4379-9F8C-24CC9E0C50B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Ospa wietrzna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F6-4379-9F8C-24CC9E0C5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5573343"/>
        <c:axId val="502063983"/>
      </c:barChart>
      <c:catAx>
        <c:axId val="72557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02063983"/>
        <c:crosses val="autoZero"/>
        <c:auto val="1"/>
        <c:lblAlgn val="ctr"/>
        <c:lblOffset val="100"/>
        <c:noMultiLvlLbl val="0"/>
      </c:catAx>
      <c:valAx>
        <c:axId val="502063983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2557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WZW C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B-4548-ADBE-95664184FA2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WZW C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CB-4548-ADBE-95664184F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8255119"/>
        <c:axId val="511891151"/>
      </c:barChart>
      <c:catAx>
        <c:axId val="1138255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1891151"/>
        <c:crosses val="autoZero"/>
        <c:auto val="1"/>
        <c:lblAlgn val="ctr"/>
        <c:lblOffset val="100"/>
        <c:noMultiLvlLbl val="0"/>
      </c:catAx>
      <c:valAx>
        <c:axId val="511891151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38255119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67708434191756"/>
          <c:y val="1.6834029476253107E-2"/>
          <c:w val="0.82232291565808235"/>
          <c:h val="0.627029464687156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Borelioza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2-4AC4-8301-A199BC21A07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Borelioza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C2-4AC4-8301-A199BC21A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242847"/>
        <c:axId val="715747023"/>
      </c:barChart>
      <c:catAx>
        <c:axId val="512242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15747023"/>
        <c:crosses val="autoZero"/>
        <c:auto val="1"/>
        <c:lblAlgn val="ctr"/>
        <c:lblOffset val="100"/>
        <c:noMultiLvlLbl val="0"/>
      </c:catAx>
      <c:valAx>
        <c:axId val="715747023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224284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615505727900618"/>
          <c:y val="0.83108990206750721"/>
          <c:w val="0.50992037305881832"/>
          <c:h val="0.12547466282571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Płonica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A-47D5-9DC1-6CDC941F194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Płonica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2A-47D5-9DC1-6CDC941F1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251967"/>
        <c:axId val="672124879"/>
      </c:barChart>
      <c:catAx>
        <c:axId val="51225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2124879"/>
        <c:crosses val="autoZero"/>
        <c:auto val="1"/>
        <c:lblAlgn val="ctr"/>
        <c:lblOffset val="100"/>
        <c:noMultiLvlLbl val="0"/>
      </c:catAx>
      <c:valAx>
        <c:axId val="672124879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2251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70153113509781"/>
          <c:y val="0.21852233809212299"/>
          <c:w val="0.8043957374167271"/>
          <c:h val="0.5949713090845963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zachorowania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Covid-19 2021 </c:v>
                </c:pt>
                <c:pt idx="1">
                  <c:v>Covid-19 2022</c:v>
                </c:pt>
                <c:pt idx="2">
                  <c:v>Covid-19 2023</c:v>
                </c:pt>
                <c:pt idx="3">
                  <c:v>Grypa 2021</c:v>
                </c:pt>
                <c:pt idx="4">
                  <c:v>Grypa 2022</c:v>
                </c:pt>
                <c:pt idx="5">
                  <c:v>Grypa 2023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1438</c:v>
                </c:pt>
                <c:pt idx="1">
                  <c:v>1014</c:v>
                </c:pt>
                <c:pt idx="2">
                  <c:v>165</c:v>
                </c:pt>
                <c:pt idx="3">
                  <c:v>221</c:v>
                </c:pt>
                <c:pt idx="4">
                  <c:v>732</c:v>
                </c:pt>
                <c:pt idx="5">
                  <c:v>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8-4A67-BDB2-3173D249547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hospitalizacje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Covid-19 2021 </c:v>
                </c:pt>
                <c:pt idx="1">
                  <c:v>Covid-19 2022</c:v>
                </c:pt>
                <c:pt idx="2">
                  <c:v>Covid-19 2023</c:v>
                </c:pt>
                <c:pt idx="3">
                  <c:v>Grypa 2021</c:v>
                </c:pt>
                <c:pt idx="4">
                  <c:v>Grypa 2022</c:v>
                </c:pt>
                <c:pt idx="5">
                  <c:v>Grypa 2023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159</c:v>
                </c:pt>
                <c:pt idx="1">
                  <c:v>80</c:v>
                </c:pt>
                <c:pt idx="2">
                  <c:v>58</c:v>
                </c:pt>
                <c:pt idx="3">
                  <c:v>0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B8-4A67-BDB2-3173D2495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9757344"/>
        <c:axId val="789754016"/>
      </c:barChart>
      <c:catAx>
        <c:axId val="78975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89754016"/>
        <c:crosses val="autoZero"/>
        <c:auto val="1"/>
        <c:lblAlgn val="ctr"/>
        <c:lblOffset val="100"/>
        <c:noMultiLvlLbl val="0"/>
      </c:catAx>
      <c:valAx>
        <c:axId val="78975401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8975734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25978305543372"/>
          <c:y val="0.9182569789125733"/>
          <c:w val="0.68938302037065835"/>
          <c:h val="8.0548435176047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nadzorowanych kart szczepień dzieci w powiecie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0038860666779526E-2"/>
                  <c:y val="-1.3166588796027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8B-4A80-87F1-4BA8E67B8881}"/>
                </c:ext>
              </c:extLst>
            </c:dLbl>
            <c:dLbl>
              <c:idx val="1"/>
              <c:layout>
                <c:manualLayout>
                  <c:x val="1.2046632800135454E-2"/>
                  <c:y val="-2.6333177592055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8B-4A80-87F1-4BA8E67B8881}"/>
                </c:ext>
              </c:extLst>
            </c:dLbl>
            <c:dLbl>
              <c:idx val="2"/>
              <c:layout>
                <c:manualLayout>
                  <c:x val="0"/>
                  <c:y val="-4.388862932009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8B-4A80-87F1-4BA8E67B8881}"/>
                </c:ext>
              </c:extLst>
            </c:dLbl>
            <c:dLbl>
              <c:idx val="3"/>
              <c:layout>
                <c:manualLayout>
                  <c:x val="4.0155442667117441E-3"/>
                  <c:y val="-6.5832943980138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8B-4A80-87F1-4BA8E67B8881}"/>
                </c:ext>
              </c:extLst>
            </c:dLbl>
            <c:dLbl>
              <c:idx val="4"/>
              <c:layout>
                <c:manualLayout>
                  <c:x val="0"/>
                  <c:y val="-3.9499766388083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8B-4A80-87F1-4BA8E67B8881}"/>
                </c:ext>
              </c:extLst>
            </c:dLbl>
            <c:dLbl>
              <c:idx val="5"/>
              <c:layout>
                <c:manualLayout>
                  <c:x val="4.0155442667118178E-3"/>
                  <c:y val="-3.9499766388083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8B-4A80-87F1-4BA8E67B8881}"/>
                </c:ext>
              </c:extLst>
            </c:dLbl>
            <c:dLbl>
              <c:idx val="6"/>
              <c:layout>
                <c:manualLayout>
                  <c:x val="0"/>
                  <c:y val="-3.5110903456074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8B-4A80-87F1-4BA8E67B8881}"/>
                </c:ext>
              </c:extLst>
            </c:dLbl>
            <c:dLbl>
              <c:idx val="7"/>
              <c:layout>
                <c:manualLayout>
                  <c:x val="-8.031088533423783E-3"/>
                  <c:y val="-5.705521811612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8B-4A80-87F1-4BA8E67B88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Arkusz1!$A$2:$A$9</c:f>
              <c:strCache>
                <c:ptCount val="8"/>
                <c:pt idx="0">
                  <c:v>2016 r.</c:v>
                </c:pt>
                <c:pt idx="1">
                  <c:v>2017 r.</c:v>
                </c:pt>
                <c:pt idx="2">
                  <c:v>2018 r.</c:v>
                </c:pt>
                <c:pt idx="3">
                  <c:v>2019 r.</c:v>
                </c:pt>
                <c:pt idx="4">
                  <c:v>2020 r.</c:v>
                </c:pt>
                <c:pt idx="5">
                  <c:v>2021 r.</c:v>
                </c:pt>
                <c:pt idx="6">
                  <c:v>2022 r.</c:v>
                </c:pt>
                <c:pt idx="7">
                  <c:v>2023 r.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5262</c:v>
                </c:pt>
                <c:pt idx="1">
                  <c:v>5160</c:v>
                </c:pt>
                <c:pt idx="2">
                  <c:v>5045</c:v>
                </c:pt>
                <c:pt idx="3">
                  <c:v>4995</c:v>
                </c:pt>
                <c:pt idx="4">
                  <c:v>4937</c:v>
                </c:pt>
                <c:pt idx="5">
                  <c:v>4880</c:v>
                </c:pt>
                <c:pt idx="6">
                  <c:v>4798</c:v>
                </c:pt>
                <c:pt idx="7">
                  <c:v>4675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58-483C-BCBB-F09CC3B6F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6697135"/>
        <c:axId val="1626839455"/>
      </c:lineChart>
      <c:catAx>
        <c:axId val="157669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26839455"/>
        <c:crosses val="autoZero"/>
        <c:auto val="1"/>
        <c:lblAlgn val="ctr"/>
        <c:lblOffset val="100"/>
        <c:noMultiLvlLbl val="0"/>
      </c:catAx>
      <c:valAx>
        <c:axId val="1626839455"/>
        <c:scaling>
          <c:orientation val="minMax"/>
          <c:max val="5300"/>
          <c:min val="4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76697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593FD-DC4E-4192-9596-7D1ABA89202C}" type="datetimeFigureOut">
              <a:rPr lang="pl-PL" smtClean="0"/>
              <a:t>19.02.2024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D33F8-2225-4C72-BDE0-1CA9D017BF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552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872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80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89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47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53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09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D33F8-2225-4C72-BDE0-1CA9D017BF54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14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5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3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3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0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2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g"/><Relationship Id="rId4" Type="http://schemas.openxmlformats.org/officeDocument/2006/relationships/image" Target="../media/image47.jpeg"/><Relationship Id="rId9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2DFD373-6DB6-47FC-9340-CE6002F6E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127" y="1251371"/>
            <a:ext cx="4325419" cy="322608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 SANITARNY POWIATU GOŁDAPSKIEGO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r.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D7B6BE-A4E0-4483-BEC5-493AC3E5D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7FEF253D-C10A-41ED-AE48-D25BCE535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1" b="1"/>
          <a:stretch/>
        </p:blipFill>
        <p:spPr>
          <a:xfrm>
            <a:off x="5393147" y="643468"/>
            <a:ext cx="5627231" cy="55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0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888E7A-6CD8-6B86-69D9-E7E375FE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91612"/>
            <a:ext cx="5081432" cy="609601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Szczepienia ochronne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4E0107-3F7C-E5FF-FBFC-1F71DCCF6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8" y="1101214"/>
            <a:ext cx="10815485" cy="32461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2023 na terenie gminy Banie Mazurskie realizowano program bezpłatnych szczepień przeciw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grypie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dla osób 65+. Zaszczepiono 112 osób. </a:t>
            </a:r>
          </a:p>
          <a:p>
            <a:pPr marL="0" indent="0" algn="just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Szczepienia przeciw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wirusowi HPV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wśród młodzieży z wybranych roczników były drugim z najczęściej wykonywanych szczepień w powiecie – zaszczepiono 91 dzieci w wieku 10 – 19 lat. Dużym zainteresowaniem cieszą się bezpłatne szczepienia przeciw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ospie wietrznej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dzieci uczęszczających do żłobków lub klubów dziecięcych (zaszczepiono 25 dzieci).</a:t>
            </a:r>
          </a:p>
          <a:p>
            <a:pPr marL="0" indent="0" algn="just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2023 zamknięto podmiot leczniczy w Żytkiejmach, zmniejszając liczbę punktów szczepień w powiecie do 6. Kontrole sanitarne przeprowadzono we wszystkich punktach. </a:t>
            </a:r>
          </a:p>
          <a:p>
            <a:pPr marL="0" indent="0" algn="just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osób uchylających się od obowiązku szczepień pozostaje na stałym poziomie. Powodem odmów szczepienia są ruchy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antyszczepionkowe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oraz odrębność religijna mieszkańców powiatu.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60472C61-A9D9-DA1B-D7F1-A8CA3708C5D6}"/>
              </a:ext>
            </a:extLst>
          </p:cNvPr>
          <p:cNvGraphicFramePr/>
          <p:nvPr/>
        </p:nvGraphicFramePr>
        <p:xfrm>
          <a:off x="814231" y="4347409"/>
          <a:ext cx="2540716" cy="217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2B129198-B4EF-0D7F-D748-486D50CA0DE1}"/>
              </a:ext>
            </a:extLst>
          </p:cNvPr>
          <p:cNvGraphicFramePr/>
          <p:nvPr/>
        </p:nvGraphicFramePr>
        <p:xfrm>
          <a:off x="3455115" y="4347409"/>
          <a:ext cx="2540716" cy="217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DB23B1C9-A448-39AF-53D4-630C9C77BED6}"/>
              </a:ext>
            </a:extLst>
          </p:cNvPr>
          <p:cNvGraphicFramePr/>
          <p:nvPr/>
        </p:nvGraphicFramePr>
        <p:xfrm>
          <a:off x="6095999" y="4347409"/>
          <a:ext cx="2540716" cy="217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8D4FFDE8-B58A-A9BB-D044-3720170778EC}"/>
              </a:ext>
            </a:extLst>
          </p:cNvPr>
          <p:cNvGraphicFramePr/>
          <p:nvPr/>
        </p:nvGraphicFramePr>
        <p:xfrm>
          <a:off x="8736883" y="4202910"/>
          <a:ext cx="2540716" cy="231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7609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32BE9-4CE3-4157-5844-AA6D5884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97" y="345901"/>
            <a:ext cx="4670322" cy="666822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Komunalna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FB03E-5B79-CD96-D3A2-25715FA3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20" y="1481308"/>
            <a:ext cx="8363588" cy="489676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6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DZIAŁANIA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Sprawowanie nadzoru nad jakością zdrowotną:</a:t>
            </a:r>
          </a:p>
          <a:p>
            <a:pPr lvl="2">
              <a:spcBef>
                <a:spcPts val="0"/>
              </a:spcBef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wody przeznaczonej do spożycia przez ludzi w wodociągach i urządzeniach zbiorowego zaopatrzenia oraz w zakładach produkujących żywność,</a:t>
            </a:r>
          </a:p>
          <a:p>
            <a:pPr lvl="2">
              <a:spcBef>
                <a:spcPts val="0"/>
              </a:spcBef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wody w kąpieliskach i basenach,</a:t>
            </a:r>
          </a:p>
          <a:p>
            <a:pPr lvl="2">
              <a:spcBef>
                <a:spcPts val="0"/>
              </a:spcBef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ciepłej wody w budynkach zamieszkania zbiorowego i zakładach opieki zdrowotnej zamkniętej pod kątem obecności bakterii z rodzaju </a:t>
            </a:r>
            <a:r>
              <a:rPr lang="pl-PL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Legionella</a:t>
            </a:r>
            <a:endParaRPr lang="pl-PL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Sprawowanie bieżącego nadzoru sanitarnego nad urządzeniami do zaopatrzenia ludności w wodę przeznaczoną do spożycia przez ludzi.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Sprawowanie bieżącego nadzoru sanitarnego nad kąpieliskami i basenami kąpielowymi.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Sprawowanie bieżącego nadzoru sanitarnego nad obiektami użyteczności publicznej oraz środkami transportu osobowego.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Sprawowanie nadzoru sanitarnego nad przewozem i ekshumacją zwłok.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Opiniowanie imprez masowych.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opiniowaniu i odbiorach obiektów użyteczności publicznej oraz ujęć wody.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Sprawowanie bieżącego nadzoru sanitarnego nad ochroną zdrowia przed następstwami korzystania z solarium.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dirty="0"/>
          </a:p>
        </p:txBody>
      </p:sp>
      <p:sp>
        <p:nvSpPr>
          <p:cNvPr id="4" name="Sześciokąt 3"/>
          <p:cNvSpPr/>
          <p:nvPr/>
        </p:nvSpPr>
        <p:spPr>
          <a:xfrm>
            <a:off x="10415334" y="602574"/>
            <a:ext cx="1652337" cy="1411706"/>
          </a:xfrm>
          <a:prstGeom prst="hexagon">
            <a:avLst/>
          </a:prstGeom>
          <a:blipFill dpi="0" rotWithShape="1">
            <a:blip r:embed="rId2">
              <a:alphaModFix amt="8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ześciokąt 4"/>
          <p:cNvSpPr/>
          <p:nvPr/>
        </p:nvSpPr>
        <p:spPr>
          <a:xfrm>
            <a:off x="10415331" y="3506536"/>
            <a:ext cx="1652337" cy="1411706"/>
          </a:xfrm>
          <a:prstGeom prst="hexagon">
            <a:avLst/>
          </a:prstGeom>
          <a:blipFill>
            <a:blip r:embed="rId3">
              <a:alphaModFix amt="89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ześciokąt 5"/>
          <p:cNvSpPr/>
          <p:nvPr/>
        </p:nvSpPr>
        <p:spPr>
          <a:xfrm>
            <a:off x="9071806" y="2776620"/>
            <a:ext cx="1652337" cy="1411706"/>
          </a:xfrm>
          <a:prstGeom prst="hexagon">
            <a:avLst/>
          </a:prstGeom>
          <a:blipFill>
            <a:blip r:embed="rId4">
              <a:alphaModFix amt="89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ześciokąt 6"/>
          <p:cNvSpPr/>
          <p:nvPr/>
        </p:nvSpPr>
        <p:spPr>
          <a:xfrm>
            <a:off x="10415331" y="2046704"/>
            <a:ext cx="1652337" cy="1411706"/>
          </a:xfrm>
          <a:prstGeom prst="hexagon">
            <a:avLst/>
          </a:prstGeom>
          <a:blipFill>
            <a:blip r:embed="rId5">
              <a:alphaModFix amt="89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ześciokąt 7"/>
          <p:cNvSpPr/>
          <p:nvPr/>
        </p:nvSpPr>
        <p:spPr>
          <a:xfrm>
            <a:off x="10415331" y="4966368"/>
            <a:ext cx="1652337" cy="1411706"/>
          </a:xfrm>
          <a:prstGeom prst="hexagon">
            <a:avLst/>
          </a:prstGeom>
          <a:blipFill>
            <a:blip r:embed="rId6">
              <a:alphaModFix amt="89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ześciokąt 8"/>
          <p:cNvSpPr/>
          <p:nvPr/>
        </p:nvSpPr>
        <p:spPr>
          <a:xfrm>
            <a:off x="9071806" y="4236452"/>
            <a:ext cx="1652337" cy="1411706"/>
          </a:xfrm>
          <a:prstGeom prst="hexagon">
            <a:avLst/>
          </a:prstGeom>
          <a:blipFill>
            <a:blip r:embed="rId7">
              <a:alphaModFix amt="89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ześciokąt 9"/>
          <p:cNvSpPr/>
          <p:nvPr/>
        </p:nvSpPr>
        <p:spPr>
          <a:xfrm>
            <a:off x="9071807" y="1332490"/>
            <a:ext cx="1652337" cy="1411706"/>
          </a:xfrm>
          <a:prstGeom prst="hexagon">
            <a:avLst/>
          </a:prstGeom>
          <a:blipFill>
            <a:blip r:embed="rId8">
              <a:alphaModFix amt="89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59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olny kształt 10"/>
          <p:cNvSpPr/>
          <p:nvPr/>
        </p:nvSpPr>
        <p:spPr>
          <a:xfrm>
            <a:off x="5358063" y="-16041"/>
            <a:ext cx="6849980" cy="6874042"/>
          </a:xfrm>
          <a:custGeom>
            <a:avLst/>
            <a:gdLst>
              <a:gd name="connsiteX0" fmla="*/ 48126 w 4908884"/>
              <a:gd name="connsiteY0" fmla="*/ 16042 h 6898105"/>
              <a:gd name="connsiteX1" fmla="*/ 4892842 w 4908884"/>
              <a:gd name="connsiteY1" fmla="*/ 0 h 6898105"/>
              <a:gd name="connsiteX2" fmla="*/ 4908884 w 4908884"/>
              <a:gd name="connsiteY2" fmla="*/ 6898105 h 6898105"/>
              <a:gd name="connsiteX3" fmla="*/ 433137 w 4908884"/>
              <a:gd name="connsiteY3" fmla="*/ 6849979 h 6898105"/>
              <a:gd name="connsiteX4" fmla="*/ 0 w 4908884"/>
              <a:gd name="connsiteY4" fmla="*/ 6031831 h 6898105"/>
              <a:gd name="connsiteX5" fmla="*/ 481263 w 4908884"/>
              <a:gd name="connsiteY5" fmla="*/ 4973053 h 6898105"/>
              <a:gd name="connsiteX6" fmla="*/ 272716 w 4908884"/>
              <a:gd name="connsiteY6" fmla="*/ 3866147 h 6898105"/>
              <a:gd name="connsiteX7" fmla="*/ 946484 w 4908884"/>
              <a:gd name="connsiteY7" fmla="*/ 3128210 h 6898105"/>
              <a:gd name="connsiteX8" fmla="*/ 513347 w 4908884"/>
              <a:gd name="connsiteY8" fmla="*/ 2165684 h 6898105"/>
              <a:gd name="connsiteX9" fmla="*/ 1042737 w 4908884"/>
              <a:gd name="connsiteY9" fmla="*/ 1251284 h 6898105"/>
              <a:gd name="connsiteX10" fmla="*/ 288758 w 4908884"/>
              <a:gd name="connsiteY10" fmla="*/ 802105 h 6898105"/>
              <a:gd name="connsiteX11" fmla="*/ 64168 w 4908884"/>
              <a:gd name="connsiteY11" fmla="*/ 80210 h 6898105"/>
              <a:gd name="connsiteX12" fmla="*/ 48126 w 4908884"/>
              <a:gd name="connsiteY12" fmla="*/ 16042 h 6898105"/>
              <a:gd name="connsiteX0" fmla="*/ 48126 w 4908884"/>
              <a:gd name="connsiteY0" fmla="*/ 16042 h 6898105"/>
              <a:gd name="connsiteX1" fmla="*/ 4892842 w 4908884"/>
              <a:gd name="connsiteY1" fmla="*/ 0 h 6898105"/>
              <a:gd name="connsiteX2" fmla="*/ 4908884 w 4908884"/>
              <a:gd name="connsiteY2" fmla="*/ 6898105 h 6898105"/>
              <a:gd name="connsiteX3" fmla="*/ 433137 w 4908884"/>
              <a:gd name="connsiteY3" fmla="*/ 6849979 h 6898105"/>
              <a:gd name="connsiteX4" fmla="*/ 0 w 4908884"/>
              <a:gd name="connsiteY4" fmla="*/ 6031831 h 6898105"/>
              <a:gd name="connsiteX5" fmla="*/ 481263 w 4908884"/>
              <a:gd name="connsiteY5" fmla="*/ 4973053 h 6898105"/>
              <a:gd name="connsiteX6" fmla="*/ 272716 w 4908884"/>
              <a:gd name="connsiteY6" fmla="*/ 3866147 h 6898105"/>
              <a:gd name="connsiteX7" fmla="*/ 946484 w 4908884"/>
              <a:gd name="connsiteY7" fmla="*/ 3128210 h 6898105"/>
              <a:gd name="connsiteX8" fmla="*/ 513347 w 4908884"/>
              <a:gd name="connsiteY8" fmla="*/ 2165684 h 6898105"/>
              <a:gd name="connsiteX9" fmla="*/ 513208 w 4908884"/>
              <a:gd name="connsiteY9" fmla="*/ 1315677 h 6898105"/>
              <a:gd name="connsiteX10" fmla="*/ 288758 w 4908884"/>
              <a:gd name="connsiteY10" fmla="*/ 802105 h 6898105"/>
              <a:gd name="connsiteX11" fmla="*/ 64168 w 4908884"/>
              <a:gd name="connsiteY11" fmla="*/ 80210 h 6898105"/>
              <a:gd name="connsiteX12" fmla="*/ 48126 w 4908884"/>
              <a:gd name="connsiteY12" fmla="*/ 16042 h 6898105"/>
              <a:gd name="connsiteX0" fmla="*/ 48126 w 4908884"/>
              <a:gd name="connsiteY0" fmla="*/ 16042 h 6898105"/>
              <a:gd name="connsiteX1" fmla="*/ 4892842 w 4908884"/>
              <a:gd name="connsiteY1" fmla="*/ 0 h 6898105"/>
              <a:gd name="connsiteX2" fmla="*/ 4908884 w 4908884"/>
              <a:gd name="connsiteY2" fmla="*/ 6898105 h 6898105"/>
              <a:gd name="connsiteX3" fmla="*/ 433137 w 4908884"/>
              <a:gd name="connsiteY3" fmla="*/ 6849979 h 6898105"/>
              <a:gd name="connsiteX4" fmla="*/ 0 w 4908884"/>
              <a:gd name="connsiteY4" fmla="*/ 6031831 h 6898105"/>
              <a:gd name="connsiteX5" fmla="*/ 481263 w 4908884"/>
              <a:gd name="connsiteY5" fmla="*/ 4973053 h 6898105"/>
              <a:gd name="connsiteX6" fmla="*/ 272716 w 4908884"/>
              <a:gd name="connsiteY6" fmla="*/ 3866147 h 6898105"/>
              <a:gd name="connsiteX7" fmla="*/ 374019 w 4908884"/>
              <a:gd name="connsiteY7" fmla="*/ 3305291 h 6898105"/>
              <a:gd name="connsiteX8" fmla="*/ 513347 w 4908884"/>
              <a:gd name="connsiteY8" fmla="*/ 2165684 h 6898105"/>
              <a:gd name="connsiteX9" fmla="*/ 513208 w 4908884"/>
              <a:gd name="connsiteY9" fmla="*/ 1315677 h 6898105"/>
              <a:gd name="connsiteX10" fmla="*/ 288758 w 4908884"/>
              <a:gd name="connsiteY10" fmla="*/ 802105 h 6898105"/>
              <a:gd name="connsiteX11" fmla="*/ 64168 w 4908884"/>
              <a:gd name="connsiteY11" fmla="*/ 80210 h 6898105"/>
              <a:gd name="connsiteX12" fmla="*/ 48126 w 4908884"/>
              <a:gd name="connsiteY12" fmla="*/ 16042 h 6898105"/>
              <a:gd name="connsiteX0" fmla="*/ 48126 w 4908884"/>
              <a:gd name="connsiteY0" fmla="*/ 16042 h 6898105"/>
              <a:gd name="connsiteX1" fmla="*/ 4892842 w 4908884"/>
              <a:gd name="connsiteY1" fmla="*/ 0 h 6898105"/>
              <a:gd name="connsiteX2" fmla="*/ 4908884 w 4908884"/>
              <a:gd name="connsiteY2" fmla="*/ 6898105 h 6898105"/>
              <a:gd name="connsiteX3" fmla="*/ 433137 w 4908884"/>
              <a:gd name="connsiteY3" fmla="*/ 6849979 h 6898105"/>
              <a:gd name="connsiteX4" fmla="*/ 0 w 4908884"/>
              <a:gd name="connsiteY4" fmla="*/ 6031831 h 6898105"/>
              <a:gd name="connsiteX5" fmla="*/ 280901 w 4908884"/>
              <a:gd name="connsiteY5" fmla="*/ 5117937 h 6898105"/>
              <a:gd name="connsiteX6" fmla="*/ 272716 w 4908884"/>
              <a:gd name="connsiteY6" fmla="*/ 3866147 h 6898105"/>
              <a:gd name="connsiteX7" fmla="*/ 374019 w 4908884"/>
              <a:gd name="connsiteY7" fmla="*/ 3305291 h 6898105"/>
              <a:gd name="connsiteX8" fmla="*/ 513347 w 4908884"/>
              <a:gd name="connsiteY8" fmla="*/ 2165684 h 6898105"/>
              <a:gd name="connsiteX9" fmla="*/ 513208 w 4908884"/>
              <a:gd name="connsiteY9" fmla="*/ 1315677 h 6898105"/>
              <a:gd name="connsiteX10" fmla="*/ 288758 w 4908884"/>
              <a:gd name="connsiteY10" fmla="*/ 802105 h 6898105"/>
              <a:gd name="connsiteX11" fmla="*/ 64168 w 4908884"/>
              <a:gd name="connsiteY11" fmla="*/ 80210 h 6898105"/>
              <a:gd name="connsiteX12" fmla="*/ 48126 w 4908884"/>
              <a:gd name="connsiteY12" fmla="*/ 16042 h 6898105"/>
              <a:gd name="connsiteX0" fmla="*/ 33814 w 4894572"/>
              <a:gd name="connsiteY0" fmla="*/ 16042 h 6898105"/>
              <a:gd name="connsiteX1" fmla="*/ 4878530 w 4894572"/>
              <a:gd name="connsiteY1" fmla="*/ 0 h 6898105"/>
              <a:gd name="connsiteX2" fmla="*/ 4894572 w 4894572"/>
              <a:gd name="connsiteY2" fmla="*/ 6898105 h 6898105"/>
              <a:gd name="connsiteX3" fmla="*/ 418825 w 4894572"/>
              <a:gd name="connsiteY3" fmla="*/ 6849979 h 6898105"/>
              <a:gd name="connsiteX4" fmla="*/ 0 w 4894572"/>
              <a:gd name="connsiteY4" fmla="*/ 6144519 h 6898105"/>
              <a:gd name="connsiteX5" fmla="*/ 266589 w 4894572"/>
              <a:gd name="connsiteY5" fmla="*/ 5117937 h 6898105"/>
              <a:gd name="connsiteX6" fmla="*/ 258404 w 4894572"/>
              <a:gd name="connsiteY6" fmla="*/ 3866147 h 6898105"/>
              <a:gd name="connsiteX7" fmla="*/ 359707 w 4894572"/>
              <a:gd name="connsiteY7" fmla="*/ 3305291 h 6898105"/>
              <a:gd name="connsiteX8" fmla="*/ 499035 w 4894572"/>
              <a:gd name="connsiteY8" fmla="*/ 2165684 h 6898105"/>
              <a:gd name="connsiteX9" fmla="*/ 498896 w 4894572"/>
              <a:gd name="connsiteY9" fmla="*/ 1315677 h 6898105"/>
              <a:gd name="connsiteX10" fmla="*/ 274446 w 4894572"/>
              <a:gd name="connsiteY10" fmla="*/ 802105 h 6898105"/>
              <a:gd name="connsiteX11" fmla="*/ 49856 w 4894572"/>
              <a:gd name="connsiteY11" fmla="*/ 80210 h 6898105"/>
              <a:gd name="connsiteX12" fmla="*/ 33814 w 4894572"/>
              <a:gd name="connsiteY12" fmla="*/ 16042 h 6898105"/>
              <a:gd name="connsiteX0" fmla="*/ 47331 w 4908089"/>
              <a:gd name="connsiteY0" fmla="*/ 16042 h 6898105"/>
              <a:gd name="connsiteX1" fmla="*/ 4892047 w 4908089"/>
              <a:gd name="connsiteY1" fmla="*/ 0 h 6898105"/>
              <a:gd name="connsiteX2" fmla="*/ 4908089 w 4908089"/>
              <a:gd name="connsiteY2" fmla="*/ 6898105 h 6898105"/>
              <a:gd name="connsiteX3" fmla="*/ 432342 w 4908089"/>
              <a:gd name="connsiteY3" fmla="*/ 6849979 h 6898105"/>
              <a:gd name="connsiteX4" fmla="*/ 13517 w 4908089"/>
              <a:gd name="connsiteY4" fmla="*/ 6144519 h 6898105"/>
              <a:gd name="connsiteX5" fmla="*/ 280106 w 4908089"/>
              <a:gd name="connsiteY5" fmla="*/ 5117937 h 6898105"/>
              <a:gd name="connsiteX6" fmla="*/ 0 w 4908089"/>
              <a:gd name="connsiteY6" fmla="*/ 4204211 h 6898105"/>
              <a:gd name="connsiteX7" fmla="*/ 373224 w 4908089"/>
              <a:gd name="connsiteY7" fmla="*/ 3305291 h 6898105"/>
              <a:gd name="connsiteX8" fmla="*/ 512552 w 4908089"/>
              <a:gd name="connsiteY8" fmla="*/ 2165684 h 6898105"/>
              <a:gd name="connsiteX9" fmla="*/ 512413 w 4908089"/>
              <a:gd name="connsiteY9" fmla="*/ 1315677 h 6898105"/>
              <a:gd name="connsiteX10" fmla="*/ 287963 w 4908089"/>
              <a:gd name="connsiteY10" fmla="*/ 802105 h 6898105"/>
              <a:gd name="connsiteX11" fmla="*/ 63373 w 4908089"/>
              <a:gd name="connsiteY11" fmla="*/ 80210 h 6898105"/>
              <a:gd name="connsiteX12" fmla="*/ 47331 w 4908089"/>
              <a:gd name="connsiteY12" fmla="*/ 16042 h 6898105"/>
              <a:gd name="connsiteX0" fmla="*/ 47331 w 4908089"/>
              <a:gd name="connsiteY0" fmla="*/ 16042 h 6898105"/>
              <a:gd name="connsiteX1" fmla="*/ 4892047 w 4908089"/>
              <a:gd name="connsiteY1" fmla="*/ 0 h 6898105"/>
              <a:gd name="connsiteX2" fmla="*/ 4908089 w 4908089"/>
              <a:gd name="connsiteY2" fmla="*/ 6898105 h 6898105"/>
              <a:gd name="connsiteX3" fmla="*/ 432342 w 4908089"/>
              <a:gd name="connsiteY3" fmla="*/ 6849979 h 6898105"/>
              <a:gd name="connsiteX4" fmla="*/ 13517 w 4908089"/>
              <a:gd name="connsiteY4" fmla="*/ 6144519 h 6898105"/>
              <a:gd name="connsiteX5" fmla="*/ 280106 w 4908089"/>
              <a:gd name="connsiteY5" fmla="*/ 5117937 h 6898105"/>
              <a:gd name="connsiteX6" fmla="*/ 0 w 4908089"/>
              <a:gd name="connsiteY6" fmla="*/ 4204211 h 6898105"/>
              <a:gd name="connsiteX7" fmla="*/ 373224 w 4908089"/>
              <a:gd name="connsiteY7" fmla="*/ 3305291 h 6898105"/>
              <a:gd name="connsiteX8" fmla="*/ 126138 w 4908089"/>
              <a:gd name="connsiteY8" fmla="*/ 2326666 h 6898105"/>
              <a:gd name="connsiteX9" fmla="*/ 512413 w 4908089"/>
              <a:gd name="connsiteY9" fmla="*/ 1315677 h 6898105"/>
              <a:gd name="connsiteX10" fmla="*/ 287963 w 4908089"/>
              <a:gd name="connsiteY10" fmla="*/ 802105 h 6898105"/>
              <a:gd name="connsiteX11" fmla="*/ 63373 w 4908089"/>
              <a:gd name="connsiteY11" fmla="*/ 80210 h 6898105"/>
              <a:gd name="connsiteX12" fmla="*/ 47331 w 4908089"/>
              <a:gd name="connsiteY12" fmla="*/ 16042 h 6898105"/>
              <a:gd name="connsiteX0" fmla="*/ 47331 w 4908089"/>
              <a:gd name="connsiteY0" fmla="*/ 16042 h 6898105"/>
              <a:gd name="connsiteX1" fmla="*/ 4892047 w 4908089"/>
              <a:gd name="connsiteY1" fmla="*/ 0 h 6898105"/>
              <a:gd name="connsiteX2" fmla="*/ 4908089 w 4908089"/>
              <a:gd name="connsiteY2" fmla="*/ 6898105 h 6898105"/>
              <a:gd name="connsiteX3" fmla="*/ 432342 w 4908089"/>
              <a:gd name="connsiteY3" fmla="*/ 6849979 h 6898105"/>
              <a:gd name="connsiteX4" fmla="*/ 13517 w 4908089"/>
              <a:gd name="connsiteY4" fmla="*/ 6144519 h 6898105"/>
              <a:gd name="connsiteX5" fmla="*/ 280106 w 4908089"/>
              <a:gd name="connsiteY5" fmla="*/ 5117937 h 6898105"/>
              <a:gd name="connsiteX6" fmla="*/ 0 w 4908089"/>
              <a:gd name="connsiteY6" fmla="*/ 4204211 h 6898105"/>
              <a:gd name="connsiteX7" fmla="*/ 373224 w 4908089"/>
              <a:gd name="connsiteY7" fmla="*/ 3305291 h 6898105"/>
              <a:gd name="connsiteX8" fmla="*/ 126138 w 4908089"/>
              <a:gd name="connsiteY8" fmla="*/ 2326666 h 6898105"/>
              <a:gd name="connsiteX9" fmla="*/ 97376 w 4908089"/>
              <a:gd name="connsiteY9" fmla="*/ 1396168 h 6898105"/>
              <a:gd name="connsiteX10" fmla="*/ 287963 w 4908089"/>
              <a:gd name="connsiteY10" fmla="*/ 802105 h 6898105"/>
              <a:gd name="connsiteX11" fmla="*/ 63373 w 4908089"/>
              <a:gd name="connsiteY11" fmla="*/ 80210 h 6898105"/>
              <a:gd name="connsiteX12" fmla="*/ 47331 w 4908089"/>
              <a:gd name="connsiteY12" fmla="*/ 16042 h 6898105"/>
              <a:gd name="connsiteX0" fmla="*/ 47331 w 4908089"/>
              <a:gd name="connsiteY0" fmla="*/ 16042 h 6898105"/>
              <a:gd name="connsiteX1" fmla="*/ 4892047 w 4908089"/>
              <a:gd name="connsiteY1" fmla="*/ 0 h 6898105"/>
              <a:gd name="connsiteX2" fmla="*/ 4908089 w 4908089"/>
              <a:gd name="connsiteY2" fmla="*/ 6898105 h 6898105"/>
              <a:gd name="connsiteX3" fmla="*/ 432342 w 4908089"/>
              <a:gd name="connsiteY3" fmla="*/ 6849979 h 6898105"/>
              <a:gd name="connsiteX4" fmla="*/ 13517 w 4908089"/>
              <a:gd name="connsiteY4" fmla="*/ 6144519 h 6898105"/>
              <a:gd name="connsiteX5" fmla="*/ 280106 w 4908089"/>
              <a:gd name="connsiteY5" fmla="*/ 5117937 h 6898105"/>
              <a:gd name="connsiteX6" fmla="*/ 0 w 4908089"/>
              <a:gd name="connsiteY6" fmla="*/ 4204211 h 6898105"/>
              <a:gd name="connsiteX7" fmla="*/ 373224 w 4908089"/>
              <a:gd name="connsiteY7" fmla="*/ 3305291 h 6898105"/>
              <a:gd name="connsiteX8" fmla="*/ 126138 w 4908089"/>
              <a:gd name="connsiteY8" fmla="*/ 2326666 h 6898105"/>
              <a:gd name="connsiteX9" fmla="*/ 97376 w 4908089"/>
              <a:gd name="connsiteY9" fmla="*/ 1396168 h 6898105"/>
              <a:gd name="connsiteX10" fmla="*/ 287963 w 4908089"/>
              <a:gd name="connsiteY10" fmla="*/ 802105 h 6898105"/>
              <a:gd name="connsiteX11" fmla="*/ 299748 w 4908089"/>
              <a:gd name="connsiteY11" fmla="*/ 692224 h 6898105"/>
              <a:gd name="connsiteX12" fmla="*/ 63373 w 4908089"/>
              <a:gd name="connsiteY12" fmla="*/ 80210 h 6898105"/>
              <a:gd name="connsiteX13" fmla="*/ 47331 w 4908089"/>
              <a:gd name="connsiteY13" fmla="*/ 16042 h 6898105"/>
              <a:gd name="connsiteX0" fmla="*/ 47331 w 4908089"/>
              <a:gd name="connsiteY0" fmla="*/ 16042 h 6898105"/>
              <a:gd name="connsiteX1" fmla="*/ 4892047 w 4908089"/>
              <a:gd name="connsiteY1" fmla="*/ 0 h 6898105"/>
              <a:gd name="connsiteX2" fmla="*/ 4908089 w 4908089"/>
              <a:gd name="connsiteY2" fmla="*/ 6898105 h 6898105"/>
              <a:gd name="connsiteX3" fmla="*/ 432342 w 4908089"/>
              <a:gd name="connsiteY3" fmla="*/ 6849979 h 6898105"/>
              <a:gd name="connsiteX4" fmla="*/ 13517 w 4908089"/>
              <a:gd name="connsiteY4" fmla="*/ 6144519 h 6898105"/>
              <a:gd name="connsiteX5" fmla="*/ 280106 w 4908089"/>
              <a:gd name="connsiteY5" fmla="*/ 5117937 h 6898105"/>
              <a:gd name="connsiteX6" fmla="*/ 0 w 4908089"/>
              <a:gd name="connsiteY6" fmla="*/ 4204211 h 6898105"/>
              <a:gd name="connsiteX7" fmla="*/ 373224 w 4908089"/>
              <a:gd name="connsiteY7" fmla="*/ 3305291 h 6898105"/>
              <a:gd name="connsiteX8" fmla="*/ 355124 w 4908089"/>
              <a:gd name="connsiteY8" fmla="*/ 2374961 h 6898105"/>
              <a:gd name="connsiteX9" fmla="*/ 97376 w 4908089"/>
              <a:gd name="connsiteY9" fmla="*/ 1396168 h 6898105"/>
              <a:gd name="connsiteX10" fmla="*/ 287963 w 4908089"/>
              <a:gd name="connsiteY10" fmla="*/ 802105 h 6898105"/>
              <a:gd name="connsiteX11" fmla="*/ 299748 w 4908089"/>
              <a:gd name="connsiteY11" fmla="*/ 692224 h 6898105"/>
              <a:gd name="connsiteX12" fmla="*/ 63373 w 4908089"/>
              <a:gd name="connsiteY12" fmla="*/ 80210 h 6898105"/>
              <a:gd name="connsiteX13" fmla="*/ 47331 w 4908089"/>
              <a:gd name="connsiteY13" fmla="*/ 16042 h 6898105"/>
              <a:gd name="connsiteX0" fmla="*/ 33814 w 4894572"/>
              <a:gd name="connsiteY0" fmla="*/ 16042 h 6898105"/>
              <a:gd name="connsiteX1" fmla="*/ 4878530 w 4894572"/>
              <a:gd name="connsiteY1" fmla="*/ 0 h 6898105"/>
              <a:gd name="connsiteX2" fmla="*/ 4894572 w 4894572"/>
              <a:gd name="connsiteY2" fmla="*/ 6898105 h 6898105"/>
              <a:gd name="connsiteX3" fmla="*/ 418825 w 4894572"/>
              <a:gd name="connsiteY3" fmla="*/ 6849979 h 6898105"/>
              <a:gd name="connsiteX4" fmla="*/ 0 w 4894572"/>
              <a:gd name="connsiteY4" fmla="*/ 6144519 h 6898105"/>
              <a:gd name="connsiteX5" fmla="*/ 266589 w 4894572"/>
              <a:gd name="connsiteY5" fmla="*/ 5117937 h 6898105"/>
              <a:gd name="connsiteX6" fmla="*/ 258404 w 4894572"/>
              <a:gd name="connsiteY6" fmla="*/ 4252505 h 6898105"/>
              <a:gd name="connsiteX7" fmla="*/ 359707 w 4894572"/>
              <a:gd name="connsiteY7" fmla="*/ 3305291 h 6898105"/>
              <a:gd name="connsiteX8" fmla="*/ 341607 w 4894572"/>
              <a:gd name="connsiteY8" fmla="*/ 2374961 h 6898105"/>
              <a:gd name="connsiteX9" fmla="*/ 83859 w 4894572"/>
              <a:gd name="connsiteY9" fmla="*/ 1396168 h 6898105"/>
              <a:gd name="connsiteX10" fmla="*/ 274446 w 4894572"/>
              <a:gd name="connsiteY10" fmla="*/ 802105 h 6898105"/>
              <a:gd name="connsiteX11" fmla="*/ 286231 w 4894572"/>
              <a:gd name="connsiteY11" fmla="*/ 692224 h 6898105"/>
              <a:gd name="connsiteX12" fmla="*/ 49856 w 4894572"/>
              <a:gd name="connsiteY12" fmla="*/ 80210 h 6898105"/>
              <a:gd name="connsiteX13" fmla="*/ 33814 w 4894572"/>
              <a:gd name="connsiteY13" fmla="*/ 16042 h 6898105"/>
              <a:gd name="connsiteX0" fmla="*/ 33814 w 4894572"/>
              <a:gd name="connsiteY0" fmla="*/ 16042 h 6898105"/>
              <a:gd name="connsiteX1" fmla="*/ 4878530 w 4894572"/>
              <a:gd name="connsiteY1" fmla="*/ 0 h 6898105"/>
              <a:gd name="connsiteX2" fmla="*/ 4894572 w 4894572"/>
              <a:gd name="connsiteY2" fmla="*/ 6898105 h 6898105"/>
              <a:gd name="connsiteX3" fmla="*/ 418825 w 4894572"/>
              <a:gd name="connsiteY3" fmla="*/ 6849979 h 6898105"/>
              <a:gd name="connsiteX4" fmla="*/ 0 w 4894572"/>
              <a:gd name="connsiteY4" fmla="*/ 6144519 h 6898105"/>
              <a:gd name="connsiteX5" fmla="*/ 266589 w 4894572"/>
              <a:gd name="connsiteY5" fmla="*/ 5117937 h 6898105"/>
              <a:gd name="connsiteX6" fmla="*/ 258404 w 4894572"/>
              <a:gd name="connsiteY6" fmla="*/ 4252505 h 6898105"/>
              <a:gd name="connsiteX7" fmla="*/ 44851 w 4894572"/>
              <a:gd name="connsiteY7" fmla="*/ 3305291 h 6898105"/>
              <a:gd name="connsiteX8" fmla="*/ 341607 w 4894572"/>
              <a:gd name="connsiteY8" fmla="*/ 2374961 h 6898105"/>
              <a:gd name="connsiteX9" fmla="*/ 83859 w 4894572"/>
              <a:gd name="connsiteY9" fmla="*/ 1396168 h 6898105"/>
              <a:gd name="connsiteX10" fmla="*/ 274446 w 4894572"/>
              <a:gd name="connsiteY10" fmla="*/ 802105 h 6898105"/>
              <a:gd name="connsiteX11" fmla="*/ 286231 w 4894572"/>
              <a:gd name="connsiteY11" fmla="*/ 692224 h 6898105"/>
              <a:gd name="connsiteX12" fmla="*/ 49856 w 4894572"/>
              <a:gd name="connsiteY12" fmla="*/ 80210 h 6898105"/>
              <a:gd name="connsiteX13" fmla="*/ 33814 w 4894572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23432 w 4860758"/>
              <a:gd name="connsiteY4" fmla="*/ 6192815 h 6898105"/>
              <a:gd name="connsiteX5" fmla="*/ 232775 w 4860758"/>
              <a:gd name="connsiteY5" fmla="*/ 5117937 h 6898105"/>
              <a:gd name="connsiteX6" fmla="*/ 224590 w 4860758"/>
              <a:gd name="connsiteY6" fmla="*/ 4252505 h 6898105"/>
              <a:gd name="connsiteX7" fmla="*/ 11037 w 4860758"/>
              <a:gd name="connsiteY7" fmla="*/ 3305291 h 6898105"/>
              <a:gd name="connsiteX8" fmla="*/ 307793 w 4860758"/>
              <a:gd name="connsiteY8" fmla="*/ 2374961 h 6898105"/>
              <a:gd name="connsiteX9" fmla="*/ 50045 w 4860758"/>
              <a:gd name="connsiteY9" fmla="*/ 1396168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23432 w 4860758"/>
              <a:gd name="connsiteY4" fmla="*/ 6192815 h 6898105"/>
              <a:gd name="connsiteX5" fmla="*/ 247087 w 4860758"/>
              <a:gd name="connsiteY5" fmla="*/ 5150134 h 6898105"/>
              <a:gd name="connsiteX6" fmla="*/ 224590 w 4860758"/>
              <a:gd name="connsiteY6" fmla="*/ 4252505 h 6898105"/>
              <a:gd name="connsiteX7" fmla="*/ 11037 w 4860758"/>
              <a:gd name="connsiteY7" fmla="*/ 3305291 h 6898105"/>
              <a:gd name="connsiteX8" fmla="*/ 307793 w 4860758"/>
              <a:gd name="connsiteY8" fmla="*/ 2374961 h 6898105"/>
              <a:gd name="connsiteX9" fmla="*/ 50045 w 4860758"/>
              <a:gd name="connsiteY9" fmla="*/ 1396168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23432 w 4860758"/>
              <a:gd name="connsiteY4" fmla="*/ 6192815 h 6898105"/>
              <a:gd name="connsiteX5" fmla="*/ 247087 w 4860758"/>
              <a:gd name="connsiteY5" fmla="*/ 5150134 h 6898105"/>
              <a:gd name="connsiteX6" fmla="*/ 38539 w 4860758"/>
              <a:gd name="connsiteY6" fmla="*/ 4268603 h 6898105"/>
              <a:gd name="connsiteX7" fmla="*/ 11037 w 4860758"/>
              <a:gd name="connsiteY7" fmla="*/ 3305291 h 6898105"/>
              <a:gd name="connsiteX8" fmla="*/ 307793 w 4860758"/>
              <a:gd name="connsiteY8" fmla="*/ 2374961 h 6898105"/>
              <a:gd name="connsiteX9" fmla="*/ 50045 w 4860758"/>
              <a:gd name="connsiteY9" fmla="*/ 1396168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23432 w 4860758"/>
              <a:gd name="connsiteY4" fmla="*/ 6192815 h 6898105"/>
              <a:gd name="connsiteX5" fmla="*/ 247087 w 4860758"/>
              <a:gd name="connsiteY5" fmla="*/ 5150134 h 6898105"/>
              <a:gd name="connsiteX6" fmla="*/ 38539 w 4860758"/>
              <a:gd name="connsiteY6" fmla="*/ 4268603 h 6898105"/>
              <a:gd name="connsiteX7" fmla="*/ 182777 w 4860758"/>
              <a:gd name="connsiteY7" fmla="*/ 3305291 h 6898105"/>
              <a:gd name="connsiteX8" fmla="*/ 307793 w 4860758"/>
              <a:gd name="connsiteY8" fmla="*/ 2374961 h 6898105"/>
              <a:gd name="connsiteX9" fmla="*/ 50045 w 4860758"/>
              <a:gd name="connsiteY9" fmla="*/ 1396168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23432 w 4860758"/>
              <a:gd name="connsiteY4" fmla="*/ 6192815 h 6898105"/>
              <a:gd name="connsiteX5" fmla="*/ 247087 w 4860758"/>
              <a:gd name="connsiteY5" fmla="*/ 5150134 h 6898105"/>
              <a:gd name="connsiteX6" fmla="*/ 38539 w 4860758"/>
              <a:gd name="connsiteY6" fmla="*/ 4268603 h 6898105"/>
              <a:gd name="connsiteX7" fmla="*/ 182777 w 4860758"/>
              <a:gd name="connsiteY7" fmla="*/ 3305291 h 6898105"/>
              <a:gd name="connsiteX8" fmla="*/ 93119 w 4860758"/>
              <a:gd name="connsiteY8" fmla="*/ 2374961 h 6898105"/>
              <a:gd name="connsiteX9" fmla="*/ 50045 w 4860758"/>
              <a:gd name="connsiteY9" fmla="*/ 1396168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23432 w 4860758"/>
              <a:gd name="connsiteY4" fmla="*/ 6192815 h 6898105"/>
              <a:gd name="connsiteX5" fmla="*/ 247087 w 4860758"/>
              <a:gd name="connsiteY5" fmla="*/ 5150134 h 6898105"/>
              <a:gd name="connsiteX6" fmla="*/ 38539 w 4860758"/>
              <a:gd name="connsiteY6" fmla="*/ 4268603 h 6898105"/>
              <a:gd name="connsiteX7" fmla="*/ 182777 w 4860758"/>
              <a:gd name="connsiteY7" fmla="*/ 3305291 h 6898105"/>
              <a:gd name="connsiteX8" fmla="*/ 93119 w 4860758"/>
              <a:gd name="connsiteY8" fmla="*/ 2374961 h 6898105"/>
              <a:gd name="connsiteX9" fmla="*/ 321966 w 4860758"/>
              <a:gd name="connsiteY9" fmla="*/ 1621545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23432 w 4860758"/>
              <a:gd name="connsiteY4" fmla="*/ 6192815 h 6898105"/>
              <a:gd name="connsiteX5" fmla="*/ 247087 w 4860758"/>
              <a:gd name="connsiteY5" fmla="*/ 5150134 h 6898105"/>
              <a:gd name="connsiteX6" fmla="*/ 38539 w 4860758"/>
              <a:gd name="connsiteY6" fmla="*/ 4268603 h 6898105"/>
              <a:gd name="connsiteX7" fmla="*/ 368828 w 4860758"/>
              <a:gd name="connsiteY7" fmla="*/ 3321389 h 6898105"/>
              <a:gd name="connsiteX8" fmla="*/ 93119 w 4860758"/>
              <a:gd name="connsiteY8" fmla="*/ 2374961 h 6898105"/>
              <a:gd name="connsiteX9" fmla="*/ 321966 w 4860758"/>
              <a:gd name="connsiteY9" fmla="*/ 1621545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0 w 4860758"/>
              <a:gd name="connsiteY0" fmla="*/ 16042 h 6898105"/>
              <a:gd name="connsiteX1" fmla="*/ 4844716 w 4860758"/>
              <a:gd name="connsiteY1" fmla="*/ 0 h 6898105"/>
              <a:gd name="connsiteX2" fmla="*/ 4860758 w 4860758"/>
              <a:gd name="connsiteY2" fmla="*/ 6898105 h 6898105"/>
              <a:gd name="connsiteX3" fmla="*/ 385011 w 4860758"/>
              <a:gd name="connsiteY3" fmla="*/ 6849979 h 6898105"/>
              <a:gd name="connsiteX4" fmla="*/ 52055 w 4860758"/>
              <a:gd name="connsiteY4" fmla="*/ 6192816 h 6898105"/>
              <a:gd name="connsiteX5" fmla="*/ 247087 w 4860758"/>
              <a:gd name="connsiteY5" fmla="*/ 5150134 h 6898105"/>
              <a:gd name="connsiteX6" fmla="*/ 38539 w 4860758"/>
              <a:gd name="connsiteY6" fmla="*/ 4268603 h 6898105"/>
              <a:gd name="connsiteX7" fmla="*/ 368828 w 4860758"/>
              <a:gd name="connsiteY7" fmla="*/ 3321389 h 6898105"/>
              <a:gd name="connsiteX8" fmla="*/ 93119 w 4860758"/>
              <a:gd name="connsiteY8" fmla="*/ 2374961 h 6898105"/>
              <a:gd name="connsiteX9" fmla="*/ 321966 w 4860758"/>
              <a:gd name="connsiteY9" fmla="*/ 1621545 h 6898105"/>
              <a:gd name="connsiteX10" fmla="*/ 240632 w 4860758"/>
              <a:gd name="connsiteY10" fmla="*/ 802105 h 6898105"/>
              <a:gd name="connsiteX11" fmla="*/ 252417 w 4860758"/>
              <a:gd name="connsiteY11" fmla="*/ 692224 h 6898105"/>
              <a:gd name="connsiteX12" fmla="*/ 16042 w 4860758"/>
              <a:gd name="connsiteY12" fmla="*/ 80210 h 6898105"/>
              <a:gd name="connsiteX13" fmla="*/ 0 w 4860758"/>
              <a:gd name="connsiteY13" fmla="*/ 16042 h 6898105"/>
              <a:gd name="connsiteX0" fmla="*/ 270190 w 4844716"/>
              <a:gd name="connsiteY0" fmla="*/ 16042 h 6898105"/>
              <a:gd name="connsiteX1" fmla="*/ 4828674 w 4844716"/>
              <a:gd name="connsiteY1" fmla="*/ 0 h 6898105"/>
              <a:gd name="connsiteX2" fmla="*/ 4844716 w 4844716"/>
              <a:gd name="connsiteY2" fmla="*/ 6898105 h 6898105"/>
              <a:gd name="connsiteX3" fmla="*/ 368969 w 4844716"/>
              <a:gd name="connsiteY3" fmla="*/ 6849979 h 6898105"/>
              <a:gd name="connsiteX4" fmla="*/ 36013 w 4844716"/>
              <a:gd name="connsiteY4" fmla="*/ 6192816 h 6898105"/>
              <a:gd name="connsiteX5" fmla="*/ 231045 w 4844716"/>
              <a:gd name="connsiteY5" fmla="*/ 5150134 h 6898105"/>
              <a:gd name="connsiteX6" fmla="*/ 22497 w 4844716"/>
              <a:gd name="connsiteY6" fmla="*/ 4268603 h 6898105"/>
              <a:gd name="connsiteX7" fmla="*/ 352786 w 4844716"/>
              <a:gd name="connsiteY7" fmla="*/ 3321389 h 6898105"/>
              <a:gd name="connsiteX8" fmla="*/ 77077 w 4844716"/>
              <a:gd name="connsiteY8" fmla="*/ 2374961 h 6898105"/>
              <a:gd name="connsiteX9" fmla="*/ 305924 w 4844716"/>
              <a:gd name="connsiteY9" fmla="*/ 1621545 h 6898105"/>
              <a:gd name="connsiteX10" fmla="*/ 224590 w 4844716"/>
              <a:gd name="connsiteY10" fmla="*/ 802105 h 6898105"/>
              <a:gd name="connsiteX11" fmla="*/ 236375 w 4844716"/>
              <a:gd name="connsiteY11" fmla="*/ 692224 h 6898105"/>
              <a:gd name="connsiteX12" fmla="*/ 0 w 4844716"/>
              <a:gd name="connsiteY12" fmla="*/ 80210 h 6898105"/>
              <a:gd name="connsiteX13" fmla="*/ 270190 w 4844716"/>
              <a:gd name="connsiteY13" fmla="*/ 16042 h 6898105"/>
              <a:gd name="connsiteX0" fmla="*/ 247693 w 4822219"/>
              <a:gd name="connsiteY0" fmla="*/ 16042 h 6898105"/>
              <a:gd name="connsiteX1" fmla="*/ 4806177 w 4822219"/>
              <a:gd name="connsiteY1" fmla="*/ 0 h 6898105"/>
              <a:gd name="connsiteX2" fmla="*/ 4822219 w 4822219"/>
              <a:gd name="connsiteY2" fmla="*/ 6898105 h 6898105"/>
              <a:gd name="connsiteX3" fmla="*/ 346472 w 4822219"/>
              <a:gd name="connsiteY3" fmla="*/ 6849979 h 6898105"/>
              <a:gd name="connsiteX4" fmla="*/ 13516 w 4822219"/>
              <a:gd name="connsiteY4" fmla="*/ 6192816 h 6898105"/>
              <a:gd name="connsiteX5" fmla="*/ 208548 w 4822219"/>
              <a:gd name="connsiteY5" fmla="*/ 5150134 h 6898105"/>
              <a:gd name="connsiteX6" fmla="*/ 0 w 4822219"/>
              <a:gd name="connsiteY6" fmla="*/ 4268603 h 6898105"/>
              <a:gd name="connsiteX7" fmla="*/ 330289 w 4822219"/>
              <a:gd name="connsiteY7" fmla="*/ 3321389 h 6898105"/>
              <a:gd name="connsiteX8" fmla="*/ 54580 w 4822219"/>
              <a:gd name="connsiteY8" fmla="*/ 2374961 h 6898105"/>
              <a:gd name="connsiteX9" fmla="*/ 283427 w 4822219"/>
              <a:gd name="connsiteY9" fmla="*/ 1621545 h 6898105"/>
              <a:gd name="connsiteX10" fmla="*/ 202093 w 4822219"/>
              <a:gd name="connsiteY10" fmla="*/ 802105 h 6898105"/>
              <a:gd name="connsiteX11" fmla="*/ 213878 w 4822219"/>
              <a:gd name="connsiteY11" fmla="*/ 692224 h 6898105"/>
              <a:gd name="connsiteX12" fmla="*/ 63373 w 4822219"/>
              <a:gd name="connsiteY12" fmla="*/ 353879 h 6898105"/>
              <a:gd name="connsiteX13" fmla="*/ 247693 w 4822219"/>
              <a:gd name="connsiteY13" fmla="*/ 16042 h 6898105"/>
              <a:gd name="connsiteX0" fmla="*/ 247693 w 4822219"/>
              <a:gd name="connsiteY0" fmla="*/ 16042 h 6898105"/>
              <a:gd name="connsiteX1" fmla="*/ 4806177 w 4822219"/>
              <a:gd name="connsiteY1" fmla="*/ 0 h 6898105"/>
              <a:gd name="connsiteX2" fmla="*/ 4822219 w 4822219"/>
              <a:gd name="connsiteY2" fmla="*/ 6898105 h 6898105"/>
              <a:gd name="connsiteX3" fmla="*/ 346472 w 4822219"/>
              <a:gd name="connsiteY3" fmla="*/ 6849979 h 6898105"/>
              <a:gd name="connsiteX4" fmla="*/ 13516 w 4822219"/>
              <a:gd name="connsiteY4" fmla="*/ 6192816 h 6898105"/>
              <a:gd name="connsiteX5" fmla="*/ 208548 w 4822219"/>
              <a:gd name="connsiteY5" fmla="*/ 5150134 h 6898105"/>
              <a:gd name="connsiteX6" fmla="*/ 0 w 4822219"/>
              <a:gd name="connsiteY6" fmla="*/ 4268603 h 6898105"/>
              <a:gd name="connsiteX7" fmla="*/ 330289 w 4822219"/>
              <a:gd name="connsiteY7" fmla="*/ 3321389 h 6898105"/>
              <a:gd name="connsiteX8" fmla="*/ 54580 w 4822219"/>
              <a:gd name="connsiteY8" fmla="*/ 2374961 h 6898105"/>
              <a:gd name="connsiteX9" fmla="*/ 283427 w 4822219"/>
              <a:gd name="connsiteY9" fmla="*/ 1621545 h 6898105"/>
              <a:gd name="connsiteX10" fmla="*/ 202093 w 4822219"/>
              <a:gd name="connsiteY10" fmla="*/ 963088 h 6898105"/>
              <a:gd name="connsiteX11" fmla="*/ 213878 w 4822219"/>
              <a:gd name="connsiteY11" fmla="*/ 692224 h 6898105"/>
              <a:gd name="connsiteX12" fmla="*/ 63373 w 4822219"/>
              <a:gd name="connsiteY12" fmla="*/ 353879 h 6898105"/>
              <a:gd name="connsiteX13" fmla="*/ 247693 w 4822219"/>
              <a:gd name="connsiteY13" fmla="*/ 16042 h 6898105"/>
              <a:gd name="connsiteX0" fmla="*/ 247693 w 4822219"/>
              <a:gd name="connsiteY0" fmla="*/ 16042 h 6898105"/>
              <a:gd name="connsiteX1" fmla="*/ 4806177 w 4822219"/>
              <a:gd name="connsiteY1" fmla="*/ 0 h 6898105"/>
              <a:gd name="connsiteX2" fmla="*/ 4822219 w 4822219"/>
              <a:gd name="connsiteY2" fmla="*/ 6898105 h 6898105"/>
              <a:gd name="connsiteX3" fmla="*/ 346472 w 4822219"/>
              <a:gd name="connsiteY3" fmla="*/ 6849979 h 6898105"/>
              <a:gd name="connsiteX4" fmla="*/ 13516 w 4822219"/>
              <a:gd name="connsiteY4" fmla="*/ 6192816 h 6898105"/>
              <a:gd name="connsiteX5" fmla="*/ 208548 w 4822219"/>
              <a:gd name="connsiteY5" fmla="*/ 5150134 h 6898105"/>
              <a:gd name="connsiteX6" fmla="*/ 0 w 4822219"/>
              <a:gd name="connsiteY6" fmla="*/ 4268603 h 6898105"/>
              <a:gd name="connsiteX7" fmla="*/ 330289 w 4822219"/>
              <a:gd name="connsiteY7" fmla="*/ 3321389 h 6898105"/>
              <a:gd name="connsiteX8" fmla="*/ 54580 w 4822219"/>
              <a:gd name="connsiteY8" fmla="*/ 2374961 h 6898105"/>
              <a:gd name="connsiteX9" fmla="*/ 297739 w 4822219"/>
              <a:gd name="connsiteY9" fmla="*/ 1669840 h 6898105"/>
              <a:gd name="connsiteX10" fmla="*/ 202093 w 4822219"/>
              <a:gd name="connsiteY10" fmla="*/ 963088 h 6898105"/>
              <a:gd name="connsiteX11" fmla="*/ 213878 w 4822219"/>
              <a:gd name="connsiteY11" fmla="*/ 692224 h 6898105"/>
              <a:gd name="connsiteX12" fmla="*/ 63373 w 4822219"/>
              <a:gd name="connsiteY12" fmla="*/ 353879 h 6898105"/>
              <a:gd name="connsiteX13" fmla="*/ 247693 w 4822219"/>
              <a:gd name="connsiteY13" fmla="*/ 16042 h 6898105"/>
              <a:gd name="connsiteX0" fmla="*/ 247693 w 4822219"/>
              <a:gd name="connsiteY0" fmla="*/ 16042 h 6898105"/>
              <a:gd name="connsiteX1" fmla="*/ 4806177 w 4822219"/>
              <a:gd name="connsiteY1" fmla="*/ 0 h 6898105"/>
              <a:gd name="connsiteX2" fmla="*/ 4822219 w 4822219"/>
              <a:gd name="connsiteY2" fmla="*/ 6898105 h 6898105"/>
              <a:gd name="connsiteX3" fmla="*/ 346472 w 4822219"/>
              <a:gd name="connsiteY3" fmla="*/ 6849979 h 6898105"/>
              <a:gd name="connsiteX4" fmla="*/ 13516 w 4822219"/>
              <a:gd name="connsiteY4" fmla="*/ 6192816 h 6898105"/>
              <a:gd name="connsiteX5" fmla="*/ 208548 w 4822219"/>
              <a:gd name="connsiteY5" fmla="*/ 5150134 h 6898105"/>
              <a:gd name="connsiteX6" fmla="*/ 0 w 4822219"/>
              <a:gd name="connsiteY6" fmla="*/ 4268603 h 6898105"/>
              <a:gd name="connsiteX7" fmla="*/ 330289 w 4822219"/>
              <a:gd name="connsiteY7" fmla="*/ 3321389 h 6898105"/>
              <a:gd name="connsiteX8" fmla="*/ 54580 w 4822219"/>
              <a:gd name="connsiteY8" fmla="*/ 2374961 h 6898105"/>
              <a:gd name="connsiteX9" fmla="*/ 297739 w 4822219"/>
              <a:gd name="connsiteY9" fmla="*/ 1669840 h 6898105"/>
              <a:gd name="connsiteX10" fmla="*/ 30354 w 4822219"/>
              <a:gd name="connsiteY10" fmla="*/ 1027481 h 6898105"/>
              <a:gd name="connsiteX11" fmla="*/ 213878 w 4822219"/>
              <a:gd name="connsiteY11" fmla="*/ 692224 h 6898105"/>
              <a:gd name="connsiteX12" fmla="*/ 63373 w 4822219"/>
              <a:gd name="connsiteY12" fmla="*/ 353879 h 6898105"/>
              <a:gd name="connsiteX13" fmla="*/ 247693 w 4822219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30493 w 4839196"/>
              <a:gd name="connsiteY4" fmla="*/ 6192816 h 6898105"/>
              <a:gd name="connsiteX5" fmla="*/ 225525 w 4839196"/>
              <a:gd name="connsiteY5" fmla="*/ 5150134 h 6898105"/>
              <a:gd name="connsiteX6" fmla="*/ 16977 w 4839196"/>
              <a:gd name="connsiteY6" fmla="*/ 426860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14716 w 4839196"/>
              <a:gd name="connsiteY9" fmla="*/ 1669840 h 6898105"/>
              <a:gd name="connsiteX10" fmla="*/ 47331 w 4839196"/>
              <a:gd name="connsiteY10" fmla="*/ 1027481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30493 w 4839196"/>
              <a:gd name="connsiteY4" fmla="*/ 6192816 h 6898105"/>
              <a:gd name="connsiteX5" fmla="*/ 225525 w 4839196"/>
              <a:gd name="connsiteY5" fmla="*/ 5150134 h 6898105"/>
              <a:gd name="connsiteX6" fmla="*/ 16977 w 4839196"/>
              <a:gd name="connsiteY6" fmla="*/ 426860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14716 w 4839196"/>
              <a:gd name="connsiteY9" fmla="*/ 1669840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30493 w 4839196"/>
              <a:gd name="connsiteY4" fmla="*/ 6192816 h 6898105"/>
              <a:gd name="connsiteX5" fmla="*/ 225525 w 4839196"/>
              <a:gd name="connsiteY5" fmla="*/ 5150134 h 6898105"/>
              <a:gd name="connsiteX6" fmla="*/ 16977 w 4839196"/>
              <a:gd name="connsiteY6" fmla="*/ 426860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00405 w 4839196"/>
              <a:gd name="connsiteY9" fmla="*/ 1830823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87739 w 4839196"/>
              <a:gd name="connsiteY4" fmla="*/ 6176719 h 6898105"/>
              <a:gd name="connsiteX5" fmla="*/ 225525 w 4839196"/>
              <a:gd name="connsiteY5" fmla="*/ 5150134 h 6898105"/>
              <a:gd name="connsiteX6" fmla="*/ 16977 w 4839196"/>
              <a:gd name="connsiteY6" fmla="*/ 426860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00405 w 4839196"/>
              <a:gd name="connsiteY9" fmla="*/ 1830823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87739 w 4839196"/>
              <a:gd name="connsiteY4" fmla="*/ 6176719 h 6898105"/>
              <a:gd name="connsiteX5" fmla="*/ 311395 w 4839196"/>
              <a:gd name="connsiteY5" fmla="*/ 5472101 h 6898105"/>
              <a:gd name="connsiteX6" fmla="*/ 16977 w 4839196"/>
              <a:gd name="connsiteY6" fmla="*/ 426860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00405 w 4839196"/>
              <a:gd name="connsiteY9" fmla="*/ 1830823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87739 w 4839196"/>
              <a:gd name="connsiteY4" fmla="*/ 6176719 h 6898105"/>
              <a:gd name="connsiteX5" fmla="*/ 311395 w 4839196"/>
              <a:gd name="connsiteY5" fmla="*/ 5472101 h 6898105"/>
              <a:gd name="connsiteX6" fmla="*/ 16977 w 4839196"/>
              <a:gd name="connsiteY6" fmla="*/ 426860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00405 w 4839196"/>
              <a:gd name="connsiteY9" fmla="*/ 1830823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87739 w 4839196"/>
              <a:gd name="connsiteY4" fmla="*/ 6176719 h 6898105"/>
              <a:gd name="connsiteX5" fmla="*/ 311395 w 4839196"/>
              <a:gd name="connsiteY5" fmla="*/ 5472101 h 6898105"/>
              <a:gd name="connsiteX6" fmla="*/ 88535 w 4839196"/>
              <a:gd name="connsiteY6" fmla="*/ 436519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00405 w 4839196"/>
              <a:gd name="connsiteY9" fmla="*/ 1830823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87739 w 4839196"/>
              <a:gd name="connsiteY4" fmla="*/ 6176719 h 6898105"/>
              <a:gd name="connsiteX5" fmla="*/ 311395 w 4839196"/>
              <a:gd name="connsiteY5" fmla="*/ 5472101 h 6898105"/>
              <a:gd name="connsiteX6" fmla="*/ 88535 w 4839196"/>
              <a:gd name="connsiteY6" fmla="*/ 4365193 h 6898105"/>
              <a:gd name="connsiteX7" fmla="*/ 347266 w 4839196"/>
              <a:gd name="connsiteY7" fmla="*/ 3321389 h 6898105"/>
              <a:gd name="connsiteX8" fmla="*/ 0 w 4839196"/>
              <a:gd name="connsiteY8" fmla="*/ 2696926 h 6898105"/>
              <a:gd name="connsiteX9" fmla="*/ 300405 w 4839196"/>
              <a:gd name="connsiteY9" fmla="*/ 1830823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4670 w 4839196"/>
              <a:gd name="connsiteY0" fmla="*/ 16042 h 6898105"/>
              <a:gd name="connsiteX1" fmla="*/ 4823154 w 4839196"/>
              <a:gd name="connsiteY1" fmla="*/ 0 h 6898105"/>
              <a:gd name="connsiteX2" fmla="*/ 4839196 w 4839196"/>
              <a:gd name="connsiteY2" fmla="*/ 6898105 h 6898105"/>
              <a:gd name="connsiteX3" fmla="*/ 363449 w 4839196"/>
              <a:gd name="connsiteY3" fmla="*/ 6849979 h 6898105"/>
              <a:gd name="connsiteX4" fmla="*/ 87739 w 4839196"/>
              <a:gd name="connsiteY4" fmla="*/ 6176719 h 6898105"/>
              <a:gd name="connsiteX5" fmla="*/ 311395 w 4839196"/>
              <a:gd name="connsiteY5" fmla="*/ 5472101 h 6898105"/>
              <a:gd name="connsiteX6" fmla="*/ 88535 w 4839196"/>
              <a:gd name="connsiteY6" fmla="*/ 4365193 h 6898105"/>
              <a:gd name="connsiteX7" fmla="*/ 332955 w 4839196"/>
              <a:gd name="connsiteY7" fmla="*/ 3353585 h 6898105"/>
              <a:gd name="connsiteX8" fmla="*/ 0 w 4839196"/>
              <a:gd name="connsiteY8" fmla="*/ 2696926 h 6898105"/>
              <a:gd name="connsiteX9" fmla="*/ 300405 w 4839196"/>
              <a:gd name="connsiteY9" fmla="*/ 1830823 h 6898105"/>
              <a:gd name="connsiteX10" fmla="*/ 4396 w 4839196"/>
              <a:gd name="connsiteY10" fmla="*/ 1285053 h 6898105"/>
              <a:gd name="connsiteX11" fmla="*/ 230855 w 4839196"/>
              <a:gd name="connsiteY11" fmla="*/ 692224 h 6898105"/>
              <a:gd name="connsiteX12" fmla="*/ 80350 w 4839196"/>
              <a:gd name="connsiteY12" fmla="*/ 353879 h 6898105"/>
              <a:gd name="connsiteX13" fmla="*/ 264670 w 4839196"/>
              <a:gd name="connsiteY13" fmla="*/ 16042 h 6898105"/>
              <a:gd name="connsiteX0" fmla="*/ 260372 w 4834898"/>
              <a:gd name="connsiteY0" fmla="*/ 16042 h 6898105"/>
              <a:gd name="connsiteX1" fmla="*/ 4818856 w 4834898"/>
              <a:gd name="connsiteY1" fmla="*/ 0 h 6898105"/>
              <a:gd name="connsiteX2" fmla="*/ 4834898 w 4834898"/>
              <a:gd name="connsiteY2" fmla="*/ 6898105 h 6898105"/>
              <a:gd name="connsiteX3" fmla="*/ 359151 w 4834898"/>
              <a:gd name="connsiteY3" fmla="*/ 6849979 h 6898105"/>
              <a:gd name="connsiteX4" fmla="*/ 83441 w 4834898"/>
              <a:gd name="connsiteY4" fmla="*/ 6176719 h 6898105"/>
              <a:gd name="connsiteX5" fmla="*/ 307097 w 4834898"/>
              <a:gd name="connsiteY5" fmla="*/ 5472101 h 6898105"/>
              <a:gd name="connsiteX6" fmla="*/ 84237 w 4834898"/>
              <a:gd name="connsiteY6" fmla="*/ 4365193 h 6898105"/>
              <a:gd name="connsiteX7" fmla="*/ 328657 w 4834898"/>
              <a:gd name="connsiteY7" fmla="*/ 3353585 h 6898105"/>
              <a:gd name="connsiteX8" fmla="*/ 138818 w 4834898"/>
              <a:gd name="connsiteY8" fmla="*/ 2616435 h 6898105"/>
              <a:gd name="connsiteX9" fmla="*/ 296107 w 4834898"/>
              <a:gd name="connsiteY9" fmla="*/ 1830823 h 6898105"/>
              <a:gd name="connsiteX10" fmla="*/ 98 w 4834898"/>
              <a:gd name="connsiteY10" fmla="*/ 1285053 h 6898105"/>
              <a:gd name="connsiteX11" fmla="*/ 226557 w 4834898"/>
              <a:gd name="connsiteY11" fmla="*/ 692224 h 6898105"/>
              <a:gd name="connsiteX12" fmla="*/ 76052 w 4834898"/>
              <a:gd name="connsiteY12" fmla="*/ 353879 h 6898105"/>
              <a:gd name="connsiteX13" fmla="*/ 260372 w 4834898"/>
              <a:gd name="connsiteY13" fmla="*/ 16042 h 6898105"/>
              <a:gd name="connsiteX0" fmla="*/ 184320 w 4758846"/>
              <a:gd name="connsiteY0" fmla="*/ 16042 h 6898105"/>
              <a:gd name="connsiteX1" fmla="*/ 4742804 w 4758846"/>
              <a:gd name="connsiteY1" fmla="*/ 0 h 6898105"/>
              <a:gd name="connsiteX2" fmla="*/ 4758846 w 4758846"/>
              <a:gd name="connsiteY2" fmla="*/ 6898105 h 6898105"/>
              <a:gd name="connsiteX3" fmla="*/ 283099 w 4758846"/>
              <a:gd name="connsiteY3" fmla="*/ 6849979 h 6898105"/>
              <a:gd name="connsiteX4" fmla="*/ 7389 w 4758846"/>
              <a:gd name="connsiteY4" fmla="*/ 6176719 h 6898105"/>
              <a:gd name="connsiteX5" fmla="*/ 231045 w 4758846"/>
              <a:gd name="connsiteY5" fmla="*/ 5472101 h 6898105"/>
              <a:gd name="connsiteX6" fmla="*/ 8185 w 4758846"/>
              <a:gd name="connsiteY6" fmla="*/ 4365193 h 6898105"/>
              <a:gd name="connsiteX7" fmla="*/ 252605 w 4758846"/>
              <a:gd name="connsiteY7" fmla="*/ 3353585 h 6898105"/>
              <a:gd name="connsiteX8" fmla="*/ 62766 w 4758846"/>
              <a:gd name="connsiteY8" fmla="*/ 2616435 h 6898105"/>
              <a:gd name="connsiteX9" fmla="*/ 220055 w 4758846"/>
              <a:gd name="connsiteY9" fmla="*/ 1830823 h 6898105"/>
              <a:gd name="connsiteX10" fmla="*/ 24227 w 4758846"/>
              <a:gd name="connsiteY10" fmla="*/ 1252856 h 6898105"/>
              <a:gd name="connsiteX11" fmla="*/ 150505 w 4758846"/>
              <a:gd name="connsiteY11" fmla="*/ 692224 h 6898105"/>
              <a:gd name="connsiteX12" fmla="*/ 0 w 4758846"/>
              <a:gd name="connsiteY12" fmla="*/ 353879 h 6898105"/>
              <a:gd name="connsiteX13" fmla="*/ 184320 w 4758846"/>
              <a:gd name="connsiteY13" fmla="*/ 16042 h 6898105"/>
              <a:gd name="connsiteX0" fmla="*/ 184320 w 4758846"/>
              <a:gd name="connsiteY0" fmla="*/ 16042 h 6898105"/>
              <a:gd name="connsiteX1" fmla="*/ 4742804 w 4758846"/>
              <a:gd name="connsiteY1" fmla="*/ 0 h 6898105"/>
              <a:gd name="connsiteX2" fmla="*/ 4758846 w 4758846"/>
              <a:gd name="connsiteY2" fmla="*/ 6898105 h 6898105"/>
              <a:gd name="connsiteX3" fmla="*/ 283099 w 4758846"/>
              <a:gd name="connsiteY3" fmla="*/ 6849979 h 6898105"/>
              <a:gd name="connsiteX4" fmla="*/ 7389 w 4758846"/>
              <a:gd name="connsiteY4" fmla="*/ 6176719 h 6898105"/>
              <a:gd name="connsiteX5" fmla="*/ 231045 w 4758846"/>
              <a:gd name="connsiteY5" fmla="*/ 5472101 h 6898105"/>
              <a:gd name="connsiteX6" fmla="*/ 8185 w 4758846"/>
              <a:gd name="connsiteY6" fmla="*/ 4365193 h 6898105"/>
              <a:gd name="connsiteX7" fmla="*/ 252605 w 4758846"/>
              <a:gd name="connsiteY7" fmla="*/ 3353585 h 6898105"/>
              <a:gd name="connsiteX8" fmla="*/ 62766 w 4758846"/>
              <a:gd name="connsiteY8" fmla="*/ 2616435 h 6898105"/>
              <a:gd name="connsiteX9" fmla="*/ 220055 w 4758846"/>
              <a:gd name="connsiteY9" fmla="*/ 1830823 h 6898105"/>
              <a:gd name="connsiteX10" fmla="*/ 24227 w 4758846"/>
              <a:gd name="connsiteY10" fmla="*/ 1252856 h 6898105"/>
              <a:gd name="connsiteX11" fmla="*/ 150505 w 4758846"/>
              <a:gd name="connsiteY11" fmla="*/ 692224 h 6898105"/>
              <a:gd name="connsiteX12" fmla="*/ 0 w 4758846"/>
              <a:gd name="connsiteY12" fmla="*/ 337781 h 6898105"/>
              <a:gd name="connsiteX13" fmla="*/ 184320 w 4758846"/>
              <a:gd name="connsiteY13" fmla="*/ 16042 h 6898105"/>
              <a:gd name="connsiteX0" fmla="*/ 184320 w 4758846"/>
              <a:gd name="connsiteY0" fmla="*/ 16042 h 6898105"/>
              <a:gd name="connsiteX1" fmla="*/ 4742804 w 4758846"/>
              <a:gd name="connsiteY1" fmla="*/ 0 h 6898105"/>
              <a:gd name="connsiteX2" fmla="*/ 4758846 w 4758846"/>
              <a:gd name="connsiteY2" fmla="*/ 6898105 h 6898105"/>
              <a:gd name="connsiteX3" fmla="*/ 283099 w 4758846"/>
              <a:gd name="connsiteY3" fmla="*/ 6849979 h 6898105"/>
              <a:gd name="connsiteX4" fmla="*/ 7389 w 4758846"/>
              <a:gd name="connsiteY4" fmla="*/ 6176719 h 6898105"/>
              <a:gd name="connsiteX5" fmla="*/ 231045 w 4758846"/>
              <a:gd name="connsiteY5" fmla="*/ 5472101 h 6898105"/>
              <a:gd name="connsiteX6" fmla="*/ 8185 w 4758846"/>
              <a:gd name="connsiteY6" fmla="*/ 4365193 h 6898105"/>
              <a:gd name="connsiteX7" fmla="*/ 252605 w 4758846"/>
              <a:gd name="connsiteY7" fmla="*/ 3353585 h 6898105"/>
              <a:gd name="connsiteX8" fmla="*/ 62766 w 4758846"/>
              <a:gd name="connsiteY8" fmla="*/ 2616435 h 6898105"/>
              <a:gd name="connsiteX9" fmla="*/ 220055 w 4758846"/>
              <a:gd name="connsiteY9" fmla="*/ 1830823 h 6898105"/>
              <a:gd name="connsiteX10" fmla="*/ 9915 w 4758846"/>
              <a:gd name="connsiteY10" fmla="*/ 1446035 h 6898105"/>
              <a:gd name="connsiteX11" fmla="*/ 150505 w 4758846"/>
              <a:gd name="connsiteY11" fmla="*/ 692224 h 6898105"/>
              <a:gd name="connsiteX12" fmla="*/ 0 w 4758846"/>
              <a:gd name="connsiteY12" fmla="*/ 337781 h 6898105"/>
              <a:gd name="connsiteX13" fmla="*/ 184320 w 4758846"/>
              <a:gd name="connsiteY13" fmla="*/ 16042 h 6898105"/>
              <a:gd name="connsiteX0" fmla="*/ 184320 w 4758846"/>
              <a:gd name="connsiteY0" fmla="*/ 16042 h 6898105"/>
              <a:gd name="connsiteX1" fmla="*/ 4742804 w 4758846"/>
              <a:gd name="connsiteY1" fmla="*/ 0 h 6898105"/>
              <a:gd name="connsiteX2" fmla="*/ 4758846 w 4758846"/>
              <a:gd name="connsiteY2" fmla="*/ 6898105 h 6898105"/>
              <a:gd name="connsiteX3" fmla="*/ 283099 w 4758846"/>
              <a:gd name="connsiteY3" fmla="*/ 6849979 h 6898105"/>
              <a:gd name="connsiteX4" fmla="*/ 7389 w 4758846"/>
              <a:gd name="connsiteY4" fmla="*/ 6176719 h 6898105"/>
              <a:gd name="connsiteX5" fmla="*/ 231045 w 4758846"/>
              <a:gd name="connsiteY5" fmla="*/ 5472101 h 6898105"/>
              <a:gd name="connsiteX6" fmla="*/ 8185 w 4758846"/>
              <a:gd name="connsiteY6" fmla="*/ 4365193 h 6898105"/>
              <a:gd name="connsiteX7" fmla="*/ 252605 w 4758846"/>
              <a:gd name="connsiteY7" fmla="*/ 3353585 h 6898105"/>
              <a:gd name="connsiteX8" fmla="*/ 62766 w 4758846"/>
              <a:gd name="connsiteY8" fmla="*/ 2616435 h 6898105"/>
              <a:gd name="connsiteX9" fmla="*/ 220055 w 4758846"/>
              <a:gd name="connsiteY9" fmla="*/ 1830823 h 6898105"/>
              <a:gd name="connsiteX10" fmla="*/ 9915 w 4758846"/>
              <a:gd name="connsiteY10" fmla="*/ 1446035 h 6898105"/>
              <a:gd name="connsiteX11" fmla="*/ 150505 w 4758846"/>
              <a:gd name="connsiteY11" fmla="*/ 1014189 h 6898105"/>
              <a:gd name="connsiteX12" fmla="*/ 0 w 4758846"/>
              <a:gd name="connsiteY12" fmla="*/ 337781 h 6898105"/>
              <a:gd name="connsiteX13" fmla="*/ 184320 w 4758846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59668 w 4787469"/>
              <a:gd name="connsiteY5" fmla="*/ 5472101 h 6898105"/>
              <a:gd name="connsiteX6" fmla="*/ 36808 w 4787469"/>
              <a:gd name="connsiteY6" fmla="*/ 4365193 h 6898105"/>
              <a:gd name="connsiteX7" fmla="*/ 281228 w 4787469"/>
              <a:gd name="connsiteY7" fmla="*/ 3353585 h 6898105"/>
              <a:gd name="connsiteX8" fmla="*/ 91389 w 4787469"/>
              <a:gd name="connsiteY8" fmla="*/ 2616435 h 6898105"/>
              <a:gd name="connsiteX9" fmla="*/ 248678 w 4787469"/>
              <a:gd name="connsiteY9" fmla="*/ 1830823 h 6898105"/>
              <a:gd name="connsiteX10" fmla="*/ 38538 w 4787469"/>
              <a:gd name="connsiteY10" fmla="*/ 1446035 h 6898105"/>
              <a:gd name="connsiteX11" fmla="*/ 179128 w 4787469"/>
              <a:gd name="connsiteY11" fmla="*/ 1014189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59668 w 4787469"/>
              <a:gd name="connsiteY5" fmla="*/ 5472101 h 6898105"/>
              <a:gd name="connsiteX6" fmla="*/ 36808 w 4787469"/>
              <a:gd name="connsiteY6" fmla="*/ 4365193 h 6898105"/>
              <a:gd name="connsiteX7" fmla="*/ 281228 w 4787469"/>
              <a:gd name="connsiteY7" fmla="*/ 3353585 h 6898105"/>
              <a:gd name="connsiteX8" fmla="*/ 91389 w 4787469"/>
              <a:gd name="connsiteY8" fmla="*/ 2616435 h 6898105"/>
              <a:gd name="connsiteX9" fmla="*/ 248678 w 4787469"/>
              <a:gd name="connsiteY9" fmla="*/ 1830823 h 6898105"/>
              <a:gd name="connsiteX10" fmla="*/ 38538 w 4787469"/>
              <a:gd name="connsiteY10" fmla="*/ 1446035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59668 w 4787469"/>
              <a:gd name="connsiteY5" fmla="*/ 5472101 h 6898105"/>
              <a:gd name="connsiteX6" fmla="*/ 36808 w 4787469"/>
              <a:gd name="connsiteY6" fmla="*/ 4365193 h 6898105"/>
              <a:gd name="connsiteX7" fmla="*/ 281228 w 4787469"/>
              <a:gd name="connsiteY7" fmla="*/ 3353585 h 6898105"/>
              <a:gd name="connsiteX8" fmla="*/ 91389 w 4787469"/>
              <a:gd name="connsiteY8" fmla="*/ 2616435 h 6898105"/>
              <a:gd name="connsiteX9" fmla="*/ 248678 w 4787469"/>
              <a:gd name="connsiteY9" fmla="*/ 1830823 h 6898105"/>
              <a:gd name="connsiteX10" fmla="*/ 52850 w 4787469"/>
              <a:gd name="connsiteY10" fmla="*/ 1687510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59668 w 4787469"/>
              <a:gd name="connsiteY5" fmla="*/ 5472101 h 6898105"/>
              <a:gd name="connsiteX6" fmla="*/ 36808 w 4787469"/>
              <a:gd name="connsiteY6" fmla="*/ 4365193 h 6898105"/>
              <a:gd name="connsiteX7" fmla="*/ 281228 w 4787469"/>
              <a:gd name="connsiteY7" fmla="*/ 3353585 h 6898105"/>
              <a:gd name="connsiteX8" fmla="*/ 91389 w 4787469"/>
              <a:gd name="connsiteY8" fmla="*/ 2616435 h 6898105"/>
              <a:gd name="connsiteX9" fmla="*/ 248678 w 4787469"/>
              <a:gd name="connsiteY9" fmla="*/ 2104494 h 6898105"/>
              <a:gd name="connsiteX10" fmla="*/ 52850 w 4787469"/>
              <a:gd name="connsiteY10" fmla="*/ 1687510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59668 w 4787469"/>
              <a:gd name="connsiteY5" fmla="*/ 5472101 h 6898105"/>
              <a:gd name="connsiteX6" fmla="*/ 36808 w 4787469"/>
              <a:gd name="connsiteY6" fmla="*/ 4365193 h 6898105"/>
              <a:gd name="connsiteX7" fmla="*/ 281228 w 4787469"/>
              <a:gd name="connsiteY7" fmla="*/ 3353585 h 6898105"/>
              <a:gd name="connsiteX8" fmla="*/ 77077 w 4787469"/>
              <a:gd name="connsiteY8" fmla="*/ 2906204 h 6898105"/>
              <a:gd name="connsiteX9" fmla="*/ 248678 w 4787469"/>
              <a:gd name="connsiteY9" fmla="*/ 2104494 h 6898105"/>
              <a:gd name="connsiteX10" fmla="*/ 52850 w 4787469"/>
              <a:gd name="connsiteY10" fmla="*/ 1687510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59668 w 4787469"/>
              <a:gd name="connsiteY5" fmla="*/ 5472101 h 6898105"/>
              <a:gd name="connsiteX6" fmla="*/ 36808 w 4787469"/>
              <a:gd name="connsiteY6" fmla="*/ 4365193 h 6898105"/>
              <a:gd name="connsiteX7" fmla="*/ 295540 w 4787469"/>
              <a:gd name="connsiteY7" fmla="*/ 3643354 h 6898105"/>
              <a:gd name="connsiteX8" fmla="*/ 77077 w 4787469"/>
              <a:gd name="connsiteY8" fmla="*/ 2906204 h 6898105"/>
              <a:gd name="connsiteX9" fmla="*/ 248678 w 4787469"/>
              <a:gd name="connsiteY9" fmla="*/ 2104494 h 6898105"/>
              <a:gd name="connsiteX10" fmla="*/ 52850 w 4787469"/>
              <a:gd name="connsiteY10" fmla="*/ 1687510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59668 w 4787469"/>
              <a:gd name="connsiteY5" fmla="*/ 5472101 h 6898105"/>
              <a:gd name="connsiteX6" fmla="*/ 94054 w 4787469"/>
              <a:gd name="connsiteY6" fmla="*/ 4413488 h 6898105"/>
              <a:gd name="connsiteX7" fmla="*/ 295540 w 4787469"/>
              <a:gd name="connsiteY7" fmla="*/ 3643354 h 6898105"/>
              <a:gd name="connsiteX8" fmla="*/ 77077 w 4787469"/>
              <a:gd name="connsiteY8" fmla="*/ 2906204 h 6898105"/>
              <a:gd name="connsiteX9" fmla="*/ 248678 w 4787469"/>
              <a:gd name="connsiteY9" fmla="*/ 2104494 h 6898105"/>
              <a:gd name="connsiteX10" fmla="*/ 52850 w 4787469"/>
              <a:gd name="connsiteY10" fmla="*/ 1687510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36012 w 4787469"/>
              <a:gd name="connsiteY4" fmla="*/ 6176719 h 6898105"/>
              <a:gd name="connsiteX5" fmla="*/ 288291 w 4787469"/>
              <a:gd name="connsiteY5" fmla="*/ 5295020 h 6898105"/>
              <a:gd name="connsiteX6" fmla="*/ 94054 w 4787469"/>
              <a:gd name="connsiteY6" fmla="*/ 4413488 h 6898105"/>
              <a:gd name="connsiteX7" fmla="*/ 295540 w 4787469"/>
              <a:gd name="connsiteY7" fmla="*/ 3643354 h 6898105"/>
              <a:gd name="connsiteX8" fmla="*/ 77077 w 4787469"/>
              <a:gd name="connsiteY8" fmla="*/ 2906204 h 6898105"/>
              <a:gd name="connsiteX9" fmla="*/ 248678 w 4787469"/>
              <a:gd name="connsiteY9" fmla="*/ 2104494 h 6898105"/>
              <a:gd name="connsiteX10" fmla="*/ 52850 w 4787469"/>
              <a:gd name="connsiteY10" fmla="*/ 1687510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212943 w 4787469"/>
              <a:gd name="connsiteY0" fmla="*/ 16042 h 6898105"/>
              <a:gd name="connsiteX1" fmla="*/ 4771427 w 4787469"/>
              <a:gd name="connsiteY1" fmla="*/ 0 h 6898105"/>
              <a:gd name="connsiteX2" fmla="*/ 4787469 w 4787469"/>
              <a:gd name="connsiteY2" fmla="*/ 6898105 h 6898105"/>
              <a:gd name="connsiteX3" fmla="*/ 311722 w 4787469"/>
              <a:gd name="connsiteY3" fmla="*/ 6849979 h 6898105"/>
              <a:gd name="connsiteX4" fmla="*/ 93259 w 4787469"/>
              <a:gd name="connsiteY4" fmla="*/ 6176720 h 6898105"/>
              <a:gd name="connsiteX5" fmla="*/ 288291 w 4787469"/>
              <a:gd name="connsiteY5" fmla="*/ 5295020 h 6898105"/>
              <a:gd name="connsiteX6" fmla="*/ 94054 w 4787469"/>
              <a:gd name="connsiteY6" fmla="*/ 4413488 h 6898105"/>
              <a:gd name="connsiteX7" fmla="*/ 295540 w 4787469"/>
              <a:gd name="connsiteY7" fmla="*/ 3643354 h 6898105"/>
              <a:gd name="connsiteX8" fmla="*/ 77077 w 4787469"/>
              <a:gd name="connsiteY8" fmla="*/ 2906204 h 6898105"/>
              <a:gd name="connsiteX9" fmla="*/ 248678 w 4787469"/>
              <a:gd name="connsiteY9" fmla="*/ 2104494 h 6898105"/>
              <a:gd name="connsiteX10" fmla="*/ 52850 w 4787469"/>
              <a:gd name="connsiteY10" fmla="*/ 1687510 h 6898105"/>
              <a:gd name="connsiteX11" fmla="*/ 222062 w 4787469"/>
              <a:gd name="connsiteY11" fmla="*/ 1207368 h 6898105"/>
              <a:gd name="connsiteX12" fmla="*/ 0 w 4787469"/>
              <a:gd name="connsiteY12" fmla="*/ 514862 h 6898105"/>
              <a:gd name="connsiteX13" fmla="*/ 212943 w 4787469"/>
              <a:gd name="connsiteY13" fmla="*/ 16042 h 6898105"/>
              <a:gd name="connsiteX0" fmla="*/ 0 w 5684289"/>
              <a:gd name="connsiteY0" fmla="*/ 16042 h 6898105"/>
              <a:gd name="connsiteX1" fmla="*/ 5668247 w 5684289"/>
              <a:gd name="connsiteY1" fmla="*/ 0 h 6898105"/>
              <a:gd name="connsiteX2" fmla="*/ 5684289 w 5684289"/>
              <a:gd name="connsiteY2" fmla="*/ 6898105 h 6898105"/>
              <a:gd name="connsiteX3" fmla="*/ 1208542 w 5684289"/>
              <a:gd name="connsiteY3" fmla="*/ 6849979 h 6898105"/>
              <a:gd name="connsiteX4" fmla="*/ 990079 w 5684289"/>
              <a:gd name="connsiteY4" fmla="*/ 6176720 h 6898105"/>
              <a:gd name="connsiteX5" fmla="*/ 1185111 w 5684289"/>
              <a:gd name="connsiteY5" fmla="*/ 5295020 h 6898105"/>
              <a:gd name="connsiteX6" fmla="*/ 990874 w 5684289"/>
              <a:gd name="connsiteY6" fmla="*/ 4413488 h 6898105"/>
              <a:gd name="connsiteX7" fmla="*/ 1192360 w 5684289"/>
              <a:gd name="connsiteY7" fmla="*/ 3643354 h 6898105"/>
              <a:gd name="connsiteX8" fmla="*/ 973897 w 5684289"/>
              <a:gd name="connsiteY8" fmla="*/ 2906204 h 6898105"/>
              <a:gd name="connsiteX9" fmla="*/ 1145498 w 5684289"/>
              <a:gd name="connsiteY9" fmla="*/ 2104494 h 6898105"/>
              <a:gd name="connsiteX10" fmla="*/ 949670 w 5684289"/>
              <a:gd name="connsiteY10" fmla="*/ 1687510 h 6898105"/>
              <a:gd name="connsiteX11" fmla="*/ 1118882 w 5684289"/>
              <a:gd name="connsiteY11" fmla="*/ 1207368 h 6898105"/>
              <a:gd name="connsiteX12" fmla="*/ 896820 w 5684289"/>
              <a:gd name="connsiteY12" fmla="*/ 514862 h 6898105"/>
              <a:gd name="connsiteX13" fmla="*/ 0 w 5684289"/>
              <a:gd name="connsiteY13" fmla="*/ 16042 h 6898105"/>
              <a:gd name="connsiteX0" fmla="*/ 0 w 5684289"/>
              <a:gd name="connsiteY0" fmla="*/ 16042 h 6898105"/>
              <a:gd name="connsiteX1" fmla="*/ 5668247 w 5684289"/>
              <a:gd name="connsiteY1" fmla="*/ 0 h 6898105"/>
              <a:gd name="connsiteX2" fmla="*/ 5684289 w 5684289"/>
              <a:gd name="connsiteY2" fmla="*/ 6898105 h 6898105"/>
              <a:gd name="connsiteX3" fmla="*/ 1208542 w 5684289"/>
              <a:gd name="connsiteY3" fmla="*/ 6849979 h 6898105"/>
              <a:gd name="connsiteX4" fmla="*/ 990079 w 5684289"/>
              <a:gd name="connsiteY4" fmla="*/ 6176720 h 6898105"/>
              <a:gd name="connsiteX5" fmla="*/ 1185111 w 5684289"/>
              <a:gd name="connsiteY5" fmla="*/ 5295020 h 6898105"/>
              <a:gd name="connsiteX6" fmla="*/ 990874 w 5684289"/>
              <a:gd name="connsiteY6" fmla="*/ 4413488 h 6898105"/>
              <a:gd name="connsiteX7" fmla="*/ 1192360 w 5684289"/>
              <a:gd name="connsiteY7" fmla="*/ 3643354 h 6898105"/>
              <a:gd name="connsiteX8" fmla="*/ 973897 w 5684289"/>
              <a:gd name="connsiteY8" fmla="*/ 2906204 h 6898105"/>
              <a:gd name="connsiteX9" fmla="*/ 1145498 w 5684289"/>
              <a:gd name="connsiteY9" fmla="*/ 2104494 h 6898105"/>
              <a:gd name="connsiteX10" fmla="*/ 949670 w 5684289"/>
              <a:gd name="connsiteY10" fmla="*/ 1687510 h 6898105"/>
              <a:gd name="connsiteX11" fmla="*/ 1118882 w 5684289"/>
              <a:gd name="connsiteY11" fmla="*/ 1207368 h 6898105"/>
              <a:gd name="connsiteX12" fmla="*/ 625832 w 5684289"/>
              <a:gd name="connsiteY12" fmla="*/ 756336 h 6898105"/>
              <a:gd name="connsiteX13" fmla="*/ 0 w 5684289"/>
              <a:gd name="connsiteY13" fmla="*/ 16042 h 6898105"/>
              <a:gd name="connsiteX0" fmla="*/ 0 w 5684289"/>
              <a:gd name="connsiteY0" fmla="*/ 16042 h 6898105"/>
              <a:gd name="connsiteX1" fmla="*/ 5668247 w 5684289"/>
              <a:gd name="connsiteY1" fmla="*/ 0 h 6898105"/>
              <a:gd name="connsiteX2" fmla="*/ 5684289 w 5684289"/>
              <a:gd name="connsiteY2" fmla="*/ 6898105 h 6898105"/>
              <a:gd name="connsiteX3" fmla="*/ 1208542 w 5684289"/>
              <a:gd name="connsiteY3" fmla="*/ 6849979 h 6898105"/>
              <a:gd name="connsiteX4" fmla="*/ 990079 w 5684289"/>
              <a:gd name="connsiteY4" fmla="*/ 6176720 h 6898105"/>
              <a:gd name="connsiteX5" fmla="*/ 1185111 w 5684289"/>
              <a:gd name="connsiteY5" fmla="*/ 5295020 h 6898105"/>
              <a:gd name="connsiteX6" fmla="*/ 990874 w 5684289"/>
              <a:gd name="connsiteY6" fmla="*/ 4413488 h 6898105"/>
              <a:gd name="connsiteX7" fmla="*/ 1192360 w 5684289"/>
              <a:gd name="connsiteY7" fmla="*/ 3643354 h 6898105"/>
              <a:gd name="connsiteX8" fmla="*/ 973897 w 5684289"/>
              <a:gd name="connsiteY8" fmla="*/ 2906204 h 6898105"/>
              <a:gd name="connsiteX9" fmla="*/ 1145498 w 5684289"/>
              <a:gd name="connsiteY9" fmla="*/ 2104494 h 6898105"/>
              <a:gd name="connsiteX10" fmla="*/ 510927 w 5684289"/>
              <a:gd name="connsiteY10" fmla="*/ 1848492 h 6898105"/>
              <a:gd name="connsiteX11" fmla="*/ 1118882 w 5684289"/>
              <a:gd name="connsiteY11" fmla="*/ 1207368 h 6898105"/>
              <a:gd name="connsiteX12" fmla="*/ 625832 w 5684289"/>
              <a:gd name="connsiteY12" fmla="*/ 756336 h 6898105"/>
              <a:gd name="connsiteX13" fmla="*/ 0 w 5684289"/>
              <a:gd name="connsiteY13" fmla="*/ 16042 h 6898105"/>
              <a:gd name="connsiteX0" fmla="*/ 0 w 5684289"/>
              <a:gd name="connsiteY0" fmla="*/ 16042 h 6898105"/>
              <a:gd name="connsiteX1" fmla="*/ 5668247 w 5684289"/>
              <a:gd name="connsiteY1" fmla="*/ 0 h 6898105"/>
              <a:gd name="connsiteX2" fmla="*/ 5684289 w 5684289"/>
              <a:gd name="connsiteY2" fmla="*/ 6898105 h 6898105"/>
              <a:gd name="connsiteX3" fmla="*/ 1208542 w 5684289"/>
              <a:gd name="connsiteY3" fmla="*/ 6849979 h 6898105"/>
              <a:gd name="connsiteX4" fmla="*/ 990079 w 5684289"/>
              <a:gd name="connsiteY4" fmla="*/ 6176720 h 6898105"/>
              <a:gd name="connsiteX5" fmla="*/ 1185111 w 5684289"/>
              <a:gd name="connsiteY5" fmla="*/ 5295020 h 6898105"/>
              <a:gd name="connsiteX6" fmla="*/ 990874 w 5684289"/>
              <a:gd name="connsiteY6" fmla="*/ 4413488 h 6898105"/>
              <a:gd name="connsiteX7" fmla="*/ 1192360 w 5684289"/>
              <a:gd name="connsiteY7" fmla="*/ 3643354 h 6898105"/>
              <a:gd name="connsiteX8" fmla="*/ 973897 w 5684289"/>
              <a:gd name="connsiteY8" fmla="*/ 2906204 h 6898105"/>
              <a:gd name="connsiteX9" fmla="*/ 1145498 w 5684289"/>
              <a:gd name="connsiteY9" fmla="*/ 2104494 h 6898105"/>
              <a:gd name="connsiteX10" fmla="*/ 510927 w 5684289"/>
              <a:gd name="connsiteY10" fmla="*/ 1848492 h 6898105"/>
              <a:gd name="connsiteX11" fmla="*/ 680138 w 5684289"/>
              <a:gd name="connsiteY11" fmla="*/ 1159073 h 6898105"/>
              <a:gd name="connsiteX12" fmla="*/ 625832 w 5684289"/>
              <a:gd name="connsiteY12" fmla="*/ 756336 h 6898105"/>
              <a:gd name="connsiteX13" fmla="*/ 0 w 5684289"/>
              <a:gd name="connsiteY13" fmla="*/ 16042 h 6898105"/>
              <a:gd name="connsiteX0" fmla="*/ 0 w 5684289"/>
              <a:gd name="connsiteY0" fmla="*/ 16042 h 6898105"/>
              <a:gd name="connsiteX1" fmla="*/ 5668247 w 5684289"/>
              <a:gd name="connsiteY1" fmla="*/ 0 h 6898105"/>
              <a:gd name="connsiteX2" fmla="*/ 5684289 w 5684289"/>
              <a:gd name="connsiteY2" fmla="*/ 6898105 h 6898105"/>
              <a:gd name="connsiteX3" fmla="*/ 1208542 w 5684289"/>
              <a:gd name="connsiteY3" fmla="*/ 6849979 h 6898105"/>
              <a:gd name="connsiteX4" fmla="*/ 990079 w 5684289"/>
              <a:gd name="connsiteY4" fmla="*/ 6176720 h 6898105"/>
              <a:gd name="connsiteX5" fmla="*/ 1185111 w 5684289"/>
              <a:gd name="connsiteY5" fmla="*/ 5295020 h 6898105"/>
              <a:gd name="connsiteX6" fmla="*/ 990874 w 5684289"/>
              <a:gd name="connsiteY6" fmla="*/ 4413488 h 6898105"/>
              <a:gd name="connsiteX7" fmla="*/ 1192360 w 5684289"/>
              <a:gd name="connsiteY7" fmla="*/ 3643354 h 6898105"/>
              <a:gd name="connsiteX8" fmla="*/ 973897 w 5684289"/>
              <a:gd name="connsiteY8" fmla="*/ 2906204 h 6898105"/>
              <a:gd name="connsiteX9" fmla="*/ 887414 w 5684289"/>
              <a:gd name="connsiteY9" fmla="*/ 2297673 h 6898105"/>
              <a:gd name="connsiteX10" fmla="*/ 510927 w 5684289"/>
              <a:gd name="connsiteY10" fmla="*/ 1848492 h 6898105"/>
              <a:gd name="connsiteX11" fmla="*/ 680138 w 5684289"/>
              <a:gd name="connsiteY11" fmla="*/ 1159073 h 6898105"/>
              <a:gd name="connsiteX12" fmla="*/ 625832 w 5684289"/>
              <a:gd name="connsiteY12" fmla="*/ 756336 h 6898105"/>
              <a:gd name="connsiteX13" fmla="*/ 0 w 5684289"/>
              <a:gd name="connsiteY13" fmla="*/ 16042 h 689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84289" h="6898105">
                <a:moveTo>
                  <a:pt x="0" y="16042"/>
                </a:moveTo>
                <a:lnTo>
                  <a:pt x="5668247" y="0"/>
                </a:lnTo>
                <a:cubicBezTo>
                  <a:pt x="5673594" y="2299368"/>
                  <a:pt x="5678942" y="4598737"/>
                  <a:pt x="5684289" y="6898105"/>
                </a:cubicBezTo>
                <a:lnTo>
                  <a:pt x="1208542" y="6849979"/>
                </a:lnTo>
                <a:lnTo>
                  <a:pt x="990079" y="6176720"/>
                </a:lnTo>
                <a:lnTo>
                  <a:pt x="1185111" y="5295020"/>
                </a:lnTo>
                <a:cubicBezTo>
                  <a:pt x="1082201" y="4765069"/>
                  <a:pt x="993602" y="4830751"/>
                  <a:pt x="990874" y="4413488"/>
                </a:cubicBezTo>
                <a:cubicBezTo>
                  <a:pt x="1177299" y="3840177"/>
                  <a:pt x="1106116" y="3991289"/>
                  <a:pt x="1192360" y="3643354"/>
                </a:cubicBezTo>
                <a:lnTo>
                  <a:pt x="973897" y="2906204"/>
                </a:lnTo>
                <a:cubicBezTo>
                  <a:pt x="973851" y="2622868"/>
                  <a:pt x="887460" y="2581009"/>
                  <a:pt x="887414" y="2297673"/>
                </a:cubicBezTo>
                <a:lnTo>
                  <a:pt x="510927" y="1848492"/>
                </a:lnTo>
                <a:cubicBezTo>
                  <a:pt x="505314" y="1811865"/>
                  <a:pt x="685751" y="1195700"/>
                  <a:pt x="680138" y="1159073"/>
                </a:cubicBezTo>
                <a:lnTo>
                  <a:pt x="625832" y="756336"/>
                </a:lnTo>
                <a:lnTo>
                  <a:pt x="0" y="16042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2"/>
          <p:cNvSpPr txBox="1">
            <a:spLocks noGrp="1"/>
          </p:cNvSpPr>
          <p:nvPr>
            <p:ph idx="1"/>
          </p:nvPr>
        </p:nvSpPr>
        <p:spPr>
          <a:xfrm>
            <a:off x="224589" y="1308427"/>
            <a:ext cx="6256422" cy="3088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l-PL" alt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l-PL" alt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JAKOŚCI WODY DO SPOŻYCIA</a:t>
            </a:r>
            <a:endParaRPr lang="pl-PL" altLang="pl-PL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powiatu gołdapskiego znajduje się 16 wodociągów, 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11 publicznych i 5 lokalnych objętych stałym monitoringiem.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Badania wody obejmowały parametry mikrobiologiczne i fizykochemiczne grupy A i grupy B, zgodnie z rozporządzeniem Ministra Zdrowia z dnia 7 grudnia 2017 r. w sprawie jakości wody przeznaczonej do spożycia przez ludzi. 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Punkty poboru wody zlokalizowane były w stacjach uzdatniania wody bądź hydroforniach - w miejscu podawania wody do sieci rozdzielczej, ponadto w wodociągu publicznym Gołdap, którego wydajności wynosi powyżej 101 m</a:t>
            </a:r>
            <a:r>
              <a:rPr lang="pl-PL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 dodatkowo pobierano próby z sieci rozdzielczej.</a:t>
            </a:r>
          </a:p>
          <a:p>
            <a:pPr marL="0" indent="0" algn="ctr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każdego wodociągu sporządzono okresową ocenę zaopatrzenia ludności     w wodę przeznaczoną do spożycia przez ludzi. </a:t>
            </a:r>
          </a:p>
          <a:p>
            <a:pPr marL="0" indent="0" algn="ctr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gminach powiatu gołdapskiego wodę w wodociągach oceniono jako dobrą – odpowiadającą wymaganiom. </a:t>
            </a:r>
          </a:p>
          <a:p>
            <a:pPr marL="0" indent="0">
              <a:spcBef>
                <a:spcPts val="0"/>
              </a:spcBef>
              <a:buNone/>
            </a:pP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D8132BE9-4CE3-4157-5844-AA6D588419ED}"/>
              </a:ext>
            </a:extLst>
          </p:cNvPr>
          <p:cNvSpPr txBox="1">
            <a:spLocks/>
          </p:cNvSpPr>
          <p:nvPr/>
        </p:nvSpPr>
        <p:spPr>
          <a:xfrm>
            <a:off x="914400" y="345901"/>
            <a:ext cx="5566611" cy="824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KOMUNALNA</a:t>
            </a:r>
          </a:p>
        </p:txBody>
      </p:sp>
    </p:spTree>
    <p:extLst>
      <p:ext uri="{BB962C8B-B14F-4D97-AF65-F5344CB8AC3E}">
        <p14:creationId xmlns:p14="http://schemas.microsoft.com/office/powerpoint/2010/main" val="193008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3"/>
          <p:cNvGraphicFramePr>
            <a:graphicFrameLocks/>
          </p:cNvGraphicFramePr>
          <p:nvPr/>
        </p:nvGraphicFramePr>
        <p:xfrm>
          <a:off x="287079" y="232011"/>
          <a:ext cx="9047989" cy="641678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24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12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9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67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4404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</a:t>
                      </a:r>
                      <a:r>
                        <a:rPr lang="pl-PL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Nazwa wodociągu</a:t>
                      </a:r>
                      <a:endParaRPr lang="pl-PL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Długość  sieci           w km</a:t>
                      </a:r>
                      <a:endParaRPr lang="pl-PL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ludności zaopatrywanej   w wodę</a:t>
                      </a:r>
                      <a:endParaRPr lang="pl-PL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Produkcja wody</a:t>
                      </a:r>
                    </a:p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 m3/d</a:t>
                      </a:r>
                      <a:endParaRPr lang="pl-PL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Stwierdzone zanieczyszczenie</a:t>
                      </a:r>
                      <a:r>
                        <a:rPr lang="pl-PL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wody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Gmina </a:t>
                      </a:r>
                      <a:endParaRPr lang="pl-PL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Gołdap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15190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2438,9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Gołdap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 Górne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 Pogorzel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 Kowalki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50,1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191,6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Boćwinka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25,1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61,4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Kozaki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lokalny Kolniszki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lokalny Mażucie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Łoje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Dubeninki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7754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Żytkiejmy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pl-PL" sz="12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28.08.2023</a:t>
                      </a:r>
                    </a:p>
                    <a:p>
                      <a:pPr algn="ctr" fontAlgn="t"/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ogólnej liczby mikroorganizmów w 22°C po 72 h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404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Banie Mazurskie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23.10 – 15.11.2024</a:t>
                      </a:r>
                    </a:p>
                    <a:p>
                      <a:pPr algn="ctr" fontAlgn="t"/>
                      <a:r>
                        <a:rPr lang="pl-PL" sz="12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zawartości jonu amonowego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Banie Mazurskie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Budziska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37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publiczny Radkiejmy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042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 podmioty zaopatrujące w wodę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lokalny Kompleksu Wypoczynkowego „Leśny Zakątek” 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Ośrodek na ok.100 osób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Gołdap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1054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lokalny „</a:t>
                      </a:r>
                      <a:r>
                        <a:rPr lang="pl-PL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Wital</a:t>
                      </a:r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Sanatorium na ok. 450 miejsc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64404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Wodociąg lokalny „Marzenia”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Ośrodek rehabilitacji dzieci i młodzieży na ok. 34 miejsca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3,86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5192" marR="5192" marT="5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9442781" y="402682"/>
            <a:ext cx="2653685" cy="5832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2023 roku </a:t>
            </a:r>
          </a:p>
          <a:p>
            <a:pPr algn="ctr"/>
            <a:r>
              <a:rPr lang="pl-P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przeprowadzono dwa postępowania administracyjne, w których wyegzekwowano poprawę jakości wody:</a:t>
            </a:r>
          </a:p>
          <a:p>
            <a:pPr marL="285750" lvl="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wodociągu publicznego Żytkiejmy, gmina Dubeninki – ze względu na wystąpienie zanieczyszczenia mikrobiologicznego wody - </a:t>
            </a:r>
            <a:r>
              <a:rPr lang="pl-PL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ogólnej liczby mikroorganizmów w 22°C po 72 h </a:t>
            </a:r>
          </a:p>
          <a:p>
            <a:pPr marL="285750" lvl="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wodociąg publicznego Banie Mazurskie, gmina Banie Mazurskie - ze względu na ponadnormatywną zawartość parametru fizykochemicznego wody – </a:t>
            </a:r>
            <a:r>
              <a:rPr lang="pl-PL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jonu amonowego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355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>
            <a:graphicFrameLocks/>
          </p:cNvGraphicFramePr>
          <p:nvPr/>
        </p:nvGraphicFramePr>
        <p:xfrm>
          <a:off x="157026" y="2557220"/>
          <a:ext cx="7111680" cy="4118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/>
          <p:cNvGraphicFramePr>
            <a:graphicFrameLocks/>
          </p:cNvGraphicFramePr>
          <p:nvPr/>
        </p:nvGraphicFramePr>
        <p:xfrm>
          <a:off x="7383439" y="3821373"/>
          <a:ext cx="4599295" cy="2852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/>
          <p:cNvGraphicFramePr>
            <a:graphicFrameLocks/>
          </p:cNvGraphicFramePr>
          <p:nvPr/>
        </p:nvGraphicFramePr>
        <p:xfrm>
          <a:off x="6711688" y="154983"/>
          <a:ext cx="5269154" cy="358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407510" y="313708"/>
            <a:ext cx="630417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KOMUNALNA W LICZBACH</a:t>
            </a: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przeprowadzonych kontroli ogółem: 328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obiektów objętych nadzorem: 267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skontrolowanych obiektów: 253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obiektów, w których stwierdzono nieprawidłowości: 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wydanych decyzji administracyjnych: 40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wydanych decyzji płatniczych: 9 na łączną kwotę: 662,00 zł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nałożonych mandatów: 1, na kwotę: 500,00 zł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019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02489" y="462760"/>
            <a:ext cx="810460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KĄPIELISKO </a:t>
            </a:r>
          </a:p>
          <a:p>
            <a:pPr>
              <a:spcBef>
                <a:spcPts val="600"/>
              </a:spcBef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Gminy Gołdap w sezonie letnim 2023 funkcjonowało 1 kąpielisko przy Promenadzie Zdrojowej 14, 19-500 Gołdap. Organizatorem kąpieliska był Ośrodek Sportu Rekreacji w Gołdap.</a:t>
            </a:r>
          </a:p>
          <a:p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Sezon kąpielowy obejmował okres </a:t>
            </a:r>
            <a:r>
              <a:rPr lang="pl-P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1 lipca 2023 r. do 31 sierpnia 2023 r. 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zgodnie z uchwałą Rady Miejskiej w Gołdapi w sprawie wykazu kąpielisk i sezonu kąpielowego na terenie gminy Gołdap. </a:t>
            </a:r>
          </a:p>
          <a:p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odniesieniu do parametrów określonych w załączniku 1 Rozporządzenia Ministra Zdrowia z dnia 17 stycznia 2019 r. w sprawie nadzoru nad jakością wody w kąpielisku i miejscu wykorzystywanym do kąpieli (Dz. U. 2019, poz. 255), na podstawie sprawozdań z badań wody (próbek pobranych w ramach kontroli urzędowej i kontroli wewnętrznej) z kąpieliska przy Promenadzie Zdrojowej 14 w Gołdap, Państwowy Powiatowy Inspektor Sanitarny w Gołdapi dokonał oceny sezonowej jakości wody do kąpieli w kąpielisku stwierdzając jej przydatność w sezonie letnim 2023 r.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30" y="442115"/>
            <a:ext cx="3781587" cy="3006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600000" lon="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1" y="3859078"/>
            <a:ext cx="4411814" cy="25338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pole tekstowe 10"/>
          <p:cNvSpPr txBox="1"/>
          <p:nvPr/>
        </p:nvSpPr>
        <p:spPr>
          <a:xfrm>
            <a:off x="4315434" y="4008047"/>
            <a:ext cx="7277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IMPREZY MASOWE</a:t>
            </a: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powiatu gołdapskiego w 2023 r. zorganizowano dwie imprezy masowe: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Święto Sękacza 2023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impreza przeprowadzona 15 sierpnia 2023 r. na placu przy Ośrodku Zdrowia przy ul. Lipowej w Żytkiejmach, maksymalna liczba uczestników: 1000 osób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Gołdap </a:t>
            </a:r>
            <a:r>
              <a:rPr lang="pl-PL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Fight</a:t>
            </a:r>
            <a:r>
              <a:rPr lang="pl-PL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Night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impreza o charakterze masowym i rekreacyjnym przeprowadzona 7 października 2023 r. na Hali Widowiskowo-Sportowej </a:t>
            </a:r>
            <a:r>
              <a:rPr lang="pl-PL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OSiR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ul. Partyzantów 31a, 19-500, maksymalna liczba uczestników: 450 osób.</a:t>
            </a: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407687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01480" y="1146877"/>
            <a:ext cx="1170121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EKSHUMACJE I PRZEWÓZ ZWŁOK I SZCZĄTKÓW LUDZKICH</a:t>
            </a:r>
          </a:p>
          <a:p>
            <a:pPr algn="just">
              <a:spcBef>
                <a:spcPts val="600"/>
              </a:spcBef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2023 r. Państwowy Powiatowy Inspektor Sanitarny w Gołdapi wystawił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decyzji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przeprowadzenie ekshumacji zwłok, przeprowadzono kontrolę 8 z nich, wszystkie odbyły się zgodnie z wydanymi zaleceniami. </a:t>
            </a:r>
          </a:p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Sporządzono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postanowień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przywóz zwłok lub szczątków z zagranicy. Skontrolowano 6 samochodów do przewozu zwłok lub szczątków ludzkich należących do 3 firm pogrzebowych. Stan sanitarno-techniczny samochodów określono jako dobry.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9" y="3408090"/>
            <a:ext cx="5765370" cy="3061013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glow rad="101600">
              <a:schemeClr val="bg1">
                <a:lumMod val="85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Wykres 7"/>
          <p:cNvGraphicFramePr>
            <a:graphicFrameLocks/>
          </p:cNvGraphicFramePr>
          <p:nvPr/>
        </p:nvGraphicFramePr>
        <p:xfrm>
          <a:off x="6416299" y="3409627"/>
          <a:ext cx="5486400" cy="308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D8132BE9-4CE3-4157-5844-AA6D5884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723" y="471947"/>
            <a:ext cx="4857135" cy="550607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KOMUNALNA</a:t>
            </a:r>
          </a:p>
        </p:txBody>
      </p:sp>
    </p:spTree>
    <p:extLst>
      <p:ext uri="{BB962C8B-B14F-4D97-AF65-F5344CB8AC3E}">
        <p14:creationId xmlns:p14="http://schemas.microsoft.com/office/powerpoint/2010/main" val="631800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449455" y="905807"/>
            <a:ext cx="74701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INTERWENCJE</a:t>
            </a: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Sekcji Higieny Komunalnej Powiatowej Stacji Sanitarno – Epidemiologicznej w Gołdapi wpłynęło 10 wniosków z prośbą o interwencję. Większość z nich dotyczyło stanu higieniczno-sanitarnego lokali prywatnych, występowania pasożytów i gryzoni. </a:t>
            </a:r>
          </a:p>
          <a:p>
            <a:pPr>
              <a:spcBef>
                <a:spcPts val="600"/>
              </a:spcBef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natychmiastowym działaniom i współpracy z lokalnymi instytucjami zaistniałe zagrożenia zostały wyeliminowane.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109275" y="3724542"/>
            <a:ext cx="6746929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</a:t>
            </a: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Sekcja Higieny Komunalnej Powiatowej Stacji Sanitarno – Epidemiologicznej           w Gołdapi prowadzi działania informacyjno-edukacyjne dotyczące m.in..: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sterylizacji i dezynfekcji;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ryzyka związanego z wytwarzanym aerozolem wodno-powietrzny mogący negatywnie wpływać na zdrowie ludzi;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zakresie ochrony zdrowia przed następstwami używania tytoniu i wyrobów tytoniowych;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zagrożeń w zakresie ochrony zdrowia przed następstwami korzystania z solarium.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9" y="3534447"/>
            <a:ext cx="4504841" cy="293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bg1">
                <a:lumMod val="85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57" y="340961"/>
            <a:ext cx="3438959" cy="2579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bg1">
                <a:lumMod val="85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384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32BE9-4CE3-4157-5844-AA6D5884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81781"/>
            <a:ext cx="2703872" cy="550606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FB03E-5B79-CD96-D3A2-25715FA3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3" y="1229033"/>
            <a:ext cx="11189110" cy="4188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Państwowa Inspekcja Sanitarna w zakresie higieny pracy sprawuje: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 nad warunkami zdrowotnymi środowiska pracy oraz zapobieganie powstawaniu chorób zawodowych i innych chorób związanych z warunkami pracy,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realizuje zadania wynikające z ustawy o przeciwdziałaniu narkomanii,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tym sprawowanie nadzoru nad przestrzeganiem zakazu wytwarzania i wprowadzania do obrotu środków zastępczych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Ponadto zgodnie z zamierzeniami na 2023 r. 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prowadzono akcje związane z objęciem wzmożonym nadzorem w sezonie letnim (maj-sierpień) produktów biobójczych należących do grupy produktowej 18 (insektycydy) i 19 (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atraktanty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 repelenty) z uwzględnieniem produktów udostępnianych na rynku poprzez platformy e‑commerce.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realizowano krajowy plan działania w przypadku długoterminowych zagrożeń wynikających z narażenia na radon w budynkach przeznaczonych na pobyt ludzi oraz w miejscach pracy.</a:t>
            </a:r>
          </a:p>
        </p:txBody>
      </p:sp>
    </p:spTree>
    <p:extLst>
      <p:ext uri="{BB962C8B-B14F-4D97-AF65-F5344CB8AC3E}">
        <p14:creationId xmlns:p14="http://schemas.microsoft.com/office/powerpoint/2010/main" val="2896119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140E9D-403B-CA5C-B201-9517B4E7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353964"/>
            <a:ext cx="3356438" cy="59430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4645F0-9736-F8C6-5B32-4ACAF402D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5006"/>
            <a:ext cx="3814915" cy="3527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nadzorem Higieny Pracy znajdowało się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 zakładów pracy,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których zatrudnionych było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3104 pracowników.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Przeprowadzono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kontroli w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zakładach pracy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stanowi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ok. 45%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wszystkich zakładów pracy znajdujących się w ewidencji.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Wydano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 decyzji administracyjnych 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oraz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decyzji płatniczych.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2A1B2F1-0E67-3B8A-4E96-E64B418DE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329" y="21579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7E2A7ABE-4503-D6ED-CE8D-EA6AB53697ED}"/>
              </a:ext>
            </a:extLst>
          </p:cNvPr>
          <p:cNvGraphicFramePr/>
          <p:nvPr/>
        </p:nvGraphicFramePr>
        <p:xfrm>
          <a:off x="4288534" y="948268"/>
          <a:ext cx="7146381" cy="4961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8724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AE04D-06C5-4FAC-AB4A-6B0DBB6C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83924"/>
            <a:ext cx="10363200" cy="1314443"/>
          </a:xfrm>
        </p:spPr>
        <p:txBody>
          <a:bodyPr/>
          <a:lstStyle/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POWIATOWA STACJA SANITARNO-EPIDEMIOLOGICZNA W GOŁDAPI</a:t>
            </a:r>
            <a:endParaRPr lang="pl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E888190A-129D-40B4-B6CD-72D4BA77B3DE}"/>
              </a:ext>
            </a:extLst>
          </p:cNvPr>
          <p:cNvSpPr txBox="1">
            <a:spLocks/>
          </p:cNvSpPr>
          <p:nvPr/>
        </p:nvSpPr>
        <p:spPr>
          <a:xfrm>
            <a:off x="914400" y="2851078"/>
            <a:ext cx="7020232" cy="349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ts val="1200"/>
              <a:buFont typeface="Arial" panose="020B0604020202020204" pitchFamily="34" charset="0"/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Siedziba: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ul. Wolności 11, 19-500 Gołdap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SzPts val="1200"/>
              <a:buFont typeface="Arial" panose="020B0604020202020204" pitchFamily="34" charset="0"/>
              <a:buNone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SzPts val="1200"/>
              <a:buFont typeface="Arial" panose="020B0604020202020204" pitchFamily="34" charset="0"/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Terytorialny zakres działania: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powiat gołdapski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wchodzące w jego skład gminy: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Gmina Gołdap, Gmina Banie Mazurskie, Gmina Dubeninki</a:t>
            </a: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SzPts val="1200"/>
              <a:buFont typeface="Arial" panose="020B0604020202020204" pitchFamily="34" charset="0"/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Nadzór merytoryczny i instancyjny: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Warmińsko-Mazurski Państwowy Wojewódzki Inspektor Sanitarny.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C391654F-1440-4EC1-AC1B-E3340B46C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304305"/>
            <a:ext cx="3048000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354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11224B-D05B-BC1D-3F49-08B2A826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53962"/>
            <a:ext cx="2831691" cy="707922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162F53-1032-3011-CF1C-3320BBE3F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3" y="1396182"/>
            <a:ext cx="6433836" cy="4470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Wydano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decyzji z zakresu bieżącego nadzoru sanitarnego </a:t>
            </a:r>
          </a:p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dotyczącego: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niewłaściwego stanu sanitarno – technicznego pomieszczeń szatni,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niewłaściwego stanu sanitarno – technicznego pomieszczeń jadalni,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niewłaściwego stanu sanitarno – technicznego pomieszczeń pracy,</a:t>
            </a:r>
          </a:p>
          <a:p>
            <a:pPr marL="0" indent="0">
              <a:buNone/>
            </a:pP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zakresie 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substancji chemicznych i ich mieszanin,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nadzoru nad czynnikami rakotwórczymi i mutagennymi w środowisku pracy </a:t>
            </a:r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7" name="Obraz 6" descr="Obraz zawierający Słuchawki, sprzęt sportowy, obuwie, drewniany&#10;&#10;Opis wygenerowany automatycznie">
            <a:extLst>
              <a:ext uri="{FF2B5EF4-FFF2-40B4-BE49-F238E27FC236}">
                <a16:creationId xmlns:a16="http://schemas.microsoft.com/office/drawing/2014/main" id="{6CDD6F2C-2961-F232-E6EB-7A19AD83E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64" y="1268229"/>
            <a:ext cx="5321950" cy="355240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FD216AC-C036-EA74-7148-2A4093851E4E}"/>
              </a:ext>
            </a:extLst>
          </p:cNvPr>
          <p:cNvSpPr txBox="1"/>
          <p:nvPr/>
        </p:nvSpPr>
        <p:spPr>
          <a:xfrm>
            <a:off x="7173468" y="5707890"/>
            <a:ext cx="47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Źródło grafiki: https://www.maestrium.pl/projekt/zwiekszenie-efektywnosci-polityki-bezpieczenstwa-i-higieny-pracy/</a:t>
            </a:r>
          </a:p>
        </p:txBody>
      </p:sp>
    </p:spTree>
    <p:extLst>
      <p:ext uri="{BB962C8B-B14F-4D97-AF65-F5344CB8AC3E}">
        <p14:creationId xmlns:p14="http://schemas.microsoft.com/office/powerpoint/2010/main" val="407503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3E4D8C-4B01-5931-3947-79A28A1B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130"/>
            <a:ext cx="2910348" cy="574089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47DD68-91C7-82CF-3A6E-76BE95E4B5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7246" y="2041293"/>
            <a:ext cx="6960245" cy="3848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Podczas kontroli zanotowano przekroczenia higienicznych norm warunków pracy 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7 zakładach pracy.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Są to zakłady pracy, gdzie występują przekroczenia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czynników fizycznych – hałasu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drgań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łącznie liczba pracowników pracujących w przekroczenia wynosi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137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czynników chemicznych: mangan w przeliczeniu na Mn - frakcja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respirabilna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tlenek węgla oraz formaldehyd (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łącznie liczba pracowników pracujących w przekroczenia wynosi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101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pyłów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łącznie liczba pracowników pracujących w przekroczenia wynosi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DB8BDD-1A9F-8326-5CF2-8BD8594CDB57}"/>
              </a:ext>
            </a:extLst>
          </p:cNvPr>
          <p:cNvSpPr txBox="1"/>
          <p:nvPr/>
        </p:nvSpPr>
        <p:spPr>
          <a:xfrm>
            <a:off x="614933" y="5587654"/>
            <a:ext cx="9266485" cy="338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2023 r. zanotowano iż 138  pracowników pracuje w przekroczeniach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8" name="Obraz 7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A2917711-607C-8CE0-570A-276B3C832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81" y="468131"/>
            <a:ext cx="3824725" cy="269505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43EAD01-D03B-FF0E-F7C6-973A59A56887}"/>
              </a:ext>
            </a:extLst>
          </p:cNvPr>
          <p:cNvSpPr txBox="1"/>
          <p:nvPr/>
        </p:nvSpPr>
        <p:spPr>
          <a:xfrm>
            <a:off x="7287491" y="4912821"/>
            <a:ext cx="4424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 hałasu: https://www.znaki24.pl/uwaga-wysoki-poziom-ha-asu.html</a:t>
            </a:r>
          </a:p>
        </p:txBody>
      </p:sp>
    </p:spTree>
    <p:extLst>
      <p:ext uri="{BB962C8B-B14F-4D97-AF65-F5344CB8AC3E}">
        <p14:creationId xmlns:p14="http://schemas.microsoft.com/office/powerpoint/2010/main" val="3497403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20E226-A8D0-CF8D-3D43-2F539B0C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52284"/>
            <a:ext cx="10363200" cy="619432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333DE9-4D09-E6C2-CEAE-31E7036F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73" y="1386348"/>
            <a:ext cx="5760129" cy="3451123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2023 r. wpłynęło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zgłoszeń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dotyczących podejrzenia zachorowania na chorobę zawodową. Wykonanych zostało 8 kart oceny narażenia zawodowego.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Zgłoszenia podejrzenia chorób zawodowych dotyczyły jednostki chorobowej: choroby zakaźne lub pasożytnicze albo ich następstwa -  BORELIOZA</a:t>
            </a: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Wystawione zostały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decyzji administracyjnych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stwierdzające choroby zawodowe dotyczyły one pracowników zatrudnionych w rolnictwie oraz  działalności leczniczej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zgłoszeń w porównaniu z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rokiem</a:t>
            </a: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ubiegłym - WZROSŁA</a:t>
            </a:r>
          </a:p>
          <a:p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101FB1ED-0795-5AD2-C9F6-89B4F5B081F6}"/>
              </a:ext>
            </a:extLst>
          </p:cNvPr>
          <p:cNvGraphicFramePr/>
          <p:nvPr/>
        </p:nvGraphicFramePr>
        <p:xfrm>
          <a:off x="6508954" y="1170040"/>
          <a:ext cx="5071872" cy="419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3469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7E58E-ED66-93F3-E66A-45FABF21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30C0E-C520-E725-E132-5E14706B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8166"/>
            <a:ext cx="10363200" cy="52891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40070D-6A84-149F-DC68-0770EA95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89" y="1417308"/>
            <a:ext cx="10718924" cy="4023383"/>
          </a:xfrm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Obiekty w rejestrze prowadzonym przez PPIS w Gołdapi:</a:t>
            </a:r>
          </a:p>
          <a:p>
            <a:pPr marL="5143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zakłady produkcji żywności,</a:t>
            </a:r>
          </a:p>
          <a:p>
            <a:pPr marL="5143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zakłady obrotu żywnością,</a:t>
            </a:r>
          </a:p>
          <a:p>
            <a:pPr marL="5143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zakłady żywienia zbiorowego, </a:t>
            </a:r>
          </a:p>
          <a:p>
            <a:pPr marL="5143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obiekty obrotu materiałami i wyrobami do kontaktu z żywnością.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Obiekty kontrolowane są na podstawie przeprowadzonej analizy ryzyka.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F87E481-A8C7-D0B6-895F-023B4D46502B}"/>
              </a:ext>
            </a:extLst>
          </p:cNvPr>
          <p:cNvSpPr txBox="1">
            <a:spLocks/>
          </p:cNvSpPr>
          <p:nvPr/>
        </p:nvSpPr>
        <p:spPr>
          <a:xfrm>
            <a:off x="914399" y="402147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</a:p>
        </p:txBody>
      </p:sp>
      <p:pic>
        <p:nvPicPr>
          <p:cNvPr id="8" name="Obraz 7" descr="Obraz zawierający owoce, Naturalne jedzenie, jagody, jedzenie&#10;&#10;Opis wygenerowany automatycznie">
            <a:extLst>
              <a:ext uri="{FF2B5EF4-FFF2-40B4-BE49-F238E27FC236}">
                <a16:creationId xmlns:a16="http://schemas.microsoft.com/office/drawing/2014/main" id="{91A0B4A8-7DF2-537C-F612-74D702BEB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2" y="4659883"/>
            <a:ext cx="2056685" cy="1368630"/>
          </a:xfrm>
          <a:prstGeom prst="rect">
            <a:avLst/>
          </a:prstGeom>
        </p:spPr>
      </p:pic>
      <p:pic>
        <p:nvPicPr>
          <p:cNvPr id="10" name="Obraz 9" descr="Obraz zawierający scena, Sklep spożywczy, tekst, Handel detaliczny&#10;&#10;Opis wygenerowany automatycznie">
            <a:extLst>
              <a:ext uri="{FF2B5EF4-FFF2-40B4-BE49-F238E27FC236}">
                <a16:creationId xmlns:a16="http://schemas.microsoft.com/office/drawing/2014/main" id="{9D772E77-B168-4ED4-112B-28D1A2010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99" y="4641923"/>
            <a:ext cx="2146142" cy="1367115"/>
          </a:xfrm>
          <a:prstGeom prst="rect">
            <a:avLst/>
          </a:prstGeom>
        </p:spPr>
      </p:pic>
      <p:pic>
        <p:nvPicPr>
          <p:cNvPr id="12" name="Obraz 11" descr="Obraz zawierający bufet, posiłek, jedzenie, Kuchnia&#10;&#10;Opis wygenerowany automatycznie">
            <a:extLst>
              <a:ext uri="{FF2B5EF4-FFF2-40B4-BE49-F238E27FC236}">
                <a16:creationId xmlns:a16="http://schemas.microsoft.com/office/drawing/2014/main" id="{81E7851D-315B-09B9-922E-A7467F372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06" y="4635344"/>
            <a:ext cx="2087443" cy="1354219"/>
          </a:xfrm>
          <a:prstGeom prst="rect">
            <a:avLst/>
          </a:prstGeom>
        </p:spPr>
      </p:pic>
      <p:pic>
        <p:nvPicPr>
          <p:cNvPr id="16" name="Obraz 15" descr="Obraz zawierający naczynia kuchenne, Przyrząd kuchenny, patelnia, szpachelka&#10;&#10;Opis wygenerowany automatycznie">
            <a:extLst>
              <a:ext uri="{FF2B5EF4-FFF2-40B4-BE49-F238E27FC236}">
                <a16:creationId xmlns:a16="http://schemas.microsoft.com/office/drawing/2014/main" id="{E8399E3C-E047-82FD-D401-D3AB97B86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014" y="4629028"/>
            <a:ext cx="1876799" cy="1392906"/>
          </a:xfrm>
          <a:prstGeom prst="rect">
            <a:avLst/>
          </a:prstGeom>
        </p:spPr>
      </p:pic>
      <p:pic>
        <p:nvPicPr>
          <p:cNvPr id="18" name="Obraz 17" descr="Obraz zawierający piekarnia, Wypieki, Przekąska, tekst&#10;&#10;Opis wygenerowany automatycznie">
            <a:extLst>
              <a:ext uri="{FF2B5EF4-FFF2-40B4-BE49-F238E27FC236}">
                <a16:creationId xmlns:a16="http://schemas.microsoft.com/office/drawing/2014/main" id="{4470AF38-3662-57FE-91B9-2F0CA7FC5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09" y="4659883"/>
            <a:ext cx="2054408" cy="13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07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0B8F4-BF9F-FEA0-54E0-8801ADDF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E5C4C4-8039-965D-02BC-EC115136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8166"/>
            <a:ext cx="10363200" cy="52891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D6F9114-7C91-9C6A-BB4E-3FF2BA0E2275}"/>
              </a:ext>
            </a:extLst>
          </p:cNvPr>
          <p:cNvSpPr txBox="1">
            <a:spLocks/>
          </p:cNvSpPr>
          <p:nvPr/>
        </p:nvSpPr>
        <p:spPr>
          <a:xfrm>
            <a:off x="914399" y="402147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</a:p>
        </p:txBody>
      </p:sp>
      <p:pic>
        <p:nvPicPr>
          <p:cNvPr id="8" name="Obraz 7" descr="Obraz zawierający owoce, Naturalne jedzenie, jagody, jedzenie&#10;&#10;Opis wygenerowany automatycznie">
            <a:extLst>
              <a:ext uri="{FF2B5EF4-FFF2-40B4-BE49-F238E27FC236}">
                <a16:creationId xmlns:a16="http://schemas.microsoft.com/office/drawing/2014/main" id="{04C23C24-767D-EC84-1829-FDB65831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2" y="4659883"/>
            <a:ext cx="2056685" cy="1368630"/>
          </a:xfrm>
          <a:prstGeom prst="rect">
            <a:avLst/>
          </a:prstGeom>
        </p:spPr>
      </p:pic>
      <p:pic>
        <p:nvPicPr>
          <p:cNvPr id="10" name="Obraz 9" descr="Obraz zawierający scena, Sklep spożywczy, tekst, Handel detaliczny&#10;&#10;Opis wygenerowany automatycznie">
            <a:extLst>
              <a:ext uri="{FF2B5EF4-FFF2-40B4-BE49-F238E27FC236}">
                <a16:creationId xmlns:a16="http://schemas.microsoft.com/office/drawing/2014/main" id="{5BB420E5-BAB3-271B-60D1-6C781E102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99" y="4641923"/>
            <a:ext cx="2146142" cy="1367115"/>
          </a:xfrm>
          <a:prstGeom prst="rect">
            <a:avLst/>
          </a:prstGeom>
        </p:spPr>
      </p:pic>
      <p:pic>
        <p:nvPicPr>
          <p:cNvPr id="12" name="Obraz 11" descr="Obraz zawierający bufet, posiłek, jedzenie, Kuchnia&#10;&#10;Opis wygenerowany automatycznie">
            <a:extLst>
              <a:ext uri="{FF2B5EF4-FFF2-40B4-BE49-F238E27FC236}">
                <a16:creationId xmlns:a16="http://schemas.microsoft.com/office/drawing/2014/main" id="{2B775E41-F5A6-E44A-C994-C069227F4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06" y="4635344"/>
            <a:ext cx="2087443" cy="1354219"/>
          </a:xfrm>
          <a:prstGeom prst="rect">
            <a:avLst/>
          </a:prstGeom>
        </p:spPr>
      </p:pic>
      <p:pic>
        <p:nvPicPr>
          <p:cNvPr id="16" name="Obraz 15" descr="Obraz zawierający naczynia kuchenne, Przyrząd kuchenny, patelnia, szpachelka&#10;&#10;Opis wygenerowany automatycznie">
            <a:extLst>
              <a:ext uri="{FF2B5EF4-FFF2-40B4-BE49-F238E27FC236}">
                <a16:creationId xmlns:a16="http://schemas.microsoft.com/office/drawing/2014/main" id="{72D8371B-73FF-1162-A2C4-25D1F5FEE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014" y="4629028"/>
            <a:ext cx="1876799" cy="1392906"/>
          </a:xfrm>
          <a:prstGeom prst="rect">
            <a:avLst/>
          </a:prstGeom>
        </p:spPr>
      </p:pic>
      <p:pic>
        <p:nvPicPr>
          <p:cNvPr id="18" name="Obraz 17" descr="Obraz zawierający piekarnia, Wypieki, Przekąska, tekst&#10;&#10;Opis wygenerowany automatycznie">
            <a:extLst>
              <a:ext uri="{FF2B5EF4-FFF2-40B4-BE49-F238E27FC236}">
                <a16:creationId xmlns:a16="http://schemas.microsoft.com/office/drawing/2014/main" id="{4CE78412-4F34-7037-160F-01125B0B2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09" y="4659883"/>
            <a:ext cx="2054408" cy="1367115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5ECA2AAC-FB91-1F4F-4FDB-117BD47F612E}"/>
              </a:ext>
            </a:extLst>
          </p:cNvPr>
          <p:cNvSpPr txBox="1">
            <a:spLocks/>
          </p:cNvSpPr>
          <p:nvPr/>
        </p:nvSpPr>
        <p:spPr>
          <a:xfrm>
            <a:off x="373626" y="1643866"/>
            <a:ext cx="11349187" cy="2210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SzPct val="87000"/>
            </a:pPr>
            <a:r>
              <a:rPr lang="en-US" sz="1600" u="sng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Działalność </a:t>
            </a:r>
            <a:r>
              <a:rPr lang="pl-PL" sz="1600" u="sn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lang="en-US" sz="1600" u="sng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ontroln</a:t>
            </a:r>
            <a:r>
              <a:rPr lang="pl-PL" sz="1600" u="sng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</a:t>
            </a:r>
          </a:p>
          <a:p>
            <a:pPr>
              <a:lnSpc>
                <a:spcPct val="120000"/>
              </a:lnSpc>
              <a:spcBef>
                <a:spcPts val="1000"/>
              </a:spcBef>
              <a:buSzPct val="87000"/>
            </a:pPr>
            <a:endParaRPr lang="pl-PL" sz="800" u="sng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3147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kontrole sanitarne kompleksowe w zakresie oceny zgodności prowadzonej działalności z przepisami prawa żywnościowego –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</a:p>
          <a:p>
            <a:pPr marL="33147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kontrole sanitarne tematyczne –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pl-PL" sz="1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kontrole sprawdzające usunięcie stwierdzonych uchybień -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pl-PL" sz="1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kontrole interwencyjne wynikające z wniesionych informacji konsumentów –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pl-PL" sz="1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kontrole doraźne pod kątem obecności w obrocie produktów kwestionowanych ze względu na niewłaściwą jakość zdrowotną -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>
              <a:lnSpc>
                <a:spcPct val="120000"/>
              </a:lnSpc>
              <a:spcBef>
                <a:spcPts val="1000"/>
              </a:spcBef>
              <a:buSzPct val="87000"/>
            </a:pPr>
            <a:endParaRPr lang="en-US" sz="16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09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B28355-C4AE-4B4E-B51D-1E7BA613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599" y="261176"/>
            <a:ext cx="10008801" cy="72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</a:t>
            </a:r>
            <a:r>
              <a:rPr lang="en-US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Przedmiotów Użytku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B3A5259-BAF5-4835-995C-0D2D98D6D558}"/>
              </a:ext>
            </a:extLst>
          </p:cNvPr>
          <p:cNvSpPr txBox="1">
            <a:spLocks/>
          </p:cNvSpPr>
          <p:nvPr/>
        </p:nvSpPr>
        <p:spPr>
          <a:xfrm>
            <a:off x="739739" y="1643865"/>
            <a:ext cx="3945277" cy="1785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SzPct val="87000"/>
            </a:pPr>
            <a:r>
              <a:rPr lang="en-US" sz="16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Działalność </a:t>
            </a:r>
            <a:r>
              <a:rPr lang="pl-PL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lang="en-US" sz="16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ontrolno</a:t>
            </a:r>
            <a:r>
              <a:rPr lang="pl-PL" sz="16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pl-PL" sz="16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represyjna </a:t>
            </a:r>
            <a:endParaRPr lang="pl-PL" sz="1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000"/>
              </a:spcBef>
              <a:buSzPct val="87000"/>
            </a:pPr>
            <a:r>
              <a:rPr lang="en-US" sz="16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 latach 2020-2023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8C93D5C8-C019-4361-BE6A-1593D6A8E2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020006"/>
              </p:ext>
            </p:extLst>
          </p:nvPr>
        </p:nvGraphicFramePr>
        <p:xfrm>
          <a:off x="4395019" y="987425"/>
          <a:ext cx="6960369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0504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29032-005F-75B6-7468-028131F0E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40AAB7-94B7-4C34-924B-07C1FED2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181698"/>
            <a:ext cx="10363200" cy="5289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zdrowotna środków spożywczych</a:t>
            </a:r>
            <a:br>
              <a:rPr lang="pl-PL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E10C26-EDD3-21C5-61C4-9D7DDCA64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2" y="1654140"/>
            <a:ext cx="11484077" cy="3527460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Podstawą podejmowania działań w tym zakresie był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pobierania próbek do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badania żywności w ramach urzędowej kontroli monitoringu dla Państwowej Inspekcji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Sanitarnej na 2022 r. tworzony na podstawie Krajowego i Wojewódzkiego planu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poboru prób na dany rok wskazujący liczbę i kierunek badań w zależności od liczby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mieszkańców oraz ilości i rodzaju funkcjonujących obiektów.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Pobrano do badań: 147 próbek żywności, 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próbki materiałów i wyrobów do kontaktu z żywnością.</a:t>
            </a:r>
            <a:endParaRPr lang="pl-PL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Zakres badań obejmował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parametry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dotyczące zanieczyszczeń mikrobiologicznych, parametrów fizykochemicznych, cech organoleptycznych i znakowania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kern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Zakwestionowano łącznie jakość 11 próbek żywności. Przyczyny kwestionowania: stwierdzenie obecności bakterii Salmonella </a:t>
            </a:r>
            <a:r>
              <a:rPr lang="pl-PL" sz="1600" kern="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pl-PL" sz="1600" kern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w mięsie drobiowym,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stwierdzenie przekroczenia liczby bakterii Enterobacteriaceae w lodach z automatu, obecność akryloamidu w produkcie zbożowym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z</a:t>
            </a:r>
            <a:r>
              <a:rPr lang="pl-PL" sz="1600" kern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nakowanie.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EA2CEA0-0023-EBFD-BE43-D3C2699080AF}"/>
              </a:ext>
            </a:extLst>
          </p:cNvPr>
          <p:cNvSpPr txBox="1">
            <a:spLocks/>
          </p:cNvSpPr>
          <p:nvPr/>
        </p:nvSpPr>
        <p:spPr>
          <a:xfrm>
            <a:off x="914399" y="402147"/>
            <a:ext cx="10363200" cy="887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i Przedmiotów Użytku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Obraz zawierający Sprzęt laboratoryjny, osoba, Rękawica medyczna, w pomieszczeniu&#10;&#10;Opis wygenerowany automatycznie">
            <a:extLst>
              <a:ext uri="{FF2B5EF4-FFF2-40B4-BE49-F238E27FC236}">
                <a16:creationId xmlns:a16="http://schemas.microsoft.com/office/drawing/2014/main" id="{B9F41001-A0B5-3DD9-01F3-0A7C16291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92" y="5288566"/>
            <a:ext cx="2452077" cy="1343382"/>
          </a:xfrm>
          <a:prstGeom prst="rect">
            <a:avLst/>
          </a:prstGeom>
        </p:spPr>
      </p:pic>
      <p:pic>
        <p:nvPicPr>
          <p:cNvPr id="9" name="Obraz 8" descr="Obraz zawierający jedzenie, mleczne, deser, lody&#10;&#10;Opis wygenerowany automatycznie">
            <a:extLst>
              <a:ext uri="{FF2B5EF4-FFF2-40B4-BE49-F238E27FC236}">
                <a16:creationId xmlns:a16="http://schemas.microsoft.com/office/drawing/2014/main" id="{FA1761E9-7980-1C2A-F0FB-0C00B6488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41" y="5288565"/>
            <a:ext cx="2195580" cy="1383109"/>
          </a:xfrm>
          <a:prstGeom prst="rect">
            <a:avLst/>
          </a:prstGeom>
        </p:spPr>
      </p:pic>
      <p:pic>
        <p:nvPicPr>
          <p:cNvPr id="11" name="Obraz 10" descr="Obraz zawierający Orzechy i nasiona, nasiono, Zboża, jadalne nasiona&#10;&#10;Opis wygenerowany automatycznie">
            <a:extLst>
              <a:ext uri="{FF2B5EF4-FFF2-40B4-BE49-F238E27FC236}">
                <a16:creationId xmlns:a16="http://schemas.microsoft.com/office/drawing/2014/main" id="{FF9C3AAB-09CF-470D-4078-BBC1299FC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47" y="5274925"/>
            <a:ext cx="2039240" cy="1357022"/>
          </a:xfrm>
          <a:prstGeom prst="rect">
            <a:avLst/>
          </a:prstGeom>
        </p:spPr>
      </p:pic>
      <p:pic>
        <p:nvPicPr>
          <p:cNvPr id="13" name="Obraz 12" descr="Obraz zawierający tekst, paragon, Materiał opakowaniowy, w pomieszczeniu&#10;&#10;Opis wygenerowany automatycznie">
            <a:extLst>
              <a:ext uri="{FF2B5EF4-FFF2-40B4-BE49-F238E27FC236}">
                <a16:creationId xmlns:a16="http://schemas.microsoft.com/office/drawing/2014/main" id="{B6B40C9B-8674-FBCF-8E93-5B949795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14413" y="5259684"/>
            <a:ext cx="2039240" cy="13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8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32BE9-4CE3-4157-5844-AA6D5884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394" y="471948"/>
            <a:ext cx="10828291" cy="609600"/>
          </a:xfrm>
        </p:spPr>
        <p:txBody>
          <a:bodyPr>
            <a:no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FB03E-5B79-CD96-D3A2-25715FA3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74" y="1239253"/>
            <a:ext cx="11097125" cy="4702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Ogólna liczba kontroli przeprowadzonych w placówkach oświatowych oraz opiekuńczo-wychowawczych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68:</a:t>
            </a:r>
          </a:p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kontrole w placówkach stałych</a:t>
            </a:r>
          </a:p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kontrole zimowego wypoczynku dzieci i młodzieży</a:t>
            </a:r>
          </a:p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kontrole letniego wypoczynku dzieci i młodzieży</a:t>
            </a:r>
          </a:p>
        </p:txBody>
      </p:sp>
      <p:pic>
        <p:nvPicPr>
          <p:cNvPr id="5" name="Obraz 4" descr="Obraz zawierający na wolnym powietrzu, okno, budynek, drzewo&#10;&#10;Opis wygenerowany automatycznie">
            <a:extLst>
              <a:ext uri="{FF2B5EF4-FFF2-40B4-BE49-F238E27FC236}">
                <a16:creationId xmlns:a16="http://schemas.microsoft.com/office/drawing/2014/main" id="{01C49C96-B16B-BE38-45F7-3494E01F3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81" y="2079722"/>
            <a:ext cx="3873926" cy="440516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3A5FC9-CABF-62DB-9A6D-CD4D05848F9B}"/>
              </a:ext>
            </a:extLst>
          </p:cNvPr>
          <p:cNvSpPr txBox="1"/>
          <p:nvPr/>
        </p:nvSpPr>
        <p:spPr>
          <a:xfrm>
            <a:off x="209971" y="3525866"/>
            <a:ext cx="68004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Kontrole dotyczyły: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przygotowania szkół do nowego roku szkolnego 2023/2024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przebiegu zimowego i letniego wypoczynku dzieci i młodzieży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zapewnienia właściwych warunków higieniczno-sanitarnych w placówkach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oceny obciążenia uczniów tornistrami/plecakami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oceny dostosowania mebli edukacyjnych do zasad ergonomii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35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C69F90-DD66-F96B-FD01-3EF858D3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85012"/>
            <a:ext cx="10363201" cy="696536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  <a:endParaRPr lang="pl-P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F60DFE-5219-9B4E-311B-531106D58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10" y="993059"/>
            <a:ext cx="10756489" cy="559390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placówek edukacyjno-wychowawczych objętych nadzorem w 2023 r.</a:t>
            </a: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żłobek niepubliczny, </a:t>
            </a: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przedszkola publiczne, </a:t>
            </a: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przedszkoli niepublicznych, </a:t>
            </a: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szkół podstawowych publicznych,  </a:t>
            </a: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szkoły funkcjonujące samodzielnie </a:t>
            </a:r>
            <a:r>
              <a:rPr lang="pl-PL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(Liceum ogólnokształcące, Szkoła Specjalna Publiczna),  </a:t>
            </a: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zespoły szkół publiczne, </a:t>
            </a: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placówki z pobytem całodobowym </a:t>
            </a:r>
          </a:p>
          <a:p>
            <a:pPr mar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placówki wychowania pozaszkolnego.</a:t>
            </a:r>
          </a:p>
          <a:p>
            <a:endParaRPr lang="pl-PL" dirty="0"/>
          </a:p>
        </p:txBody>
      </p:sp>
      <p:pic>
        <p:nvPicPr>
          <p:cNvPr id="5" name="Obraz 4" descr="Obraz zawierający na wolnym powietrzu, plac zabaw, trawa, niebo&#10;&#10;Opis wygenerowany automatycznie">
            <a:extLst>
              <a:ext uri="{FF2B5EF4-FFF2-40B4-BE49-F238E27FC236}">
                <a16:creationId xmlns:a16="http://schemas.microsoft.com/office/drawing/2014/main" id="{AB6EFA34-FFEC-027E-86C7-0D596A1EF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2" y="2275069"/>
            <a:ext cx="4617023" cy="25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6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0E60D-73D3-19BA-4299-D53BEF70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1948"/>
            <a:ext cx="4925961" cy="589936"/>
          </a:xfrm>
        </p:spPr>
        <p:txBody>
          <a:bodyPr anchor="t"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  <a:endParaRPr lang="pl-P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ściana, w pomieszczeniu, meble, stół&#10;&#10;Opis wygenerowany automatycznie">
            <a:extLst>
              <a:ext uri="{FF2B5EF4-FFF2-40B4-BE49-F238E27FC236}">
                <a16:creationId xmlns:a16="http://schemas.microsoft.com/office/drawing/2014/main" id="{32513426-2B75-790A-347B-AD2039C8A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1" b="1"/>
          <a:stretch/>
        </p:blipFill>
        <p:spPr>
          <a:xfrm>
            <a:off x="312174" y="2829861"/>
            <a:ext cx="5105400" cy="3210479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696B4-3CEB-99FE-A3F0-3FDD59CF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1535" y="1061884"/>
            <a:ext cx="6194323" cy="46441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PROWADZENIE ZAJĘĆ LEKCYJNYCH: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placówki prowadzą zajęcia w systemie jednozmianowym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szkołach podstawowych część zajęć prowadzona jest w klasach łączonych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szkoły zapewniają przerwy 10 min i przynajmniej jedną przerwę dłuższą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szkoły umożliwiają uczniom spędzanie przerw na świeżym powietrzu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szkoła podstawowa prowadzi dożywianie uczniów w formie posiłku jednodaniowego, pozostałe szkoły prowadzą dożywianie uczniów w formie pełnych obiadów dwudaniowych</a:t>
            </a:r>
          </a:p>
          <a:p>
            <a:pPr>
              <a:lnSpc>
                <a:spcPct val="110000"/>
              </a:lnSpc>
            </a:pP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233843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8D5F47-E54B-4CBB-83CB-D01124B9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68826"/>
            <a:ext cx="8573729" cy="2798777"/>
          </a:xfrm>
        </p:spPr>
        <p:txBody>
          <a:bodyPr anchor="t"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DZIAŁALNOŚCI </a:t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POWIATOWEJ STACJI SANITARNO-EPIDEMIOLOGICZNEJ W GOŁDAPI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396F31-3AAF-4AE1-BF0E-469444A49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826" y="3539613"/>
            <a:ext cx="6551184" cy="247310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pl-PL" sz="1900" kern="5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Realizacja zadań z zakresu zdrowia publicznego w celu ochrony zdrowia ludzkiego przed niekorzystnym wpływem szkodliwości              i uciążliwości środowiskowych, zapobiegania powstawaniu chorób, w tym chorób zakaźnych i zawodowych.</a:t>
            </a:r>
          </a:p>
          <a:p>
            <a:pPr marL="0" indent="0">
              <a:lnSpc>
                <a:spcPct val="110000"/>
              </a:lnSpc>
              <a:buNone/>
            </a:pP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306343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4FF5AE-784B-3604-FF39-084CC423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728" y="393289"/>
            <a:ext cx="11238271" cy="639098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  <a:endParaRPr lang="pl-P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626E0E-96CF-4217-51BA-4DAD2FBB7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484" y="1431759"/>
            <a:ext cx="5911516" cy="4628247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Higieniczną ocenę rozkładu zajęć lekcyjnych</a:t>
            </a:r>
          </a:p>
          <a:p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EB593D8-7D18-5C5B-C201-CABB29824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987" y="1431759"/>
            <a:ext cx="5614219" cy="4531995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Dostosowanie mebli edukacyjnych do zasad ergonomii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455CB0D-0EA7-D7D3-C949-5D42DA431745}"/>
              </a:ext>
            </a:extLst>
          </p:cNvPr>
          <p:cNvGraphicFramePr>
            <a:graphicFrameLocks noGrp="1"/>
          </p:cNvGraphicFramePr>
          <p:nvPr/>
        </p:nvGraphicFramePr>
        <p:xfrm>
          <a:off x="757084" y="2145464"/>
          <a:ext cx="4278713" cy="1472807"/>
        </p:xfrm>
        <a:graphic>
          <a:graphicData uri="http://schemas.openxmlformats.org/drawingml/2006/table">
            <a:tbl>
              <a:tblPr/>
              <a:tblGrid>
                <a:gridCol w="2241755">
                  <a:extLst>
                    <a:ext uri="{9D8B030D-6E8A-4147-A177-3AD203B41FA5}">
                      <a16:colId xmlns:a16="http://schemas.microsoft.com/office/drawing/2014/main" val="1562070713"/>
                    </a:ext>
                  </a:extLst>
                </a:gridCol>
                <a:gridCol w="904044">
                  <a:extLst>
                    <a:ext uri="{9D8B030D-6E8A-4147-A177-3AD203B41FA5}">
                      <a16:colId xmlns:a16="http://schemas.microsoft.com/office/drawing/2014/main" val="3259655845"/>
                    </a:ext>
                  </a:extLst>
                </a:gridCol>
                <a:gridCol w="1132914">
                  <a:extLst>
                    <a:ext uri="{9D8B030D-6E8A-4147-A177-3AD203B41FA5}">
                      <a16:colId xmlns:a16="http://schemas.microsoft.com/office/drawing/2014/main" val="2471297306"/>
                    </a:ext>
                  </a:extLst>
                </a:gridCol>
              </a:tblGrid>
              <a:tr h="234462">
                <a:tc rowSpan="2">
                  <a:txBody>
                    <a:bodyPr/>
                    <a:lstStyle/>
                    <a:p>
                      <a:pPr algn="ctr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Rodzaj placówki</a:t>
                      </a:r>
                    </a:p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945661"/>
                  </a:ext>
                </a:extLst>
              </a:tr>
              <a:tr h="46892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Liczba </a:t>
                      </a:r>
                    </a:p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szkół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Liczba </a:t>
                      </a:r>
                    </a:p>
                    <a:p>
                      <a:pPr algn="just"/>
                      <a:r>
                        <a:rPr lang="pl-PL" sz="15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oddziałów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640490"/>
                  </a:ext>
                </a:extLst>
              </a:tr>
              <a:tr h="769422"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szkoły</a:t>
                      </a:r>
                    </a:p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podstawowe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pl-PL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pl-PL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416910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B16F09FF-3588-886D-7446-17672FA5819C}"/>
              </a:ext>
            </a:extLst>
          </p:cNvPr>
          <p:cNvGraphicFramePr>
            <a:graphicFrameLocks noGrp="1"/>
          </p:cNvGraphicFramePr>
          <p:nvPr/>
        </p:nvGraphicFramePr>
        <p:xfrm>
          <a:off x="6509083" y="2145464"/>
          <a:ext cx="4965162" cy="3351708"/>
        </p:xfrm>
        <a:graphic>
          <a:graphicData uri="http://schemas.openxmlformats.org/drawingml/2006/table">
            <a:tbl>
              <a:tblPr/>
              <a:tblGrid>
                <a:gridCol w="1980408">
                  <a:extLst>
                    <a:ext uri="{9D8B030D-6E8A-4147-A177-3AD203B41FA5}">
                      <a16:colId xmlns:a16="http://schemas.microsoft.com/office/drawing/2014/main" val="3080477642"/>
                    </a:ext>
                  </a:extLst>
                </a:gridCol>
                <a:gridCol w="1145806">
                  <a:extLst>
                    <a:ext uri="{9D8B030D-6E8A-4147-A177-3AD203B41FA5}">
                      <a16:colId xmlns:a16="http://schemas.microsoft.com/office/drawing/2014/main" val="175320160"/>
                    </a:ext>
                  </a:extLst>
                </a:gridCol>
                <a:gridCol w="1838948">
                  <a:extLst>
                    <a:ext uri="{9D8B030D-6E8A-4147-A177-3AD203B41FA5}">
                      <a16:colId xmlns:a16="http://schemas.microsoft.com/office/drawing/2014/main" val="3066147536"/>
                    </a:ext>
                  </a:extLst>
                </a:gridCol>
              </a:tblGrid>
              <a:tr h="603063">
                <a:tc rowSpan="2"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Rodzaj placówki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299049"/>
                  </a:ext>
                </a:extLst>
              </a:tr>
              <a:tr h="5314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Liczba </a:t>
                      </a:r>
                    </a:p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placówek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Liczba </a:t>
                      </a:r>
                    </a:p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Skontrolowanych stanowisk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025996"/>
                  </a:ext>
                </a:extLst>
              </a:tr>
              <a:tr h="487441"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Przedszkola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099878"/>
                  </a:ext>
                </a:extLst>
              </a:tr>
              <a:tr h="478124"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Szkoły Podstawowe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1682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187454"/>
                  </a:ext>
                </a:extLst>
              </a:tr>
              <a:tr h="177149"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Zespoły szkół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912920"/>
                  </a:ext>
                </a:extLst>
              </a:tr>
              <a:tr h="177149">
                <a:tc>
                  <a:txBody>
                    <a:bodyPr/>
                    <a:lstStyle/>
                    <a:p>
                      <a:pPr algn="just"/>
                      <a:endParaRPr lang="pl-PL" sz="15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pl-PL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881510"/>
                  </a:ext>
                </a:extLst>
              </a:tr>
              <a:tr h="177149">
                <a:tc>
                  <a:txBody>
                    <a:bodyPr/>
                    <a:lstStyle/>
                    <a:p>
                      <a:pPr algn="just"/>
                      <a:endParaRPr lang="pl-PL" sz="15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pl-PL" sz="15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pl-PL" sz="1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633534"/>
                  </a:ext>
                </a:extLst>
              </a:tr>
              <a:tr h="203898"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675239"/>
                  </a:ext>
                </a:extLst>
              </a:tr>
              <a:tr h="141720">
                <a:tc>
                  <a:txBody>
                    <a:bodyPr/>
                    <a:lstStyle/>
                    <a:p>
                      <a:pPr algn="just"/>
                      <a:r>
                        <a:rPr lang="pl-P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0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808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6A563-8D1A-B1F9-2E8A-8315DBA5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2619"/>
            <a:ext cx="10363200" cy="589936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Higiena Dzieci i Młodzieży</a:t>
            </a:r>
            <a:endParaRPr lang="pl-P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14F309F3-1A87-D914-0083-22F8972F273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21105" y="1333030"/>
          <a:ext cx="5105400" cy="4430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75BBFEA-A16A-B941-2BFA-0B61AD04A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6506" y="1065512"/>
            <a:ext cx="6321365" cy="4965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Nieprawidłowości w placówkach oświatowych dotyczyły m.in.: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nieprawidłowego planu lekcji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złego stanu sanitarno-techniczny wyposażenia placu zabaw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braku trwałych zabezpieczeń na otworach kanalizacyjnych zbiornika bezodpływowego oraz innych zagłębień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braku zabezpieczenia piaskownicy przed zanieczyszczeniem odpadami zwierzęcymi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złego stanu technicznego ścian, sufitu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braku aktualnego spisu znajdujących się na stanie niebezpiecznych substancji i ich mieszanin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złego stanu technicznego wyposażenia boiska szkolnego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braku zabezpieczeń lub osłon na grzejnikach centralnego ogrzewania</a:t>
            </a:r>
          </a:p>
        </p:txBody>
      </p:sp>
    </p:spTree>
    <p:extLst>
      <p:ext uri="{BB962C8B-B14F-4D97-AF65-F5344CB8AC3E}">
        <p14:creationId xmlns:p14="http://schemas.microsoft.com/office/powerpoint/2010/main" val="2093419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19DFA6-3503-DF8B-599B-538267A7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442452"/>
            <a:ext cx="8880301" cy="442451"/>
          </a:xfrm>
        </p:spPr>
        <p:txBody>
          <a:bodyPr anchor="t">
            <a:normAutofit fontScale="90000"/>
          </a:bodyPr>
          <a:lstStyle/>
          <a:p>
            <a:r>
              <a:rPr lang="pl-PL" dirty="0"/>
              <a:t>Zapobiegawczy Nadzór Sanitarny</a:t>
            </a:r>
          </a:p>
        </p:txBody>
      </p:sp>
      <p:pic>
        <p:nvPicPr>
          <p:cNvPr id="7" name="Symbol zastępczy zawartości 6" descr="Obraz zawierający diagram, tekst, Plan, Rysunek techniczny&#10;&#10;Opis wygenerowany automatycznie">
            <a:extLst>
              <a:ext uri="{FF2B5EF4-FFF2-40B4-BE49-F238E27FC236}">
                <a16:creationId xmlns:a16="http://schemas.microsoft.com/office/drawing/2014/main" id="{CAAEA304-9A9E-F2CD-46E5-03871103F8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83188" y="1024795"/>
            <a:ext cx="6172200" cy="4798885"/>
          </a:xfr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A42EE5-7B4E-1E6D-0EC3-39EE9BF2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1582994"/>
            <a:ext cx="4032998" cy="428599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pl-P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Wydano 17 decyzji płatniczych, 6 postanowień, 31 opinie sanitarne</a:t>
            </a:r>
            <a:r>
              <a:rPr lang="pl-PL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31 pism  w tym  4 stwierdzające  zgodność wykonania obiektu budowlanego z projektem budowlanym.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pl-P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Przeprowadzono 25 kontroli w tym: 4 kontrole po zawiadomieniu z art.56 prawa budowlanego,  2  kontrole w trakcie realizacji obiektów, 10 odbiorów higieniczno-sanitarnych na wniosek inwestora. </a:t>
            </a:r>
          </a:p>
          <a:p>
            <a:pPr>
              <a:lnSpc>
                <a:spcPct val="110000"/>
              </a:lnSpc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95964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5777B5-DFC6-C4A8-0089-AF578B9F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422786"/>
            <a:ext cx="6343578" cy="574163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CECF002-4C06-E187-C98E-E3D2AC051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2628" y="1081548"/>
            <a:ext cx="10442760" cy="477950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pl-PL" sz="23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Strategiczna ocena oddziaływania na środowisko </a:t>
            </a:r>
            <a:endParaRPr lang="pl-PL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9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sprawie uzgodnienia zakresu i stopnia szczegółowości informacji wymaganych w prognozie oddziaływania na środowisko </a:t>
            </a: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zajęto  5  stanowiska w formie opinii sanitarnych dotyczących :</a:t>
            </a:r>
          </a:p>
          <a:p>
            <a:r>
              <a:rPr lang="pl-PL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miasta i gminy Gołdap: </a:t>
            </a:r>
            <a:endParaRPr lang="pl-PL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projektu miejscowego planu zagospodarowania przestrzennego</a:t>
            </a:r>
            <a:r>
              <a:rPr lang="pl-PL" sz="1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kwartału miasta Gołdap, ograniczonego: ulicą Stadionową, prawym brzegiem rzeki </a:t>
            </a:r>
            <a:r>
              <a:rPr lang="pl-PL" sz="1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Gołdapy</a:t>
            </a:r>
            <a:r>
              <a:rPr lang="pl-PL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brzegiem Zalewu Ustronie w kierunku północnym do działki 408/2, wschodnią granica działki 408/2, 408/1, w dół zachodnią granica działki 269/3, dalej w kierunku wschodnim do punktu styku działki 2018 z działką 386 i następnie północną granicą działki 386 do ulicy Stadionowej; </a:t>
            </a:r>
            <a:endParaRPr lang="pl-PL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projektu zmiany miejscowego planu zagospodarowania przestrzennego kwartału miasta Gołdap, ograniczonego ulicą Stadionową, rzeką Gołdapią i torem kolejowym;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projektu zmiany miejscowego planu zagospodarowania przestrzennego terenów położonych w śródmieściu Gołdapi ograniczonych ulicami: Królewiecką, Armii Krajowej, </a:t>
            </a:r>
            <a:r>
              <a:rPr lang="pl-PL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Tatyzy</a:t>
            </a: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Jaćwieską;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projektu zmiany miejscowego planu zagospodarowania przestrzennego części gminy Gołdap z pokładami torfów położonych w obrębach geodezyjnych Bałupiany i Wiłkajcie;</a:t>
            </a:r>
          </a:p>
          <a:p>
            <a:pPr>
              <a:lnSpc>
                <a:spcPct val="115000"/>
              </a:lnSpc>
            </a:pPr>
            <a:r>
              <a:rPr lang="pl-PL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gminy Banie Mazurskie:</a:t>
            </a:r>
            <a:endParaRPr lang="pl-PL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projektu miejscowego planu zagospodarowania przestrzennego</a:t>
            </a:r>
            <a:r>
              <a:rPr lang="pl-PL" sz="1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części obrębu geodezyjnego</a:t>
            </a:r>
            <a:r>
              <a:rPr lang="pl-PL" sz="1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Banie Mazurskie, Miczuły, Dąbrówka Polska, Grodzisko, gmina Banie Mazurskie.</a:t>
            </a: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627512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3B9A05-1BC9-2F90-8457-2CE2A95E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383458"/>
            <a:ext cx="8644327" cy="603967"/>
          </a:xfrm>
        </p:spPr>
        <p:txBody>
          <a:bodyPr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ED056D4-3D80-935E-192E-0D3F92B40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156155"/>
            <a:ext cx="6172200" cy="1474839"/>
          </a:xfrm>
        </p:spPr>
        <p:txBody>
          <a:bodyPr/>
          <a:lstStyle/>
          <a:p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zaopiniowania projektu studium uwarunkowań i kierunków zagospodarowania przestrzennego gminy  </a:t>
            </a:r>
            <a:r>
              <a:rPr lang="pl-PL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 wpłynął żaden wniosek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EE0D43-348C-1E13-CF54-C6D85F7D4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440" y="1691148"/>
            <a:ext cx="4211586" cy="4177839"/>
          </a:xfrm>
        </p:spPr>
        <p:txBody>
          <a:bodyPr>
            <a:normAutofit/>
          </a:bodyPr>
          <a:lstStyle/>
          <a:p>
            <a:pPr algn="just"/>
            <a:r>
              <a:rPr lang="pl-PL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uzgodnienia projektu miejscowego  planu zagospodarowania przestrzennego wraz z prognozą oddziaływania na środowisko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zajęto  </a:t>
            </a:r>
            <a:r>
              <a:rPr lang="pl-PL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stanowiska </a:t>
            </a: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projektu miejscowego planu zagospodarowania przestrzennego części obrębu geodezyjnego Dubeninki w gminie Dubeninki;</a:t>
            </a:r>
          </a:p>
          <a:p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projektu miejscowego planu zagospodarowania przestrzennego części obrębu geodezyjnego Żytkiejmy w gminie Dubeninki;</a:t>
            </a:r>
          </a:p>
          <a:p>
            <a:pPr algn="just"/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7659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D967D-0F78-1344-6864-C7B1BA93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4" y="353961"/>
            <a:ext cx="7238314" cy="633464"/>
          </a:xfrm>
        </p:spPr>
        <p:txBody>
          <a:bodyPr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E583CEF-1BF9-46FE-FDFE-BDB3220D9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2542" y="987425"/>
            <a:ext cx="6105832" cy="485293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sz="32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ts val="1500"/>
              </a:lnSpc>
            </a:pPr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Oceny oddziaływania przedsięwzięcia na środowisko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ts val="1500"/>
              </a:lnSpc>
            </a:pPr>
            <a:r>
              <a:rPr lang="pl-PL" sz="18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dotyczących wydania opinii co do przeprowadzenia oceny oddziaływania przedsięwzięcia na środowisko, a w przypadku stwierdzenia tej potrzeby – co do zakresu raportu o oddziaływaniu przedsięwzięcia na środowisko oraz w sprawie uzgodnienia warunków realizacji przedsięwzięcia przed wydaniem decyzji o środowiskowych uwarunkowaniach ogółem zajęto </a:t>
            </a:r>
            <a:r>
              <a:rPr lang="pl-PL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 stanowisk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tym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stanowisk w formie opinii sanitarnych i 4 stanowiska w formie pisma podtrzymujące wydaną decyzję dotyczące ponownego zajęcia stanowiska w rozpatrywanych sprawach. </a:t>
            </a:r>
          </a:p>
          <a:p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Wydano 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  opinii sanitarnych,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tym 5 dotyczyło farm fotowoltaicznych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terenie gminy Gołdap.</a:t>
            </a:r>
          </a:p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just"/>
            <a:endParaRPr lang="pl-PL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pl-PL" sz="26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9F55B0-EDBA-323C-2AAE-917C714AA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116" y="1445343"/>
            <a:ext cx="4309909" cy="4611328"/>
          </a:xfrm>
        </p:spPr>
        <p:txBody>
          <a:bodyPr>
            <a:normAutofit fontScale="92500" lnSpcReduction="10000"/>
          </a:bodyPr>
          <a:lstStyle/>
          <a:p>
            <a:r>
              <a:rPr lang="pl-PL" sz="17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Opinie o lokalizacjach (cmentarze, miejsca gromadzenia odpadów, zbiorniki bezodpływowe na ścieki) i uzgadnianie warunków zabudowy.</a:t>
            </a:r>
          </a:p>
          <a:p>
            <a:pPr algn="just"/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dotyczących projektów decyzji o warunkach zabudowy zajęto </a:t>
            </a:r>
            <a:r>
              <a:rPr lang="pl-PL" sz="1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stanowisk</a:t>
            </a:r>
            <a:r>
              <a:rPr lang="pl-PL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wydano 6 postanowień, 1 sprawę rozstrzygnięto pismem. Wszystkie sprawy dotyczyły terenu </a:t>
            </a:r>
            <a:r>
              <a:rPr lang="pl-PL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gminy Banie Mazurskie.</a:t>
            </a: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Rozpatrzono wnioski dotyczące projektów decyzji o warunkach zabudowy dla budowy budynków gospodarczych, przydomowej oczyszczalni ścieków, zmiany sposobu użytkowania oraz przebudowy i rozbudowy budynków gospodarczych na mieszkalne, budowy instalacji fotowoltaicznej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pl-PL" sz="1600" dirty="0">
              <a:latin typeface="Times New Roman" panose="02020603050405020304" pitchFamily="18" charset="0"/>
            </a:endParaRPr>
          </a:p>
          <a:p>
            <a:endParaRPr lang="pl-PL" sz="1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43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AD8D5-0779-6379-7B14-68759D7D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285136"/>
            <a:ext cx="5999449" cy="702290"/>
          </a:xfrm>
        </p:spPr>
        <p:txBody>
          <a:bodyPr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Zapobiegawczy Nadzór Sanitarny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21DB077-920D-C583-93C6-1801AA6F9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36541" y="987426"/>
            <a:ext cx="4552335" cy="26996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Uzgodnienia dokumentacji projektowej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8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uzgodnienia  projektów technologicznych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zajęto 3 stanowiska i wydano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opinie sanitarne.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Przy opiniowaniu projektów uwzględniane były stanowiska działów merytorycznych sprawujących  nadzór nad opiniowanym obiektem.</a:t>
            </a:r>
          </a:p>
          <a:p>
            <a:pPr marL="228600" algn="just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CE2160-BBDB-9AC2-3660-FDA8B8808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296" y="1347019"/>
            <a:ext cx="6744930" cy="4857137"/>
          </a:xfrm>
        </p:spPr>
        <p:txBody>
          <a:bodyPr>
            <a:noAutofit/>
          </a:bodyPr>
          <a:lstStyle/>
          <a:p>
            <a:pPr algn="just"/>
            <a:r>
              <a:rPr lang="pl-PL" sz="1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Odbiory końcowe i uczestniczenie  w sprawie dopuszczenia do użytkowania obiektu budowlanego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2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odbiorów sanitarno-higienicznych  z art. 3 pkt.3 ustawy o Państwowej Inspekcji Sanitarnej  </a:t>
            </a:r>
            <a:r>
              <a:rPr lang="pl-PL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zajęto 10 stanowisk</a:t>
            </a:r>
            <a:r>
              <a:rPr lang="pl-PL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(na terenie miasta  Gołdap) dotyczyły m.in.: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cukierni „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AleCiacho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Justyna Bolek” zlokalizowanej w jednokondygnacyjnym budynku usługowym przy ul. Partyzantów 13 w Gołdapi;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pomieszczeń apteki ogólnodostępnej zlokalizowanej w istniejącym budynku usługowo-mieszkalnym przy </a:t>
            </a:r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Paderewskiego 9 w Gołdapi;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pomieszczeń sklepu „LEWIATAN” zlokalizowanego w budynku produkcyjno-mieszkalnym przy ul. Jaćwieskiej 6A  w Gołdapi</a:t>
            </a:r>
          </a:p>
          <a:p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zawiadomień o zakończeniu budowy i zamiarze przystąpienia do użytkowania zgłaszanego obiektu budowlanego w związku </a:t>
            </a:r>
            <a:r>
              <a:rPr lang="pl-PL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art. 56 ustawy z dnia 7 lipca 1994r. Prawo budowlane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zajęto </a:t>
            </a:r>
            <a:r>
              <a:rPr lang="pl-PL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stanowiska ( 2  na terenie gminy Gołdap, 1 – na terenie gminy Banie Mazurskie, 1 – na terenie gminy  Dubeninki )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stwierdzające zgodność  zrealizowanego zadania z zatwierdzonym projektem budowlanym, w zakresie wymagań higienicznych i zdrowotnych dla zadania m.in.: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budynku produkcyjno–magazynowego z częścią socjalno - biurową wraz z infrastrukturą towarzyszącą  w Niedrzwicy,  ul. Strefowa 3, 19-500 Gołdap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przebudowa i rozbudowa budynku szkoły wraz ze zmianą sposobu użytkowania pomieszczeń szkolnych na przedszkole, Grabowo 54, 19-500 Gołdap,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przebudowa i zmiana sposobu użytkowania budynku niemieszkalnego na garaż oraz jego rozbudowę o świetlicę wiejską w Żabinie, gm. Banie Mazurskie,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298887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6372" y="1027998"/>
            <a:ext cx="7217364" cy="4392119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Przeprowadzonych zostało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szkoleń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skierowanych do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 osób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oraz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narad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tematyki programowej, wizytowano realizację programów edukacyjnych w                 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placówkach nauczania i wychowania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Zrealizowano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konkursów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których wzięło udział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osoby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byli to uczniowie szkół podstawowych, ponadpodstawowych oraz dzieci w wieku przedszkolnym. Przeprowadzono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zajęć edukacyjnych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1693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osób. Zorganizowano jeden Turniej Sportowo-Higieniczny w trakcie trwania wakacji, w którym udział wzięło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osób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Międzyszkolne Zawody Sportowe „Trzymaj Formę” gdzie zawodnikami byli uczniowie z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Szkół Podstawowych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Pracownicy Powiatowej Stacji Sanitarno-Epidemiologicznej uczestniczyli ze swoim stanowiskiem edukacyjnym w trakcie zawodów sportowych, imprez edukacyjnych zorganizowanych przez różne instytucje.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63A6175-8BB5-44B1-A287-5B92D0949AD8}"/>
              </a:ext>
            </a:extLst>
          </p:cNvPr>
          <p:cNvSpPr txBox="1"/>
          <p:nvPr/>
        </p:nvSpPr>
        <p:spPr>
          <a:xfrm>
            <a:off x="901934" y="348626"/>
            <a:ext cx="6761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7" name="Obraz 6" descr="Obraz zawierający ubrania, osoba, Ludzka twarz, chłopiec&#10;&#10;Opis wygenerowany automatycznie">
            <a:extLst>
              <a:ext uri="{FF2B5EF4-FFF2-40B4-BE49-F238E27FC236}">
                <a16:creationId xmlns:a16="http://schemas.microsoft.com/office/drawing/2014/main" id="{F1033EE3-CFD1-C613-439F-061957106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31" y="98323"/>
            <a:ext cx="1952318" cy="2576052"/>
          </a:xfrm>
          <a:prstGeom prst="rect">
            <a:avLst/>
          </a:prstGeom>
        </p:spPr>
      </p:pic>
      <p:pic>
        <p:nvPicPr>
          <p:cNvPr id="11" name="Obraz 10" descr="Obraz zawierający tekst, ubrania, osoba, Ludzka twarz&#10;&#10;Opis wygenerowany automatycznie">
            <a:extLst>
              <a:ext uri="{FF2B5EF4-FFF2-40B4-BE49-F238E27FC236}">
                <a16:creationId xmlns:a16="http://schemas.microsoft.com/office/drawing/2014/main" id="{9C66DED0-1BA5-3B62-36C7-6BC8F1603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9" y="641013"/>
            <a:ext cx="2222090" cy="2762865"/>
          </a:xfrm>
          <a:prstGeom prst="rect">
            <a:avLst/>
          </a:prstGeom>
        </p:spPr>
      </p:pic>
      <p:pic>
        <p:nvPicPr>
          <p:cNvPr id="16" name="Obraz 15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A142456F-672F-C569-2F15-A92C9C6B3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48" y="4762665"/>
            <a:ext cx="3873910" cy="1632574"/>
          </a:xfrm>
          <a:prstGeom prst="rect">
            <a:avLst/>
          </a:prstGeom>
        </p:spPr>
      </p:pic>
      <p:pic>
        <p:nvPicPr>
          <p:cNvPr id="18" name="Obraz 17" descr="Obraz zawierający sport, sprzęt sportowy, obuwie, zawody lekkoatletyczne&#10;&#10;Opis wygenerowany automatycznie">
            <a:extLst>
              <a:ext uri="{FF2B5EF4-FFF2-40B4-BE49-F238E27FC236}">
                <a16:creationId xmlns:a16="http://schemas.microsoft.com/office/drawing/2014/main" id="{51AE94A6-1316-0AAC-42C1-A03BA9B51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4" y="4876800"/>
            <a:ext cx="2507226" cy="1404304"/>
          </a:xfrm>
          <a:prstGeom prst="rect">
            <a:avLst/>
          </a:prstGeom>
        </p:spPr>
      </p:pic>
      <p:pic>
        <p:nvPicPr>
          <p:cNvPr id="22" name="Obraz 21" descr="Obraz zawierający w pomieszczeniu, meble, krzesło, ściana&#10;&#10;Opis wygenerowany automatycznie">
            <a:extLst>
              <a:ext uri="{FF2B5EF4-FFF2-40B4-BE49-F238E27FC236}">
                <a16:creationId xmlns:a16="http://schemas.microsoft.com/office/drawing/2014/main" id="{260C2C46-F22E-47FB-7A88-A1A92F8C8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30" y="4276166"/>
            <a:ext cx="2222090" cy="194082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399" y="1231271"/>
            <a:ext cx="6941575" cy="2351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obchodów Światowego Dnia Mycia Rąk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zorganizowaliśmy akcję edukacyjną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 Myję ręce, bo wiem więcej”.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realizację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przedsięwzięcia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włączyło się Przedsiębiorstwo Wodociągów i Kanalizacji w Gołdapi, a swym zasięgiem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wydarzenie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objęło uczniów i nauczycieli klas I z czterech szkół podstawowych.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racownicy Udzielaliśmy instruktażu prawidłowego mycia rąk, rozmawiali z dziećmi dla czego należy myć ręce, po jakich czynnościach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powinnyśmy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myć ręce. W naszej akcji udział wzięło ponad 200 osób.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802ADF5-D9DD-49EA-B3C0-520F1EDF0108}"/>
              </a:ext>
            </a:extLst>
          </p:cNvPr>
          <p:cNvSpPr txBox="1"/>
          <p:nvPr/>
        </p:nvSpPr>
        <p:spPr>
          <a:xfrm>
            <a:off x="914399" y="346401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4" name="Obraz 3" descr="Obraz zawierający na wolnym powietrzu, niebo, ubrania, obuwie&#10;&#10;Opis wygenerowany automatycznie">
            <a:extLst>
              <a:ext uri="{FF2B5EF4-FFF2-40B4-BE49-F238E27FC236}">
                <a16:creationId xmlns:a16="http://schemas.microsoft.com/office/drawing/2014/main" id="{705A676F-1667-6577-EBEF-BEF6B6DB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39" y="581370"/>
            <a:ext cx="2466241" cy="1849681"/>
          </a:xfrm>
          <a:prstGeom prst="rect">
            <a:avLst/>
          </a:prstGeom>
        </p:spPr>
      </p:pic>
      <p:pic>
        <p:nvPicPr>
          <p:cNvPr id="6" name="Obraz 5" descr="Obraz zawierający ubrania, na wolnym powietrzu, niebo, osoba&#10;&#10;Opis wygenerowany automatycznie">
            <a:extLst>
              <a:ext uri="{FF2B5EF4-FFF2-40B4-BE49-F238E27FC236}">
                <a16:creationId xmlns:a16="http://schemas.microsoft.com/office/drawing/2014/main" id="{C9B0C895-C7FF-4CAB-925E-EB2E22C5A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165" y="3873450"/>
            <a:ext cx="2776134" cy="2082101"/>
          </a:xfrm>
          <a:prstGeom prst="rect">
            <a:avLst/>
          </a:prstGeom>
        </p:spPr>
      </p:pic>
      <p:pic>
        <p:nvPicPr>
          <p:cNvPr id="10" name="Obraz 9" descr="Obraz zawierający osoba, ubrania, Ludzka twarz, łazienka&#10;&#10;Opis wygenerowany automatycznie">
            <a:extLst>
              <a:ext uri="{FF2B5EF4-FFF2-40B4-BE49-F238E27FC236}">
                <a16:creationId xmlns:a16="http://schemas.microsoft.com/office/drawing/2014/main" id="{7CDAEC6A-F523-B748-33E2-D96797BFE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86" y="3834581"/>
            <a:ext cx="3077788" cy="2442049"/>
          </a:xfrm>
          <a:prstGeom prst="rect">
            <a:avLst/>
          </a:prstGeom>
        </p:spPr>
      </p:pic>
      <p:pic>
        <p:nvPicPr>
          <p:cNvPr id="14" name="Obraz 13" descr="Obraz zawierający Ludzka twarz, osoba, ubrania, w pomieszczeniu&#10;&#10;Opis wygenerowany automatycznie">
            <a:extLst>
              <a:ext uri="{FF2B5EF4-FFF2-40B4-BE49-F238E27FC236}">
                <a16:creationId xmlns:a16="http://schemas.microsoft.com/office/drawing/2014/main" id="{EFE80640-EBA9-399A-EB2B-6FF3C725A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76" y="3738596"/>
            <a:ext cx="2228752" cy="235181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982DB9C-C131-7A8D-8DF1-E7BDEAEE7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" y="3924821"/>
            <a:ext cx="2296146" cy="23518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2787" y="1199536"/>
            <a:ext cx="6985720" cy="53120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Ponadto zorganizowaliśmy powiatowy konkurs wiedzy i układania puzzli pod nazwą „ Zdrowo i Bezpiecznie w Lesie ”, którego współorganizatorem było Nadleśnictwo Gołdap, a patronat honorowy nad konkursem objął Państwowy Wojewódzki Warmińsko-Mazurski Inspektor Sanitarny w Olsztynie. Do konkursu przystąpili uczniowie z 5 Szkół Podstawowych z terenu powiatu gołdapskiego.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sprawozdawczym przeprowadzone zostały zajęcia edukacyjne na obozach i koloniach letnich oraz na półkoloniach zimowych z tematyki bezpiecznego wypoczynku, higieny rąk, profilaktyki grypy i profilaktyki COVID – 19.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realizacji naszych działań wspierali nas również przedstawiciele Komendy Powiatowej Policji w Gołdapi.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październiku w ramach akcji profilaktyki raka piersi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uczestniczyliśmy                             w evencie zorganizowanym prze Urząd Miejski w Gołdapi oraz Dom Kultury                       w Gołdapi, nasze stanowisko cieszyło się dużym zainteresowaniem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b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908E38-D09E-4F38-B971-484B19C19EE7}"/>
              </a:ext>
            </a:extLst>
          </p:cNvPr>
          <p:cNvSpPr txBox="1"/>
          <p:nvPr/>
        </p:nvSpPr>
        <p:spPr>
          <a:xfrm>
            <a:off x="914399" y="346401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9" name="Obraz 8" descr="Obraz zawierający meble, ubrania, w pomieszczeniu, ściana&#10;&#10;Opis wygenerowany automatycznie">
            <a:extLst>
              <a:ext uri="{FF2B5EF4-FFF2-40B4-BE49-F238E27FC236}">
                <a16:creationId xmlns:a16="http://schemas.microsoft.com/office/drawing/2014/main" id="{320E499C-BD69-7123-DD75-A261A2428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37" y="137652"/>
            <a:ext cx="2172929" cy="1543664"/>
          </a:xfrm>
          <a:prstGeom prst="rect">
            <a:avLst/>
          </a:prstGeom>
        </p:spPr>
      </p:pic>
      <p:pic>
        <p:nvPicPr>
          <p:cNvPr id="12" name="Obraz 11" descr="Obraz zawierający ubrania, osoba, obuwie, człowiek&#10;&#10;Opis wygenerowany automatycznie">
            <a:extLst>
              <a:ext uri="{FF2B5EF4-FFF2-40B4-BE49-F238E27FC236}">
                <a16:creationId xmlns:a16="http://schemas.microsoft.com/office/drawing/2014/main" id="{308E9024-6E25-D172-1719-8F63680FF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93" y="2082122"/>
            <a:ext cx="1435510" cy="1966452"/>
          </a:xfrm>
          <a:prstGeom prst="rect">
            <a:avLst/>
          </a:prstGeom>
        </p:spPr>
      </p:pic>
      <p:pic>
        <p:nvPicPr>
          <p:cNvPr id="16" name="Obraz 15" descr="Obraz zawierający ubrania, w pomieszczeniu, stół, Ludzka twarz&#10;&#10;Opis wygenerowany automatycznie">
            <a:extLst>
              <a:ext uri="{FF2B5EF4-FFF2-40B4-BE49-F238E27FC236}">
                <a16:creationId xmlns:a16="http://schemas.microsoft.com/office/drawing/2014/main" id="{70456466-D467-9806-7CE7-2332C81DF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07" y="4048574"/>
            <a:ext cx="1815851" cy="2463025"/>
          </a:xfrm>
          <a:prstGeom prst="rect">
            <a:avLst/>
          </a:prstGeom>
        </p:spPr>
      </p:pic>
      <p:pic>
        <p:nvPicPr>
          <p:cNvPr id="19" name="Obraz 18" descr="Obraz zawierający ubrania, osoba, obuwie, w pomieszczeniu&#10;&#10;Opis wygenerowany automatycznie">
            <a:extLst>
              <a:ext uri="{FF2B5EF4-FFF2-40B4-BE49-F238E27FC236}">
                <a16:creationId xmlns:a16="http://schemas.microsoft.com/office/drawing/2014/main" id="{5DC70056-A365-5E27-D7EB-805F68836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72" y="909485"/>
            <a:ext cx="1902321" cy="1868128"/>
          </a:xfrm>
          <a:prstGeom prst="rect">
            <a:avLst/>
          </a:prstGeom>
        </p:spPr>
      </p:pic>
      <p:pic>
        <p:nvPicPr>
          <p:cNvPr id="21" name="Obraz 20" descr="Obraz zawierający ubrania, osoba, Ludzka twarz, obuwie&#10;&#10;Opis wygenerowany automatycznie">
            <a:extLst>
              <a:ext uri="{FF2B5EF4-FFF2-40B4-BE49-F238E27FC236}">
                <a16:creationId xmlns:a16="http://schemas.microsoft.com/office/drawing/2014/main" id="{89CFBEF0-B98B-093A-B341-D936DF632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84" y="4513008"/>
            <a:ext cx="2172929" cy="18168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DA549A-7A5C-FB32-ED0A-5A827EB5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81781"/>
            <a:ext cx="2772698" cy="471948"/>
          </a:xfrm>
        </p:spPr>
        <p:txBody>
          <a:bodyPr>
            <a:no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E6D92E-A2FA-7E6B-5B67-E18C984E3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99411"/>
            <a:ext cx="10468304" cy="4973052"/>
          </a:xfrm>
        </p:spPr>
        <p:txBody>
          <a:bodyPr>
            <a:normAutofit/>
          </a:bodyPr>
          <a:lstStyle/>
          <a:p>
            <a:pPr marL="2160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dziedzinie chorób zakaźnych sytuacja w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znacznym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stopniu uległa polepszeniu w stosunku do roku poprzedniego.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Nastąpił spadek zachorowań na choroby zakaźne. Zarejestrowano ogółem 391 przypadków z tego 117 osób było hospitalizowanych, natomiast w 2022 r. zarejestrowano ogółem 1271 przypadków z tego 131 osób było hospitalizowanych, co stanowi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spadek o 69,23 %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dnotowano 165 przypadków zachorowań na Covid - 19, w tym 58 osób było hospitalizowanych, natomiast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2022 r. odnotowano 1014 przypadków zachorowań, w tym 80 osób było hospitalizowanych.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Spadek wyniósł 83,72 %.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Wraz ze spadkiem zachorowań na Covid-19, nastąpił wzrost zachorowań na grypę. Zarejestrowano 899 przypadków z tego 12 przypadków skierowano do szpitala, w tym w 5 przypadkach grypa została potwierdzona laboratoryjnie. Natomiast w 2022 r. zarejestrowano 732 przypadki zachorowań, z tego 13 przypadków skierowano do szpitala, w tym również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5 przypadkach grypa została potwierdzona laboratoryjnie.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Wzrost nastąpił o 18,57 %.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Ponadto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zarejestrowano 26 przypadków pogryzień przez zwierzęta, w roku 2022 zarejestrowano 24 przypadki pogryzień,  nieznaczny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wzrost nastąpił o 7,69 %.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Pozostałe jednostki chorobowe utrzymują się na podobnym poziomie w stoku do roku 2022. </a:t>
            </a:r>
          </a:p>
        </p:txBody>
      </p:sp>
    </p:spTree>
    <p:extLst>
      <p:ext uri="{BB962C8B-B14F-4D97-AF65-F5344CB8AC3E}">
        <p14:creationId xmlns:p14="http://schemas.microsoft.com/office/powerpoint/2010/main" val="1818932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6477" y="943643"/>
            <a:ext cx="8684843" cy="5914357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l-PL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Koordynowana jest na poziomie powiatowym poprzez realizację programów i akcji  profilaktycznych:</a:t>
            </a:r>
            <a:endParaRPr lang="pl-PL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„Czyste powietrze wokół nas”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„Bieg po zdrowie”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„Trzymaj Formę” 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„ARS, czyli jak dbać o miłość?”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Krajowy Program Zwalczania AIDS i Zapobiegania Zakażeniom HIV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„Wybierz życie – pierwszy krok” poświęcony profilaktyce zakażeń wirusem HPV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„Znamię! Znam Je?”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„Podstępne WZW”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„Skąd się biorą produkty ekologiczne”  </a:t>
            </a:r>
          </a:p>
          <a:p>
            <a:pPr marL="21600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Program „Profilaktyka chorób przenoszonych przez kleszcze”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Akcja Światowym Dniem bez Tytoniu,                         </a:t>
            </a:r>
          </a:p>
          <a:p>
            <a:pPr marL="0" lvl="0" indent="0"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Akcja Dniem Rzucania Palenia,</a:t>
            </a:r>
          </a:p>
          <a:p>
            <a:pPr marL="0" lvl="0" indent="0"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Akcja Światowym Dniem Zdrowia,</a:t>
            </a:r>
          </a:p>
          <a:p>
            <a:pPr marL="0" lvl="0" indent="0"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Akcja Europejskim Dniem Wiedzy o Antybiotykach,</a:t>
            </a:r>
          </a:p>
          <a:p>
            <a:pPr marL="0" lvl="0" indent="0"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Akcja profilaktyka grypy sezonowej i COVID 19,</a:t>
            </a:r>
          </a:p>
          <a:p>
            <a:pPr marL="0" lvl="0" indent="0"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Akcja „Moje dziecko idzie do szkoły”,</a:t>
            </a:r>
          </a:p>
          <a:p>
            <a:pPr marL="0" lvl="0" indent="0">
              <a:spcBef>
                <a:spcPts val="600"/>
              </a:spcBef>
              <a:buSzPts val="1000"/>
              <a:buNone/>
              <a:tabLst>
                <a:tab pos="457200" algn="l"/>
              </a:tabLst>
            </a:pPr>
            <a:r>
              <a:rPr lang="pl-P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Akcja „Zdrowe wakacje”, „Bezpieczne ferie”</a:t>
            </a:r>
            <a:endParaRPr lang="pl-PL" sz="15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A4D3750-6E64-4520-87E3-A25BF3037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476" y="3382530"/>
            <a:ext cx="1492996" cy="14337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00C0536-03E1-407C-B058-5068AF46B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32" y="1382416"/>
            <a:ext cx="1515724" cy="1177261"/>
          </a:xfrm>
          <a:prstGeom prst="rect">
            <a:avLst/>
          </a:prstGeom>
        </p:spPr>
      </p:pic>
      <p:pic>
        <p:nvPicPr>
          <p:cNvPr id="2050" name="Picture 2" descr="Skąd się biorą produkty ekologiczne” – ogólnopolski program edukacyjny dla  przedszkoli - Główny Inspektorat Sanitarny - Portal Gov.p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787" y="5110362"/>
            <a:ext cx="2927849" cy="1235186"/>
          </a:xfrm>
          <a:prstGeom prst="rect">
            <a:avLst/>
          </a:prstGeom>
          <a:noFill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D5F8DB3-85F0-48C3-B362-72092AA64A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r="3" b="13024"/>
          <a:stretch/>
        </p:blipFill>
        <p:spPr>
          <a:xfrm>
            <a:off x="8767427" y="113901"/>
            <a:ext cx="1353146" cy="1480923"/>
          </a:xfrm>
          <a:prstGeom prst="rect">
            <a:avLst/>
          </a:prstGeom>
        </p:spPr>
      </p:pic>
      <p:pic>
        <p:nvPicPr>
          <p:cNvPr id="2051" name="Picture 3" descr="C:\Users\E.Bolewska\Desktop\HIVAIDS 2021\Wstążecz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5198" y="1480193"/>
            <a:ext cx="878394" cy="1191120"/>
          </a:xfrm>
          <a:prstGeom prst="rect">
            <a:avLst/>
          </a:prstGeom>
          <a:noFill/>
        </p:spPr>
      </p:pic>
      <p:pic>
        <p:nvPicPr>
          <p:cNvPr id="1026" name="Picture 2" descr="C:\Users\E.Bolewska\Desktop\28afd67909298ee6b33ad875a97947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3676" y="2195782"/>
            <a:ext cx="1353146" cy="1353146"/>
          </a:xfrm>
          <a:prstGeom prst="rect">
            <a:avLst/>
          </a:prstGeom>
          <a:noFill/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B8CA6A1-0422-463A-9A5A-211C4F476553}"/>
              </a:ext>
            </a:extLst>
          </p:cNvPr>
          <p:cNvSpPr txBox="1"/>
          <p:nvPr/>
        </p:nvSpPr>
        <p:spPr>
          <a:xfrm>
            <a:off x="914399" y="346401"/>
            <a:ext cx="7890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392D63D-B7F0-4FEF-A6CD-36B9E0434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34" y="2095496"/>
            <a:ext cx="2082989" cy="1038717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D8E9A1D0-04BA-384E-9846-83D758846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827" y="201953"/>
            <a:ext cx="982756" cy="1312901"/>
          </a:xfrm>
          <a:prstGeom prst="rect">
            <a:avLst/>
          </a:prstGeom>
        </p:spPr>
      </p:pic>
      <p:pic>
        <p:nvPicPr>
          <p:cNvPr id="7" name="Obraz 6" descr="Obraz zawierający tekst, kreskówka, bezkręgowiec, ilustracja&#10;&#10;Opis wygenerowany automatycznie">
            <a:extLst>
              <a:ext uri="{FF2B5EF4-FFF2-40B4-BE49-F238E27FC236}">
                <a16:creationId xmlns:a16="http://schemas.microsoft.com/office/drawing/2014/main" id="{9A2CD810-8284-19CF-2F91-F81BC131F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54" y="4846507"/>
            <a:ext cx="1886719" cy="1347657"/>
          </a:xfrm>
          <a:prstGeom prst="rect">
            <a:avLst/>
          </a:prstGeom>
        </p:spPr>
      </p:pic>
      <p:pic>
        <p:nvPicPr>
          <p:cNvPr id="11" name="Obraz 10" descr="Obraz zawierający tekst, Czcionka, logo, krąg&#10;&#10;Opis wygenerowany automatycznie">
            <a:extLst>
              <a:ext uri="{FF2B5EF4-FFF2-40B4-BE49-F238E27FC236}">
                <a16:creationId xmlns:a16="http://schemas.microsoft.com/office/drawing/2014/main" id="{58AB27FA-1FA8-08D9-7DDC-C1A7E8EC3A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54" y="3429000"/>
            <a:ext cx="1651892" cy="697041"/>
          </a:xfrm>
          <a:prstGeom prst="rect">
            <a:avLst/>
          </a:prstGeom>
        </p:spPr>
      </p:pic>
      <p:pic>
        <p:nvPicPr>
          <p:cNvPr id="14" name="Obraz 13" descr="Obraz zawierający tekst, ubrania, Taniec, osoba&#10;&#10;Opis wygenerowany automatycznie">
            <a:extLst>
              <a:ext uri="{FF2B5EF4-FFF2-40B4-BE49-F238E27FC236}">
                <a16:creationId xmlns:a16="http://schemas.microsoft.com/office/drawing/2014/main" id="{6598F62C-5FF3-A8CF-563E-DB68D58E29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29" y="3883637"/>
            <a:ext cx="2344662" cy="98936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22A94D-D3B5-DF0D-D614-AD6585B3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34376"/>
            <a:ext cx="7054034" cy="657006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i Oświata Zdrowotna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A2B044-3AAF-0093-3158-7BFD349A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81" y="1091381"/>
            <a:ext cx="7368537" cy="55707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Pracownicy Powiatowej Stacji Sanitarno-Epidemiologicznej w Gołdapi  brali udział w wydarzeniach organizowanych przez instytucje samorządowe,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trakcie których wystawiane było nasze stanowisko, a osoby zainteresowane mogły uzyskać informacje na temat: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chorób przenoszonych przez kleszcze,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znamion,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cukrzycy,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grypy,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środków psychoaktywnych,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profilaktyki chorób nowotworowych,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racjonalnego odżywiania,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aktywności fizycznej w rozwoju młodego człowieka oraz osoby starszej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wielu innych, gdzie każda osoba mogła uzyskać materiały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informatyczno-edukacyjne związane z profilaktyką zdrowotną.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Wszystkie </a:t>
            </a: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informacje z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naszych wydarzeń zamieszczane są na naszym Facebooku.</a:t>
            </a:r>
          </a:p>
        </p:txBody>
      </p:sp>
      <p:pic>
        <p:nvPicPr>
          <p:cNvPr id="7" name="Obraz 6" descr="Obraz zawierający na wolnym powietrzu, trawa, osoba, ubrania&#10;&#10;Opis wygenerowany automatycznie">
            <a:extLst>
              <a:ext uri="{FF2B5EF4-FFF2-40B4-BE49-F238E27FC236}">
                <a16:creationId xmlns:a16="http://schemas.microsoft.com/office/drawing/2014/main" id="{89330339-75C1-87C2-41B7-F93A329E7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23" y="1553547"/>
            <a:ext cx="1519696" cy="1540354"/>
          </a:xfrm>
          <a:prstGeom prst="rect">
            <a:avLst/>
          </a:prstGeom>
        </p:spPr>
      </p:pic>
      <p:pic>
        <p:nvPicPr>
          <p:cNvPr id="9" name="Obraz 8" descr="Obraz zawierający ubrania, osoba, uśmiech, obuwie&#10;&#10;Opis wygenerowany automatycznie">
            <a:extLst>
              <a:ext uri="{FF2B5EF4-FFF2-40B4-BE49-F238E27FC236}">
                <a16:creationId xmlns:a16="http://schemas.microsoft.com/office/drawing/2014/main" id="{6ED49C59-A48D-AB6F-44EA-C2CDBFFC3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81" y="4534276"/>
            <a:ext cx="1789470" cy="2064774"/>
          </a:xfrm>
          <a:prstGeom prst="rect">
            <a:avLst/>
          </a:prstGeom>
        </p:spPr>
      </p:pic>
      <p:pic>
        <p:nvPicPr>
          <p:cNvPr id="11" name="Obraz 10" descr="Obraz zawierający na wolnym powietrzu, trawa, osoba, ubrania&#10;&#10;Opis wygenerowany automatycznie">
            <a:extLst>
              <a:ext uri="{FF2B5EF4-FFF2-40B4-BE49-F238E27FC236}">
                <a16:creationId xmlns:a16="http://schemas.microsoft.com/office/drawing/2014/main" id="{A1522190-D8C2-F27F-B327-18FE01632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73" y="4937398"/>
            <a:ext cx="1449635" cy="1423162"/>
          </a:xfrm>
          <a:prstGeom prst="rect">
            <a:avLst/>
          </a:prstGeom>
        </p:spPr>
      </p:pic>
      <p:pic>
        <p:nvPicPr>
          <p:cNvPr id="13" name="Obraz 12" descr="Obraz zawierający w pomieszczeniu, ściana, ubrania, osoba&#10;&#10;Opis wygenerowany automatycznie">
            <a:extLst>
              <a:ext uri="{FF2B5EF4-FFF2-40B4-BE49-F238E27FC236}">
                <a16:creationId xmlns:a16="http://schemas.microsoft.com/office/drawing/2014/main" id="{255DC733-DFB2-BDC3-BE29-56B83D78B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54" y="4937398"/>
            <a:ext cx="1622323" cy="1661652"/>
          </a:xfrm>
          <a:prstGeom prst="rect">
            <a:avLst/>
          </a:prstGeom>
        </p:spPr>
      </p:pic>
      <p:pic>
        <p:nvPicPr>
          <p:cNvPr id="14" name="Obraz 13" descr="Obraz zawierający ubrania, osoba, Ludzka twarz, uśmiech&#10;&#10;Opis wygenerowany automatycznie">
            <a:extLst>
              <a:ext uri="{FF2B5EF4-FFF2-40B4-BE49-F238E27FC236}">
                <a16:creationId xmlns:a16="http://schemas.microsoft.com/office/drawing/2014/main" id="{5AF858CB-6AAE-B850-AD9A-21D20402C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74" y="2476052"/>
            <a:ext cx="1915874" cy="1381476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09B3B83B-D130-D061-D93A-27E687E77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8" y="4937398"/>
            <a:ext cx="1529270" cy="1573393"/>
          </a:xfrm>
          <a:prstGeom prst="rect">
            <a:avLst/>
          </a:prstGeom>
        </p:spPr>
      </p:pic>
      <p:pic>
        <p:nvPicPr>
          <p:cNvPr id="28" name="Obraz 27" descr="Obraz zawierający ubrania, osoba, Ludzka twarz, w pomieszczeniu&#10;&#10;Opis wygenerowany automatycznie">
            <a:extLst>
              <a:ext uri="{FF2B5EF4-FFF2-40B4-BE49-F238E27FC236}">
                <a16:creationId xmlns:a16="http://schemas.microsoft.com/office/drawing/2014/main" id="{D9FCCCEC-0A2E-E575-CF45-E84008CF7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433" y="585699"/>
            <a:ext cx="1629992" cy="14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2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A71A29-7E7D-4087-A226-243E144DB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256121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DAB80-5684-3C32-F98F-0317F67F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87902"/>
            <a:ext cx="2694040" cy="505086"/>
          </a:xfrm>
        </p:spPr>
        <p:txBody>
          <a:bodyPr>
            <a:no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B87DF4-8B5A-53E6-11F7-D2F61854D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68709"/>
            <a:ext cx="10363200" cy="510138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2023 r.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najwięcej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zachorowań zarejestrowano na: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 bakteryjne zakażenia jelitowe wywołane przez clostridium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difficile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 przypadków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biegunka i zapalenia żołądkowo jelitowe o prawdopodobnie zakaźnym pochodzeniu –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 przypadki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płonicę - 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 przypadków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boreliozę –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 przypadki</a:t>
            </a: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ospę wietrzną –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 przypadkó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endParaRPr lang="pl-PL" sz="1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32320EF5-A9C9-6FD2-18A1-12A2CA1E114A}"/>
              </a:ext>
            </a:extLst>
          </p:cNvPr>
          <p:cNvGraphicFramePr/>
          <p:nvPr/>
        </p:nvGraphicFramePr>
        <p:xfrm>
          <a:off x="943907" y="4398782"/>
          <a:ext cx="2458065" cy="230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A69C1173-905B-34D2-FA58-AB16403C5459}"/>
              </a:ext>
            </a:extLst>
          </p:cNvPr>
          <p:cNvGraphicFramePr/>
          <p:nvPr/>
        </p:nvGraphicFramePr>
        <p:xfrm>
          <a:off x="3721514" y="4444095"/>
          <a:ext cx="2458065" cy="2275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3CA153F5-1FEC-0BC3-8502-31813D365040}"/>
              </a:ext>
            </a:extLst>
          </p:cNvPr>
          <p:cNvGraphicFramePr/>
          <p:nvPr/>
        </p:nvGraphicFramePr>
        <p:xfrm>
          <a:off x="6452420" y="4454097"/>
          <a:ext cx="2458065" cy="219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16B749C3-8384-EDDC-EECF-175FBC4158D6}"/>
              </a:ext>
            </a:extLst>
          </p:cNvPr>
          <p:cNvGraphicFramePr/>
          <p:nvPr/>
        </p:nvGraphicFramePr>
        <p:xfrm>
          <a:off x="9118190" y="4586094"/>
          <a:ext cx="2295830" cy="192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4486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ED5D2-F5EA-34FF-C63A-080CC21D0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84106"/>
            <a:ext cx="2625214" cy="65811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095D54-BF8C-4DBC-8EDF-E6EA46DD5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348760"/>
            <a:ext cx="10363200" cy="474677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porównaniu z poprzednim rokiem zwiększyła się liczba zachorowań na: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boreliozę – 63 przypadki, natomiast w 2022 r. odnotowano 43 przypadki, </a:t>
            </a:r>
            <a:r>
              <a:rPr lang="pl-PL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wzrost nastąpił o 31,74%,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płonicę – 29 przypadków, natomiast w 2022 r. odnotowano 7 przypadków, </a:t>
            </a:r>
            <a:r>
              <a:rPr lang="pl-PL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wzrost nastąpił o 75,86%,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WZW C – 4 przypadki, natomiast w 2022 r. odnotowano 1 przypadek zachorowania, </a:t>
            </a:r>
            <a:r>
              <a:rPr lang="pl-PL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wzrost nastąpił o 75%.</a:t>
            </a:r>
            <a:endParaRPr lang="pl-PL" sz="1600" dirty="0">
              <a:solidFill>
                <a:srgbClr val="0070C0"/>
              </a:solidFill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2883928B-332D-669F-51F2-70F499308E2D}"/>
              </a:ext>
            </a:extLst>
          </p:cNvPr>
          <p:cNvGraphicFramePr/>
          <p:nvPr/>
        </p:nvGraphicFramePr>
        <p:xfrm>
          <a:off x="1017176" y="3797032"/>
          <a:ext cx="2895262" cy="2527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6AD99DBC-09A8-2484-67AE-6105BBA4B7D3}"/>
              </a:ext>
            </a:extLst>
          </p:cNvPr>
          <p:cNvGraphicFramePr/>
          <p:nvPr/>
        </p:nvGraphicFramePr>
        <p:xfrm>
          <a:off x="4386114" y="3797032"/>
          <a:ext cx="2895262" cy="267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2429C153-2255-D27D-779D-5DEF18FF2B56}"/>
              </a:ext>
            </a:extLst>
          </p:cNvPr>
          <p:cNvGraphicFramePr/>
          <p:nvPr/>
        </p:nvGraphicFramePr>
        <p:xfrm>
          <a:off x="7805887" y="3722146"/>
          <a:ext cx="2757609" cy="2527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872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99A0D6-D3DA-219E-0C00-A6B5C9E4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93289"/>
            <a:ext cx="2871020" cy="599769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207153-FD75-5466-D259-C08684E1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39219"/>
            <a:ext cx="4906298" cy="48349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porównaniu z rokiem poprzednim spadła liczba zachorowań na: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ospę wietrzną – 47 przypadków, natomiast w 2022 r. odnotowano 66 przypadków,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spadek nastąpił o 28,78%,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biegunkę i zapalenia żołądkowo jelitowe BNO o prawdopodobnie zakaźnym pochodzeniu – 23 przypadki, natomiast w 2022 r. odnotowano 65 przypadków,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spadek nastąpił o 6,46%,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Covid-19 – 165 przypadków, natomiast w 2022 r. odnotowano 1014 przypadków, </a:t>
            </a:r>
            <a:r>
              <a:rPr lang="pl-PL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spadek nastąpił o 83,72%.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664CB136-4D1F-4D39-B7C7-2766C461B4F1}"/>
              </a:ext>
            </a:extLst>
          </p:cNvPr>
          <p:cNvGraphicFramePr/>
          <p:nvPr/>
        </p:nvGraphicFramePr>
        <p:xfrm>
          <a:off x="6096001" y="993059"/>
          <a:ext cx="5692878" cy="451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635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5FE47B-D2A7-27ED-88CE-E7FF3152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442452"/>
            <a:ext cx="2880853" cy="521110"/>
          </a:xfrm>
        </p:spPr>
        <p:txBody>
          <a:bodyPr>
            <a:no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C7D2A7-6C12-99A8-A6BA-1510045B8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337" y="1165405"/>
            <a:ext cx="10363200" cy="5250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terenie powiatu gołdapskiego w roku 2023 działalność leczniczą prowadziło 42 podmioty, w tym 5 wykonujące całodobowe świadczenia zdrowotne tj.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pl-PL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NZOZ Szpital Uzdrowiskowy „Wital” w Gołdapi wykonujący </a:t>
            </a: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stacjonarne i całodobowe świadczenia zdrowotne inne niż szpitalne,</a:t>
            </a:r>
            <a:endParaRPr lang="pl-PL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NZOZ Sanatorium Uzdrowiskowe „Wital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Gołdapi wykonujący </a:t>
            </a: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stacjonarne i całodobowe świadczenia zdrowotne inne niż szpitalne,</a:t>
            </a:r>
            <a:endParaRPr lang="pl-PL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Centrum Rehabilitacji Dzieci i Młodzieży „Marzenia” w Niedrzwicy,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GoldMedica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Sp. z o.o.,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Zakład Pielęgnacyjno-Opiekuńczy  w Gołdapi.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podmiotach całodobowych przeprowadzono 14 kontroli sanitarnych, w tym 1 w punkcie szczepień oraz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interwencyjną w Sanatorium Wital w Gołdapi.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Działalność leczniczą w ramach stacjonarnych świadczeń zdrowotnych wykonywało 37 podmiotów, w których przeprowadzono 41 kontroli sanitarnych, w tym 6 w punktach szczepień.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98953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32BE9-4CE3-4157-5844-AA6D5884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91612"/>
            <a:ext cx="3795253" cy="550607"/>
          </a:xfrm>
        </p:spPr>
        <p:txBody>
          <a:bodyPr>
            <a:no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Szczepienia ochronne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FB03E-5B79-CD96-D3A2-25715FA3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67469"/>
            <a:ext cx="10618840" cy="3840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września 2023 r. wydano Rozporządzenie Ministra Zdrowia w sprawie obowiązkowych szczepień ochronnych na podstawie którego ustalane są terminy obowiązkowych szczepień ochronnych oraz liczba dawek poszczególnych szczepionek. Dotychczas sposób wykonywania szczepień określany był w formie komunikatu Głównego Inspektora Sanitarnego, który nie posiadał mocy prawnej jak rozporządzenie czy ustawa. Stwarzało to niezgodności co do obowiązku wykonania sczepień, które zostały w ubiegłym roku prawnie uregulowane. </a:t>
            </a:r>
          </a:p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Załącznik 1. do Rozporządzenia zawiera szczegółowe informacje dotyczące wieku, w którym powstaje obowiązek szczepienia oraz terminów wykonania danych szczepień. </a:t>
            </a:r>
          </a:p>
          <a:p>
            <a:pPr marL="0" indent="0"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powiecie gołdapskim do obowiązkowych szczepień ochronnych w 2023 roku podlegało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4675 dzieci i młodzieży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roku życia, w porównaniu do roku ubiegłego – </a:t>
            </a:r>
            <a:r>
              <a:rPr lang="pl-PL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4798 dzieci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C17E597-E96E-E4D9-08D9-42908DD88F05}"/>
              </a:ext>
            </a:extLst>
          </p:cNvPr>
          <p:cNvGraphicFramePr/>
          <p:nvPr/>
        </p:nvGraphicFramePr>
        <p:xfrm>
          <a:off x="2869776" y="4463845"/>
          <a:ext cx="6325419" cy="205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6681346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4264</Words>
  <Application>Microsoft Office PowerPoint</Application>
  <PresentationFormat>Panoramiczny</PresentationFormat>
  <Paragraphs>442</Paragraphs>
  <Slides>42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Arial</vt:lpstr>
      <vt:lpstr>Calibri</vt:lpstr>
      <vt:lpstr>Grandview Display</vt:lpstr>
      <vt:lpstr>Symbol</vt:lpstr>
      <vt:lpstr>Times New Roman</vt:lpstr>
      <vt:lpstr>Wingdings</vt:lpstr>
      <vt:lpstr>DashVTI</vt:lpstr>
      <vt:lpstr>STAN SANITARNY POWIATU GOŁDAPSKIEGO 2023 r.</vt:lpstr>
      <vt:lpstr>POWIATOWA STACJA SANITARNO-EPIDEMIOLOGICZNA W GOŁDAPI</vt:lpstr>
      <vt:lpstr>CEL DZIAŁALNOŚCI  POWIATOWEJ STACJI SANITARNO-EPIDEMIOLOGICZNEJ W GOŁDAPI</vt:lpstr>
      <vt:lpstr>Epidemiologia</vt:lpstr>
      <vt:lpstr>Epidemiologia</vt:lpstr>
      <vt:lpstr>Epidemiologia</vt:lpstr>
      <vt:lpstr>Epidemiologia</vt:lpstr>
      <vt:lpstr>Epidemiologia</vt:lpstr>
      <vt:lpstr>Szczepienia ochronne </vt:lpstr>
      <vt:lpstr>Szczepienia ochronne</vt:lpstr>
      <vt:lpstr>Higiena Komunalna</vt:lpstr>
      <vt:lpstr>Prezentacja programu PowerPoint</vt:lpstr>
      <vt:lpstr>Prezentacja programu PowerPoint</vt:lpstr>
      <vt:lpstr>Prezentacja programu PowerPoint</vt:lpstr>
      <vt:lpstr>Prezentacja programu PowerPoint</vt:lpstr>
      <vt:lpstr>HIGIENA KOMUNALNA</vt:lpstr>
      <vt:lpstr>Prezentacja programu PowerPoint</vt:lpstr>
      <vt:lpstr>Higiena Pracy</vt:lpstr>
      <vt:lpstr>Higiena Pracy</vt:lpstr>
      <vt:lpstr>Higiena Pracy</vt:lpstr>
      <vt:lpstr>Higiena Pracy</vt:lpstr>
      <vt:lpstr>Higiena Pracy</vt:lpstr>
      <vt:lpstr> </vt:lpstr>
      <vt:lpstr> </vt:lpstr>
      <vt:lpstr>Higiena Żywności, Żywienia i Przedmiotów Użytku</vt:lpstr>
      <vt:lpstr>Jakość zdrowotna środków spożywczych </vt:lpstr>
      <vt:lpstr>Higiena Dzieci i Młodzieży</vt:lpstr>
      <vt:lpstr>Higiena Dzieci i Młodzieży</vt:lpstr>
      <vt:lpstr>Higiena Dzieci i Młodzieży</vt:lpstr>
      <vt:lpstr>Higiena Dzieci i Młodzieży</vt:lpstr>
      <vt:lpstr>Higiena Dzieci i Młodzieży</vt:lpstr>
      <vt:lpstr>Zapobiegawczy Nadzór Sanitarny</vt:lpstr>
      <vt:lpstr>Zapobiegawczy Nadzór Sanitarny</vt:lpstr>
      <vt:lpstr>Zapobiegawczy Nadzór Sanitarny</vt:lpstr>
      <vt:lpstr>Zapobiegawczy Nadzór Sanitarny</vt:lpstr>
      <vt:lpstr>Zapobiegawczy Nadzór Sanitarny</vt:lpstr>
      <vt:lpstr>Prezentacja programu PowerPoint</vt:lpstr>
      <vt:lpstr>Prezentacja programu PowerPoint</vt:lpstr>
      <vt:lpstr>Prezentacja programu PowerPoint</vt:lpstr>
      <vt:lpstr>Prezentacja programu PowerPoint</vt:lpstr>
      <vt:lpstr>Promocja Zdrowia i Oświata Zdrowotna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 SANITARNY POWIATU GOŁDAPSKIEGO 2021 r.</dc:title>
  <dc:creator>Judyta Ruszewska</dc:creator>
  <cp:lastModifiedBy>PSSE Gołdap - Grażyna Mentel</cp:lastModifiedBy>
  <cp:revision>71</cp:revision>
  <dcterms:created xsi:type="dcterms:W3CDTF">2022-02-09T11:54:50Z</dcterms:created>
  <dcterms:modified xsi:type="dcterms:W3CDTF">2024-02-19T07:16:40Z</dcterms:modified>
</cp:coreProperties>
</file>