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4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6.xml" ContentType="application/vnd.openxmlformats-officedocument.presentationml.notesSl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  <Override PartName="/ppt/charts/colors2.xml" ContentType="application/vnd.ms-office.chartcolorstyle+xml"/>
  <Override PartName="/ppt/charts/style2.xml" ContentType="application/vnd.ms-office.chartstyle+xml"/>
  <Override PartName="/ppt/charts/style3.xml" ContentType="application/vnd.ms-office.chartstyle+xml"/>
  <Override PartName="/ppt/charts/colors3.xml" ContentType="application/vnd.ms-office.chartcolorstyle+xml"/>
  <Override PartName="/ppt/charts/style4.xml" ContentType="application/vnd.ms-office.chartstyle+xml"/>
  <Override PartName="/ppt/charts/colors4.xml" ContentType="application/vnd.ms-office.chartcolorstyle+xml"/>
  <Override PartName="/ppt/charts/colors5.xml" ContentType="application/vnd.ms-office.chartcolorstyle+xml"/>
  <Override PartName="/ppt/charts/style5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5202" r:id="rId1"/>
    <p:sldMasterId id="2147485238" r:id="rId2"/>
    <p:sldMasterId id="2147485280" r:id="rId3"/>
    <p:sldMasterId id="2147485310" r:id="rId4"/>
    <p:sldMasterId id="2147485328" r:id="rId5"/>
  </p:sldMasterIdLst>
  <p:notesMasterIdLst>
    <p:notesMasterId r:id="rId32"/>
  </p:notesMasterIdLst>
  <p:handoutMasterIdLst>
    <p:handoutMasterId r:id="rId33"/>
  </p:handoutMasterIdLst>
  <p:sldIdLst>
    <p:sldId id="387" r:id="rId6"/>
    <p:sldId id="414" r:id="rId7"/>
    <p:sldId id="423" r:id="rId8"/>
    <p:sldId id="352" r:id="rId9"/>
    <p:sldId id="456" r:id="rId10"/>
    <p:sldId id="410" r:id="rId11"/>
    <p:sldId id="291" r:id="rId12"/>
    <p:sldId id="391" r:id="rId13"/>
    <p:sldId id="384" r:id="rId14"/>
    <p:sldId id="308" r:id="rId15"/>
    <p:sldId id="392" r:id="rId16"/>
    <p:sldId id="446" r:id="rId17"/>
    <p:sldId id="447" r:id="rId18"/>
    <p:sldId id="445" r:id="rId19"/>
    <p:sldId id="440" r:id="rId20"/>
    <p:sldId id="281" r:id="rId21"/>
    <p:sldId id="452" r:id="rId22"/>
    <p:sldId id="449" r:id="rId23"/>
    <p:sldId id="448" r:id="rId24"/>
    <p:sldId id="451" r:id="rId25"/>
    <p:sldId id="453" r:id="rId26"/>
    <p:sldId id="454" r:id="rId27"/>
    <p:sldId id="455" r:id="rId28"/>
    <p:sldId id="385" r:id="rId29"/>
    <p:sldId id="323" r:id="rId30"/>
    <p:sldId id="405" r:id="rId31"/>
  </p:sldIdLst>
  <p:sldSz cx="9144000" cy="6858000" type="screen4x3"/>
  <p:notesSz cx="10021888" cy="6888163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1478" userDrawn="1">
          <p15:clr>
            <a:srgbClr val="A4A3A4"/>
          </p15:clr>
        </p15:guide>
        <p15:guide id="2" pos="4525" userDrawn="1">
          <p15:clr>
            <a:srgbClr val="A4A3A4"/>
          </p15:clr>
        </p15:guide>
        <p15:guide id="3" orient="horz" pos="1485" userDrawn="1">
          <p15:clr>
            <a:srgbClr val="A4A3A4"/>
          </p15:clr>
        </p15:guide>
        <p15:guide id="4" pos="4559" userDrawn="1">
          <p15:clr>
            <a:srgbClr val="A4A3A4"/>
          </p15:clr>
        </p15:guide>
        <p15:guide id="5" orient="horz" pos="2151" userDrawn="1">
          <p15:clr>
            <a:srgbClr val="A4A3A4"/>
          </p15:clr>
        </p15:guide>
        <p15:guide id="6" orient="horz" pos="2160" userDrawn="1">
          <p15:clr>
            <a:srgbClr val="A4A3A4"/>
          </p15:clr>
        </p15:guide>
        <p15:guide id="7" pos="3110" userDrawn="1">
          <p15:clr>
            <a:srgbClr val="A4A3A4"/>
          </p15:clr>
        </p15:guide>
        <p15:guide id="8" pos="3133" userDrawn="1">
          <p15:clr>
            <a:srgbClr val="A4A3A4"/>
          </p15:clr>
        </p15:guide>
        <p15:guide id="9" orient="horz" pos="1492">
          <p15:clr>
            <a:srgbClr val="A4A3A4"/>
          </p15:clr>
        </p15:guide>
        <p15:guide id="10" orient="horz" pos="2170">
          <p15:clr>
            <a:srgbClr val="A4A3A4"/>
          </p15:clr>
        </p15:guide>
        <p15:guide id="11" pos="4593">
          <p15:clr>
            <a:srgbClr val="A4A3A4"/>
          </p15:clr>
        </p15:guide>
        <p15:guide id="12" pos="315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0000"/>
    <a:srgbClr val="CC3399"/>
    <a:srgbClr val="01FF74"/>
    <a:srgbClr val="089C36"/>
    <a:srgbClr val="5F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06" autoAdjust="0"/>
    <p:restoredTop sz="94434" autoAdjust="0"/>
  </p:normalViewPr>
  <p:slideViewPr>
    <p:cSldViewPr>
      <p:cViewPr varScale="1">
        <p:scale>
          <a:sx n="110" d="100"/>
          <a:sy n="110" d="100"/>
        </p:scale>
        <p:origin x="-166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0" d="100"/>
          <a:sy n="60" d="100"/>
        </p:scale>
        <p:origin x="-2490" y="-78"/>
      </p:cViewPr>
      <p:guideLst>
        <p:guide orient="horz" pos="1478"/>
        <p:guide orient="horz" pos="1485"/>
        <p:guide orient="horz" pos="2151"/>
        <p:guide orient="horz" pos="2160"/>
        <p:guide orient="horz" pos="1492"/>
        <p:guide orient="horz" pos="2170"/>
        <p:guide pos="4525"/>
        <p:guide pos="4559"/>
        <p:guide pos="3110"/>
        <p:guide pos="3133"/>
        <p:guide pos="4593"/>
        <p:guide pos="315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openxmlformats.org/officeDocument/2006/relationships/package" Target="../embeddings/Microsoft_Excel_Worksheet2.xlsx"/><Relationship Id="rId1" Type="http://schemas.openxmlformats.org/officeDocument/2006/relationships/image" Target="../media/image10.jpeg"/><Relationship Id="rId4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ColorStyle" Target="colors5.xml"/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6.xlsx"/><Relationship Id="rId4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dirty="0"/>
              <a:t>Podział</a:t>
            </a:r>
            <a:r>
              <a:rPr lang="pl-PL" baseline="0" dirty="0"/>
              <a:t> dzieci ze względu na liczbę rodziców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Seria 1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solidFill>
                  <a:schemeClr val="accent1">
                    <a:alpha val="90000"/>
                  </a:schemeClr>
                </a:solidFill>
              </a:ln>
              <a:effectLst>
                <a:outerShdw blurRad="50800" dist="50800" dir="5400000" algn="ctr" rotWithShape="0">
                  <a:schemeClr val="tx1"/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760-4DB2-BE7D-4ECD9D316179}"/>
              </c:ext>
            </c:extLst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50800" dist="50800" dir="5400000" algn="ctr" rotWithShape="0">
                  <a:srgbClr val="000000">
                    <a:alpha val="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5760-4DB2-BE7D-4ECD9D316179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solidFill>
                  <a:schemeClr val="accent1">
                    <a:alpha val="96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5760-4DB2-BE7D-4ECD9D316179}"/>
              </c:ext>
            </c:extLst>
          </c:dPt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760-4DB2-BE7D-4ECD9D316179}"/>
                </c:ext>
              </c:extLst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760-4DB2-BE7D-4ECD9D316179}"/>
                </c:ext>
              </c:extLst>
            </c:dLbl>
            <c:dLbl>
              <c:idx val="2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760-4DB2-BE7D-4ECD9D31617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Arkusz1!$A$2:$A$4</c:f>
              <c:strCache>
                <c:ptCount val="3"/>
                <c:pt idx="0">
                  <c:v>Dwoje rodziców</c:v>
                </c:pt>
                <c:pt idx="1">
                  <c:v>Jeden rodzic</c:v>
                </c:pt>
                <c:pt idx="2">
                  <c:v>Brak rodzica</c:v>
                </c:pt>
              </c:strCache>
            </c:strRef>
          </c:cat>
          <c:val>
            <c:numRef>
              <c:f>Arkusz1!$B$2:$B$4</c:f>
              <c:numCache>
                <c:formatCode>General</c:formatCode>
                <c:ptCount val="3"/>
                <c:pt idx="0">
                  <c:v>61</c:v>
                </c:pt>
                <c:pt idx="1">
                  <c:v>40</c:v>
                </c:pt>
                <c:pt idx="2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760-4DB2-BE7D-4ECD9D3161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7577216"/>
        <c:axId val="117578752"/>
      </c:barChart>
      <c:catAx>
        <c:axId val="117577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17578752"/>
        <c:crosses val="autoZero"/>
        <c:auto val="1"/>
        <c:lblAlgn val="ctr"/>
        <c:lblOffset val="100"/>
        <c:noMultiLvlLbl val="0"/>
      </c:catAx>
      <c:valAx>
        <c:axId val="1175787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175772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7689304461942257E-2"/>
          <c:y val="0.22502460629921259"/>
          <c:w val="0.91897736220472437"/>
          <c:h val="0.412115157480314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Seria 1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Arkusz1!$A$2:$A$8</c:f>
              <c:strCache>
                <c:ptCount val="7"/>
                <c:pt idx="0">
                  <c:v> Alkohol i narkotyki</c:v>
                </c:pt>
                <c:pt idx="1">
                  <c:v>Sieroctwo</c:v>
                </c:pt>
                <c:pt idx="2">
                  <c:v>Niepełnosprawność rodziców</c:v>
                </c:pt>
                <c:pt idx="3">
                  <c:v>Bezr.w spr.op. - wych.</c:v>
                </c:pt>
                <c:pt idx="4">
                  <c:v>Wyjazd rodz. za granicę</c:v>
                </c:pt>
                <c:pt idx="5">
                  <c:v>niepełnoletność rodzica</c:v>
                </c:pt>
                <c:pt idx="6">
                  <c:v>przemoc</c:v>
                </c:pt>
              </c:strCache>
            </c:strRef>
          </c:cat>
          <c:val>
            <c:numRef>
              <c:f>Arkusz1!$B$2:$B$8</c:f>
              <c:numCache>
                <c:formatCode>General</c:formatCode>
                <c:ptCount val="7"/>
                <c:pt idx="0">
                  <c:v>50</c:v>
                </c:pt>
                <c:pt idx="1">
                  <c:v>3</c:v>
                </c:pt>
                <c:pt idx="2">
                  <c:v>8</c:v>
                </c:pt>
                <c:pt idx="3">
                  <c:v>28</c:v>
                </c:pt>
                <c:pt idx="4">
                  <c:v>7</c:v>
                </c:pt>
                <c:pt idx="5">
                  <c:v>2</c:v>
                </c:pt>
                <c:pt idx="6">
                  <c:v>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F38-4D6B-9237-E4854E508B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1123200"/>
        <c:axId val="121124736"/>
      </c:barChart>
      <c:catAx>
        <c:axId val="121123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pPr>
            <a:endParaRPr lang="pl-PL"/>
          </a:p>
        </c:txPr>
        <c:crossAx val="121124736"/>
        <c:crosses val="autoZero"/>
        <c:auto val="1"/>
        <c:lblAlgn val="ctr"/>
        <c:lblOffset val="100"/>
        <c:noMultiLvlLbl val="0"/>
      </c:catAx>
      <c:valAx>
        <c:axId val="1211247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pPr>
            <a:endParaRPr lang="pl-PL"/>
          </a:p>
        </c:txPr>
        <c:crossAx val="1211232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blipFill>
            <a:blip xmlns:r="http://schemas.openxmlformats.org/officeDocument/2006/relationships" r:embed="rId1"/>
            <a:tile tx="0" ty="0" sx="100000" sy="100000" flip="none" algn="tl"/>
          </a:blipFill>
          <a:effectLst>
            <a:outerShdw blurRad="50800" dist="50800" dir="5400000" algn="ctr" rotWithShape="0">
              <a:schemeClr val="tx2"/>
            </a:outerShdw>
          </a:effectLst>
        </a:defRPr>
      </a:pPr>
      <a:endParaRPr lang="pl-PL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  <c:perspective val="30"/>
    </c:view3D>
    <c:floor>
      <c:thickness val="0"/>
    </c:floor>
    <c:sideWall>
      <c:thickness val="0"/>
      <c:spPr>
        <a:noFill/>
        <a:ln>
          <a:noFill/>
        </a:ln>
        <a:effectLst/>
      </c:spPr>
    </c:sideWall>
    <c:backWall>
      <c:thickness val="0"/>
      <c:spPr>
        <a:noFill/>
        <a:ln>
          <a:noFill/>
        </a:ln>
        <a:effectLst/>
      </c:spPr>
    </c:backWall>
    <c:plotArea>
      <c:layout>
        <c:manualLayout>
          <c:layoutTarget val="inner"/>
          <c:xMode val="edge"/>
          <c:yMode val="edge"/>
          <c:x val="0.30034666496959739"/>
          <c:y val="0"/>
          <c:w val="0.85395790675340211"/>
          <c:h val="0.79907769256869354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Liczba dzieci umieszczonych w rodzinach zastępczych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2.9390154298310064E-3"/>
                  <c:y val="-1.57942649821661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75E-412D-BA3C-981D5AEC605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Arkusz1!$A$2:$A$7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Arkusz1!$B$2:$B$7</c:f>
              <c:numCache>
                <c:formatCode>General</c:formatCode>
                <c:ptCount val="6"/>
                <c:pt idx="0">
                  <c:v>60</c:v>
                </c:pt>
                <c:pt idx="1">
                  <c:v>58</c:v>
                </c:pt>
                <c:pt idx="2">
                  <c:v>64</c:v>
                </c:pt>
                <c:pt idx="3">
                  <c:v>69</c:v>
                </c:pt>
                <c:pt idx="4">
                  <c:v>68</c:v>
                </c:pt>
                <c:pt idx="5">
                  <c:v>76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E947-4226-BDCC-E2440977857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shape val="box"/>
        <c:axId val="121241600"/>
        <c:axId val="121243136"/>
        <c:axId val="0"/>
      </c:bar3DChart>
      <c:catAx>
        <c:axId val="1212416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21243136"/>
        <c:crosses val="autoZero"/>
        <c:auto val="0"/>
        <c:lblAlgn val="ctr"/>
        <c:lblOffset val="100"/>
        <c:noMultiLvlLbl val="0"/>
      </c:catAx>
      <c:valAx>
        <c:axId val="12124313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21241600"/>
        <c:crosses val="autoZero"/>
        <c:crossBetween val="between"/>
      </c:valAx>
      <c:dTable>
        <c:showHorzBorder val="1"/>
        <c:showVertBorder val="1"/>
        <c:showOutline val="1"/>
        <c:showKeys val="0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</c:dTable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Arkusz1!$A$2:$A$5</c:f>
              <c:strCache>
                <c:ptCount val="4"/>
                <c:pt idx="0">
                  <c:v>rodz.zast.spokrewnione</c:v>
                </c:pt>
                <c:pt idx="1">
                  <c:v>rodz.zast.niezawodowe</c:v>
                </c:pt>
                <c:pt idx="2">
                  <c:v>rodz.zast.zawodowe</c:v>
                </c:pt>
                <c:pt idx="3">
                  <c:v>Rodzinne Domy Dziecka</c:v>
                </c:pt>
              </c:strCache>
            </c:strRef>
          </c:cat>
          <c:val>
            <c:numRef>
              <c:f>Arkusz1!$B$2:$B$5</c:f>
              <c:numCache>
                <c:formatCode>General</c:formatCode>
                <c:ptCount val="4"/>
                <c:pt idx="0">
                  <c:v>28</c:v>
                </c:pt>
                <c:pt idx="1">
                  <c:v>12</c:v>
                </c:pt>
                <c:pt idx="2">
                  <c:v>0</c:v>
                </c:pt>
                <c:pt idx="3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D4B-4405-A76C-A1D3A62B28D4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Arkusz1!$A$2:$A$5</c:f>
              <c:strCache>
                <c:ptCount val="4"/>
                <c:pt idx="0">
                  <c:v>rodz.zast.spokrewnione</c:v>
                </c:pt>
                <c:pt idx="1">
                  <c:v>rodz.zast.niezawodowe</c:v>
                </c:pt>
                <c:pt idx="2">
                  <c:v>rodz.zast.zawodowe</c:v>
                </c:pt>
                <c:pt idx="3">
                  <c:v>Rodzinne Domy Dziecka</c:v>
                </c:pt>
              </c:strCache>
            </c:strRef>
          </c:cat>
          <c:val>
            <c:numRef>
              <c:f>Arkusz1!$C$2:$C$5</c:f>
              <c:numCache>
                <c:formatCode>General</c:formatCode>
                <c:ptCount val="4"/>
                <c:pt idx="0">
                  <c:v>26</c:v>
                </c:pt>
                <c:pt idx="1">
                  <c:v>15</c:v>
                </c:pt>
                <c:pt idx="2">
                  <c:v>1</c:v>
                </c:pt>
                <c:pt idx="3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D4B-4405-A76C-A1D3A62B28D4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3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Arkusz1!$A$2:$A$5</c:f>
              <c:strCache>
                <c:ptCount val="4"/>
                <c:pt idx="0">
                  <c:v>rodz.zast.spokrewnione</c:v>
                </c:pt>
                <c:pt idx="1">
                  <c:v>rodz.zast.niezawodowe</c:v>
                </c:pt>
                <c:pt idx="2">
                  <c:v>rodz.zast.zawodowe</c:v>
                </c:pt>
                <c:pt idx="3">
                  <c:v>Rodzinne Domy Dziecka</c:v>
                </c:pt>
              </c:strCache>
            </c:strRef>
          </c:cat>
          <c:val>
            <c:numRef>
              <c:f>Arkusz1!$D$2:$D$5</c:f>
              <c:numCache>
                <c:formatCode>General</c:formatCode>
                <c:ptCount val="4"/>
                <c:pt idx="0">
                  <c:v>27</c:v>
                </c:pt>
                <c:pt idx="1">
                  <c:v>13</c:v>
                </c:pt>
                <c:pt idx="2">
                  <c:v>1</c:v>
                </c:pt>
                <c:pt idx="3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5D4B-4405-A76C-A1D3A62B28D4}"/>
            </c:ext>
          </c:extLst>
        </c:ser>
        <c:ser>
          <c:idx val="3"/>
          <c:order val="3"/>
          <c:tx>
            <c:strRef>
              <c:f>Arkusz1!$E$1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4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Arkusz1!$A$2:$A$5</c:f>
              <c:strCache>
                <c:ptCount val="4"/>
                <c:pt idx="0">
                  <c:v>rodz.zast.spokrewnione</c:v>
                </c:pt>
                <c:pt idx="1">
                  <c:v>rodz.zast.niezawodowe</c:v>
                </c:pt>
                <c:pt idx="2">
                  <c:v>rodz.zast.zawodowe</c:v>
                </c:pt>
                <c:pt idx="3">
                  <c:v>Rodzinne Domy Dziecka</c:v>
                </c:pt>
              </c:strCache>
            </c:strRef>
          </c:cat>
          <c:val>
            <c:numRef>
              <c:f>Arkusz1!$E$2:$E$5</c:f>
              <c:numCache>
                <c:formatCode>General</c:formatCode>
                <c:ptCount val="4"/>
                <c:pt idx="0">
                  <c:v>29</c:v>
                </c:pt>
                <c:pt idx="1">
                  <c:v>15</c:v>
                </c:pt>
                <c:pt idx="2">
                  <c:v>1</c:v>
                </c:pt>
                <c:pt idx="3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F86-4220-877E-3BC1D717C711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80"/>
        <c:overlap val="25"/>
        <c:axId val="121316864"/>
        <c:axId val="121318400"/>
      </c:barChart>
      <c:catAx>
        <c:axId val="121316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21318400"/>
        <c:crosses val="autoZero"/>
        <c:auto val="1"/>
        <c:lblAlgn val="ctr"/>
        <c:lblOffset val="100"/>
        <c:noMultiLvlLbl val="0"/>
      </c:catAx>
      <c:valAx>
        <c:axId val="121318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2131686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8125256613999425E-2"/>
          <c:y val="2.3507265414657738E-2"/>
          <c:w val="0.92187474338600062"/>
          <c:h val="0.5764381336600957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FF0000"/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1.372347516942562E-2"/>
                  <c:y val="0.12817278526027948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C14-4F1E-9AF6-3658893E83DD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</c:f>
              <c:numCache>
                <c:formatCode>General</c:formatCode>
                <c:ptCount val="1"/>
              </c:numCache>
            </c:numRef>
          </c:cat>
          <c:val>
            <c:numRef>
              <c:f>Arkusz1!$B$2</c:f>
              <c:numCache>
                <c:formatCode>General</c:formatCode>
                <c:ptCount val="1"/>
                <c:pt idx="0">
                  <c:v>1333534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C14-4F1E-9AF6-3658893E83DD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00B0F0"/>
            </a:solidFill>
            <a:ln w="9525" cap="flat" cmpd="sng" algn="ctr">
              <a:solidFill>
                <a:schemeClr val="accent2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2">
                  <a:lumMod val="7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1.4675905575709542E-3"/>
                  <c:y val="0.3028542317504105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C14-4F1E-9AF6-3658893E83D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</c:f>
              <c:numCache>
                <c:formatCode>General</c:formatCode>
                <c:ptCount val="1"/>
              </c:numCache>
            </c:numRef>
          </c:cat>
          <c:val>
            <c:numRef>
              <c:f>Arkusz1!$C$2</c:f>
              <c:numCache>
                <c:formatCode>General</c:formatCode>
                <c:ptCount val="1"/>
                <c:pt idx="0">
                  <c:v>1549925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BC14-4F1E-9AF6-3658893E83DD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accent3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3">
                  <a:lumMod val="7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-3.834115050018596E-3"/>
                  <c:y val="0.2409203967447291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dk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9.4165865628456746E-2"/>
                      <c:h val="8.5422130310359237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BC14-4F1E-9AF6-3658893E83D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</c:f>
              <c:numCache>
                <c:formatCode>General</c:formatCode>
                <c:ptCount val="1"/>
              </c:numCache>
            </c:numRef>
          </c:cat>
          <c:val>
            <c:numRef>
              <c:f>Arkusz1!$D$2</c:f>
              <c:numCache>
                <c:formatCode>General</c:formatCode>
                <c:ptCount val="1"/>
                <c:pt idx="0">
                  <c:v>1576980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BC14-4F1E-9AF6-3658893E83DD}"/>
            </c:ext>
          </c:extLst>
        </c:ser>
        <c:ser>
          <c:idx val="3"/>
          <c:order val="3"/>
          <c:tx>
            <c:strRef>
              <c:f>Arkusz1!$E$1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4">
                <a:alpha val="85000"/>
              </a:schemeClr>
            </a:solidFill>
            <a:ln w="9525" cap="flat" cmpd="sng" algn="ctr">
              <a:solidFill>
                <a:schemeClr val="accent4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4">
                  <a:lumMod val="7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-2.4538336320119133E-2"/>
                  <c:y val="0.1675967977354637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0E5-4AA1-A7AE-2A38B6BE56E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</c:f>
              <c:numCache>
                <c:formatCode>General</c:formatCode>
                <c:ptCount val="1"/>
              </c:numCache>
            </c:numRef>
          </c:cat>
          <c:val>
            <c:numRef>
              <c:f>Arkusz1!$E$2</c:f>
              <c:numCache>
                <c:formatCode>General</c:formatCode>
                <c:ptCount val="1"/>
                <c:pt idx="0">
                  <c:v>1586651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0E5-4AA1-A7AE-2A38B6BE56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5"/>
        <c:gapDepth val="140"/>
        <c:shape val="cylinder"/>
        <c:axId val="121542912"/>
        <c:axId val="124519552"/>
        <c:axId val="0"/>
      </c:bar3DChart>
      <c:catAx>
        <c:axId val="1215429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24519552"/>
        <c:crosses val="autoZero"/>
        <c:auto val="1"/>
        <c:lblAlgn val="ctr"/>
        <c:lblOffset val="100"/>
        <c:noMultiLvlLbl val="0"/>
      </c:catAx>
      <c:valAx>
        <c:axId val="1245195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21542912"/>
        <c:crosses val="autoZero"/>
        <c:crossBetween val="between"/>
        <c:minorUnit val="1000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dk1">
                <a:lumMod val="35000"/>
                <a:lumOff val="6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8985497045844285"/>
          <c:y val="2.638688293893271E-2"/>
          <c:w val="0.79726115262175401"/>
          <c:h val="0.89302235649030437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Seria 1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0"/>
                  <c:y val="0.2048159523493804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48D-4B62-BDEB-E2DE9F8D6715}"/>
                </c:ext>
              </c:extLst>
            </c:dLbl>
            <c:dLbl>
              <c:idx val="1"/>
              <c:layout>
                <c:manualLayout>
                  <c:x val="-5.6024356716983606E-17"/>
                  <c:y val="0.1678352942862979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48D-4B62-BDEB-E2DE9F8D6715}"/>
                </c:ext>
              </c:extLst>
            </c:dLbl>
            <c:dLbl>
              <c:idx val="2"/>
              <c:layout>
                <c:manualLayout>
                  <c:x val="0"/>
                  <c:y val="0.1308546362232153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48D-4B62-BDEB-E2DE9F8D6715}"/>
                </c:ext>
              </c:extLst>
            </c:dLbl>
            <c:dLbl>
              <c:idx val="3"/>
              <c:layout>
                <c:manualLayout>
                  <c:x val="3.2095966434189938E-3"/>
                  <c:y val="0.1492355550238007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48D-4B62-BDEB-E2DE9F8D6715}"/>
                </c:ext>
              </c:extLst>
            </c:dLbl>
            <c:dLbl>
              <c:idx val="4"/>
              <c:layout>
                <c:manualLayout>
                  <c:x val="9.6287899302568633E-3"/>
                  <c:y val="0.20350302957791006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1143313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648D-4B62-BDEB-E2DE9F8D671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Arkusz1!$A$2:$A$5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Arkusz1!$B$2:$B$5</c:f>
              <c:numCache>
                <c:formatCode>General</c:formatCode>
                <c:ptCount val="4"/>
                <c:pt idx="0">
                  <c:v>1032619</c:v>
                </c:pt>
                <c:pt idx="1">
                  <c:v>1143319</c:v>
                </c:pt>
                <c:pt idx="2">
                  <c:v>1160634</c:v>
                </c:pt>
                <c:pt idx="3">
                  <c:v>1344769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648D-4B62-BDEB-E2DE9F8D67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24295424"/>
        <c:axId val="124309504"/>
        <c:axId val="121419968"/>
      </c:bar3DChart>
      <c:catAx>
        <c:axId val="124295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24309504"/>
        <c:crosses val="autoZero"/>
        <c:auto val="1"/>
        <c:lblAlgn val="ctr"/>
        <c:lblOffset val="100"/>
        <c:noMultiLvlLbl val="0"/>
      </c:catAx>
      <c:valAx>
        <c:axId val="1243095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24295424"/>
        <c:crosses val="autoZero"/>
        <c:crossBetween val="between"/>
      </c:valAx>
      <c:serAx>
        <c:axId val="121419968"/>
        <c:scaling>
          <c:orientation val="minMax"/>
        </c:scaling>
        <c:delete val="1"/>
        <c:axPos val="b"/>
        <c:majorTickMark val="none"/>
        <c:minorTickMark val="none"/>
        <c:tickLblPos val="nextTo"/>
        <c:crossAx val="124309504"/>
        <c:crosses val="autoZero"/>
      </c:ser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0.09489</cdr:x>
      <cdr:y>0.75385</cdr:y>
    </cdr:from>
    <cdr:to>
      <cdr:x>0.932</cdr:x>
      <cdr:y>0.96923</cdr:y>
    </cdr:to>
    <cdr:sp macro="" textlink="">
      <cdr:nvSpPr>
        <cdr:cNvPr id="2" name="pole tekstowe 1"/>
        <cdr:cNvSpPr txBox="1"/>
      </cdr:nvSpPr>
      <cdr:spPr>
        <a:xfrm xmlns:a="http://schemas.openxmlformats.org/drawingml/2006/main">
          <a:off x="750925" y="3528392"/>
          <a:ext cx="6624736" cy="100811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>
            <a:lnSpc>
              <a:spcPct val="150000"/>
            </a:lnSpc>
          </a:pPr>
          <a:endParaRPr lang="pl-PL" sz="1800" b="1" i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42820" cy="344080"/>
          </a:xfrm>
          <a:prstGeom prst="rect">
            <a:avLst/>
          </a:prstGeom>
        </p:spPr>
        <p:txBody>
          <a:bodyPr vert="horz" lIns="91959" tIns="45979" rIns="91959" bIns="45979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5676751" y="0"/>
            <a:ext cx="4342820" cy="344080"/>
          </a:xfrm>
          <a:prstGeom prst="rect">
            <a:avLst/>
          </a:prstGeom>
        </p:spPr>
        <p:txBody>
          <a:bodyPr vert="horz" lIns="91959" tIns="45979" rIns="91959" bIns="45979" rtlCol="0"/>
          <a:lstStyle>
            <a:lvl1pPr algn="r">
              <a:defRPr sz="1200"/>
            </a:lvl1pPr>
          </a:lstStyle>
          <a:p>
            <a:fld id="{DD601CDE-1D52-475D-8D50-239A410A5757}" type="datetime1">
              <a:rPr lang="pl-PL" smtClean="0"/>
              <a:t>2024-04-15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6542988"/>
            <a:ext cx="4342820" cy="344080"/>
          </a:xfrm>
          <a:prstGeom prst="rect">
            <a:avLst/>
          </a:prstGeom>
        </p:spPr>
        <p:txBody>
          <a:bodyPr vert="horz" lIns="91959" tIns="45979" rIns="91959" bIns="45979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5676751" y="6542988"/>
            <a:ext cx="4342820" cy="344080"/>
          </a:xfrm>
          <a:prstGeom prst="rect">
            <a:avLst/>
          </a:prstGeom>
        </p:spPr>
        <p:txBody>
          <a:bodyPr vert="horz" lIns="91959" tIns="45979" rIns="91959" bIns="45979" rtlCol="0" anchor="b"/>
          <a:lstStyle>
            <a:lvl1pPr algn="r">
              <a:defRPr sz="1200"/>
            </a:lvl1pPr>
          </a:lstStyle>
          <a:p>
            <a:fld id="{8704F4E4-10A8-4DB6-98F9-AF4AF94BAD6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08848827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42820" cy="344408"/>
          </a:xfrm>
          <a:prstGeom prst="rect">
            <a:avLst/>
          </a:prstGeom>
        </p:spPr>
        <p:txBody>
          <a:bodyPr vert="horz" lIns="91959" tIns="45979" rIns="91959" bIns="45979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5676751" y="1"/>
            <a:ext cx="4342820" cy="344408"/>
          </a:xfrm>
          <a:prstGeom prst="rect">
            <a:avLst/>
          </a:prstGeom>
        </p:spPr>
        <p:txBody>
          <a:bodyPr vert="horz" lIns="91959" tIns="45979" rIns="91959" bIns="45979" rtlCol="0"/>
          <a:lstStyle>
            <a:lvl1pPr algn="r">
              <a:defRPr sz="1200"/>
            </a:lvl1pPr>
          </a:lstStyle>
          <a:p>
            <a:fld id="{293FC437-8CAD-48E9-90ED-DE3117363FC9}" type="datetime1">
              <a:rPr lang="pl-PL" smtClean="0"/>
              <a:t>2024-04-15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3287713" y="515938"/>
            <a:ext cx="3446462" cy="2584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959" tIns="45979" rIns="91959" bIns="45979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1002192" y="3271880"/>
            <a:ext cx="8017510" cy="3099673"/>
          </a:xfrm>
          <a:prstGeom prst="rect">
            <a:avLst/>
          </a:prstGeom>
        </p:spPr>
        <p:txBody>
          <a:bodyPr vert="horz" lIns="91959" tIns="45979" rIns="91959" bIns="45979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6542561"/>
            <a:ext cx="4342820" cy="344408"/>
          </a:xfrm>
          <a:prstGeom prst="rect">
            <a:avLst/>
          </a:prstGeom>
        </p:spPr>
        <p:txBody>
          <a:bodyPr vert="horz" lIns="91959" tIns="45979" rIns="91959" bIns="45979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5676751" y="6542561"/>
            <a:ext cx="4342820" cy="344408"/>
          </a:xfrm>
          <a:prstGeom prst="rect">
            <a:avLst/>
          </a:prstGeom>
        </p:spPr>
        <p:txBody>
          <a:bodyPr vert="horz" lIns="91959" tIns="45979" rIns="91959" bIns="45979" rtlCol="0" anchor="b"/>
          <a:lstStyle>
            <a:lvl1pPr algn="r">
              <a:defRPr sz="1200"/>
            </a:lvl1pPr>
          </a:lstStyle>
          <a:p>
            <a:fld id="{40F204A1-1A48-40F7-9759-EBBA0D55104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69511545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F204A1-1A48-40F7-9759-EBBA0D55104F}" type="slidenum">
              <a:rPr lang="pl-PL" smtClean="0"/>
              <a:t>1</a:t>
            </a:fld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4943CDE8-CCFC-4581-B985-46BA4F84AC4B}" type="datetime1">
              <a:rPr lang="pl-PL" smtClean="0"/>
              <a:t>2024-04-15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31211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F204A1-1A48-40F7-9759-EBBA0D55104F}" type="slidenum">
              <a:rPr lang="pl-PL" smtClean="0"/>
              <a:t>2</a:t>
            </a:fld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F8B1D964-395E-4248-83F7-56C2A4638762}" type="datetime1">
              <a:rPr lang="pl-PL" smtClean="0"/>
              <a:t>2024-04-15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823378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F204A1-1A48-40F7-9759-EBBA0D55104F}" type="slidenum">
              <a:rPr lang="pl-PL" smtClean="0"/>
              <a:t>3</a:t>
            </a:fld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744FD277-D74D-4C62-A193-8EB551E33B4D}" type="datetime1">
              <a:rPr lang="pl-PL" smtClean="0"/>
              <a:t>2024-04-15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095361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F204A1-1A48-40F7-9759-EBBA0D55104F}" type="slidenum">
              <a:rPr lang="pl-PL" smtClean="0"/>
              <a:t>4</a:t>
            </a:fld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D8D0A1C8-77B4-4033-B81F-44A60BB6081C}" type="datetime1">
              <a:rPr lang="pl-PL" smtClean="0"/>
              <a:t>2024-04-15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685267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F204A1-1A48-40F7-9759-EBBA0D55104F}" type="slidenum">
              <a:rPr lang="pl-PL" smtClean="0"/>
              <a:t>6</a:t>
            </a:fld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7F8901FE-05EB-4A0D-BC95-B653D8D6477E}" type="datetime1">
              <a:rPr lang="pl-PL" smtClean="0"/>
              <a:t>2024-04-15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469744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F204A1-1A48-40F7-9759-EBBA0D55104F}" type="slidenum">
              <a:rPr lang="pl-PL" smtClean="0"/>
              <a:t>9</a:t>
            </a:fld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30E0046D-E95A-4690-878E-EF064F052E38}" type="datetime1">
              <a:rPr lang="pl-PL" smtClean="0"/>
              <a:t>2024-04-15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879657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pPr>
              <a:defRPr/>
            </a:pPr>
            <a:fld id="{0026551D-2C1B-4599-A548-4165F75AE5FD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7507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1ED346-80F1-4FC6-BE78-B3193C63D57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64386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1ED346-80F1-4FC6-BE78-B3193C63D57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70485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1ED346-80F1-4FC6-BE78-B3193C63D57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41791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1ED346-80F1-4FC6-BE78-B3193C63D57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690929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1ED346-80F1-4FC6-BE78-B3193C63D57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38971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1ED346-80F1-4FC6-BE78-B3193C63D57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96932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7F0B08-8437-495C-A923-9682C02FF67E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24771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E5F03A-C036-4843-B70F-0A4147D4B915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57726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pPr>
              <a:defRPr/>
            </a:pPr>
            <a:fld id="{0026551D-2C1B-4599-A548-4165F75AE5FD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31664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6" y="2354670"/>
            <a:ext cx="6595533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77462B-C35B-4AE7-8A95-50A72B81E04E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43020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6" y="2354670"/>
            <a:ext cx="6595533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77462B-C35B-4AE7-8A95-50A72B81E04E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469522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78C335-565D-4D48-B8F7-C66F6F1ED4BE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00071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957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461CB8-9C82-49D1-96DA-4A46D62DACCF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379100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D05124-C191-42E5-9F6C-79D2F8C4F03D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54200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20ECF9-FEA9-4836-BB41-048A31D3AF64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41961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4A0235-1997-4945-8177-0B5CCC8BEE24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790628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AFE5A6-E430-4C43-AC7D-A91B511392C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55783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8221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3B14CF-9A59-4EB4-9629-21C28F11773D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700018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1ED346-80F1-4FC6-BE78-B3193C63D57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22412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1ED346-80F1-4FC6-BE78-B3193C63D57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23312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1ED346-80F1-4FC6-BE78-B3193C63D57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3810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78C335-565D-4D48-B8F7-C66F6F1ED4BE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13260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1ED346-80F1-4FC6-BE78-B3193C63D57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865068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1ED346-80F1-4FC6-BE78-B3193C63D57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29655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1ED346-80F1-4FC6-BE78-B3193C63D57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52463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7F0B08-8437-495C-A923-9682C02FF67E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47902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E5F03A-C036-4843-B70F-0A4147D4B915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09675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pPr>
              <a:defRPr/>
            </a:pPr>
            <a:fld id="{0026551D-2C1B-4599-A548-4165F75AE5FD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76223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6" y="2354670"/>
            <a:ext cx="6595533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77462B-C35B-4AE7-8A95-50A72B81E04E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804248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78C335-565D-4D48-B8F7-C66F6F1ED4BE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87420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957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461CB8-9C82-49D1-96DA-4A46D62DACCF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417184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D05124-C191-42E5-9F6C-79D2F8C4F03D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0993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957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461CB8-9C82-49D1-96DA-4A46D62DACCF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425470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20ECF9-FEA9-4836-BB41-048A31D3AF64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8099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4A0235-1997-4945-8177-0B5CCC8BEE24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855897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AFE5A6-E430-4C43-AC7D-A91B511392C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01335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8221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3B14CF-9A59-4EB4-9629-21C28F11773D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425832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1ED346-80F1-4FC6-BE78-B3193C63D57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882363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1ED346-80F1-4FC6-BE78-B3193C63D57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53119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1ED346-80F1-4FC6-BE78-B3193C63D57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390301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1ED346-80F1-4FC6-BE78-B3193C63D57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24578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1ED346-80F1-4FC6-BE78-B3193C63D57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803547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1ED346-80F1-4FC6-BE78-B3193C63D57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79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D05124-C191-42E5-9F6C-79D2F8C4F03D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50520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7F0B08-8437-495C-A923-9682C02FF67E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01556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E5F03A-C036-4843-B70F-0A4147D4B915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311050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26551D-2C1B-4599-A548-4165F75AE5FD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7685782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77462B-C35B-4AE7-8A95-50A72B81E04E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7783864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78C335-565D-4D48-B8F7-C66F6F1ED4BE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8008014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461CB8-9C82-49D1-96DA-4A46D62DACCF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161716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D05124-C191-42E5-9F6C-79D2F8C4F03D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3802583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20ECF9-FEA9-4836-BB41-048A31D3AF64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8355533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4A0235-1997-4945-8177-0B5CCC8BEE24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3573372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AFE5A6-E430-4C43-AC7D-A91B511392C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54408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20ECF9-FEA9-4836-BB41-048A31D3AF64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135981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3B14CF-9A59-4EB4-9629-21C28F11773D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7637394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1ED346-80F1-4FC6-BE78-B3193C63D57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02632187"/>
      </p:ext>
    </p:extLst>
  </p:cSld>
  <p:clrMapOvr>
    <a:masterClrMapping/>
  </p:clrMapOvr>
  <p:hf sldNum="0"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1ED346-80F1-4FC6-BE78-B3193C63D57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88917960"/>
      </p:ext>
    </p:extLst>
  </p:cSld>
  <p:clrMapOvr>
    <a:masterClrMapping/>
  </p:clrMapOvr>
  <p:hf sldNum="0"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1ED346-80F1-4FC6-BE78-B3193C63D57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85576811"/>
      </p:ext>
    </p:extLst>
  </p:cSld>
  <p:clrMapOvr>
    <a:masterClrMapping/>
  </p:clrMapOvr>
  <p:hf sldNum="0"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1ED346-80F1-4FC6-BE78-B3193C63D57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49325641"/>
      </p:ext>
    </p:extLst>
  </p:cSld>
  <p:clrMapOvr>
    <a:masterClrMapping/>
  </p:clrMapOvr>
  <p:hf sldNum="0"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1ED346-80F1-4FC6-BE78-B3193C63D57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41158695"/>
      </p:ext>
    </p:extLst>
  </p:cSld>
  <p:clrMapOvr>
    <a:masterClrMapping/>
  </p:clrMapOvr>
  <p:hf sldNum="0"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1ED346-80F1-4FC6-BE78-B3193C63D57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80439683"/>
      </p:ext>
    </p:extLst>
  </p:cSld>
  <p:clrMapOvr>
    <a:masterClrMapping/>
  </p:clrMapOvr>
  <p:hf sldNum="0"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7F0B08-8437-495C-A923-9682C02FF67E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164035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E5F03A-C036-4843-B70F-0A4147D4B915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6192066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96319" y="802299"/>
            <a:ext cx="5618515" cy="2541431"/>
          </a:xfrm>
        </p:spPr>
        <p:txBody>
          <a:bodyPr bIns="0" anchor="b">
            <a:normAutofit/>
          </a:bodyPr>
          <a:lstStyle>
            <a:lvl1pPr algn="l">
              <a:defRPr sz="5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6319" y="3531205"/>
            <a:ext cx="5618515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96319" y="329308"/>
            <a:ext cx="3086292" cy="309201"/>
          </a:xfrm>
        </p:spPr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4703" y="798973"/>
            <a:ext cx="802005" cy="503578"/>
          </a:xfrm>
        </p:spPr>
        <p:txBody>
          <a:bodyPr/>
          <a:lstStyle/>
          <a:p>
            <a:pPr>
              <a:defRPr/>
            </a:pPr>
            <a:fld id="{0026551D-2C1B-4599-A548-4165F75AE5FD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15" name="Straight Connector 14"/>
          <p:cNvCxnSpPr/>
          <p:nvPr/>
        </p:nvCxnSpPr>
        <p:spPr>
          <a:xfrm>
            <a:off x="2396319" y="3528542"/>
            <a:ext cx="561851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28611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4A0235-1997-4945-8177-0B5CCC8BEE24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5645106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77462B-C35B-4AE7-8A95-50A72B81E04E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759229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1756130"/>
            <a:ext cx="5617002" cy="1887950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2" y="3806196"/>
            <a:ext cx="5617002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78C335-565D-4D48-B8F7-C66F6F1ED4BE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43491" y="3804985"/>
            <a:ext cx="561700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532999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890"/>
            <a:ext cx="6571343" cy="1059305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3490" y="2013936"/>
            <a:ext cx="3125871" cy="343756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9182" y="2013936"/>
            <a:ext cx="3125652" cy="3437559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461CB8-9C82-49D1-96DA-4A46D62DACCF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558343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164"/>
            <a:ext cx="6571344" cy="1056319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9550"/>
            <a:ext cx="3125766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3491" y="2824270"/>
            <a:ext cx="3125766" cy="2644457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9182" y="2023004"/>
            <a:ext cx="31256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89182" y="2821491"/>
            <a:ext cx="3125652" cy="2637371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D05124-C191-42E5-9F6C-79D2F8C4F03D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2827420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20ECF9-FEA9-4836-BB41-048A31D3AF64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5894954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4A0235-1997-4945-8177-0B5CCC8BEE24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7570692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042" y="798973"/>
            <a:ext cx="2425950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6656" y="798974"/>
            <a:ext cx="3828178" cy="4658826"/>
          </a:xfrm>
        </p:spPr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9042" y="3205492"/>
            <a:ext cx="2427369" cy="2248181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AFE5A6-E430-4C43-AC7D-A91B511392C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1748" y="3205491"/>
            <a:ext cx="242327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248802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4996501" y="482171"/>
            <a:ext cx="3511387" cy="5149101"/>
            <a:chOff x="6852919" y="583365"/>
            <a:chExt cx="4681849" cy="5181928"/>
          </a:xfrm>
        </p:grpSpPr>
        <p:sp>
          <p:nvSpPr>
            <p:cNvPr id="14" name="Rectangle 13"/>
            <p:cNvSpPr/>
            <p:nvPr/>
          </p:nvSpPr>
          <p:spPr>
            <a:xfrm>
              <a:off x="6852919" y="583365"/>
              <a:ext cx="4681849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7273787" y="915806"/>
              <a:ext cx="3844017" cy="4507918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148" y="1129513"/>
            <a:ext cx="3244935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40128" y="1122543"/>
            <a:ext cx="2234998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3492" y="3145992"/>
            <a:ext cx="3240286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36664" y="5469857"/>
            <a:ext cx="3252420" cy="320123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37530" y="318641"/>
            <a:ext cx="3251553" cy="320931"/>
          </a:xfrm>
        </p:spPr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3B14CF-9A59-4EB4-9629-21C28F11773D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1281" y="3143605"/>
            <a:ext cx="324201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200618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7F0B08-8437-495C-A923-9682C02FF67E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0236363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18028" y="798974"/>
            <a:ext cx="1103027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3491" y="798974"/>
            <a:ext cx="5301095" cy="4659889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E5F03A-C036-4843-B70F-0A4147D4B915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15" name="Straight Connector 14"/>
          <p:cNvCxnSpPr/>
          <p:nvPr/>
        </p:nvCxnSpPr>
        <p:spPr>
          <a:xfrm>
            <a:off x="6918028" y="798974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48171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AFE5A6-E430-4C43-AC7D-A91B511392C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56301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8221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3B14CF-9A59-4EB4-9629-21C28F11773D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00061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6.jp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871ED346-80F1-4FC6-BE78-B3193C63D57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26287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03" r:id="rId1"/>
    <p:sldLayoutId id="2147485204" r:id="rId2"/>
    <p:sldLayoutId id="2147485205" r:id="rId3"/>
    <p:sldLayoutId id="2147485206" r:id="rId4"/>
    <p:sldLayoutId id="2147485207" r:id="rId5"/>
    <p:sldLayoutId id="2147485208" r:id="rId6"/>
    <p:sldLayoutId id="2147485209" r:id="rId7"/>
    <p:sldLayoutId id="2147485210" r:id="rId8"/>
    <p:sldLayoutId id="2147485211" r:id="rId9"/>
    <p:sldLayoutId id="2147485212" r:id="rId10"/>
    <p:sldLayoutId id="2147485213" r:id="rId11"/>
    <p:sldLayoutId id="2147485214" r:id="rId12"/>
    <p:sldLayoutId id="2147485215" r:id="rId13"/>
    <p:sldLayoutId id="2147485216" r:id="rId14"/>
    <p:sldLayoutId id="2147485217" r:id="rId15"/>
    <p:sldLayoutId id="2147485218" r:id="rId16"/>
    <p:sldLayoutId id="2147485219" r:id="rId17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871ED346-80F1-4FC6-BE78-B3193C63D57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9483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39" r:id="rId1"/>
    <p:sldLayoutId id="2147485240" r:id="rId2"/>
    <p:sldLayoutId id="2147485241" r:id="rId3"/>
    <p:sldLayoutId id="2147485242" r:id="rId4"/>
    <p:sldLayoutId id="2147485243" r:id="rId5"/>
    <p:sldLayoutId id="2147485244" r:id="rId6"/>
    <p:sldLayoutId id="2147485245" r:id="rId7"/>
    <p:sldLayoutId id="2147485246" r:id="rId8"/>
    <p:sldLayoutId id="2147485247" r:id="rId9"/>
    <p:sldLayoutId id="2147485248" r:id="rId10"/>
    <p:sldLayoutId id="2147485249" r:id="rId11"/>
    <p:sldLayoutId id="2147485250" r:id="rId12"/>
    <p:sldLayoutId id="2147485251" r:id="rId13"/>
    <p:sldLayoutId id="2147485252" r:id="rId14"/>
    <p:sldLayoutId id="2147485253" r:id="rId15"/>
    <p:sldLayoutId id="2147485254" r:id="rId16"/>
    <p:sldLayoutId id="2147485255" r:id="rId17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871ED346-80F1-4FC6-BE78-B3193C63D57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02496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81" r:id="rId1"/>
    <p:sldLayoutId id="2147485282" r:id="rId2"/>
    <p:sldLayoutId id="2147485283" r:id="rId3"/>
    <p:sldLayoutId id="2147485284" r:id="rId4"/>
    <p:sldLayoutId id="2147485285" r:id="rId5"/>
    <p:sldLayoutId id="2147485286" r:id="rId6"/>
    <p:sldLayoutId id="2147485287" r:id="rId7"/>
    <p:sldLayoutId id="2147485288" r:id="rId8"/>
    <p:sldLayoutId id="2147485289" r:id="rId9"/>
    <p:sldLayoutId id="2147485290" r:id="rId10"/>
    <p:sldLayoutId id="2147485291" r:id="rId11"/>
    <p:sldLayoutId id="2147485292" r:id="rId12"/>
    <p:sldLayoutId id="2147485293" r:id="rId13"/>
    <p:sldLayoutId id="2147485294" r:id="rId14"/>
    <p:sldLayoutId id="2147485295" r:id="rId15"/>
    <p:sldLayoutId id="2147485296" r:id="rId16"/>
    <p:sldLayoutId id="2147485297" r:id="rId17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71ED346-80F1-4FC6-BE78-B3193C63D57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146975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311" r:id="rId1"/>
    <p:sldLayoutId id="2147485312" r:id="rId2"/>
    <p:sldLayoutId id="2147485313" r:id="rId3"/>
    <p:sldLayoutId id="2147485314" r:id="rId4"/>
    <p:sldLayoutId id="2147485315" r:id="rId5"/>
    <p:sldLayoutId id="2147485316" r:id="rId6"/>
    <p:sldLayoutId id="2147485317" r:id="rId7"/>
    <p:sldLayoutId id="2147485318" r:id="rId8"/>
    <p:sldLayoutId id="2147485319" r:id="rId9"/>
    <p:sldLayoutId id="2147485320" r:id="rId10"/>
    <p:sldLayoutId id="2147485321" r:id="rId11"/>
    <p:sldLayoutId id="2147485322" r:id="rId12"/>
    <p:sldLayoutId id="2147485323" r:id="rId13"/>
    <p:sldLayoutId id="2147485324" r:id="rId14"/>
    <p:sldLayoutId id="2147485325" r:id="rId15"/>
    <p:sldLayoutId id="2147485326" r:id="rId16"/>
    <p:sldLayoutId id="2147485327" r:id="rId17"/>
  </p:sldLayoutIdLst>
  <p:hf sldNum="0" hdr="0" ftr="0" dt="0"/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015734"/>
            <a:ext cx="9144000" cy="407952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538" r="12500" b="-1538"/>
          <a:stretch/>
        </p:blipFill>
        <p:spPr>
          <a:xfrm>
            <a:off x="-1" y="6095253"/>
            <a:ext cx="9144001" cy="774727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0" y="6101127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43491" y="804520"/>
            <a:ext cx="6571343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5733"/>
            <a:ext cx="6571343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46542" y="330370"/>
            <a:ext cx="2368292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3491" y="329308"/>
            <a:ext cx="4034004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7725" y="798973"/>
            <a:ext cx="795746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871ED346-80F1-4FC6-BE78-B3193C63D57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97461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29" r:id="rId1"/>
    <p:sldLayoutId id="2147485330" r:id="rId2"/>
    <p:sldLayoutId id="2147485331" r:id="rId3"/>
    <p:sldLayoutId id="2147485332" r:id="rId4"/>
    <p:sldLayoutId id="2147485333" r:id="rId5"/>
    <p:sldLayoutId id="2147485334" r:id="rId6"/>
    <p:sldLayoutId id="2147485335" r:id="rId7"/>
    <p:sldLayoutId id="2147485336" r:id="rId8"/>
    <p:sldLayoutId id="2147485337" r:id="rId9"/>
    <p:sldLayoutId id="2147485338" r:id="rId10"/>
    <p:sldLayoutId id="2147485339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21.jpg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0" y="3564791"/>
            <a:ext cx="914400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5200" b="1" i="1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Batang" panose="02030600000101010101" pitchFamily="18" charset="-127"/>
              </a:rPr>
              <a:t>Działalność </a:t>
            </a:r>
            <a:br>
              <a:rPr kumimoji="0" lang="pl-PL" sz="5200" b="1" i="1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Batang" panose="02030600000101010101" pitchFamily="18" charset="-127"/>
              </a:rPr>
            </a:br>
            <a:r>
              <a:rPr kumimoji="0" lang="pl-PL" sz="5200" b="1" i="1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Batang" panose="02030600000101010101" pitchFamily="18" charset="-127"/>
              </a:rPr>
              <a:t>Powiatowego  Centrum </a:t>
            </a:r>
            <a:br>
              <a:rPr kumimoji="0" lang="pl-PL" sz="5200" b="1" i="1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Batang" panose="02030600000101010101" pitchFamily="18" charset="-127"/>
              </a:rPr>
            </a:br>
            <a:r>
              <a:rPr kumimoji="0" lang="pl-PL" sz="5200" b="1" i="1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Batang" panose="02030600000101010101" pitchFamily="18" charset="-127"/>
              </a:rPr>
              <a:t>Pomocy Rodzinie w Gołdapi </a:t>
            </a:r>
            <a:br>
              <a:rPr kumimoji="0" lang="pl-PL" sz="5200" b="1" i="1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Batang" panose="02030600000101010101" pitchFamily="18" charset="-127"/>
              </a:rPr>
            </a:br>
            <a:r>
              <a:rPr kumimoji="0" lang="pl-PL" sz="5200" b="1" i="1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Batang" panose="02030600000101010101" pitchFamily="18" charset="-127"/>
              </a:rPr>
              <a:t>w 2023  roku</a:t>
            </a:r>
            <a:endParaRPr kumimoji="0" lang="pl-PL" sz="1800" b="0" i="0" u="none" strike="noStrike" kern="0" cap="none" spc="0" normalizeH="0" baseline="0" noProof="0" dirty="0">
              <a:ln>
                <a:noFill/>
              </a:ln>
              <a:solidFill>
                <a:schemeClr val="tx2">
                  <a:lumMod val="10000"/>
                  <a:lumOff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082295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rostokąt 15"/>
          <p:cNvSpPr/>
          <p:nvPr/>
        </p:nvSpPr>
        <p:spPr>
          <a:xfrm>
            <a:off x="179512" y="783465"/>
            <a:ext cx="7272808" cy="70131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r>
              <a:rPr lang="pl-PL" sz="3600" b="1" dirty="0">
                <a:solidFill>
                  <a:srgbClr val="002060"/>
                </a:solidFill>
                <a:latin typeface="+mj-lt"/>
              </a:rPr>
              <a:t>Instytucjonalna piecza zastępcza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328" y="-1"/>
            <a:ext cx="1619672" cy="1845017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395536" y="1988840"/>
            <a:ext cx="8352928" cy="29084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  <a:defRPr/>
            </a:pPr>
            <a:endParaRPr lang="pl-PL" sz="1100" b="1" dirty="0">
              <a:latin typeface="+mj-lt"/>
            </a:endParaRPr>
          </a:p>
          <a:p>
            <a:pPr marL="0" indent="0" algn="ctr">
              <a:buNone/>
              <a:defRPr/>
            </a:pPr>
            <a:r>
              <a:rPr lang="pl-PL" sz="1800" b="1" dirty="0">
                <a:latin typeface="+mj-lt"/>
              </a:rPr>
              <a:t>Dzieci z Powiatu </a:t>
            </a:r>
            <a:r>
              <a:rPr lang="pl-PL" sz="1800" b="1" dirty="0" err="1">
                <a:latin typeface="+mj-lt"/>
              </a:rPr>
              <a:t>Gołdapskigo</a:t>
            </a:r>
            <a:r>
              <a:rPr lang="pl-PL" sz="1800" b="1" dirty="0">
                <a:latin typeface="+mj-lt"/>
              </a:rPr>
              <a:t> – 14</a:t>
            </a:r>
          </a:p>
          <a:p>
            <a:pPr marL="0" indent="0" algn="ctr">
              <a:buNone/>
              <a:defRPr/>
            </a:pPr>
            <a:r>
              <a:rPr lang="pl-PL" sz="1800" b="1" dirty="0">
                <a:latin typeface="+mj-lt"/>
              </a:rPr>
              <a:t>Dzieci z innych powiatów – 14</a:t>
            </a:r>
          </a:p>
          <a:p>
            <a:pPr>
              <a:buClr>
                <a:schemeClr val="tx1"/>
              </a:buClr>
              <a:defRPr/>
            </a:pPr>
            <a:r>
              <a:rPr lang="pl-PL" sz="1800" dirty="0">
                <a:latin typeface="+mj-lt"/>
              </a:rPr>
              <a:t>  </a:t>
            </a:r>
            <a:endParaRPr lang="pl-PL" sz="800" dirty="0">
              <a:latin typeface="+mj-lt"/>
            </a:endParaRPr>
          </a:p>
          <a:p>
            <a:pPr algn="ctr">
              <a:buClr>
                <a:schemeClr val="tx1"/>
              </a:buClr>
              <a:defRPr/>
            </a:pPr>
            <a:r>
              <a:rPr lang="pl-PL" sz="2000" b="1" dirty="0">
                <a:latin typeface="+mj-lt"/>
              </a:rPr>
              <a:t>W 2023 r. wydano 2 skierowania  </a:t>
            </a:r>
            <a:br>
              <a:rPr lang="pl-PL" sz="2000" b="1" dirty="0">
                <a:latin typeface="+mj-lt"/>
              </a:rPr>
            </a:br>
            <a:r>
              <a:rPr lang="pl-PL" sz="2000" b="1" dirty="0">
                <a:latin typeface="+mj-lt"/>
              </a:rPr>
              <a:t>do placówki opiekuńczo - wychowawczej w Gołdapi </a:t>
            </a:r>
          </a:p>
          <a:p>
            <a:pPr algn="ctr">
              <a:buClr>
                <a:schemeClr val="tx1"/>
              </a:buClr>
              <a:defRPr/>
            </a:pPr>
            <a:endParaRPr lang="pl-PL" sz="1800" b="1" dirty="0">
              <a:latin typeface="+mj-lt"/>
            </a:endParaRPr>
          </a:p>
          <a:p>
            <a:pPr algn="just">
              <a:buClr>
                <a:schemeClr val="tx1"/>
              </a:buClr>
              <a:defRPr/>
            </a:pPr>
            <a:r>
              <a:rPr lang="pl-PL" sz="2000" b="1" dirty="0">
                <a:latin typeface="+mj-lt"/>
              </a:rPr>
              <a:t>Dzieci z Powiatu Gołdapskiego – 3.531,72 zł </a:t>
            </a:r>
          </a:p>
          <a:p>
            <a:pPr algn="just">
              <a:buClr>
                <a:schemeClr val="tx1"/>
              </a:buClr>
              <a:defRPr/>
            </a:pPr>
            <a:r>
              <a:rPr lang="pl-PL" sz="2000" b="1" dirty="0">
                <a:latin typeface="+mj-lt"/>
              </a:rPr>
              <a:t>(do 30.06.2023) 4200 zł. od 01.07.2023r. </a:t>
            </a:r>
          </a:p>
          <a:p>
            <a:pPr algn="just">
              <a:buClr>
                <a:schemeClr val="tx1"/>
              </a:buClr>
              <a:defRPr/>
            </a:pPr>
            <a:r>
              <a:rPr lang="pl-PL" sz="2000" b="1" dirty="0">
                <a:latin typeface="+mj-lt"/>
              </a:rPr>
              <a:t>Dzieci z innych powiatów – 4708,74 zł</a:t>
            </a:r>
          </a:p>
        </p:txBody>
      </p:sp>
    </p:spTree>
    <p:extLst>
      <p:ext uri="{BB962C8B-B14F-4D97-AF65-F5344CB8AC3E}">
        <p14:creationId xmlns:p14="http://schemas.microsoft.com/office/powerpoint/2010/main" val="13280771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755576" y="1556792"/>
            <a:ext cx="691276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  <a:buClr>
                <a:schemeClr val="accent2">
                  <a:lumMod val="75000"/>
                </a:schemeClr>
              </a:buClr>
            </a:pPr>
            <a:r>
              <a:rPr lang="pl-PL" sz="1800" b="1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Dotacja ogółem dla Domu Św. Faustyny</a:t>
            </a:r>
            <a:br>
              <a:rPr lang="pl-PL" sz="1800" b="1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</a:br>
            <a:r>
              <a:rPr lang="pl-PL" sz="1800" b="1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(Dzieci z Powiatu Gołdapskiego i dotacje z innych powiatów)</a:t>
            </a:r>
          </a:p>
        </p:txBody>
      </p:sp>
      <p:sp>
        <p:nvSpPr>
          <p:cNvPr id="3" name="Tytuł 2"/>
          <p:cNvSpPr>
            <a:spLocks noGrp="1"/>
          </p:cNvSpPr>
          <p:nvPr>
            <p:ph type="title" idx="4294967295"/>
          </p:nvPr>
        </p:nvSpPr>
        <p:spPr>
          <a:xfrm>
            <a:off x="179512" y="531267"/>
            <a:ext cx="7596336" cy="1025525"/>
          </a:xfrm>
        </p:spPr>
        <p:txBody>
          <a:bodyPr>
            <a:normAutofit fontScale="90000"/>
          </a:bodyPr>
          <a:lstStyle/>
          <a:p>
            <a:r>
              <a:rPr lang="pl-PL" b="1" dirty="0"/>
              <a:t>Koszty instytucjonalnej pieczy zastępczej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idx="4294967295"/>
          </p:nvPr>
        </p:nvSpPr>
        <p:spPr>
          <a:xfrm>
            <a:off x="1620838" y="2349500"/>
            <a:ext cx="7523162" cy="4032250"/>
          </a:xfrm>
        </p:spPr>
        <p:txBody>
          <a:bodyPr/>
          <a:lstStyle/>
          <a:p>
            <a:pPr marL="0" indent="0" algn="ctr">
              <a:buNone/>
            </a:pPr>
            <a:r>
              <a:rPr lang="pl-PL" sz="1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328" y="-1"/>
            <a:ext cx="1619672" cy="1845017"/>
          </a:xfrm>
          <a:prstGeom prst="rect">
            <a:avLst/>
          </a:prstGeom>
        </p:spPr>
      </p:pic>
      <p:graphicFrame>
        <p:nvGraphicFramePr>
          <p:cNvPr id="12" name="Wykres 11"/>
          <p:cNvGraphicFramePr/>
          <p:nvPr>
            <p:extLst>
              <p:ext uri="{D42A27DB-BD31-4B8C-83A1-F6EECF244321}">
                <p14:modId xmlns:p14="http://schemas.microsoft.com/office/powerpoint/2010/main" val="4066591497"/>
              </p:ext>
            </p:extLst>
          </p:nvPr>
        </p:nvGraphicFramePr>
        <p:xfrm>
          <a:off x="436699" y="1700808"/>
          <a:ext cx="7913767" cy="3240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Prostokąt 4"/>
          <p:cNvSpPr/>
          <p:nvPr/>
        </p:nvSpPr>
        <p:spPr>
          <a:xfrm>
            <a:off x="436699" y="4845487"/>
            <a:ext cx="83117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800" dirty="0"/>
              <a:t>Zwrot Gminy Gołdap </a:t>
            </a:r>
            <a:r>
              <a:rPr lang="pl-PL" sz="1800" dirty="0" smtClean="0"/>
              <a:t>– 214.236 zł</a:t>
            </a:r>
            <a:r>
              <a:rPr lang="pl-PL" sz="1800" dirty="0"/>
              <a:t>,  Dubeninki – </a:t>
            </a:r>
            <a:r>
              <a:rPr lang="pl-PL" sz="1800" dirty="0" smtClean="0"/>
              <a:t>43.228zł</a:t>
            </a:r>
            <a:r>
              <a:rPr lang="pl-PL" sz="1800" dirty="0"/>
              <a:t>, </a:t>
            </a:r>
            <a:r>
              <a:rPr lang="pl-PL" sz="1800" dirty="0" smtClean="0"/>
              <a:t>Banie </a:t>
            </a:r>
            <a:r>
              <a:rPr lang="pl-PL" sz="1800" dirty="0"/>
              <a:t>Mazurskie – 2465,80 zł, inne powiaty – </a:t>
            </a:r>
            <a:r>
              <a:rPr lang="pl-PL" sz="1800" dirty="0" smtClean="0"/>
              <a:t>539.670 </a:t>
            </a:r>
            <a:r>
              <a:rPr lang="pl-PL" sz="1800" dirty="0"/>
              <a:t>zł. </a:t>
            </a:r>
          </a:p>
        </p:txBody>
      </p:sp>
    </p:spTree>
    <p:extLst>
      <p:ext uri="{BB962C8B-B14F-4D97-AF65-F5344CB8AC3E}">
        <p14:creationId xmlns:p14="http://schemas.microsoft.com/office/powerpoint/2010/main" val="13904734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 idx="4294967295"/>
          </p:nvPr>
        </p:nvSpPr>
        <p:spPr>
          <a:xfrm>
            <a:off x="755576" y="1345671"/>
            <a:ext cx="6923336" cy="503238"/>
          </a:xfrm>
        </p:spPr>
        <p:txBody>
          <a:bodyPr>
            <a:noAutofit/>
          </a:bodyPr>
          <a:lstStyle/>
          <a:p>
            <a:r>
              <a:rPr lang="pl-PL" sz="4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/>
            </a:r>
            <a:br>
              <a:rPr lang="pl-PL" sz="4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</a:br>
            <a:r>
              <a:rPr lang="pl-PL" sz="4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/>
            </a:r>
            <a:br>
              <a:rPr lang="pl-PL" sz="4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</a:br>
            <a:r>
              <a:rPr lang="pl-PL" sz="4400" b="1" i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Szkolenie kadry pomocy społecznej</a:t>
            </a:r>
            <a:r>
              <a:rPr lang="pl-PL" sz="4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/>
            </a:r>
            <a:br>
              <a:rPr lang="pl-PL" sz="4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</a:br>
            <a:r>
              <a:rPr lang="pl-PL" sz="4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/>
            </a:r>
            <a:br>
              <a:rPr lang="pl-PL" sz="4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</a:br>
            <a:r>
              <a:rPr lang="pl-PL" sz="4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/>
            </a:r>
            <a:br>
              <a:rPr lang="pl-PL" sz="4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</a:br>
            <a:endParaRPr lang="pl-PL" sz="40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</p:txBody>
      </p:sp>
      <p:sp>
        <p:nvSpPr>
          <p:cNvPr id="2" name="Symbol zastępczy zawartości 1"/>
          <p:cNvSpPr>
            <a:spLocks noGrp="1"/>
          </p:cNvSpPr>
          <p:nvPr>
            <p:ph idx="4294967295"/>
          </p:nvPr>
        </p:nvSpPr>
        <p:spPr>
          <a:xfrm>
            <a:off x="539552" y="2348880"/>
            <a:ext cx="7775575" cy="3960440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pl-PL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pl-PL" sz="2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 </a:t>
            </a:r>
            <a:r>
              <a:rPr lang="pl-PL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Funkcjonowanie Zespołów Interdyscyplinarnych,</a:t>
            </a:r>
          </a:p>
          <a:p>
            <a:pPr algn="just">
              <a:buFontTx/>
              <a:buChar char="-"/>
            </a:pPr>
            <a:r>
              <a:rPr lang="pl-PL" sz="2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Teorie przywiązania,</a:t>
            </a:r>
          </a:p>
          <a:p>
            <a:pPr algn="just">
              <a:buFontTx/>
              <a:buChar char="-"/>
            </a:pPr>
            <a:r>
              <a:rPr lang="pl-PL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Nowelizacja ustawy o wspieraniu rodziny i systemie pieczy zastępczej,</a:t>
            </a:r>
          </a:p>
          <a:p>
            <a:pPr algn="just">
              <a:buFontTx/>
              <a:buChar char="-"/>
            </a:pPr>
            <a:r>
              <a:rPr lang="pl-PL" sz="2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Lista płac, rejestr umów jednostek publicznych</a:t>
            </a:r>
          </a:p>
          <a:p>
            <a:pPr algn="just">
              <a:buFontTx/>
              <a:buChar char="-"/>
            </a:pPr>
            <a:r>
              <a:rPr lang="pl-PL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Przeciwdziałanie wypaleniu zawodowemu</a:t>
            </a:r>
            <a:endParaRPr lang="pl-PL" sz="24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0" indent="0" algn="just">
              <a:buNone/>
            </a:pPr>
            <a:r>
              <a:rPr lang="pl-PL" sz="5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/>
            </a:r>
            <a:br>
              <a:rPr lang="pl-PL" sz="5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</a:br>
            <a:endParaRPr lang="pl-PL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9331" y="0"/>
            <a:ext cx="1402202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6262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467544" y="422424"/>
            <a:ext cx="8352928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b="1" i="1" dirty="0">
                <a:solidFill>
                  <a:srgbClr val="FF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Sylfaen" pitchFamily="18" charset="0"/>
                <a:ea typeface="+mj-ea"/>
                <a:cs typeface="+mj-cs"/>
              </a:rPr>
              <a:t>       </a:t>
            </a:r>
            <a:r>
              <a:rPr lang="pl-PL" sz="1400" b="1" i="1" dirty="0">
                <a:solidFill>
                  <a:srgbClr val="FF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+mj-cs"/>
              </a:rPr>
              <a:t>  </a:t>
            </a:r>
          </a:p>
          <a:p>
            <a:pPr algn="ctr"/>
            <a:endParaRPr lang="pl-PL" sz="1400" b="1" i="1" dirty="0">
              <a:solidFill>
                <a:srgbClr val="FF0000"/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Bookman Old Style" panose="02050604050505020204" pitchFamily="18" charset="0"/>
              <a:ea typeface="+mj-ea"/>
              <a:cs typeface="+mj-cs"/>
            </a:endParaRPr>
          </a:p>
          <a:p>
            <a:pPr algn="ctr"/>
            <a:endParaRPr lang="pl-PL" sz="1400" b="1" i="1" dirty="0">
              <a:solidFill>
                <a:srgbClr val="FF0000"/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Bookman Old Style" panose="02050604050505020204" pitchFamily="18" charset="0"/>
              <a:ea typeface="+mj-ea"/>
              <a:cs typeface="+mj-cs"/>
            </a:endParaRPr>
          </a:p>
          <a:p>
            <a:pPr algn="ctr"/>
            <a:r>
              <a:rPr lang="pl-PL" sz="4000" b="1" dirty="0">
                <a:latin typeface="+mj-lt"/>
                <a:ea typeface="+mj-ea"/>
                <a:cs typeface="+mj-cs"/>
              </a:rPr>
              <a:t>Szkolenie rodzin zastępczych</a:t>
            </a:r>
          </a:p>
          <a:p>
            <a:pPr algn="ctr"/>
            <a:endParaRPr lang="pl-PL" sz="3600" b="1" i="1" dirty="0">
              <a:solidFill>
                <a:srgbClr val="FF0000"/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Bookman Old Style" panose="02050604050505020204" pitchFamily="18" charset="0"/>
              <a:ea typeface="+mj-ea"/>
              <a:cs typeface="+mj-cs"/>
            </a:endParaRPr>
          </a:p>
          <a:p>
            <a:r>
              <a:rPr lang="pl-PL" sz="2000" b="1" dirty="0">
                <a:latin typeface="Bookman Old Style" panose="02050604050505020204" pitchFamily="18" charset="0"/>
                <a:ea typeface="+mj-ea"/>
                <a:cs typeface="+mj-cs"/>
              </a:rPr>
              <a:t>W 2023 roku PCPR zorganizował  następujące szkolenia dla   rodzin zastępczych:</a:t>
            </a:r>
          </a:p>
          <a:p>
            <a:endParaRPr lang="pl-PL" sz="2000" b="1" dirty="0">
              <a:latin typeface="Sylfaen" pitchFamily="18" charset="0"/>
              <a:ea typeface="+mj-ea"/>
              <a:cs typeface="+mj-cs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l-PL" sz="2000" dirty="0">
                <a:latin typeface="Bookman Old Style" panose="02050604050505020204" pitchFamily="18" charset="0"/>
                <a:ea typeface="+mj-ea"/>
                <a:cs typeface="+mj-cs"/>
              </a:rPr>
              <a:t>Szkolenie dla kandydatów na rodziców zastępczych spokrewnionych (5  osób)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l-PL" sz="2000" dirty="0">
                <a:latin typeface="Bookman Old Style" panose="02050604050505020204" pitchFamily="18" charset="0"/>
                <a:ea typeface="+mj-ea"/>
                <a:cs typeface="+mj-cs"/>
              </a:rPr>
              <a:t>Szkolenie dla kandydatów na  niezawodową rodzinę zastępczą (10 osób)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l-PL" sz="2000" dirty="0">
                <a:latin typeface="Bookman Old Style" panose="02050604050505020204" pitchFamily="18" charset="0"/>
                <a:ea typeface="+mj-ea"/>
                <a:cs typeface="+mj-cs"/>
              </a:rPr>
              <a:t>„Odnowa i wzmacnianie zdrowia psychicznego dzieci i młodzieży” – 42 osoby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0091" y="0"/>
            <a:ext cx="1402202" cy="157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3219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395535" y="915988"/>
            <a:ext cx="7354907" cy="1303337"/>
          </a:xfrm>
        </p:spPr>
        <p:txBody>
          <a:bodyPr>
            <a:normAutofit fontScale="90000"/>
          </a:bodyPr>
          <a:lstStyle/>
          <a:p>
            <a:r>
              <a:rPr lang="pl-PL" b="1" dirty="0"/>
              <a:t>Zespół ds. rehabilitacji społecznej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4294967295"/>
          </p:nvPr>
        </p:nvSpPr>
        <p:spPr>
          <a:xfrm>
            <a:off x="539552" y="2490788"/>
            <a:ext cx="8136904" cy="3444875"/>
          </a:xfrm>
        </p:spPr>
        <p:txBody>
          <a:bodyPr>
            <a:normAutofit/>
          </a:bodyPr>
          <a:lstStyle/>
          <a:p>
            <a:r>
              <a:rPr lang="pl-PL" dirty="0"/>
              <a:t>rozdysponował dla mieszkańców powiatu  oraz WTZ w Gołdapi  2.057.237zł. ze środków PFRON na zadania określone w ustawie o rehabilitacji zawodowej i społecznej oraz zatrudnianiu osób niepełnosprawnych</a:t>
            </a:r>
          </a:p>
          <a:p>
            <a:r>
              <a:rPr lang="pl-PL" dirty="0"/>
              <a:t>zrealizował programy na rzecz osób niepełnosprawnych na kwotę 212.711  zł. (AS, AOON)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0443" y="9597"/>
            <a:ext cx="1401763" cy="157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42893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611560" y="260350"/>
            <a:ext cx="6984776" cy="14398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3600" b="1" dirty="0"/>
              <a:t>Przeciwdziałanie </a:t>
            </a:r>
            <a:br>
              <a:rPr lang="pl-PL" sz="3600" b="1" dirty="0"/>
            </a:br>
            <a:r>
              <a:rPr lang="pl-PL" sz="3600" b="1" dirty="0"/>
              <a:t>przemocy w rodzinie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4294967295"/>
          </p:nvPr>
        </p:nvSpPr>
        <p:spPr>
          <a:xfrm>
            <a:off x="467544" y="1125538"/>
            <a:ext cx="8280920" cy="5256212"/>
          </a:xfrm>
        </p:spPr>
        <p:txBody>
          <a:bodyPr>
            <a:noAutofit/>
          </a:bodyPr>
          <a:lstStyle/>
          <a:p>
            <a:endParaRPr lang="pl-PL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l-PL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Pracownicy PCPR uczestniczyli w posiedzeniach Zespołu Interdyscyplinarnego </a:t>
            </a:r>
            <a:br>
              <a:rPr lang="pl-PL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grup roboczych w Gołdapi. </a:t>
            </a:r>
          </a:p>
          <a:p>
            <a:r>
              <a:rPr lang="pl-PL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Prowadzono pracę socjalną z ofiarami przemocy.</a:t>
            </a:r>
          </a:p>
          <a:p>
            <a:r>
              <a:rPr lang="pl-PL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Założono 2  Niebieskie Karty </a:t>
            </a:r>
          </a:p>
          <a:p>
            <a:r>
              <a:rPr lang="pl-PL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Świadczono mieszkańcom powiatu poradnictwo  prawne  (20 konsultacji)</a:t>
            </a:r>
          </a:p>
          <a:p>
            <a:r>
              <a:rPr lang="pl-PL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Świadczono poradnictwo psychologiczne (304 konsultacje)</a:t>
            </a:r>
          </a:p>
          <a:p>
            <a:r>
              <a:rPr lang="pl-PL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Upowszechniano ulotki, informatory nt. przemocy.</a:t>
            </a:r>
          </a:p>
          <a:p>
            <a:r>
              <a:rPr lang="pl-PL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Przyjęto 1 mamę z dzieckiem do domu dla matek z małoletnimi dziećmi i kobiet w ciąży </a:t>
            </a:r>
            <a:r>
              <a:rPr lang="pl-PL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(koszt Gminy Banie Mazurskie 23.274 zł)</a:t>
            </a:r>
            <a:endParaRPr lang="pl-PL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6336" y="0"/>
            <a:ext cx="1547664" cy="1762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478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ytuł 1"/>
          <p:cNvSpPr>
            <a:spLocks noGrp="1"/>
          </p:cNvSpPr>
          <p:nvPr>
            <p:ph type="title" idx="4294967295"/>
          </p:nvPr>
        </p:nvSpPr>
        <p:spPr>
          <a:xfrm>
            <a:off x="467544" y="257175"/>
            <a:ext cx="7040374" cy="1339850"/>
          </a:xfrm>
        </p:spPr>
        <p:txBody>
          <a:bodyPr>
            <a:noAutofit/>
          </a:bodyPr>
          <a:lstStyle/>
          <a:p>
            <a:pPr algn="ctr"/>
            <a:r>
              <a:rPr lang="pl-PL" sz="3200" spc="300" dirty="0">
                <a:ln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glow>
                    <a:schemeClr val="bg2">
                      <a:lumMod val="75000"/>
                    </a:schemeClr>
                  </a:glow>
                </a:effectLst>
              </a:rPr>
              <a:t>Pozyskane środki zewnętrzne </a:t>
            </a:r>
            <a:br>
              <a:rPr lang="pl-PL" sz="3200" spc="300" dirty="0">
                <a:ln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glow>
                    <a:schemeClr val="bg2">
                      <a:lumMod val="75000"/>
                    </a:schemeClr>
                  </a:glow>
                </a:effectLst>
              </a:rPr>
            </a:br>
            <a:r>
              <a:rPr lang="pl-PL" sz="3200" spc="300" dirty="0">
                <a:ln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glow>
                    <a:schemeClr val="bg2">
                      <a:lumMod val="75000"/>
                    </a:schemeClr>
                  </a:glow>
                </a:effectLst>
              </a:rPr>
              <a:t>w 2023 roku</a:t>
            </a:r>
          </a:p>
        </p:txBody>
      </p:sp>
      <p:sp>
        <p:nvSpPr>
          <p:cNvPr id="27651" name="Symbol zastępczy zawartości 2"/>
          <p:cNvSpPr>
            <a:spLocks noGrp="1"/>
          </p:cNvSpPr>
          <p:nvPr>
            <p:ph idx="4294967295"/>
          </p:nvPr>
        </p:nvSpPr>
        <p:spPr>
          <a:xfrm>
            <a:off x="395536" y="1268413"/>
            <a:ext cx="8352928" cy="5184775"/>
          </a:xfrm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30000"/>
              </a:lnSpc>
              <a:buClr>
                <a:schemeClr val="tx1">
                  <a:lumMod val="95000"/>
                </a:schemeClr>
              </a:buClr>
              <a:buNone/>
              <a:defRPr/>
            </a:pPr>
            <a:endParaRPr lang="pl-PL" sz="27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marL="0" indent="0" algn="just">
              <a:lnSpc>
                <a:spcPct val="130000"/>
              </a:lnSpc>
              <a:buClr>
                <a:schemeClr val="tx1">
                  <a:lumMod val="95000"/>
                </a:schemeClr>
              </a:buClr>
              <a:buNone/>
              <a:defRPr/>
            </a:pPr>
            <a:endParaRPr lang="pl-PL" sz="2700" dirty="0">
              <a:solidFill>
                <a:srgbClr val="FF0000"/>
              </a:solidFill>
              <a:latin typeface="Georgia" pitchFamily="18" charset="0"/>
            </a:endParaRPr>
          </a:p>
          <a:p>
            <a:pPr marL="342900" indent="-342900" algn="just">
              <a:lnSpc>
                <a:spcPct val="130000"/>
              </a:lnSpc>
              <a:buClr>
                <a:schemeClr val="tx1">
                  <a:lumMod val="95000"/>
                </a:schemeClr>
              </a:buClr>
              <a:buFont typeface="Wingdings" pitchFamily="2" charset="2"/>
              <a:buChar char="q"/>
              <a:defRPr/>
            </a:pPr>
            <a:r>
              <a:rPr lang="pl-PL" sz="2700" dirty="0">
                <a:solidFill>
                  <a:schemeClr val="tx1"/>
                </a:solidFill>
                <a:latin typeface="+mj-lt"/>
              </a:rPr>
              <a:t>GKRPA w Gołdapi – 4300 zł /warsztaty dla rodziców/</a:t>
            </a:r>
          </a:p>
          <a:p>
            <a:pPr marL="342900" indent="-342900" algn="just">
              <a:lnSpc>
                <a:spcPct val="130000"/>
              </a:lnSpc>
              <a:buClr>
                <a:schemeClr val="tx1">
                  <a:lumMod val="95000"/>
                </a:schemeClr>
              </a:buClr>
              <a:buFont typeface="Wingdings" pitchFamily="2" charset="2"/>
              <a:buChar char="q"/>
              <a:defRPr/>
            </a:pPr>
            <a:r>
              <a:rPr lang="pl-PL" sz="2700" dirty="0">
                <a:solidFill>
                  <a:schemeClr val="tx1"/>
                </a:solidFill>
                <a:latin typeface="+mj-lt"/>
              </a:rPr>
              <a:t>PFRON - Aktywny Samorząd –112.371zł. /wsparcie osób niepełnosprawnych aktywnych zawodowo</a:t>
            </a:r>
          </a:p>
          <a:p>
            <a:pPr marL="342900" indent="-342900" algn="just">
              <a:lnSpc>
                <a:spcPct val="130000"/>
              </a:lnSpc>
              <a:buClr>
                <a:schemeClr val="tx1">
                  <a:lumMod val="95000"/>
                </a:schemeClr>
              </a:buClr>
              <a:buFont typeface="Wingdings" pitchFamily="2" charset="2"/>
              <a:buChar char="q"/>
              <a:defRPr/>
            </a:pPr>
            <a:r>
              <a:rPr lang="pl-PL" sz="2700" dirty="0">
                <a:solidFill>
                  <a:schemeClr val="tx1"/>
                </a:solidFill>
                <a:latin typeface="+mj-lt"/>
              </a:rPr>
              <a:t>AOON – 100.340zł</a:t>
            </a:r>
          </a:p>
          <a:p>
            <a:pPr marL="342900" indent="-342900" algn="just">
              <a:lnSpc>
                <a:spcPct val="130000"/>
              </a:lnSpc>
              <a:buClr>
                <a:schemeClr val="tx1">
                  <a:lumMod val="95000"/>
                </a:schemeClr>
              </a:buClr>
              <a:buFont typeface="Wingdings" pitchFamily="2" charset="2"/>
              <a:buChar char="q"/>
              <a:defRPr/>
            </a:pPr>
            <a:r>
              <a:rPr lang="pl-PL" sz="2700" dirty="0">
                <a:solidFill>
                  <a:schemeClr val="tx1"/>
                </a:solidFill>
                <a:latin typeface="+mj-lt"/>
              </a:rPr>
              <a:t>Fundacja PKO Banku Polskiego – 28500 zł. </a:t>
            </a:r>
          </a:p>
          <a:p>
            <a:pPr marL="82296" indent="0" algn="just">
              <a:lnSpc>
                <a:spcPct val="130000"/>
              </a:lnSpc>
              <a:buNone/>
              <a:defRPr/>
            </a:pPr>
            <a:r>
              <a:rPr lang="pl-PL" sz="2700" dirty="0">
                <a:solidFill>
                  <a:schemeClr val="tx1"/>
                </a:solidFill>
                <a:latin typeface="+mj-lt"/>
              </a:rPr>
              <a:t>    </a:t>
            </a:r>
            <a:endParaRPr lang="pl-PL" sz="2700" b="1" dirty="0">
              <a:solidFill>
                <a:schemeClr val="tx1"/>
              </a:solidFill>
              <a:latin typeface="+mj-lt"/>
            </a:endParaRPr>
          </a:p>
          <a:p>
            <a:pPr marL="0" indent="0">
              <a:buFontTx/>
              <a:buNone/>
              <a:defRPr/>
            </a:pPr>
            <a:endParaRPr lang="pl-PL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7919" y="-18884"/>
            <a:ext cx="1636081" cy="186370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ole tekstowe 13">
            <a:extLst>
              <a:ext uri="{FF2B5EF4-FFF2-40B4-BE49-F238E27FC236}">
                <a16:creationId xmlns="" xmlns:a16="http://schemas.microsoft.com/office/drawing/2014/main" id="{EE74F3DF-9CE0-BD1B-A396-27B204507684}"/>
              </a:ext>
            </a:extLst>
          </p:cNvPr>
          <p:cNvSpPr txBox="1"/>
          <p:nvPr/>
        </p:nvSpPr>
        <p:spPr>
          <a:xfrm>
            <a:off x="6896" y="332656"/>
            <a:ext cx="91371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>
                <a:solidFill>
                  <a:srgbClr val="050505"/>
                </a:solidFill>
                <a:latin typeface="+mn-lt"/>
              </a:rPr>
              <a:t>Budowa altany przy Domu dla Matek </a:t>
            </a:r>
            <a:br>
              <a:rPr lang="pl-PL" b="1" dirty="0">
                <a:solidFill>
                  <a:srgbClr val="050505"/>
                </a:solidFill>
                <a:latin typeface="+mn-lt"/>
              </a:rPr>
            </a:br>
            <a:r>
              <a:rPr lang="pl-PL" b="1" dirty="0">
                <a:solidFill>
                  <a:srgbClr val="050505"/>
                </a:solidFill>
                <a:latin typeface="+mn-lt"/>
              </a:rPr>
              <a:t>z Małoletnimi Dziećmi i Kobiet w Ciąży</a:t>
            </a:r>
            <a:endParaRPr lang="pl-PL" b="1" dirty="0">
              <a:latin typeface="+mn-lt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="" xmlns:a16="http://schemas.microsoft.com/office/drawing/2014/main" id="{D04EDB61-A929-16C3-D6D9-41AF3B3EC3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1163653"/>
            <a:ext cx="4028083" cy="3501008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="" xmlns:a16="http://schemas.microsoft.com/office/drawing/2014/main" id="{065C5481-E6FE-0436-5AF3-9A2B244B18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356992"/>
            <a:ext cx="4320481" cy="3096344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="" xmlns:a16="http://schemas.microsoft.com/office/drawing/2014/main" id="{4B5E710D-E7E3-5B19-0CAC-4058223CA8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6682" y="0"/>
            <a:ext cx="1402202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2071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ole tekstowe 9">
            <a:extLst>
              <a:ext uri="{FF2B5EF4-FFF2-40B4-BE49-F238E27FC236}">
                <a16:creationId xmlns="" xmlns:a16="http://schemas.microsoft.com/office/drawing/2014/main" id="{6F94FD30-3021-C89D-128A-E6B23B2B8719}"/>
              </a:ext>
            </a:extLst>
          </p:cNvPr>
          <p:cNvSpPr txBox="1"/>
          <p:nvPr/>
        </p:nvSpPr>
        <p:spPr>
          <a:xfrm>
            <a:off x="-678426" y="-9594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/>
              <a:t>Wyróżniona rodzina zastępcza z powiatu gołdapskiego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="" xmlns:a16="http://schemas.microsoft.com/office/drawing/2014/main" id="{5C1908AE-7E67-5A12-2797-DF35118007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1708" y="3641150"/>
            <a:ext cx="4968552" cy="3772292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="" xmlns:a16="http://schemas.microsoft.com/office/drawing/2014/main" id="{BDA7FEFF-AF28-BDB0-285F-EB135DE458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323" y="365717"/>
            <a:ext cx="5652120" cy="4381039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="" xmlns:a16="http://schemas.microsoft.com/office/drawing/2014/main" id="{5C1A8F6A-7CB2-9217-2601-8B6A03F16A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844" y="4221088"/>
            <a:ext cx="5617156" cy="2875100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="" xmlns:a16="http://schemas.microsoft.com/office/drawing/2014/main" id="{45E5B3B9-6D79-95A1-FF4F-0398A1AAB9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6964" y="365717"/>
            <a:ext cx="4943808" cy="3275433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="" xmlns:a16="http://schemas.microsoft.com/office/drawing/2014/main" id="{DEF51FB4-E10D-34B3-6EAA-6B66377A34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6682" y="0"/>
            <a:ext cx="1402202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0500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ole tekstowe 17">
            <a:extLst>
              <a:ext uri="{FF2B5EF4-FFF2-40B4-BE49-F238E27FC236}">
                <a16:creationId xmlns="" xmlns:a16="http://schemas.microsoft.com/office/drawing/2014/main" id="{660267DC-7668-25BC-C1DD-610620222419}"/>
              </a:ext>
            </a:extLst>
          </p:cNvPr>
          <p:cNvSpPr txBox="1"/>
          <p:nvPr/>
        </p:nvSpPr>
        <p:spPr>
          <a:xfrm>
            <a:off x="-756592" y="3197546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>
                <a:highlight>
                  <a:srgbClr val="C0C0C0"/>
                </a:highlight>
              </a:rPr>
              <a:t>Piknik rodzinny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="" xmlns:a16="http://schemas.microsoft.com/office/drawing/2014/main" id="{8662381D-6601-F76A-2C08-390ECB996D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2656" y="-99392"/>
            <a:ext cx="4956190" cy="3362849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="" xmlns:a16="http://schemas.microsoft.com/office/drawing/2014/main" id="{B071A562-DCA3-BB37-876A-219CC6BDCE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535" y="-99392"/>
            <a:ext cx="5520465" cy="3361819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="" xmlns:a16="http://schemas.microsoft.com/office/drawing/2014/main" id="{271CDDD4-CFAD-59BA-4725-4FEE58C50C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2656" y="3839521"/>
            <a:ext cx="4956190" cy="3189879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="" xmlns:a16="http://schemas.microsoft.com/office/drawing/2014/main" id="{04229DD3-392D-DCF8-9691-BD28519DA3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534" y="3839520"/>
            <a:ext cx="5520466" cy="3503354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="" xmlns:a16="http://schemas.microsoft.com/office/drawing/2014/main" id="{CD5BFD79-47FC-EF2F-D548-2E863F9D91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1798" y="-119116"/>
            <a:ext cx="1402202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8998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543290"/>
              </p:ext>
            </p:extLst>
          </p:nvPr>
        </p:nvGraphicFramePr>
        <p:xfrm>
          <a:off x="431539" y="1307669"/>
          <a:ext cx="8244918" cy="50948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830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74830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74830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766701">
                <a:tc gridSpan="3">
                  <a:txBody>
                    <a:bodyPr/>
                    <a:lstStyle/>
                    <a:p>
                      <a:pPr algn="ctr"/>
                      <a:r>
                        <a:rPr lang="pl-PL" sz="4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Dyrektor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92047">
                <a:tc>
                  <a:txBody>
                    <a:bodyPr/>
                    <a:lstStyle/>
                    <a:p>
                      <a:pPr algn="ctr"/>
                      <a:r>
                        <a:rPr lang="pl-PL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Zespół ds. rodzinnej pieczy zastępczej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Zespół</a:t>
                      </a:r>
                      <a:r>
                        <a:rPr lang="pl-PL" sz="24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ds. kadr                    i rehabilitacji społecznej</a:t>
                      </a:r>
                      <a:endParaRPr lang="pl-PL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Księgowość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854872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30000"/>
                        </a:lnSpc>
                        <a:buFont typeface="Wingdings" panose="05000000000000000000" pitchFamily="2" charset="2"/>
                        <a:buChar char="ü"/>
                      </a:pPr>
                      <a:r>
                        <a:rPr lang="pl-PL" sz="2000" dirty="0"/>
                        <a:t>Kierownik Zespołu ds. RPZ</a:t>
                      </a:r>
                      <a:r>
                        <a:rPr lang="pl-PL" sz="2000" baseline="0" dirty="0"/>
                        <a:t>;</a:t>
                      </a:r>
                    </a:p>
                    <a:p>
                      <a:pPr marL="285750" indent="-285750">
                        <a:lnSpc>
                          <a:spcPct val="130000"/>
                        </a:lnSpc>
                        <a:buFont typeface="Wingdings" panose="05000000000000000000" pitchFamily="2" charset="2"/>
                        <a:buChar char="ü"/>
                      </a:pPr>
                      <a:r>
                        <a:rPr lang="pl-PL" sz="2000" baseline="0" dirty="0"/>
                        <a:t>Pracownik socjalny;</a:t>
                      </a:r>
                    </a:p>
                    <a:p>
                      <a:pPr marL="285750" indent="-285750">
                        <a:lnSpc>
                          <a:spcPct val="130000"/>
                        </a:lnSpc>
                        <a:buFont typeface="Wingdings" panose="05000000000000000000" pitchFamily="2" charset="2"/>
                        <a:buChar char="ü"/>
                      </a:pPr>
                      <a:r>
                        <a:rPr lang="pl-PL" sz="2000" baseline="0" dirty="0"/>
                        <a:t>4 koordynatorów rodzinnej pieczy zastępczej</a:t>
                      </a:r>
                      <a:endParaRPr lang="pl-PL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pl-PL" sz="2000" dirty="0"/>
                        <a:t>Kierownik ds. kadr                i rehabilitacji społecznej osób niepełnosprawnych;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pl-PL" sz="2000" dirty="0"/>
                        <a:t>Podinspektor ds. rehabilitacji</a:t>
                      </a:r>
                      <a:r>
                        <a:rPr lang="pl-PL" sz="2000" baseline="0" dirty="0"/>
                        <a:t> społecznej, realizacji programów PFRON, pomocy uchodźcom.</a:t>
                      </a:r>
                      <a:endParaRPr lang="pl-PL" sz="2000" dirty="0"/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pl-PL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pl-PL" sz="2000" dirty="0"/>
                        <a:t>Główny księgowy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Prostokąt 3"/>
          <p:cNvSpPr/>
          <p:nvPr/>
        </p:nvSpPr>
        <p:spPr>
          <a:xfrm>
            <a:off x="755576" y="476672"/>
            <a:ext cx="76328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800" b="1" i="1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ndalus" panose="02020603050405020304" pitchFamily="18" charset="-78"/>
              </a:rPr>
              <a:t>Kadra PCPR </a:t>
            </a:r>
            <a:endParaRPr lang="pl-PL" sz="4800" dirty="0">
              <a:latin typeface="+mj-lt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707" y="4282"/>
            <a:ext cx="1403023" cy="1596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078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="" xmlns:a16="http://schemas.microsoft.com/office/drawing/2014/main" id="{34F7FE68-84E1-8EE9-B108-C127DB5EA3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20334"/>
            <a:ext cx="8352928" cy="6017332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="" xmlns:a16="http://schemas.microsoft.com/office/drawing/2014/main" id="{F511B0C9-1496-0256-C10B-3EF9CA423F07}"/>
              </a:ext>
            </a:extLst>
          </p:cNvPr>
          <p:cNvSpPr txBox="1"/>
          <p:nvPr/>
        </p:nvSpPr>
        <p:spPr>
          <a:xfrm>
            <a:off x="827584" y="-102886"/>
            <a:ext cx="7416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/>
              <a:t>Szkolenie rodzin zastępczych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="" xmlns:a16="http://schemas.microsoft.com/office/drawing/2014/main" id="{3F400BB0-FE16-068B-5F48-412BF88EAB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6682" y="0"/>
            <a:ext cx="1402202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8566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="" xmlns:a16="http://schemas.microsoft.com/office/drawing/2014/main" id="{58B8DFA1-E58F-5966-403B-97E6BA50F993}"/>
              </a:ext>
            </a:extLst>
          </p:cNvPr>
          <p:cNvSpPr txBox="1"/>
          <p:nvPr/>
        </p:nvSpPr>
        <p:spPr>
          <a:xfrm>
            <a:off x="2051720" y="-171400"/>
            <a:ext cx="698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/>
              <a:t>Wyjazd do </a:t>
            </a:r>
            <a:r>
              <a:rPr lang="pl-PL" sz="3600" b="1" dirty="0" err="1"/>
              <a:t>Suntago</a:t>
            </a:r>
            <a:r>
              <a:rPr lang="pl-PL" sz="3600" b="1" dirty="0"/>
              <a:t> 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="" xmlns:a16="http://schemas.microsoft.com/office/drawing/2014/main" id="{57014D01-96BC-E451-207F-0878275733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4664"/>
            <a:ext cx="8352928" cy="6048672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="" xmlns:a16="http://schemas.microsoft.com/office/drawing/2014/main" id="{DE7DCE86-1AAE-580D-73FC-147BBD51B0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6682" y="0"/>
            <a:ext cx="1402202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1627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ole tekstowe 9">
            <a:extLst>
              <a:ext uri="{FF2B5EF4-FFF2-40B4-BE49-F238E27FC236}">
                <a16:creationId xmlns="" xmlns:a16="http://schemas.microsoft.com/office/drawing/2014/main" id="{4F125B12-78A6-C876-CE84-80FC152C92C1}"/>
              </a:ext>
            </a:extLst>
          </p:cNvPr>
          <p:cNvSpPr txBox="1"/>
          <p:nvPr/>
        </p:nvSpPr>
        <p:spPr>
          <a:xfrm>
            <a:off x="29743" y="4005064"/>
            <a:ext cx="399593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000" b="1" i="0" dirty="0">
                <a:effectLst/>
                <a:latin typeface="Garamond" panose="02020404030301010803" pitchFamily="18" charset="0"/>
              </a:rPr>
              <a:t>Powiatowe Centrum Pomocy Rodzinie </a:t>
            </a:r>
            <a:br>
              <a:rPr lang="pl-PL" sz="3000" b="1" i="0" dirty="0">
                <a:effectLst/>
                <a:latin typeface="Garamond" panose="02020404030301010803" pitchFamily="18" charset="0"/>
              </a:rPr>
            </a:br>
            <a:r>
              <a:rPr lang="pl-PL" sz="3000" b="1" i="0" dirty="0">
                <a:effectLst/>
                <a:latin typeface="Garamond" panose="02020404030301010803" pitchFamily="18" charset="0"/>
              </a:rPr>
              <a:t>w Gołdapi przyłączyło się do Akcji Szlachetna Paczka. </a:t>
            </a:r>
            <a:endParaRPr lang="pl-PL" sz="3000" b="1" dirty="0">
              <a:latin typeface="Garamond" panose="02020404030301010803" pitchFamily="18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="" xmlns:a16="http://schemas.microsoft.com/office/drawing/2014/main" id="{522202DB-6A45-F6D3-1086-4A19B985DF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423" y="0"/>
            <a:ext cx="5143500" cy="6858000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="" xmlns:a16="http://schemas.microsoft.com/office/drawing/2014/main" id="{5E7BB001-DB31-338F-7E8E-0CA9C32631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438"/>
            <a:ext cx="4055423" cy="4002626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="" xmlns:a16="http://schemas.microsoft.com/office/drawing/2014/main" id="{1B592792-1E04-E2D7-8BE5-7A98D5A5B9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6682" y="0"/>
            <a:ext cx="1402202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2063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>
            <a:extLst>
              <a:ext uri="{FF2B5EF4-FFF2-40B4-BE49-F238E27FC236}">
                <a16:creationId xmlns="" xmlns:a16="http://schemas.microsoft.com/office/drawing/2014/main" id="{BB417AEA-C39F-D315-908B-DB88DBA68A2E}"/>
              </a:ext>
            </a:extLst>
          </p:cNvPr>
          <p:cNvSpPr txBox="1"/>
          <p:nvPr/>
        </p:nvSpPr>
        <p:spPr>
          <a:xfrm>
            <a:off x="0" y="198480"/>
            <a:ext cx="8784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Warsztaty „Szkoła dla Rodziców i Wychowawców”</a:t>
            </a:r>
          </a:p>
          <a:p>
            <a:pPr algn="ctr"/>
            <a:endParaRPr lang="pl-PL" dirty="0"/>
          </a:p>
          <a:p>
            <a:pPr algn="ctr"/>
            <a:r>
              <a:rPr lang="pl-PL" dirty="0"/>
              <a:t>				Ukończyło 12 osób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="" xmlns:a16="http://schemas.microsoft.com/office/drawing/2014/main" id="{79232AFF-02E9-089E-E7F7-DDE0158881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441"/>
            <a:ext cx="9144000" cy="4971559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="" xmlns:a16="http://schemas.microsoft.com/office/drawing/2014/main" id="{53E24647-5F92-8378-3D2B-B0940EFA44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6682" y="0"/>
            <a:ext cx="1402202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7562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16329" y="486330"/>
            <a:ext cx="6408738" cy="788987"/>
          </a:xfrm>
        </p:spPr>
        <p:txBody>
          <a:bodyPr>
            <a:noAutofit/>
          </a:bodyPr>
          <a:lstStyle/>
          <a:p>
            <a:r>
              <a:rPr lang="pl-PL" sz="3200" b="1" dirty="0"/>
              <a:t/>
            </a:r>
            <a:br>
              <a:rPr lang="pl-PL" sz="3200" b="1" dirty="0"/>
            </a:br>
            <a:r>
              <a:rPr lang="pl-PL" sz="3200" b="1" dirty="0"/>
              <a:t>Kontrole jednostki w 2023r</a:t>
            </a:r>
            <a:r>
              <a:rPr lang="pl-PL" sz="3200" dirty="0"/>
              <a:t>.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4294967295"/>
          </p:nvPr>
        </p:nvSpPr>
        <p:spPr>
          <a:xfrm>
            <a:off x="467544" y="1557338"/>
            <a:ext cx="8280920" cy="2159000"/>
          </a:xfrm>
        </p:spPr>
        <p:txBody>
          <a:bodyPr>
            <a:noAutofit/>
          </a:bodyPr>
          <a:lstStyle/>
          <a:p>
            <a:pPr marL="0" indent="0">
              <a:buClrTx/>
              <a:buNone/>
            </a:pPr>
            <a:endParaRPr lang="pl-PL" dirty="0">
              <a:solidFill>
                <a:schemeClr val="tx1"/>
              </a:solidFill>
            </a:endParaRPr>
          </a:p>
          <a:p>
            <a:pPr marL="0" indent="0">
              <a:buClrTx/>
              <a:buNone/>
            </a:pPr>
            <a:r>
              <a:rPr lang="pl-PL" sz="1800" b="1" dirty="0">
                <a:solidFill>
                  <a:schemeClr val="tx1"/>
                </a:solidFill>
              </a:rPr>
              <a:t>Warmińsko – Mazurski Urząd Wojewódzki w Olsztynie </a:t>
            </a:r>
            <a:r>
              <a:rPr lang="pl-PL" sz="1800" dirty="0">
                <a:solidFill>
                  <a:schemeClr val="tx1"/>
                </a:solidFill>
              </a:rPr>
              <a:t>– </a:t>
            </a:r>
            <a:r>
              <a:rPr lang="pl-PL" sz="1800" dirty="0" smtClean="0">
                <a:solidFill>
                  <a:schemeClr val="tx1"/>
                </a:solidFill>
              </a:rPr>
              <a:t>Realizacja ustawowych zadań samorządu powiatowego z zakresu pomocy społecznej oraz zgodność zatrudnienia pracowników z wymaganymi kwalifikacjami.</a:t>
            </a:r>
            <a:endParaRPr lang="pl-PL" sz="1800" dirty="0">
              <a:solidFill>
                <a:schemeClr val="tx1"/>
              </a:solidFill>
            </a:endParaRPr>
          </a:p>
          <a:p>
            <a:pPr marL="0" indent="0">
              <a:buClrTx/>
              <a:buNone/>
            </a:pPr>
            <a:endParaRPr lang="pl-PL" sz="1800" dirty="0">
              <a:solidFill>
                <a:schemeClr val="tx1"/>
              </a:solidFill>
            </a:endParaRPr>
          </a:p>
          <a:p>
            <a:pPr marL="0" indent="0">
              <a:buClrTx/>
              <a:buNone/>
            </a:pPr>
            <a:endParaRPr lang="pl-PL" sz="1800" dirty="0">
              <a:solidFill>
                <a:schemeClr val="tx1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2753" y="0"/>
            <a:ext cx="1619502" cy="1844824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513632" y="2863720"/>
            <a:ext cx="7848872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sz="1800" b="1" dirty="0" smtClean="0">
              <a:latin typeface="Garamond" panose="02020404030301010803" pitchFamily="18" charset="0"/>
            </a:endParaRPr>
          </a:p>
          <a:p>
            <a:r>
              <a:rPr lang="pl-PL" sz="1800" b="1" dirty="0" smtClean="0">
                <a:latin typeface="Garamond" panose="02020404030301010803" pitchFamily="18" charset="0"/>
              </a:rPr>
              <a:t>Audyt wewnętrzny</a:t>
            </a:r>
            <a:r>
              <a:rPr lang="pl-PL" sz="1800" dirty="0" smtClean="0">
                <a:latin typeface="Garamond" panose="02020404030301010803" pitchFamily="18" charset="0"/>
              </a:rPr>
              <a:t>: Funkcjonowanie systemu bezpieczeństwa informacji                            w Powiatowym Centrum Pomocy Rodzinie w Gołdapi </a:t>
            </a:r>
            <a:endParaRPr lang="pl-PL" sz="3200" dirty="0">
              <a:latin typeface="Garamond" panose="02020404030301010803" pitchFamily="18" charset="0"/>
            </a:endParaRPr>
          </a:p>
          <a:p>
            <a:endParaRPr lang="pl-PL" sz="3200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86469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zawartości 5"/>
          <p:cNvSpPr>
            <a:spLocks noGrp="1"/>
          </p:cNvSpPr>
          <p:nvPr>
            <p:ph idx="4294967295"/>
          </p:nvPr>
        </p:nvSpPr>
        <p:spPr>
          <a:xfrm>
            <a:off x="467544" y="2276872"/>
            <a:ext cx="8280920" cy="1656184"/>
          </a:xfrm>
        </p:spPr>
        <p:txBody>
          <a:bodyPr>
            <a:normAutofit/>
          </a:bodyPr>
          <a:lstStyle/>
          <a:p>
            <a:pPr>
              <a:buClrTx/>
              <a:buFont typeface="Wingdings" panose="05000000000000000000" pitchFamily="2" charset="2"/>
              <a:buChar char="ü"/>
            </a:pPr>
            <a:r>
              <a:rPr lang="pl-PL" dirty="0">
                <a:solidFill>
                  <a:schemeClr val="tx1"/>
                </a:solidFill>
              </a:rPr>
              <a:t>Kandydaci na niezawodowe i zawodowe rodziny zastępcze</a:t>
            </a:r>
          </a:p>
        </p:txBody>
      </p:sp>
      <p:sp>
        <p:nvSpPr>
          <p:cNvPr id="5" name="Prostokąt 4"/>
          <p:cNvSpPr/>
          <p:nvPr/>
        </p:nvSpPr>
        <p:spPr>
          <a:xfrm>
            <a:off x="395535" y="917431"/>
            <a:ext cx="7128793" cy="116955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pl-PL" sz="2800" b="1" dirty="0">
                <a:latin typeface="Garamond" panose="02020404030301010803" pitchFamily="18" charset="0"/>
                <a:cs typeface="FrankRuehl" pitchFamily="34" charset="-79"/>
              </a:rPr>
              <a:t>Zestawienie potrzeb w  zakresie systemu </a:t>
            </a:r>
            <a:br>
              <a:rPr lang="pl-PL" sz="2800" b="1" dirty="0">
                <a:latin typeface="Garamond" panose="02020404030301010803" pitchFamily="18" charset="0"/>
                <a:cs typeface="FrankRuehl" pitchFamily="34" charset="-79"/>
              </a:rPr>
            </a:br>
            <a:r>
              <a:rPr lang="pl-PL" sz="2800" b="1" dirty="0">
                <a:latin typeface="Garamond" panose="02020404030301010803" pitchFamily="18" charset="0"/>
                <a:cs typeface="FrankRuehl" pitchFamily="34" charset="-79"/>
              </a:rPr>
              <a:t>pieczy zastępczej</a:t>
            </a:r>
          </a:p>
        </p:txBody>
      </p:sp>
      <p:sp>
        <p:nvSpPr>
          <p:cNvPr id="2" name="Prostokąt 1"/>
          <p:cNvSpPr/>
          <p:nvPr/>
        </p:nvSpPr>
        <p:spPr>
          <a:xfrm>
            <a:off x="611560" y="2564904"/>
            <a:ext cx="8136904" cy="574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b="1" dirty="0">
                <a:ln>
                  <a:solidFill>
                    <a:srgbClr val="FFFF00"/>
                  </a:solidFill>
                </a:ln>
                <a:effectLst>
                  <a:outerShdw blurRad="254000" dist="38100" dir="2700000" sx="113000" sy="113000" algn="tl">
                    <a:schemeClr val="tx1">
                      <a:alpha val="48000"/>
                    </a:schemeClr>
                  </a:outerShdw>
                </a:effectLst>
                <a:latin typeface="+mn-lt"/>
              </a:rPr>
              <a:t> 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0504" y="-1"/>
            <a:ext cx="1493077" cy="1700809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715490" y="3501008"/>
            <a:ext cx="77470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>
                <a:latin typeface="Garamond" panose="02020404030301010803" pitchFamily="18" charset="0"/>
              </a:rPr>
              <a:t>Wykaz potrzeb z zakresu ustawy o pomocy społecznej: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pl-PL" dirty="0" smtClean="0">
              <a:latin typeface="Garamond" panose="02020404030301010803" pitchFamily="18" charset="0"/>
            </a:endParaRPr>
          </a:p>
          <a:p>
            <a:r>
              <a:rPr lang="pl-PL" dirty="0" smtClean="0">
                <a:latin typeface="Garamond" panose="02020404030301010803" pitchFamily="18" charset="0"/>
              </a:rPr>
              <a:t>Utworzenie mieszkania treningowego na terenie powiatu </a:t>
            </a:r>
            <a:endParaRPr lang="pl-PL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48669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Prostokąt 5"/>
          <p:cNvSpPr/>
          <p:nvPr/>
        </p:nvSpPr>
        <p:spPr>
          <a:xfrm>
            <a:off x="5292080" y="2924944"/>
            <a:ext cx="37444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M</a:t>
            </a:r>
            <a:endParaRPr lang="pl-PL" sz="2800" i="1" dirty="0">
              <a:latin typeface="Bookman Old Style" panose="02050604050505020204" pitchFamily="18" charset="0"/>
            </a:endParaRPr>
          </a:p>
        </p:txBody>
      </p:sp>
      <p:pic>
        <p:nvPicPr>
          <p:cNvPr id="16" name="Symbol zastępczy zawartości 1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91" y="-12876"/>
            <a:ext cx="9144000" cy="6870876"/>
          </a:xfrm>
        </p:spPr>
      </p:pic>
      <p:sp>
        <p:nvSpPr>
          <p:cNvPr id="17" name="Prostokąt 16"/>
          <p:cNvSpPr/>
          <p:nvPr/>
        </p:nvSpPr>
        <p:spPr>
          <a:xfrm>
            <a:off x="225178" y="243994"/>
            <a:ext cx="775042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sz="3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r>
              <a:rPr lang="pl-PL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Dziękuję za  współpracę</a:t>
            </a:r>
          </a:p>
        </p:txBody>
      </p:sp>
      <p:sp>
        <p:nvSpPr>
          <p:cNvPr id="19" name="Prostokąt 18"/>
          <p:cNvSpPr/>
          <p:nvPr/>
        </p:nvSpPr>
        <p:spPr>
          <a:xfrm>
            <a:off x="4932040" y="6443952"/>
            <a:ext cx="39372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pl-PL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Gołdap, kwiecień 2023</a:t>
            </a:r>
          </a:p>
        </p:txBody>
      </p:sp>
      <p:sp>
        <p:nvSpPr>
          <p:cNvPr id="20" name="Prostokąt 19"/>
          <p:cNvSpPr/>
          <p:nvPr/>
        </p:nvSpPr>
        <p:spPr>
          <a:xfrm>
            <a:off x="4572000" y="2676186"/>
            <a:ext cx="44644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Małgorzata</a:t>
            </a: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pl-PL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Gryszkowska</a:t>
            </a: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</a:p>
          <a:p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z </a:t>
            </a:r>
            <a:r>
              <a:rPr lang="pl-PL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pracownikami</a:t>
            </a:r>
            <a:endParaRPr lang="pl-PL" i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7826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1798" y="1365"/>
            <a:ext cx="1402202" cy="1597290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417585" y="2030530"/>
            <a:ext cx="8314970" cy="395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1" hangingPunct="1">
              <a:lnSpc>
                <a:spcPct val="114000"/>
              </a:lnSpc>
              <a:buFont typeface="Wingdings" pitchFamily="2" charset="2"/>
              <a:buChar char="ü"/>
            </a:pP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Prawnik   (4 g. miesięcznie)</a:t>
            </a:r>
          </a:p>
          <a:p>
            <a:pPr marL="342900" indent="-342900" eaLnBrk="1" hangingPunct="1">
              <a:lnSpc>
                <a:spcPct val="114000"/>
              </a:lnSpc>
              <a:buFont typeface="Wingdings" pitchFamily="2" charset="2"/>
              <a:buChar char="ü"/>
            </a:pP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 psychologów    (ok 40 g. miesięcznie)</a:t>
            </a:r>
          </a:p>
          <a:p>
            <a:pPr marL="342900" indent="-342900" eaLnBrk="1" hangingPunct="1">
              <a:lnSpc>
                <a:spcPct val="114000"/>
              </a:lnSpc>
              <a:buFont typeface="Wingdings" pitchFamily="2" charset="2"/>
              <a:buChar char="ü"/>
            </a:pP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 osoby prowadzące program korekcyjno – edukacyjny</a:t>
            </a:r>
          </a:p>
          <a:p>
            <a:pPr marL="342900" indent="-342900" eaLnBrk="1" hangingPunct="1">
              <a:lnSpc>
                <a:spcPct val="114000"/>
              </a:lnSpc>
              <a:buFont typeface="Wingdings" pitchFamily="2" charset="2"/>
              <a:buChar char="ü"/>
            </a:pP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Informatyk</a:t>
            </a:r>
          </a:p>
          <a:p>
            <a:pPr marL="342900" indent="-342900" eaLnBrk="1" hangingPunct="1">
              <a:lnSpc>
                <a:spcPct val="114000"/>
              </a:lnSpc>
              <a:buFont typeface="Wingdings" pitchFamily="2" charset="2"/>
              <a:buChar char="ü"/>
            </a:pP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Pedagog</a:t>
            </a:r>
          </a:p>
          <a:p>
            <a:pPr marL="342900" indent="-342900" eaLnBrk="1" hangingPunct="1">
              <a:lnSpc>
                <a:spcPct val="114000"/>
              </a:lnSpc>
              <a:buFont typeface="Wingdings" pitchFamily="2" charset="2"/>
              <a:buChar char="ü"/>
            </a:pP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Osoby prowadzące rodzinne domy dziecka  (2 umowy)</a:t>
            </a:r>
          </a:p>
          <a:p>
            <a:pPr marL="342900" indent="-342900" eaLnBrk="1" hangingPunct="1">
              <a:lnSpc>
                <a:spcPct val="114000"/>
              </a:lnSpc>
              <a:buFont typeface="Wingdings" pitchFamily="2" charset="2"/>
              <a:buChar char="ü"/>
            </a:pP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Osoby do pomocy w gospodarstwie domowym (4)</a:t>
            </a:r>
          </a:p>
          <a:p>
            <a:pPr marL="342900" indent="-342900" eaLnBrk="1" hangingPunct="1">
              <a:lnSpc>
                <a:spcPct val="114000"/>
              </a:lnSpc>
              <a:buFont typeface="Wingdings" pitchFamily="2" charset="2"/>
              <a:buChar char="ü"/>
            </a:pP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Osoby prowadzące zawodową rodzinę zastępczą (1)</a:t>
            </a:r>
          </a:p>
          <a:p>
            <a:pPr marL="342900" indent="-342900">
              <a:lnSpc>
                <a:spcPct val="114000"/>
              </a:lnSpc>
              <a:buFont typeface="Wingdings" pitchFamily="2" charset="2"/>
              <a:buChar char="ü"/>
            </a:pP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Osoba sprzątająca</a:t>
            </a:r>
          </a:p>
          <a:p>
            <a:pPr marL="342900" indent="-342900">
              <a:lnSpc>
                <a:spcPct val="114000"/>
              </a:lnSpc>
              <a:buFont typeface="Wingdings" pitchFamily="2" charset="2"/>
              <a:buChar char="ü"/>
            </a:pP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Wychowawca (Dom Samotnej Matki)</a:t>
            </a:r>
          </a:p>
          <a:p>
            <a:pPr marL="342900" indent="-342900" eaLnBrk="1" hangingPunct="1">
              <a:lnSpc>
                <a:spcPct val="114000"/>
              </a:lnSpc>
              <a:buFont typeface="Wingdings" pitchFamily="2" charset="2"/>
              <a:buChar char="ü"/>
            </a:pPr>
            <a:endParaRPr lang="pl-PL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1547664" y="1154361"/>
            <a:ext cx="5112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>
                <a:latin typeface="+mj-lt"/>
              </a:rPr>
              <a:t>Umowy - zlecenia</a:t>
            </a:r>
          </a:p>
        </p:txBody>
      </p:sp>
    </p:spTree>
    <p:extLst>
      <p:ext uri="{BB962C8B-B14F-4D97-AF65-F5344CB8AC3E}">
        <p14:creationId xmlns:p14="http://schemas.microsoft.com/office/powerpoint/2010/main" val="32751817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 idx="4294967295"/>
          </p:nvPr>
        </p:nvSpPr>
        <p:spPr>
          <a:xfrm>
            <a:off x="73454" y="-13493"/>
            <a:ext cx="7668344" cy="1223962"/>
          </a:xfrm>
        </p:spPr>
        <p:txBody>
          <a:bodyPr>
            <a:noAutofit/>
          </a:bodyPr>
          <a:lstStyle/>
          <a:p>
            <a:r>
              <a:rPr lang="pl-PL" sz="3600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3600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3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Działalność </a:t>
            </a:r>
            <a:r>
              <a:rPr lang="pl-PL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Zespołu ds.  </a:t>
            </a:r>
            <a:br>
              <a:rPr lang="pl-PL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rodzinnej pieczy zastępczej</a:t>
            </a:r>
            <a:r>
              <a:rPr lang="pl-PL" sz="3600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2" name="Symbol zastępczy zawartości 1"/>
          <p:cNvSpPr>
            <a:spLocks noGrp="1"/>
          </p:cNvSpPr>
          <p:nvPr>
            <p:ph idx="4294967295"/>
          </p:nvPr>
        </p:nvSpPr>
        <p:spPr>
          <a:xfrm>
            <a:off x="323528" y="1196975"/>
            <a:ext cx="8424936" cy="5184775"/>
          </a:xfrm>
        </p:spPr>
        <p:txBody>
          <a:bodyPr>
            <a:noAutofit/>
          </a:bodyPr>
          <a:lstStyle/>
          <a:p>
            <a:pPr marL="57150" lvl="8" indent="0" algn="just">
              <a:buNone/>
            </a:pPr>
            <a:endParaRPr lang="pl-PL" sz="2300" dirty="0"/>
          </a:p>
          <a:p>
            <a:pPr marL="57150" lvl="8" indent="0" algn="just">
              <a:buNone/>
            </a:pPr>
            <a:r>
              <a:rPr lang="pl-PL" sz="1100" b="1" dirty="0"/>
              <a:t>Zespół obejmował wsparciem</a:t>
            </a:r>
            <a:r>
              <a:rPr lang="pl-PL" sz="1100" dirty="0"/>
              <a:t>:</a:t>
            </a:r>
          </a:p>
          <a:p>
            <a:pPr marL="400050" lvl="8" indent="-342900" algn="just">
              <a:buFont typeface="Wingdings" panose="05000000000000000000" pitchFamily="2" charset="2"/>
              <a:buChar char="Ø"/>
            </a:pPr>
            <a:r>
              <a:rPr lang="pl-PL" sz="1100" dirty="0"/>
              <a:t> 2 rodzinne domy dziecka</a:t>
            </a:r>
          </a:p>
          <a:p>
            <a:pPr marL="400050" lvl="8" indent="-342900" algn="just">
              <a:buFont typeface="Wingdings" panose="05000000000000000000" pitchFamily="2" charset="2"/>
              <a:buChar char="Ø"/>
            </a:pPr>
            <a:r>
              <a:rPr lang="pl-PL" sz="1100" dirty="0"/>
              <a:t> 1 rodzinę zawodową</a:t>
            </a:r>
          </a:p>
          <a:p>
            <a:pPr marL="400050" lvl="8" indent="-342900" algn="just">
              <a:buFont typeface="Wingdings" panose="05000000000000000000" pitchFamily="2" charset="2"/>
              <a:buChar char="Ø"/>
            </a:pPr>
            <a:r>
              <a:rPr lang="pl-PL" sz="1100" dirty="0"/>
              <a:t> 15 rodzin zastępczych niezawodowych</a:t>
            </a:r>
          </a:p>
          <a:p>
            <a:pPr marL="400050" lvl="8" indent="-342900" algn="just">
              <a:buFont typeface="Wingdings" panose="05000000000000000000" pitchFamily="2" charset="2"/>
              <a:buChar char="Ø"/>
            </a:pPr>
            <a:r>
              <a:rPr lang="pl-PL" sz="1100" dirty="0">
                <a:solidFill>
                  <a:schemeClr val="tx1"/>
                </a:solidFill>
              </a:rPr>
              <a:t> 29 </a:t>
            </a:r>
            <a:r>
              <a:rPr lang="pl-PL" sz="1100" dirty="0"/>
              <a:t>rodzin zastępczych spokrewnionych </a:t>
            </a:r>
          </a:p>
          <a:p>
            <a:pPr marL="57150" lvl="8" indent="0" algn="just">
              <a:buNone/>
            </a:pPr>
            <a:r>
              <a:rPr lang="pl-PL" sz="1100" b="1" dirty="0"/>
              <a:t>Główne działania Zespołu:</a:t>
            </a:r>
          </a:p>
          <a:p>
            <a:pPr marL="342900" lvl="8" indent="-285750" algn="just">
              <a:buFont typeface="Wingdings" panose="05000000000000000000" pitchFamily="2" charset="2"/>
              <a:buChar char="Ø"/>
            </a:pPr>
            <a:r>
              <a:rPr lang="pl-PL" sz="1100" dirty="0"/>
              <a:t>Wsparcie rodziców zastępczych (m. in. w  dostępie do poradni specjalistycznych, psychologa, prawnika,  organizowanie kontaktów z rodzicami biologicznymi, organizacja zajęć dodatkowych dla dzieci, współpraca z sądem, kuratorami, sporządzanie sprawozdań nt. funkcjonowania rodzin zastępczych, ocen rodzin zastępczych)</a:t>
            </a:r>
          </a:p>
          <a:p>
            <a:pPr marL="342900" lvl="8" indent="-285750" algn="just">
              <a:buFont typeface="Wingdings" panose="05000000000000000000" pitchFamily="2" charset="2"/>
              <a:buChar char="Ø"/>
            </a:pPr>
            <a:r>
              <a:rPr lang="pl-PL" sz="1100" dirty="0"/>
              <a:t>Praca/współpraca z asystentami w kierunku powrotu dzieci do rodzin naturalnych, współpraca ze szkołami, </a:t>
            </a:r>
          </a:p>
          <a:p>
            <a:pPr marL="342900" lvl="8" indent="-285750" algn="just">
              <a:buFont typeface="Wingdings" panose="05000000000000000000" pitchFamily="2" charset="2"/>
              <a:buChar char="Ø"/>
            </a:pPr>
            <a:r>
              <a:rPr lang="pl-PL" sz="1100" dirty="0">
                <a:solidFill>
                  <a:schemeClr val="tx1"/>
                </a:solidFill>
              </a:rPr>
              <a:t>przyznawanie  świadczeń  obligatoryjnych  (na utrzymanie dziecka) i fakultatywnych (zdarz. losowe,  wypoczynek,  pomoc domowa,)(272 decyzje administracyjne)</a:t>
            </a:r>
          </a:p>
          <a:p>
            <a:pPr marL="342900" lvl="8" indent="-285750" algn="just">
              <a:buFont typeface="Wingdings" panose="05000000000000000000" pitchFamily="2" charset="2"/>
              <a:buChar char="Ø"/>
            </a:pPr>
            <a:r>
              <a:rPr lang="pl-PL" sz="1100" dirty="0">
                <a:solidFill>
                  <a:schemeClr val="tx1"/>
                </a:solidFill>
              </a:rPr>
              <a:t>rozliczanie przyznanych świadczeń z gminami, miastami i powiatami (wystawiono 898 not  księgowych)</a:t>
            </a:r>
          </a:p>
          <a:p>
            <a:pPr marL="342900" lvl="8" indent="-285750" algn="just">
              <a:buFont typeface="Wingdings" panose="05000000000000000000" pitchFamily="2" charset="2"/>
              <a:buChar char="Ø"/>
            </a:pPr>
            <a:r>
              <a:rPr lang="pl-PL" sz="1100" dirty="0">
                <a:solidFill>
                  <a:schemeClr val="tx1"/>
                </a:solidFill>
              </a:rPr>
              <a:t>organizowanie   posiedzeń  Zespołów ds. Oceny Sytuacji Dziecka , sporządzanie do sądu ocen sytuacji dziecka </a:t>
            </a:r>
          </a:p>
          <a:p>
            <a:pPr marL="342900" lvl="8" indent="-285750" algn="just">
              <a:buFont typeface="Wingdings" panose="05000000000000000000" pitchFamily="2" charset="2"/>
              <a:buChar char="Ø"/>
            </a:pPr>
            <a:r>
              <a:rPr lang="pl-PL" sz="1100" dirty="0"/>
              <a:t>monitorowanie sytuacji pełnoletnich wychowanków pieczy zastępczej, motywowaniu ich do nauki, do pracy, wypłata świadczeń na usamodzielnienie</a:t>
            </a:r>
          </a:p>
          <a:p>
            <a:pPr marL="342900" lvl="8" indent="-285750" algn="just">
              <a:buFont typeface="Wingdings" panose="05000000000000000000" pitchFamily="2" charset="2"/>
              <a:buChar char="Ø"/>
            </a:pPr>
            <a:r>
              <a:rPr lang="pl-PL" sz="1100" dirty="0"/>
              <a:t>Realizacja powiatowego programu rozwoju pieczy zastępczej.</a:t>
            </a:r>
            <a:endParaRPr lang="pl-PL" sz="1100" dirty="0">
              <a:solidFill>
                <a:schemeClr val="tx1"/>
              </a:solidFill>
            </a:endParaRPr>
          </a:p>
          <a:p>
            <a:pPr marL="342900" lvl="8" indent="-285750" algn="just">
              <a:buFont typeface="Wingdings" panose="05000000000000000000" pitchFamily="2" charset="2"/>
              <a:buChar char="Ø"/>
            </a:pPr>
            <a:r>
              <a:rPr lang="pl-PL" sz="1100" dirty="0" smtClean="0">
                <a:solidFill>
                  <a:schemeClr val="tx1"/>
                </a:solidFill>
              </a:rPr>
              <a:t>regulowanie </a:t>
            </a:r>
            <a:r>
              <a:rPr lang="pl-PL" sz="1100" dirty="0">
                <a:solidFill>
                  <a:schemeClr val="tx1"/>
                </a:solidFill>
              </a:rPr>
              <a:t>sytuacji prawnej dzieci ( 10 dzieci zgłoszono do WMOAO, 2 zostało adoptowanych).</a:t>
            </a:r>
          </a:p>
          <a:p>
            <a:pPr marL="0" indent="0" algn="ctr">
              <a:buNone/>
            </a:pPr>
            <a:endParaRPr lang="pl-PL" b="1" dirty="0"/>
          </a:p>
          <a:p>
            <a:pPr marL="0" indent="0" algn="just">
              <a:buNone/>
            </a:pPr>
            <a:endParaRPr lang="pl-PL" sz="2400" dirty="0"/>
          </a:p>
          <a:p>
            <a:pPr marL="57150" indent="0" algn="just">
              <a:buNone/>
            </a:pPr>
            <a:endParaRPr lang="pl-PL" sz="3400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1798" y="0"/>
            <a:ext cx="1402202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9476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Wykres 3">
            <a:extLst>
              <a:ext uri="{FF2B5EF4-FFF2-40B4-BE49-F238E27FC236}">
                <a16:creationId xmlns="" xmlns:a16="http://schemas.microsoft.com/office/drawing/2014/main" id="{AF54A829-3966-C8BF-CA9B-55152847AE9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31133213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" name="Obraz 1">
            <a:extLst>
              <a:ext uri="{FF2B5EF4-FFF2-40B4-BE49-F238E27FC236}">
                <a16:creationId xmlns="" xmlns:a16="http://schemas.microsoft.com/office/drawing/2014/main" id="{45B23C89-45DE-9988-C953-D58DEB409D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8304" y="404664"/>
            <a:ext cx="1402202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8363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4294967295"/>
          </p:nvPr>
        </p:nvSpPr>
        <p:spPr>
          <a:xfrm>
            <a:off x="827584" y="548680"/>
            <a:ext cx="6696744" cy="1152128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pl-PL" sz="3800" b="1" dirty="0"/>
              <a:t>Przyczyny umieszczenia dzieci </a:t>
            </a:r>
            <a:br>
              <a:rPr lang="pl-PL" sz="3800" b="1" dirty="0"/>
            </a:br>
            <a:r>
              <a:rPr lang="pl-PL" sz="3800" b="1" dirty="0"/>
              <a:t>            w  pieczy zastępczej (rodz. inst.)</a:t>
            </a:r>
            <a:endParaRPr lang="pl-PL" sz="2800" b="1" dirty="0"/>
          </a:p>
          <a:p>
            <a:pPr marL="0" indent="0">
              <a:buNone/>
            </a:pP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pl-PL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6682" y="0"/>
            <a:ext cx="1402202" cy="1597290"/>
          </a:xfrm>
          <a:prstGeom prst="rect">
            <a:avLst/>
          </a:prstGeom>
        </p:spPr>
      </p:pic>
      <p:graphicFrame>
        <p:nvGraphicFramePr>
          <p:cNvPr id="6" name="Wykres 5"/>
          <p:cNvGraphicFramePr/>
          <p:nvPr>
            <p:extLst>
              <p:ext uri="{D42A27DB-BD31-4B8C-83A1-F6EECF244321}">
                <p14:modId xmlns:p14="http://schemas.microsoft.com/office/powerpoint/2010/main" val="403069794"/>
              </p:ext>
            </p:extLst>
          </p:nvPr>
        </p:nvGraphicFramePr>
        <p:xfrm>
          <a:off x="899592" y="1772816"/>
          <a:ext cx="7848872" cy="3816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Prostokąt 1"/>
          <p:cNvSpPr/>
          <p:nvPr/>
        </p:nvSpPr>
        <p:spPr>
          <a:xfrm>
            <a:off x="0" y="4010580"/>
            <a:ext cx="1015021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1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Liczba dzieci</a:t>
            </a:r>
          </a:p>
        </p:txBody>
      </p:sp>
    </p:spTree>
    <p:extLst>
      <p:ext uri="{BB962C8B-B14F-4D97-AF65-F5344CB8AC3E}">
        <p14:creationId xmlns:p14="http://schemas.microsoft.com/office/powerpoint/2010/main" val="33204801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467544" y="211145"/>
            <a:ext cx="7380288" cy="1171575"/>
          </a:xfrm>
        </p:spPr>
        <p:txBody>
          <a:bodyPr>
            <a:noAutofit/>
          </a:bodyPr>
          <a:lstStyle/>
          <a:p>
            <a:r>
              <a:rPr lang="pl-PL" sz="3200" b="1" spc="300" dirty="0">
                <a:solidFill>
                  <a:schemeClr val="accent1">
                    <a:lumMod val="50000"/>
                  </a:schemeClr>
                </a:solidFill>
              </a:rPr>
              <a:t>Liczba dzieci w rodzinach zastępczych w latach 2018 - 2023</a:t>
            </a:r>
          </a:p>
        </p:txBody>
      </p:sp>
      <p:graphicFrame>
        <p:nvGraphicFramePr>
          <p:cNvPr id="7" name="Symbol zastępczy zawartości 6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591558787"/>
              </p:ext>
            </p:extLst>
          </p:nvPr>
        </p:nvGraphicFramePr>
        <p:xfrm>
          <a:off x="323528" y="1412777"/>
          <a:ext cx="8642350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Prostokąt 4"/>
          <p:cNvSpPr/>
          <p:nvPr/>
        </p:nvSpPr>
        <p:spPr>
          <a:xfrm>
            <a:off x="539552" y="1720840"/>
            <a:ext cx="8064896" cy="1030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endParaRPr lang="pl-PL" dirty="0"/>
          </a:p>
          <a:p>
            <a:pPr eaLnBrk="1" hangingPunct="1">
              <a:lnSpc>
                <a:spcPct val="150000"/>
              </a:lnSpc>
              <a:defRPr/>
            </a:pP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1798" y="-1712"/>
            <a:ext cx="1402202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6062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71600" y="0"/>
            <a:ext cx="6336704" cy="1303867"/>
          </a:xfrm>
        </p:spPr>
        <p:txBody>
          <a:bodyPr>
            <a:normAutofit/>
          </a:bodyPr>
          <a:lstStyle/>
          <a:p>
            <a:r>
              <a:rPr lang="pl-PL" sz="3600" b="1" dirty="0">
                <a:cs typeface="Calibri Light" panose="020F0302020204030204" pitchFamily="34" charset="0"/>
              </a:rPr>
              <a:t>Liczba rodzin zastępczych</a:t>
            </a:r>
          </a:p>
        </p:txBody>
      </p:sp>
      <p:graphicFrame>
        <p:nvGraphicFramePr>
          <p:cNvPr id="6" name="Symbol zastępczy zawartości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97581536"/>
              </p:ext>
            </p:extLst>
          </p:nvPr>
        </p:nvGraphicFramePr>
        <p:xfrm>
          <a:off x="467544" y="1052736"/>
          <a:ext cx="8280920" cy="5184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1798" y="14287"/>
            <a:ext cx="1402202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0365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11560" y="0"/>
            <a:ext cx="7374798" cy="1303867"/>
          </a:xfrm>
        </p:spPr>
        <p:txBody>
          <a:bodyPr>
            <a:normAutofit/>
          </a:bodyPr>
          <a:lstStyle/>
          <a:p>
            <a:r>
              <a:rPr lang="pl-PL" sz="3200" b="1" dirty="0"/>
              <a:t>Wydatki na rodzinną pieczę zastępczą                </a:t>
            </a:r>
            <a:r>
              <a:rPr lang="pl-PL" sz="1200" b="1" dirty="0"/>
              <a:t>(świadczenia dla rodzin zastępczych w powiecie gołdapskim oraz w innych powiatach, wynagrodzenie koordynatorów pieczy zastępczej, wynagrodzenie rodzin zastępczych i pomocy domowych, pomoc psychologiczna rodzinom i wychowankom,)</a:t>
            </a:r>
            <a:endParaRPr lang="pl-PL" sz="3200" b="1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11250170"/>
              </p:ext>
            </p:extLst>
          </p:nvPr>
        </p:nvGraphicFramePr>
        <p:xfrm>
          <a:off x="395536" y="1303867"/>
          <a:ext cx="8280920" cy="36373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" name="Obraz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2655" y="0"/>
            <a:ext cx="1402202" cy="1597290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755576" y="5542132"/>
            <a:ext cx="79928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latin typeface="+mj-lt"/>
              </a:rPr>
              <a:t>Zwrot Gminy Gołdap,  Dubeninki, Banie Mazurskie – 500.162 zł, inne powiaty i miasta – 354.319 zł. </a:t>
            </a:r>
          </a:p>
        </p:txBody>
      </p:sp>
    </p:spTree>
    <p:extLst>
      <p:ext uri="{BB962C8B-B14F-4D97-AF65-F5344CB8AC3E}">
        <p14:creationId xmlns:p14="http://schemas.microsoft.com/office/powerpoint/2010/main" val="36480920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Organiczny">
  <a:themeElements>
    <a:clrScheme name="Organiczny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4"/>
      </a:accent6>
      <a:hlink>
        <a:srgbClr val="BB7826"/>
      </a:hlink>
      <a:folHlink>
        <a:srgbClr val="CF9C5F"/>
      </a:folHlink>
    </a:clrScheme>
    <a:fontScheme name="Organiczny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zny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rganic" id="{28CDC826-8792-45C0-861B-85EB3ADEDA33}" vid="{E4E49EB0-FB00-41F5-9359-4843D783A23D}"/>
    </a:ext>
  </a:extLst>
</a:theme>
</file>

<file path=ppt/theme/theme2.xml><?xml version="1.0" encoding="utf-8"?>
<a:theme xmlns:a="http://schemas.openxmlformats.org/drawingml/2006/main" name="1_Organiczny">
  <a:themeElements>
    <a:clrScheme name="Organiczny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4"/>
      </a:accent6>
      <a:hlink>
        <a:srgbClr val="BB7826"/>
      </a:hlink>
      <a:folHlink>
        <a:srgbClr val="CF9C5F"/>
      </a:folHlink>
    </a:clrScheme>
    <a:fontScheme name="Organiczny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zny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rganic" id="{28CDC826-8792-45C0-861B-85EB3ADEDA33}" vid="{E4E49EB0-FB00-41F5-9359-4843D783A23D}"/>
    </a:ext>
  </a:extLst>
</a:theme>
</file>

<file path=ppt/theme/theme3.xml><?xml version="1.0" encoding="utf-8"?>
<a:theme xmlns:a="http://schemas.openxmlformats.org/drawingml/2006/main" name="2_Organiczny">
  <a:themeElements>
    <a:clrScheme name="Organiczny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4"/>
      </a:accent6>
      <a:hlink>
        <a:srgbClr val="BB7826"/>
      </a:hlink>
      <a:folHlink>
        <a:srgbClr val="CF9C5F"/>
      </a:folHlink>
    </a:clrScheme>
    <a:fontScheme name="Organiczny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zny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rganic" id="{28CDC826-8792-45C0-861B-85EB3ADEDA33}" vid="{E4E49EB0-FB00-41F5-9359-4843D783A23D}"/>
    </a:ext>
  </a:extLst>
</a:theme>
</file>

<file path=ppt/theme/theme4.xml><?xml version="1.0" encoding="utf-8"?>
<a:theme xmlns:a="http://schemas.openxmlformats.org/drawingml/2006/main" name="Jon">
  <a:themeElements>
    <a:clrScheme name="J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J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J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Ion" id="{B8441ADB-2E43-4AF7-B97A-BD870242C6A8}" vid="{292E63A9-BB86-4E3D-B92A-7223C6510D2E}"/>
    </a:ext>
  </a:extLst>
</a:theme>
</file>

<file path=ppt/theme/theme5.xml><?xml version="1.0" encoding="utf-8"?>
<a:theme xmlns:a="http://schemas.openxmlformats.org/drawingml/2006/main" name="Galeria">
  <a:themeElements>
    <a:clrScheme name="Galeria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eria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eria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Gallery" id="{BBFCD31E-59A1-489D-B089-A3EAD7CAE12E}" vid="{F5E91637-A7B6-4E27-B710-77DA7014EE1E}"/>
    </a:ext>
  </a:extLst>
</a:theme>
</file>

<file path=ppt/theme/theme6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Pomarańczowoczerwony">
    <a:dk1>
      <a:sysClr val="windowText" lastClr="000000"/>
    </a:dk1>
    <a:lt1>
      <a:sysClr val="window" lastClr="FFFFFF"/>
    </a:lt1>
    <a:dk2>
      <a:srgbClr val="696464"/>
    </a:dk2>
    <a:lt2>
      <a:srgbClr val="E9E5DC"/>
    </a:lt2>
    <a:accent1>
      <a:srgbClr val="D34817"/>
    </a:accent1>
    <a:accent2>
      <a:srgbClr val="9B2D1F"/>
    </a:accent2>
    <a:accent3>
      <a:srgbClr val="A28E6A"/>
    </a:accent3>
    <a:accent4>
      <a:srgbClr val="956251"/>
    </a:accent4>
    <a:accent5>
      <a:srgbClr val="918485"/>
    </a:accent5>
    <a:accent6>
      <a:srgbClr val="855D5D"/>
    </a:accent6>
    <a:hlink>
      <a:srgbClr val="CC9900"/>
    </a:hlink>
    <a:folHlink>
      <a:srgbClr val="96A9A9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8865</TotalTime>
  <Words>761</Words>
  <Application>Microsoft Office PowerPoint</Application>
  <PresentationFormat>Pokaz na ekranie (4:3)</PresentationFormat>
  <Paragraphs>157</Paragraphs>
  <Slides>26</Slides>
  <Notes>6</Notes>
  <HiddenSlides>0</HiddenSlides>
  <MMClips>0</MMClips>
  <ScaleCrop>false</ScaleCrop>
  <HeadingPairs>
    <vt:vector size="4" baseType="variant">
      <vt:variant>
        <vt:lpstr>Motyw</vt:lpstr>
      </vt:variant>
      <vt:variant>
        <vt:i4>5</vt:i4>
      </vt:variant>
      <vt:variant>
        <vt:lpstr>Tytuły slajdów</vt:lpstr>
      </vt:variant>
      <vt:variant>
        <vt:i4>26</vt:i4>
      </vt:variant>
    </vt:vector>
  </HeadingPairs>
  <TitlesOfParts>
    <vt:vector size="31" baseType="lpstr">
      <vt:lpstr>Organiczny</vt:lpstr>
      <vt:lpstr>1_Organiczny</vt:lpstr>
      <vt:lpstr>2_Organiczny</vt:lpstr>
      <vt:lpstr>Jon</vt:lpstr>
      <vt:lpstr>Galeria</vt:lpstr>
      <vt:lpstr>Prezentacja programu PowerPoint</vt:lpstr>
      <vt:lpstr>Prezentacja programu PowerPoint</vt:lpstr>
      <vt:lpstr>Prezentacja programu PowerPoint</vt:lpstr>
      <vt:lpstr> Działalność Zespołu ds.   rodzinnej pieczy zastępczej.</vt:lpstr>
      <vt:lpstr>Prezentacja programu PowerPoint</vt:lpstr>
      <vt:lpstr>Prezentacja programu PowerPoint</vt:lpstr>
      <vt:lpstr>Liczba dzieci w rodzinach zastępczych w latach 2018 - 2023</vt:lpstr>
      <vt:lpstr>Liczba rodzin zastępczych</vt:lpstr>
      <vt:lpstr>Wydatki na rodzinną pieczę zastępczą                (świadczenia dla rodzin zastępczych w powiecie gołdapskim oraz w innych powiatach, wynagrodzenie koordynatorów pieczy zastępczej, wynagrodzenie rodzin zastępczych i pomocy domowych, pomoc psychologiczna rodzinom i wychowankom,)</vt:lpstr>
      <vt:lpstr>Prezentacja programu PowerPoint</vt:lpstr>
      <vt:lpstr>Koszty instytucjonalnej pieczy zastępczej</vt:lpstr>
      <vt:lpstr>  Szkolenie kadry pomocy społecznej   </vt:lpstr>
      <vt:lpstr>Prezentacja programu PowerPoint</vt:lpstr>
      <vt:lpstr>Zespół ds. rehabilitacji społecznej</vt:lpstr>
      <vt:lpstr>Przeciwdziałanie  przemocy w rodzinie</vt:lpstr>
      <vt:lpstr>Pozyskane środki zewnętrzne  w 2023 roku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 Kontrole jednostki w 2023r. </vt:lpstr>
      <vt:lpstr>Prezentacja programu PowerPoint</vt:lpstr>
      <vt:lpstr>Prezentacja programu PowerPoint</vt:lpstr>
    </vt:vector>
  </TitlesOfParts>
  <Company>Powiatowe Centrum Pomocy Rodzinie w Gołdapi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Działalność Powiatowego Centrum Pomocy Rodzinie                w Gołdapi w 2012 roku.</dc:title>
  <dc:creator>admin1</dc:creator>
  <cp:lastModifiedBy>3</cp:lastModifiedBy>
  <cp:revision>554</cp:revision>
  <cp:lastPrinted>2023-04-12T08:23:35Z</cp:lastPrinted>
  <dcterms:created xsi:type="dcterms:W3CDTF">2013-04-03T13:23:55Z</dcterms:created>
  <dcterms:modified xsi:type="dcterms:W3CDTF">2024-04-15T09:12:18Z</dcterms:modified>
</cp:coreProperties>
</file>