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heme/themeOverride2.xml" ContentType="application/vnd.openxmlformats-officedocument.themeOverride+xml"/>
  <Override PartName="/ppt/charts/chart12.xml" ContentType="application/vnd.openxmlformats-officedocument.drawingml.chart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6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562" r:id="rId1"/>
  </p:sldMasterIdLst>
  <p:notesMasterIdLst>
    <p:notesMasterId r:id="rId60"/>
  </p:notesMasterIdLst>
  <p:handoutMasterIdLst>
    <p:handoutMasterId r:id="rId61"/>
  </p:handoutMasterIdLst>
  <p:sldIdLst>
    <p:sldId id="256" r:id="rId2"/>
    <p:sldId id="447" r:id="rId3"/>
    <p:sldId id="488" r:id="rId4"/>
    <p:sldId id="486" r:id="rId5"/>
    <p:sldId id="271" r:id="rId6"/>
    <p:sldId id="365" r:id="rId7"/>
    <p:sldId id="443" r:id="rId8"/>
    <p:sldId id="396" r:id="rId9"/>
    <p:sldId id="523" r:id="rId10"/>
    <p:sldId id="524" r:id="rId11"/>
    <p:sldId id="397" r:id="rId12"/>
    <p:sldId id="404" r:id="rId13"/>
    <p:sldId id="385" r:id="rId14"/>
    <p:sldId id="427" r:id="rId15"/>
    <p:sldId id="421" r:id="rId16"/>
    <p:sldId id="309" r:id="rId17"/>
    <p:sldId id="526" r:id="rId18"/>
    <p:sldId id="426" r:id="rId19"/>
    <p:sldId id="504" r:id="rId20"/>
    <p:sldId id="448" r:id="rId21"/>
    <p:sldId id="422" r:id="rId22"/>
    <p:sldId id="414" r:id="rId23"/>
    <p:sldId id="415" r:id="rId24"/>
    <p:sldId id="433" r:id="rId25"/>
    <p:sldId id="474" r:id="rId26"/>
    <p:sldId id="505" r:id="rId27"/>
    <p:sldId id="561" r:id="rId28"/>
    <p:sldId id="464" r:id="rId29"/>
    <p:sldId id="479" r:id="rId30"/>
    <p:sldId id="511" r:id="rId31"/>
    <p:sldId id="562" r:id="rId32"/>
    <p:sldId id="542" r:id="rId33"/>
    <p:sldId id="548" r:id="rId34"/>
    <p:sldId id="544" r:id="rId35"/>
    <p:sldId id="566" r:id="rId36"/>
    <p:sldId id="489" r:id="rId37"/>
    <p:sldId id="490" r:id="rId38"/>
    <p:sldId id="559" r:id="rId39"/>
    <p:sldId id="553" r:id="rId40"/>
    <p:sldId id="554" r:id="rId41"/>
    <p:sldId id="558" r:id="rId42"/>
    <p:sldId id="571" r:id="rId43"/>
    <p:sldId id="498" r:id="rId44"/>
    <p:sldId id="533" r:id="rId45"/>
    <p:sldId id="572" r:id="rId46"/>
    <p:sldId id="577" r:id="rId47"/>
    <p:sldId id="578" r:id="rId48"/>
    <p:sldId id="576" r:id="rId49"/>
    <p:sldId id="487" r:id="rId50"/>
    <p:sldId id="569" r:id="rId51"/>
    <p:sldId id="500" r:id="rId52"/>
    <p:sldId id="555" r:id="rId53"/>
    <p:sldId id="556" r:id="rId54"/>
    <p:sldId id="472" r:id="rId55"/>
    <p:sldId id="570" r:id="rId56"/>
    <p:sldId id="353" r:id="rId57"/>
    <p:sldId id="552" r:id="rId58"/>
    <p:sldId id="277" r:id="rId59"/>
  </p:sldIdLst>
  <p:sldSz cx="12192000" cy="6858000"/>
  <p:notesSz cx="6797675" cy="9929813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ADAD"/>
    <a:srgbClr val="C9C9C9"/>
    <a:srgbClr val="DEDEDE"/>
    <a:srgbClr val="FF6600"/>
    <a:srgbClr val="DFDBF1"/>
    <a:srgbClr val="CEB8DA"/>
    <a:srgbClr val="D5CFED"/>
    <a:srgbClr val="00CC00"/>
    <a:srgbClr val="FF0066"/>
    <a:srgbClr val="85F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0" autoAdjust="0"/>
    <p:restoredTop sz="92520" autoAdjust="0"/>
  </p:normalViewPr>
  <p:slideViewPr>
    <p:cSldViewPr>
      <p:cViewPr varScale="1">
        <p:scale>
          <a:sx n="102" d="100"/>
          <a:sy n="102" d="100"/>
        </p:scale>
        <p:origin x="100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2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3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944153845919708E-2"/>
          <c:y val="4.956935132872578E-2"/>
          <c:w val="0.88952977362204722"/>
          <c:h val="0.76045800938856734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ln w="41275" cap="rnd">
              <a:solidFill>
                <a:srgbClr val="0F7ED9"/>
              </a:solidFill>
              <a:round/>
            </a:ln>
            <a:effectLst/>
          </c:spPr>
          <c:marker>
            <c:symbol val="diamond"/>
            <c:size val="11"/>
            <c:spPr>
              <a:solidFill>
                <a:srgbClr val="0F7ED9"/>
              </a:solidFill>
              <a:ln w="9525">
                <a:solidFill>
                  <a:srgbClr val="0F7ED9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9062500000000014E-2"/>
                  <c:y val="-4.4947904020233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AE-4EBC-8A42-9F953EFEB5D8}"/>
                </c:ext>
              </c:extLst>
            </c:dLbl>
            <c:dLbl>
              <c:idx val="1"/>
              <c:layout>
                <c:manualLayout>
                  <c:x val="-4.0625000000000001E-2"/>
                  <c:y val="5.2582036765438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AE-4EBC-8A42-9F953EFEB5D8}"/>
                </c:ext>
              </c:extLst>
            </c:dLbl>
            <c:dLbl>
              <c:idx val="2"/>
              <c:layout>
                <c:manualLayout>
                  <c:x val="-1.4062500000000028E-2"/>
                  <c:y val="-3.6047419200076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0AE-4EBC-8A42-9F953EFEB5D8}"/>
                </c:ext>
              </c:extLst>
            </c:dLbl>
            <c:dLbl>
              <c:idx val="3"/>
              <c:layout>
                <c:manualLayout>
                  <c:x val="-4.6874999999999998E-3"/>
                  <c:y val="-3.0915829032054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AE-4EBC-8A42-9F953EFEB5D8}"/>
                </c:ext>
              </c:extLst>
            </c:dLbl>
            <c:dLbl>
              <c:idx val="4"/>
              <c:layout>
                <c:manualLayout>
                  <c:x val="-3.1250000000000002E-3"/>
                  <c:y val="-3.1422500055874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0AE-4EBC-8A42-9F953EFEB5D8}"/>
                </c:ext>
              </c:extLst>
            </c:dLbl>
            <c:dLbl>
              <c:idx val="5"/>
              <c:layout>
                <c:manualLayout>
                  <c:x val="-1.5098588741281454E-2"/>
                  <c:y val="-4.9699545167823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AE-4EBC-8A42-9F953EFEB5D8}"/>
                </c:ext>
              </c:extLst>
            </c:dLbl>
            <c:dLbl>
              <c:idx val="6"/>
              <c:layout>
                <c:manualLayout>
                  <c:x val="-3.4584912939658152E-2"/>
                  <c:y val="3.6807317240940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0AE-4EBC-8A42-9F953EFEB5D8}"/>
                </c:ext>
              </c:extLst>
            </c:dLbl>
            <c:dLbl>
              <c:idx val="7"/>
              <c:layout>
                <c:manualLayout>
                  <c:x val="-3.9062500000000056E-2"/>
                  <c:y val="-4.15589583885300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0AE-4EBC-8A42-9F953EFEB5D8}"/>
                </c:ext>
              </c:extLst>
            </c:dLbl>
            <c:dLbl>
              <c:idx val="8"/>
              <c:layout>
                <c:manualLayout>
                  <c:x val="-4.6875E-2"/>
                  <c:y val="4.2065551046297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0AE-4EBC-8A42-9F953EFEB5D8}"/>
                </c:ext>
              </c:extLst>
            </c:dLbl>
            <c:dLbl>
              <c:idx val="9"/>
              <c:layout>
                <c:manualLayout>
                  <c:x val="-3.9836897878926691E-2"/>
                  <c:y val="-4.4694677003189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0AE-4EBC-8A42-9F953EFEB5D8}"/>
                </c:ext>
              </c:extLst>
            </c:dLbl>
            <c:dLbl>
              <c:idx val="10"/>
              <c:layout>
                <c:manualLayout>
                  <c:x val="-3.125E-2"/>
                  <c:y val="4.7323744927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0AE-4EBC-8A42-9F953EFEB5D8}"/>
                </c:ext>
              </c:extLst>
            </c:dLbl>
            <c:dLbl>
              <c:idx val="11"/>
              <c:layout>
                <c:manualLayout>
                  <c:x val="-3.1669901974362057E-2"/>
                  <c:y val="-5.3088382304660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1439D4"/>
                      </a:solidFill>
                      <a:latin typeface="Calibri" panose="020F0502020204030204" pitchFamily="34" charset="0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062499999999998E-2"/>
                      <c:h val="7.237903876903610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90AE-4EBC-8A42-9F953EFEB5D8}"/>
                </c:ext>
              </c:extLst>
            </c:dLbl>
            <c:dLbl>
              <c:idx val="12"/>
              <c:layout>
                <c:manualLayout>
                  <c:x val="-1.7542000660505087E-2"/>
                  <c:y val="-5.622442640391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0AE-4EBC-8A42-9F953EFEB5D8}"/>
                </c:ext>
              </c:extLst>
            </c:dLbl>
            <c:dLbl>
              <c:idx val="13"/>
              <c:layout>
                <c:manualLayout>
                  <c:x val="-3.6921886913630693E-2"/>
                  <c:y val="3.6427368220508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0AE-4EBC-8A42-9F953EFEB5D8}"/>
                </c:ext>
              </c:extLst>
            </c:dLbl>
            <c:dLbl>
              <c:idx val="14"/>
              <c:layout>
                <c:manualLayout>
                  <c:x val="-1.8749999999999999E-2"/>
                  <c:y val="-4.444123299641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0AE-4EBC-8A42-9F953EFEB5D8}"/>
                </c:ext>
              </c:extLst>
            </c:dLbl>
            <c:dLbl>
              <c:idx val="15"/>
              <c:layout>
                <c:manualLayout>
                  <c:x val="-2.1875000000000113E-2"/>
                  <c:y val="-3.5825004724951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0AE-4EBC-8A42-9F953EFEB5D8}"/>
                </c:ext>
              </c:extLst>
            </c:dLbl>
            <c:dLbl>
              <c:idx val="16"/>
              <c:layout>
                <c:manualLayout>
                  <c:x val="-2.8544868682779539E-2"/>
                  <c:y val="4.6848083101859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0AE-4EBC-8A42-9F953EFEB5D8}"/>
                </c:ext>
              </c:extLst>
            </c:dLbl>
            <c:dLbl>
              <c:idx val="17"/>
              <c:layout>
                <c:manualLayout>
                  <c:x val="-2.8872301787261044E-2"/>
                  <c:y val="-5.2359622290313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0AE-4EBC-8A42-9F953EFEB5D8}"/>
                </c:ext>
              </c:extLst>
            </c:dLbl>
            <c:dLbl>
              <c:idx val="18"/>
              <c:layout>
                <c:manualLayout>
                  <c:x val="-2.7091167952419289E-2"/>
                  <c:y val="4.9603852696086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0AE-4EBC-8A42-9F953EFEB5D8}"/>
                </c:ext>
              </c:extLst>
            </c:dLbl>
            <c:dLbl>
              <c:idx val="19"/>
              <c:layout>
                <c:manualLayout>
                  <c:x val="-2.3172610096507115E-2"/>
                  <c:y val="4.4092313507632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0AE-4EBC-8A42-9F953EFEB5D8}"/>
                </c:ext>
              </c:extLst>
            </c:dLbl>
            <c:dLbl>
              <c:idx val="20"/>
              <c:layout>
                <c:manualLayout>
                  <c:x val="-3.067638603321092E-2"/>
                  <c:y val="-4.684808310185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0AE-4EBC-8A42-9F953EFEB5D8}"/>
                </c:ext>
              </c:extLst>
            </c:dLbl>
            <c:dLbl>
              <c:idx val="21"/>
              <c:layout>
                <c:manualLayout>
                  <c:x val="-1.8120132770635834E-2"/>
                  <c:y val="4.4092313507632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0AE-4EBC-8A42-9F953EFEB5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439D4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Arkusz1!$A$2:$A$23</c:f>
              <c:numCache>
                <c:formatCode>General</c:formatCode>
                <c:ptCount val="22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</c:numCache>
            </c:numRef>
          </c:cat>
          <c:val>
            <c:numRef>
              <c:f>Arkusz1!$B$2:$B$23</c:f>
              <c:numCache>
                <c:formatCode>General</c:formatCode>
                <c:ptCount val="22"/>
                <c:pt idx="0">
                  <c:v>4665</c:v>
                </c:pt>
                <c:pt idx="1">
                  <c:v>4642</c:v>
                </c:pt>
                <c:pt idx="2">
                  <c:v>4416</c:v>
                </c:pt>
                <c:pt idx="3">
                  <c:v>3982</c:v>
                </c:pt>
                <c:pt idx="4">
                  <c:v>3242</c:v>
                </c:pt>
                <c:pt idx="5">
                  <c:v>2354</c:v>
                </c:pt>
                <c:pt idx="6">
                  <c:v>2200</c:v>
                </c:pt>
                <c:pt idx="7">
                  <c:v>2434</c:v>
                </c:pt>
                <c:pt idx="8">
                  <c:v>2071</c:v>
                </c:pt>
                <c:pt idx="9">
                  <c:v>2180</c:v>
                </c:pt>
                <c:pt idx="10">
                  <c:v>2410</c:v>
                </c:pt>
                <c:pt idx="11">
                  <c:v>2394</c:v>
                </c:pt>
                <c:pt idx="12">
                  <c:v>1991</c:v>
                </c:pt>
                <c:pt idx="13">
                  <c:v>1784</c:v>
                </c:pt>
                <c:pt idx="14">
                  <c:v>1590</c:v>
                </c:pt>
                <c:pt idx="15">
                  <c:v>1076</c:v>
                </c:pt>
                <c:pt idx="16">
                  <c:v>940</c:v>
                </c:pt>
                <c:pt idx="17">
                  <c:v>842</c:v>
                </c:pt>
                <c:pt idx="18">
                  <c:v>864</c:v>
                </c:pt>
                <c:pt idx="19">
                  <c:v>678</c:v>
                </c:pt>
                <c:pt idx="20">
                  <c:v>747</c:v>
                </c:pt>
                <c:pt idx="21">
                  <c:v>597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90AE-4EBC-8A42-9F953EFEB5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5468824"/>
        <c:axId val="325469216"/>
      </c:lineChart>
      <c:catAx>
        <c:axId val="325468824"/>
        <c:scaling>
          <c:orientation val="minMax"/>
        </c:scaling>
        <c:delete val="0"/>
        <c:axPos val="b"/>
        <c:numFmt formatCode="General" sourceLinked="1"/>
        <c:majorTickMark val="none"/>
        <c:minorTickMark val="cross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rgbClr val="1439D4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l-PL"/>
          </a:p>
        </c:txPr>
        <c:crossAx val="325469216"/>
        <c:crosses val="autoZero"/>
        <c:auto val="1"/>
        <c:lblAlgn val="ctr"/>
        <c:lblOffset val="100"/>
        <c:noMultiLvlLbl val="0"/>
      </c:catAx>
      <c:valAx>
        <c:axId val="325469216"/>
        <c:scaling>
          <c:orientation val="minMax"/>
          <c:max val="500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  <a:lumOff val="35000"/>
                </a:schemeClr>
              </a:solidFill>
              <a:round/>
            </a:ln>
            <a:effectLst/>
          </c:spPr>
        </c:majorGridlines>
        <c:numFmt formatCode="General" sourceLinked="1"/>
        <c:majorTickMark val="cross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1439D4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l-PL"/>
          </a:p>
        </c:txPr>
        <c:crossAx val="325468824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33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3175">
          <a:solidFill>
            <a:schemeClr val="bg1">
              <a:lumMod val="50000"/>
              <a:lumOff val="50000"/>
            </a:schemeClr>
          </a:solidFill>
          <a:prstDash val="solid"/>
        </a:ln>
      </c:spPr>
    </c:sideWall>
    <c:backWall>
      <c:thickness val="0"/>
      <c:spPr>
        <a:noFill/>
        <a:ln w="3175">
          <a:solidFill>
            <a:schemeClr val="bg1">
              <a:lumMod val="50000"/>
              <a:lumOff val="50000"/>
            </a:schemeClr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4612528432513351E-2"/>
          <c:y val="7.457531428131918E-2"/>
          <c:w val="0.93977997068548624"/>
          <c:h val="0.7880724257133823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Prace subsydiowane</c:v>
                </c:pt>
              </c:strCache>
            </c:strRef>
          </c:tx>
          <c:spPr>
            <a:solidFill>
              <a:srgbClr val="00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5.1861196709137919E-3"/>
                  <c:y val="0.163254430063326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778112373478967E-2"/>
                      <c:h val="7.99665421790741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6B1B-4FF8-820D-F18D51064FF4}"/>
                </c:ext>
              </c:extLst>
            </c:dLbl>
            <c:dLbl>
              <c:idx val="1"/>
              <c:layout>
                <c:manualLayout>
                  <c:x val="3.7541150398492373E-3"/>
                  <c:y val="0.13749500589678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778112373478967E-2"/>
                      <c:h val="7.99665421790741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B1B-4FF8-820D-F18D51064FF4}"/>
                </c:ext>
              </c:extLst>
            </c:dLbl>
            <c:spPr>
              <a:noFill/>
              <a:ln w="25400">
                <a:noFill/>
              </a:ln>
            </c:spPr>
            <c:txPr>
              <a:bodyPr vertOverflow="overflow" horzOverflow="overflow">
                <a:noAutofit/>
              </a:bodyPr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Sheet1!$B$2:$C$2</c:f>
              <c:numCache>
                <c:formatCode>General</c:formatCode>
                <c:ptCount val="2"/>
                <c:pt idx="0">
                  <c:v>389</c:v>
                </c:pt>
                <c:pt idx="1">
                  <c:v>261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1B-4FF8-820D-F18D51064FF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Prace niesubsydiowane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3.5686093358047936E-3"/>
                  <c:y val="0.290549180432943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B1B-4FF8-820D-F18D51064FF4}"/>
                </c:ext>
              </c:extLst>
            </c:dLbl>
            <c:dLbl>
              <c:idx val="1"/>
              <c:layout>
                <c:manualLayout>
                  <c:x val="-2.5394839169918153E-3"/>
                  <c:y val="0.249449046259817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B1B-4FF8-820D-F18D51064FF4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Sheet1!$B$3:$C$3</c:f>
              <c:numCache>
                <c:formatCode>General</c:formatCode>
                <c:ptCount val="2"/>
                <c:pt idx="0">
                  <c:v>760</c:v>
                </c:pt>
                <c:pt idx="1">
                  <c:v>629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B1B-4FF8-820D-F18D51064F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25461768"/>
        <c:axId val="325450400"/>
        <c:axId val="0"/>
      </c:bar3DChart>
      <c:catAx>
        <c:axId val="325461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  <c:crossAx val="3254504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25450400"/>
        <c:scaling>
          <c:orientation val="minMax"/>
          <c:max val="800"/>
          <c:min val="0"/>
        </c:scaling>
        <c:delete val="0"/>
        <c:axPos val="l"/>
        <c:majorGridlines>
          <c:spPr>
            <a:ln w="3175">
              <a:solidFill>
                <a:schemeClr val="bg1">
                  <a:lumMod val="50000"/>
                  <a:lumOff val="5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  <c:crossAx val="325461768"/>
        <c:crosses val="autoZero"/>
        <c:crossBetween val="between"/>
        <c:majorUnit val="20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2348379419830544"/>
          <c:y val="3.8142396571321145E-2"/>
          <c:w val="0.62132613920090751"/>
          <c:h val="0.10700731833578775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5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5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l-PL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3"/>
      <c:hPercent val="64"/>
      <c:rotY val="21"/>
      <c:depthPercent val="80"/>
      <c:rAngAx val="1"/>
    </c:view3D>
    <c:floor>
      <c:thickness val="0"/>
      <c:spPr>
        <a:solidFill>
          <a:schemeClr val="bg2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12700">
          <a:solidFill>
            <a:srgbClr val="808080"/>
          </a:solidFill>
          <a:prstDash val="solid"/>
        </a:ln>
      </c:spPr>
    </c:sideWall>
    <c:backWall>
      <c:thickness val="0"/>
      <c:spPr>
        <a:noFill/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8442952012517241"/>
          <c:y val="3.8232454077206553E-2"/>
          <c:w val="0.82654384762414679"/>
          <c:h val="0.79948092250025116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66"/>
            </a:solidFill>
            <a:ln w="12694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5DF-4B6C-99C3-3F81BC88D5E5}"/>
              </c:ext>
            </c:extLst>
          </c:dPt>
          <c:dLbls>
            <c:dLbl>
              <c:idx val="0"/>
              <c:layout>
                <c:manualLayout>
                  <c:x val="1.601278990836396E-2"/>
                  <c:y val="0.373078338517942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DF-4B6C-99C3-3F81BC88D5E5}"/>
                </c:ext>
              </c:extLst>
            </c:dLbl>
            <c:numFmt formatCode="#,##0" sourceLinked="0"/>
            <c:spPr>
              <a:noFill/>
              <a:ln w="25388">
                <a:noFill/>
              </a:ln>
            </c:spPr>
            <c:txPr>
              <a:bodyPr rot="-3600000" vert="horz"/>
              <a:lstStyle/>
              <a:p>
                <a:pPr algn="ctr">
                  <a:defRPr sz="18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Fundusz Pracy</c:v>
                </c:pt>
              </c:strCache>
            </c:strRef>
          </c:cat>
          <c:val>
            <c:numRef>
              <c:f>Sheet1!$B$2:$B$2</c:f>
              <c:numCache>
                <c:formatCode>#\ ##0_ ;[Red]\-#\ ##0\ </c:formatCode>
                <c:ptCount val="1"/>
                <c:pt idx="0">
                  <c:v>6011845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DF-4B6C-99C3-3F81BC88D5E5}"/>
            </c:ext>
          </c:extLst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FF00"/>
            </a:solidFill>
            <a:ln w="12694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3546444276565364E-2"/>
                  <c:y val="0.385635475026584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DF-4B6C-99C3-3F81BC88D5E5}"/>
                </c:ext>
              </c:extLst>
            </c:dLbl>
            <c:numFmt formatCode="#,##0" sourceLinked="0"/>
            <c:spPr>
              <a:noFill/>
              <a:ln w="25388">
                <a:noFill/>
              </a:ln>
            </c:spPr>
            <c:txPr>
              <a:bodyPr rot="-3600000" vert="horz"/>
              <a:lstStyle/>
              <a:p>
                <a:pPr algn="ctr">
                  <a:defRPr sz="18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Fundusz Pracy</c:v>
                </c:pt>
              </c:strCache>
            </c:strRef>
          </c:cat>
          <c:val>
            <c:numRef>
              <c:f>Sheet1!$B$3:$B$3</c:f>
              <c:numCache>
                <c:formatCode>#\ ##0_ ;[Red]\-#\ ##0\ </c:formatCode>
                <c:ptCount val="1"/>
                <c:pt idx="0">
                  <c:v>5413635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5DF-4B6C-99C3-3F81BC88D5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3"/>
        <c:gapDepth val="39"/>
        <c:shape val="cylinder"/>
        <c:axId val="229749712"/>
        <c:axId val="402906712"/>
        <c:axId val="0"/>
      </c:bar3DChart>
      <c:catAx>
        <c:axId val="229749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  <c:crossAx val="4029067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02906712"/>
        <c:scaling>
          <c:orientation val="minMax"/>
          <c:max val="7000000"/>
          <c:min val="0"/>
        </c:scaling>
        <c:delete val="0"/>
        <c:axPos val="l"/>
        <c:majorGridlines>
          <c:spPr>
            <a:ln w="3175"/>
          </c:spPr>
        </c:majorGridlines>
        <c:numFmt formatCode="#,##0_ ;[Red]\-#,##0\ " sourceLinked="0"/>
        <c:majorTickMark val="out"/>
        <c:minorTickMark val="none"/>
        <c:tickLblPos val="nextTo"/>
        <c:spPr>
          <a:ln w="31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  <c:crossAx val="229749712"/>
        <c:crosses val="autoZero"/>
        <c:crossBetween val="between"/>
        <c:majorUnit val="1500000"/>
        <c:minorUnit val="70000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0312782533814053"/>
          <c:y val="7.2692071912644624E-2"/>
          <c:w val="0.14709396279858944"/>
          <c:h val="0.19638046169473233"/>
        </c:manualLayout>
      </c:layout>
      <c:overlay val="0"/>
      <c:txPr>
        <a:bodyPr/>
        <a:lstStyle/>
        <a:p>
          <a:pPr>
            <a:defRPr sz="1800"/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49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3"/>
      <c:hPercent val="64"/>
      <c:rotY val="21"/>
      <c:depthPercent val="80"/>
      <c:rAngAx val="1"/>
    </c:view3D>
    <c:floor>
      <c:thickness val="0"/>
      <c:spPr>
        <a:solidFill>
          <a:schemeClr val="bg2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12700">
          <a:solidFill>
            <a:srgbClr val="808080"/>
          </a:solidFill>
          <a:prstDash val="solid"/>
        </a:ln>
      </c:spPr>
    </c:sideWall>
    <c:backWall>
      <c:thickness val="0"/>
      <c:spPr>
        <a:noFill/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6906282939309858"/>
          <c:y val="4.5737652159097364E-2"/>
          <c:w val="0.82654384762414679"/>
          <c:h val="0.79948092250025116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C000"/>
            </a:solidFill>
            <a:ln w="12694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A10-4A6D-9EE1-CE08331D0FFC}"/>
              </c:ext>
            </c:extLst>
          </c:dPt>
          <c:dLbls>
            <c:dLbl>
              <c:idx val="0"/>
              <c:layout>
                <c:manualLayout>
                  <c:x val="1.75033460371469E-2"/>
                  <c:y val="0.298094537959139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A10-4A6D-9EE1-CE08331D0FFC}"/>
                </c:ext>
              </c:extLst>
            </c:dLbl>
            <c:numFmt formatCode="#,##0.00" sourceLinked="0"/>
            <c:spPr>
              <a:noFill/>
              <a:ln w="25388">
                <a:noFill/>
              </a:ln>
            </c:spPr>
            <c:txPr>
              <a:bodyPr rot="-3600000" vert="horz"/>
              <a:lstStyle/>
              <a:p>
                <a:pPr algn="ctr"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Fundusz Pracy</c:v>
                </c:pt>
              </c:strCache>
            </c:strRef>
          </c:cat>
          <c:val>
            <c:numRef>
              <c:f>Sheet1!$B$2:$B$2</c:f>
              <c:numCache>
                <c:formatCode>#\ ##0.00_ ;[Red]\-#\ ##0.00\ </c:formatCode>
                <c:ptCount val="1"/>
                <c:pt idx="0">
                  <c:v>4027021.37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10-4A6D-9EE1-CE08331D0FFC}"/>
            </c:ext>
          </c:extLst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D25F"/>
            </a:solidFill>
            <a:ln w="12694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5390186502869689E-2"/>
                  <c:y val="0.312594847617404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35666109599188"/>
                      <c:h val="7.98203272922393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AA10-4A6D-9EE1-CE08331D0FFC}"/>
                </c:ext>
              </c:extLst>
            </c:dLbl>
            <c:numFmt formatCode="#,##0.00" sourceLinked="0"/>
            <c:spPr>
              <a:noFill/>
              <a:ln w="25388">
                <a:noFill/>
              </a:ln>
            </c:spPr>
            <c:txPr>
              <a:bodyPr rot="-3600000" vert="horz"/>
              <a:lstStyle/>
              <a:p>
                <a:pPr algn="ctr"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Fundusz Pracy</c:v>
                </c:pt>
              </c:strCache>
            </c:strRef>
          </c:cat>
          <c:val>
            <c:numRef>
              <c:f>Sheet1!$B$3:$B$3</c:f>
              <c:numCache>
                <c:formatCode>#\ ##0.00_ ;[Red]\-#\ ##0.00\ </c:formatCode>
                <c:ptCount val="1"/>
                <c:pt idx="0">
                  <c:v>2944613.63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A10-4A6D-9EE1-CE08331D0F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3"/>
        <c:gapDepth val="39"/>
        <c:shape val="cylinder"/>
        <c:axId val="402914552"/>
        <c:axId val="402907104"/>
        <c:axId val="0"/>
      </c:bar3DChart>
      <c:catAx>
        <c:axId val="402914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  <c:crossAx val="4029071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02907104"/>
        <c:scaling>
          <c:orientation val="minMax"/>
          <c:max val="4000000"/>
          <c:min val="0"/>
        </c:scaling>
        <c:delete val="0"/>
        <c:axPos val="l"/>
        <c:majorGridlines>
          <c:spPr>
            <a:ln w="3175">
              <a:solidFill>
                <a:sysClr val="windowText" lastClr="000000">
                  <a:lumMod val="50000"/>
                  <a:lumOff val="50000"/>
                </a:sysClr>
              </a:solidFill>
            </a:ln>
          </c:spPr>
        </c:majorGridlines>
        <c:numFmt formatCode="#,##0_ ;[Red]\-#,##0\ " sourceLinked="0"/>
        <c:majorTickMark val="out"/>
        <c:minorTickMark val="none"/>
        <c:tickLblPos val="nextTo"/>
        <c:spPr>
          <a:ln w="31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  <c:crossAx val="402914552"/>
        <c:crosses val="autoZero"/>
        <c:crossBetween val="between"/>
        <c:majorUnit val="50000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2094057112849905"/>
          <c:y val="4.5653024368450784E-2"/>
          <c:w val="0.1198301042245238"/>
          <c:h val="0.18905434857119893"/>
        </c:manualLayout>
      </c:layout>
      <c:overlay val="0"/>
      <c:spPr>
        <a:noFill/>
        <a:ln w="3173">
          <a:noFill/>
          <a:prstDash val="solid"/>
        </a:ln>
      </c:spPr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49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376452763852737E-2"/>
          <c:y val="2.9602511485652024E-2"/>
          <c:w val="0.9135119450837812"/>
          <c:h val="0.869518997106737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Wydatki w mln zł</c:v>
                </c:pt>
              </c:strCache>
            </c:strRef>
          </c:tx>
          <c:spPr>
            <a:solidFill>
              <a:srgbClr val="3F3FFF"/>
            </a:solidFill>
            <a:ln w="2540">
              <a:solidFill>
                <a:prstClr val="black"/>
              </a:solidFill>
            </a:ln>
          </c:spPr>
          <c:invertIfNegative val="0"/>
          <c:dLbls>
            <c:dLbl>
              <c:idx val="0"/>
              <c:layout>
                <c:manualLayout>
                  <c:x val="1.1449453245463859E-2"/>
                  <c:y val="-3.0408498672561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74-43A2-837E-1CEE33DDB3F2}"/>
                </c:ext>
              </c:extLst>
            </c:dLbl>
            <c:dLbl>
              <c:idx val="1"/>
              <c:layout>
                <c:manualLayout>
                  <c:x val="1.0473181677619684E-2"/>
                  <c:y val="-4.3107518704818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74-43A2-837E-1CEE33DDB3F2}"/>
                </c:ext>
              </c:extLst>
            </c:dLbl>
            <c:dLbl>
              <c:idx val="2"/>
              <c:layout>
                <c:manualLayout>
                  <c:x val="1.4075488427683549E-2"/>
                  <c:y val="-3.22911917832884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074-43A2-837E-1CEE33DDB3F2}"/>
                </c:ext>
              </c:extLst>
            </c:dLbl>
            <c:dLbl>
              <c:idx val="3"/>
              <c:layout>
                <c:manualLayout>
                  <c:x val="1.2479416653634381E-2"/>
                  <c:y val="-2.888783430193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74-43A2-837E-1CEE33DDB3F2}"/>
                </c:ext>
              </c:extLst>
            </c:dLbl>
            <c:dLbl>
              <c:idx val="4"/>
              <c:layout>
                <c:manualLayout>
                  <c:x val="1.0833545034274323E-2"/>
                  <c:y val="-3.1263528190354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074-43A2-837E-1CEE33DDB3F2}"/>
                </c:ext>
              </c:extLst>
            </c:dLbl>
            <c:dLbl>
              <c:idx val="5"/>
              <c:layout>
                <c:manualLayout>
                  <c:x val="1.0676980689336087E-2"/>
                  <c:y val="-2.751657861770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74-43A2-837E-1CEE33DDB3F2}"/>
                </c:ext>
              </c:extLst>
            </c:dLbl>
            <c:dLbl>
              <c:idx val="6"/>
              <c:layout>
                <c:manualLayout>
                  <c:x val="1.3808621405830975E-2"/>
                  <c:y val="-4.1648868516524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074-43A2-837E-1CEE33DDB3F2}"/>
                </c:ext>
              </c:extLst>
            </c:dLbl>
            <c:dLbl>
              <c:idx val="7"/>
              <c:layout>
                <c:manualLayout>
                  <c:x val="1.2796083520797761E-2"/>
                  <c:y val="-3.0856485294737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074-43A2-837E-1CEE33DDB3F2}"/>
                </c:ext>
              </c:extLst>
            </c:dLbl>
            <c:dLbl>
              <c:idx val="8"/>
              <c:layout>
                <c:manualLayout>
                  <c:x val="1.0797809443678233E-2"/>
                  <c:y val="-3.55671687820127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074-43A2-837E-1CEE33DDB3F2}"/>
                </c:ext>
              </c:extLst>
            </c:dLbl>
            <c:dLbl>
              <c:idx val="9"/>
              <c:layout>
                <c:manualLayout>
                  <c:x val="1.3524505769705701E-2"/>
                  <c:y val="-2.8629960655712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074-43A2-837E-1CEE33DDB3F2}"/>
                </c:ext>
              </c:extLst>
            </c:dLbl>
            <c:dLbl>
              <c:idx val="10"/>
              <c:layout>
                <c:manualLayout>
                  <c:x val="1.6006094864194142E-2"/>
                  <c:y val="-3.2783713686984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074-43A2-837E-1CEE33DDB3F2}"/>
                </c:ext>
              </c:extLst>
            </c:dLbl>
            <c:dLbl>
              <c:idx val="11"/>
              <c:layout>
                <c:manualLayout>
                  <c:x val="1.0840356025551137E-2"/>
                  <c:y val="-2.4068925291825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074-43A2-837E-1CEE33DDB3F2}"/>
                </c:ext>
              </c:extLst>
            </c:dLbl>
            <c:dLbl>
              <c:idx val="12"/>
              <c:layout>
                <c:manualLayout>
                  <c:x val="1.5390186653004585E-2"/>
                  <c:y val="-2.4326798938049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074-43A2-837E-1CEE33DDB3F2}"/>
                </c:ext>
              </c:extLst>
            </c:dLbl>
            <c:dLbl>
              <c:idx val="13"/>
              <c:layout>
                <c:manualLayout>
                  <c:x val="1.0100169337164943E-2"/>
                  <c:y val="-1.8245099203536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074-43A2-837E-1CEE33DDB3F2}"/>
                </c:ext>
              </c:extLst>
            </c:dLbl>
            <c:dLbl>
              <c:idx val="14"/>
              <c:layout>
                <c:manualLayout>
                  <c:x val="1.0110341596864325E-2"/>
                  <c:y val="-6.08169973451231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074-43A2-837E-1CEE33DDB3F2}"/>
                </c:ext>
              </c:extLst>
            </c:dLbl>
            <c:dLbl>
              <c:idx val="15"/>
              <c:layout>
                <c:manualLayout>
                  <c:x val="1.2357084173945123E-2"/>
                  <c:y val="-1.2163399469024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074-43A2-837E-1CEE33DDB3F2}"/>
                </c:ext>
              </c:extLst>
            </c:dLbl>
            <c:dLbl>
              <c:idx val="16"/>
              <c:layout>
                <c:manualLayout>
                  <c:x val="8.9869703083238443E-3"/>
                  <c:y val="-9.12254960176844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074-43A2-837E-1CEE33DDB3F2}"/>
                </c:ext>
              </c:extLst>
            </c:dLbl>
            <c:dLbl>
              <c:idx val="17"/>
              <c:layout>
                <c:manualLayout>
                  <c:x val="8.9869703083236812E-3"/>
                  <c:y val="-1.8245099203536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074-43A2-837E-1CEE33DDB3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600" b="1" i="0" baseline="0">
                    <a:solidFill>
                      <a:schemeClr val="bg1"/>
                    </a:solidFill>
                    <a:latin typeface="Calibri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Arkusz1!$A$2:$A$14</c:f>
              <c:numCache>
                <c:formatCode>General</c:formatCod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Arkusz1!$B$2:$B$14</c:f>
              <c:numCache>
                <c:formatCode>0.000</c:formatCode>
                <c:ptCount val="13"/>
                <c:pt idx="0">
                  <c:v>3.4140000000000001</c:v>
                </c:pt>
                <c:pt idx="1">
                  <c:v>4.9400000000000004</c:v>
                </c:pt>
                <c:pt idx="2">
                  <c:v>5.7409999999999997</c:v>
                </c:pt>
                <c:pt idx="3">
                  <c:v>5.484</c:v>
                </c:pt>
                <c:pt idx="4">
                  <c:v>4.4710000000000001</c:v>
                </c:pt>
                <c:pt idx="5">
                  <c:v>4.7699999999999996</c:v>
                </c:pt>
                <c:pt idx="6">
                  <c:v>5.8040000000000003</c:v>
                </c:pt>
                <c:pt idx="7">
                  <c:v>4.8869999999999996</c:v>
                </c:pt>
                <c:pt idx="8">
                  <c:v>2.5659999999999998</c:v>
                </c:pt>
                <c:pt idx="9">
                  <c:v>2.4409999999999998</c:v>
                </c:pt>
                <c:pt idx="10">
                  <c:v>3.4060000000000001</c:v>
                </c:pt>
                <c:pt idx="11">
                  <c:v>3.8820000000000001</c:v>
                </c:pt>
                <c:pt idx="12">
                  <c:v>2.7679999999999998</c:v>
                </c:pt>
              </c:numCache>
            </c:numRef>
          </c:val>
          <c:shape val="box"/>
          <c:extLst>
            <c:ext xmlns:c16="http://schemas.microsoft.com/office/drawing/2014/chart" uri="{C3380CC4-5D6E-409C-BE32-E72D297353CC}">
              <c16:uniqueId val="{00000012-B074-43A2-837E-1CEE33DDB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gapDepth val="80"/>
        <c:shape val="cylinder"/>
        <c:axId val="402911808"/>
        <c:axId val="402911416"/>
        <c:axId val="0"/>
      </c:bar3DChart>
      <c:catAx>
        <c:axId val="402911808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>
            <a:solidFill>
              <a:prstClr val="black"/>
            </a:solidFill>
          </a:ln>
        </c:spPr>
        <c:txPr>
          <a:bodyPr rot="-2100000"/>
          <a:lstStyle/>
          <a:p>
            <a:pPr>
              <a:defRPr sz="1800" b="1" i="0" baseline="0">
                <a:solidFill>
                  <a:schemeClr val="bg1"/>
                </a:solidFill>
                <a:latin typeface="Calibri" pitchFamily="34" charset="0"/>
              </a:defRPr>
            </a:pPr>
            <a:endParaRPr lang="pl-PL"/>
          </a:p>
        </c:txPr>
        <c:crossAx val="402911416"/>
        <c:crosses val="autoZero"/>
        <c:auto val="1"/>
        <c:lblAlgn val="ctr"/>
        <c:lblOffset val="100"/>
        <c:noMultiLvlLbl val="0"/>
      </c:catAx>
      <c:valAx>
        <c:axId val="402911416"/>
        <c:scaling>
          <c:orientation val="minMax"/>
          <c:max val="6"/>
          <c:min val="0"/>
        </c:scaling>
        <c:delete val="0"/>
        <c:axPos val="l"/>
        <c:majorGridlines>
          <c:spPr>
            <a:ln w="3175">
              <a:solidFill>
                <a:schemeClr val="tx1">
                  <a:lumMod val="65000"/>
                </a:schemeClr>
              </a:solidFill>
            </a:ln>
          </c:spPr>
        </c:majorGridlines>
        <c:numFmt formatCode="0.000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800" b="1" i="0" baseline="0">
                <a:solidFill>
                  <a:schemeClr val="bg1"/>
                </a:solidFill>
                <a:latin typeface="Calibri" pitchFamily="34" charset="0"/>
              </a:defRPr>
            </a:pPr>
            <a:endParaRPr lang="pl-PL"/>
          </a:p>
        </c:txPr>
        <c:crossAx val="402911808"/>
        <c:crosses val="autoZero"/>
        <c:crossBetween val="between"/>
        <c:majorUnit val="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331228374395973"/>
          <c:y val="0"/>
          <c:w val="0.61640029687423048"/>
          <c:h val="0.91218758431602842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explosion val="7"/>
          <c:dPt>
            <c:idx val="0"/>
            <c:bubble3D val="0"/>
            <c:spPr>
              <a:solidFill>
                <a:srgbClr val="AE37FF"/>
              </a:solidFill>
              <a:ln w="3175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435-4C05-BF85-620550E3D44F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3175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6435-4C05-BF85-620550E3D44F}"/>
              </c:ext>
            </c:extLst>
          </c:dPt>
          <c:dPt>
            <c:idx val="2"/>
            <c:bubble3D val="0"/>
            <c:spPr>
              <a:solidFill>
                <a:srgbClr val="00FFFF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6435-4C05-BF85-620550E3D44F}"/>
              </c:ext>
            </c:extLst>
          </c:dPt>
          <c:dPt>
            <c:idx val="3"/>
            <c:bubble3D val="0"/>
            <c:spPr>
              <a:solidFill>
                <a:srgbClr val="FF0066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6435-4C05-BF85-620550E3D44F}"/>
              </c:ext>
            </c:extLst>
          </c:dPt>
          <c:dLbls>
            <c:dLbl>
              <c:idx val="0"/>
              <c:layout>
                <c:manualLayout>
                  <c:x val="-0.21257932967356427"/>
                  <c:y val="4.4619298252575108E-2"/>
                </c:manualLayout>
              </c:layout>
              <c:numFmt formatCode="#,##0\ &quot;zł&quot;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800" b="1" i="0" baseline="0">
                      <a:solidFill>
                        <a:schemeClr val="bg1"/>
                      </a:solidFill>
                      <a:latin typeface="Calibri" pitchFamily="34" charset="0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003986272056728"/>
                      <c:h val="0.1143407450466442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435-4C05-BF85-620550E3D44F}"/>
                </c:ext>
              </c:extLst>
            </c:dLbl>
            <c:dLbl>
              <c:idx val="1"/>
              <c:layout>
                <c:manualLayout>
                  <c:x val="5.0324233733479655E-2"/>
                  <c:y val="-4.264704715349088E-2"/>
                </c:manualLayout>
              </c:layout>
              <c:numFmt formatCode="#,##0\ &quot;zł&quot;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800" b="1" i="0" baseline="0">
                      <a:solidFill>
                        <a:schemeClr val="bg1"/>
                      </a:solidFill>
                      <a:latin typeface="Calibri" pitchFamily="34" charset="0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5616434943654597"/>
                      <c:h val="0.117708647451870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435-4C05-BF85-620550E3D44F}"/>
                </c:ext>
              </c:extLst>
            </c:dLbl>
            <c:dLbl>
              <c:idx val="2"/>
              <c:layout>
                <c:manualLayout>
                  <c:x val="0.27204587520057905"/>
                  <c:y val="-9.5371099639722567E-2"/>
                </c:manualLayout>
              </c:layout>
              <c:numFmt formatCode="#,##0\ &quot;zł&quot;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800" b="1" i="0" baseline="0">
                      <a:solidFill>
                        <a:schemeClr val="bg1"/>
                      </a:solidFill>
                      <a:latin typeface="Calibri" pitchFamily="34" charset="0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234317607321977"/>
                      <c:h val="8.924975597949434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435-4C05-BF85-620550E3D44F}"/>
                </c:ext>
              </c:extLst>
            </c:dLbl>
            <c:dLbl>
              <c:idx val="3"/>
              <c:layout>
                <c:manualLayout>
                  <c:x val="0.28936704627320903"/>
                  <c:y val="-0.12820078523021258"/>
                </c:manualLayout>
              </c:layout>
              <c:numFmt formatCode="#,##0\ &quot;zł&quot;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800" b="1" i="0" baseline="0">
                      <a:solidFill>
                        <a:schemeClr val="bg1"/>
                      </a:solidFill>
                      <a:latin typeface="Calibri" pitchFamily="34" charset="0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860910985735886"/>
                      <c:h val="8.335591870116190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435-4C05-BF85-620550E3D44F}"/>
                </c:ext>
              </c:extLst>
            </c:dLbl>
            <c:numFmt formatCode="#,##0.0\ &quot;zł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i="0" baseline="0">
                    <a:solidFill>
                      <a:schemeClr val="bg1"/>
                    </a:solidFill>
                    <a:latin typeface="Calibri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Formy pasywne</c:v>
                </c:pt>
                <c:pt idx="1">
                  <c:v>KFS</c:v>
                </c:pt>
                <c:pt idx="2">
                  <c:v>Formy aktywne</c:v>
                </c:pt>
              </c:strCache>
            </c:strRef>
          </c:cat>
          <c:val>
            <c:numRef>
              <c:f>Arkusz1!$B$2:$B$4</c:f>
              <c:numCache>
                <c:formatCode>_("zł"* #,##0_);_("zł"* \(#,##0\);_("zł"* "-"_);_(@_)</c:formatCode>
                <c:ptCount val="3"/>
                <c:pt idx="0">
                  <c:v>2469021</c:v>
                </c:pt>
                <c:pt idx="1">
                  <c:v>176864</c:v>
                </c:pt>
                <c:pt idx="2">
                  <c:v>2767750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435-4C05-BF85-620550E3D4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"/>
          <c:y val="0.89437557533289946"/>
          <c:w val="1"/>
          <c:h val="9.8421107972130079E-2"/>
        </c:manualLayout>
      </c:layout>
      <c:overlay val="0"/>
      <c:txPr>
        <a:bodyPr/>
        <a:lstStyle/>
        <a:p>
          <a:pPr>
            <a:defRPr sz="1800" b="1" i="0" baseline="0">
              <a:solidFill>
                <a:schemeClr val="bg1"/>
              </a:solidFill>
              <a:latin typeface="Calibri" pitchFamily="34" charset="0"/>
            </a:defRPr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20"/>
      <c:depthPercent val="130"/>
      <c:rAngAx val="1"/>
    </c:view3D>
    <c:floor>
      <c:thickness val="0"/>
      <c:spPr>
        <a:solidFill>
          <a:schemeClr val="bg1">
            <a:lumMod val="65000"/>
            <a:lumOff val="3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rgbClr val="00FF00"/>
            </a:solidFill>
            <a:ln w="3175">
              <a:solidFill>
                <a:schemeClr val="bg1"/>
              </a:solidFill>
            </a:ln>
            <a:effectLst/>
            <a:sp3d contourW="3175">
              <a:contourClr>
                <a:schemeClr val="bg1"/>
              </a:contourClr>
            </a:sp3d>
          </c:spPr>
          <c:invertIfNegative val="0"/>
          <c:dLbls>
            <c:dLbl>
              <c:idx val="0"/>
              <c:layout>
                <c:manualLayout>
                  <c:x val="1.1640212279150925E-2"/>
                  <c:y val="-3.1123992758974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1A2-4267-98F4-9E26A7DF1F06}"/>
                </c:ext>
              </c:extLst>
            </c:dLbl>
            <c:dLbl>
              <c:idx val="1"/>
              <c:layout>
                <c:manualLayout>
                  <c:x val="1.9979664095293805E-2"/>
                  <c:y val="-2.8530326695726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1A2-4267-98F4-9E26A7DF1F06}"/>
                </c:ext>
              </c:extLst>
            </c:dLbl>
            <c:dLbl>
              <c:idx val="2"/>
              <c:layout>
                <c:manualLayout>
                  <c:x val="1.9777391883993519E-2"/>
                  <c:y val="-2.8530326695726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1A2-4267-98F4-9E26A7DF1F06}"/>
                </c:ext>
              </c:extLst>
            </c:dLbl>
            <c:dLbl>
              <c:idx val="3"/>
              <c:layout>
                <c:manualLayout>
                  <c:x val="2.0586480729194341E-2"/>
                  <c:y val="-2.85302245828894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8762903155688012E-2"/>
                      <c:h val="5.843529640497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1A2-4267-98F4-9E26A7DF1F06}"/>
                </c:ext>
              </c:extLst>
            </c:dLbl>
            <c:dLbl>
              <c:idx val="4"/>
              <c:layout>
                <c:manualLayout>
                  <c:x val="1.6550093467875549E-2"/>
                  <c:y val="-2.07493285059830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1A2-4267-98F4-9E26A7DF1F06}"/>
                </c:ext>
              </c:extLst>
            </c:dLbl>
            <c:dLbl>
              <c:idx val="5"/>
              <c:layout>
                <c:manualLayout>
                  <c:x val="2.0428487011910017E-2"/>
                  <c:y val="-2.7316205062182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1A2-4267-98F4-9E26A7DF1F06}"/>
                </c:ext>
              </c:extLst>
            </c:dLbl>
            <c:dLbl>
              <c:idx val="6"/>
              <c:layout>
                <c:manualLayout>
                  <c:x val="2.1726651950105383E-2"/>
                  <c:y val="-2.85303266957266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1A2-4267-98F4-9E26A7DF1F06}"/>
                </c:ext>
              </c:extLst>
            </c:dLbl>
            <c:dLbl>
              <c:idx val="7"/>
              <c:layout>
                <c:manualLayout>
                  <c:x val="2.1726651950105289E-2"/>
                  <c:y val="-2.0749328505982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1A2-4267-98F4-9E26A7DF1F06}"/>
                </c:ext>
              </c:extLst>
            </c:dLbl>
            <c:dLbl>
              <c:idx val="8"/>
              <c:layout>
                <c:manualLayout>
                  <c:x val="2.0448613600099183E-2"/>
                  <c:y val="-1.8155662442735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1A2-4267-98F4-9E26A7DF1F06}"/>
                </c:ext>
              </c:extLst>
            </c:dLbl>
            <c:dLbl>
              <c:idx val="9"/>
              <c:layout>
                <c:manualLayout>
                  <c:x val="1.6614498550080587E-2"/>
                  <c:y val="-7.78099818974362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1A2-4267-98F4-9E26A7DF1F06}"/>
                </c:ext>
              </c:extLst>
            </c:dLbl>
            <c:dLbl>
              <c:idx val="10"/>
              <c:layout>
                <c:manualLayout>
                  <c:x val="1.136216346331889E-2"/>
                  <c:y val="-1.83856205519648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1A2-4267-98F4-9E26A7DF1F06}"/>
                </c:ext>
              </c:extLst>
            </c:dLbl>
            <c:dLbl>
              <c:idx val="11"/>
              <c:layout>
                <c:manualLayout>
                  <c:x val="9.7996357892601305E-3"/>
                  <c:y val="-2.1439202833672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1A2-4267-98F4-9E26A7DF1F06}"/>
                </c:ext>
              </c:extLst>
            </c:dLbl>
            <c:dLbl>
              <c:idx val="12"/>
              <c:layout>
                <c:manualLayout>
                  <c:x val="1.3733779982578425E-2"/>
                  <c:y val="-9.91474803453211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1A2-4267-98F4-9E26A7DF1F06}"/>
                </c:ext>
              </c:extLst>
            </c:dLbl>
            <c:dLbl>
              <c:idx val="13"/>
              <c:layout>
                <c:manualLayout>
                  <c:x val="1.1842463530807189E-2"/>
                  <c:y val="-5.1873321264957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1A2-4267-98F4-9E26A7DF1F06}"/>
                </c:ext>
              </c:extLst>
            </c:dLbl>
            <c:dLbl>
              <c:idx val="14"/>
              <c:layout>
                <c:manualLayout>
                  <c:x val="8.88184764810528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1A2-4267-98F4-9E26A7DF1F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Arkusz1!$A$2:$A$14</c:f>
              <c:numCache>
                <c:formatCode>General</c:formatCod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Arkusz1!$B$2:$B$14</c:f>
              <c:numCache>
                <c:formatCode>General</c:formatCode>
                <c:ptCount val="13"/>
                <c:pt idx="0">
                  <c:v>523</c:v>
                </c:pt>
                <c:pt idx="1">
                  <c:v>692</c:v>
                </c:pt>
                <c:pt idx="2">
                  <c:v>809</c:v>
                </c:pt>
                <c:pt idx="3">
                  <c:v>810</c:v>
                </c:pt>
                <c:pt idx="4">
                  <c:v>622</c:v>
                </c:pt>
                <c:pt idx="5">
                  <c:v>679</c:v>
                </c:pt>
                <c:pt idx="6">
                  <c:v>711</c:v>
                </c:pt>
                <c:pt idx="7">
                  <c:v>506</c:v>
                </c:pt>
                <c:pt idx="8">
                  <c:v>321</c:v>
                </c:pt>
                <c:pt idx="9">
                  <c:v>360</c:v>
                </c:pt>
                <c:pt idx="10">
                  <c:v>407</c:v>
                </c:pt>
                <c:pt idx="11">
                  <c:v>428</c:v>
                </c:pt>
                <c:pt idx="12">
                  <c:v>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D1A2-4267-98F4-9E26A7DF1F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shape val="box"/>
        <c:axId val="402914944"/>
        <c:axId val="402915336"/>
        <c:axId val="0"/>
      </c:bar3DChart>
      <c:catAx>
        <c:axId val="402914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l-PL"/>
          </a:p>
        </c:txPr>
        <c:crossAx val="402915336"/>
        <c:crosses val="autoZero"/>
        <c:auto val="1"/>
        <c:lblAlgn val="ctr"/>
        <c:lblOffset val="100"/>
        <c:noMultiLvlLbl val="0"/>
      </c:catAx>
      <c:valAx>
        <c:axId val="40291533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pl-PL"/>
          </a:p>
        </c:txPr>
        <c:crossAx val="402914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05568880146215"/>
          <c:y val="0.29030107765803798"/>
          <c:w val="0.75433748102062737"/>
          <c:h val="0.47733093758813122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FF00"/>
            </a:solidFill>
            <a:ln w="3175">
              <a:solidFill>
                <a:prstClr val="black"/>
              </a:solidFill>
            </a:ln>
          </c:spPr>
          <c:dPt>
            <c:idx val="0"/>
            <c:bubble3D val="0"/>
            <c:spPr>
              <a:solidFill>
                <a:srgbClr val="FF3333"/>
              </a:solidFill>
              <a:ln w="3175">
                <a:solidFill>
                  <a:prstClr val="black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A3E9-46ED-AFC8-1E1ED72E28DB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3175">
                <a:solidFill>
                  <a:prstClr val="black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A3E9-46ED-AFC8-1E1ED72E28DB}"/>
              </c:ext>
            </c:extLst>
          </c:dPt>
          <c:dPt>
            <c:idx val="3"/>
            <c:bubble3D val="0"/>
            <c:spPr>
              <a:solidFill>
                <a:srgbClr val="007E00"/>
              </a:solidFill>
              <a:ln w="3175">
                <a:solidFill>
                  <a:prstClr val="black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A3E9-46ED-AFC8-1E1ED72E28DB}"/>
              </c:ext>
            </c:extLst>
          </c:dPt>
          <c:dPt>
            <c:idx val="4"/>
            <c:bubble3D val="0"/>
            <c:spPr>
              <a:solidFill>
                <a:schemeClr val="tx1"/>
              </a:solidFill>
              <a:ln w="3175">
                <a:solidFill>
                  <a:prstClr val="black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A3E9-46ED-AFC8-1E1ED72E28DB}"/>
              </c:ext>
            </c:extLst>
          </c:dPt>
          <c:dPt>
            <c:idx val="5"/>
            <c:bubble3D val="0"/>
            <c:spPr>
              <a:solidFill>
                <a:srgbClr val="FF33CC"/>
              </a:solidFill>
              <a:ln w="3175">
                <a:solidFill>
                  <a:prstClr val="black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A3E9-46ED-AFC8-1E1ED72E28DB}"/>
              </c:ext>
            </c:extLst>
          </c:dPt>
          <c:dPt>
            <c:idx val="6"/>
            <c:bubble3D val="0"/>
            <c:spPr>
              <a:solidFill>
                <a:srgbClr val="FCAF14"/>
              </a:solidFill>
              <a:ln w="3175">
                <a:solidFill>
                  <a:prstClr val="black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A3E9-46ED-AFC8-1E1ED72E28DB}"/>
              </c:ext>
            </c:extLst>
          </c:dPt>
          <c:dPt>
            <c:idx val="7"/>
            <c:bubble3D val="0"/>
            <c:spPr>
              <a:solidFill>
                <a:srgbClr val="B66DFF"/>
              </a:solidFill>
              <a:ln w="3175">
                <a:solidFill>
                  <a:prstClr val="black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A3E9-46ED-AFC8-1E1ED72E28DB}"/>
              </c:ext>
            </c:extLst>
          </c:dPt>
          <c:dPt>
            <c:idx val="8"/>
            <c:bubble3D val="0"/>
            <c:spPr>
              <a:solidFill>
                <a:srgbClr val="00FF00"/>
              </a:solidFill>
              <a:ln w="3175">
                <a:solidFill>
                  <a:prstClr val="black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A3E9-46ED-AFC8-1E1ED72E28DB}"/>
              </c:ext>
            </c:extLst>
          </c:dPt>
          <c:dPt>
            <c:idx val="9"/>
            <c:bubble3D val="0"/>
            <c:spPr>
              <a:solidFill>
                <a:schemeClr val="tx1">
                  <a:lumMod val="75000"/>
                </a:schemeClr>
              </a:solidFill>
              <a:ln w="3175">
                <a:solidFill>
                  <a:prstClr val="black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A3E9-46ED-AFC8-1E1ED72E28DB}"/>
              </c:ext>
            </c:extLst>
          </c:dPt>
          <c:dPt>
            <c:idx val="1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prstClr val="black"/>
                </a:solidFill>
              </a:ln>
            </c:spPr>
            <c:extLst>
              <c:ext xmlns:c16="http://schemas.microsoft.com/office/drawing/2014/chart" uri="{C3380CC4-5D6E-409C-BE32-E72D297353CC}">
                <c16:uniqueId val="{00000013-A3E9-46ED-AFC8-1E1ED72E28DB}"/>
              </c:ext>
            </c:extLst>
          </c:dPt>
          <c:dPt>
            <c:idx val="11"/>
            <c:bubble3D val="0"/>
            <c:spPr>
              <a:solidFill>
                <a:srgbClr val="3333CC"/>
              </a:solidFill>
              <a:ln w="3175">
                <a:solidFill>
                  <a:prstClr val="black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A3E9-46ED-AFC8-1E1ED72E28DB}"/>
              </c:ext>
            </c:extLst>
          </c:dPt>
          <c:dLbls>
            <c:dLbl>
              <c:idx val="0"/>
              <c:layout>
                <c:manualLayout>
                  <c:x val="0.20576410627577327"/>
                  <c:y val="1.039072581678958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60874281942525"/>
                      <c:h val="0.113581824241750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3E9-46ED-AFC8-1E1ED72E28DB}"/>
                </c:ext>
              </c:extLst>
            </c:dLbl>
            <c:dLbl>
              <c:idx val="1"/>
              <c:layout>
                <c:manualLayout>
                  <c:x val="-0.11108120339570113"/>
                  <c:y val="-2.910680864519329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534621425506099"/>
                      <c:h val="8.916146069240170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6-A3E9-46ED-AFC8-1E1ED72E28DB}"/>
                </c:ext>
              </c:extLst>
            </c:dLbl>
            <c:dLbl>
              <c:idx val="2"/>
              <c:layout>
                <c:manualLayout>
                  <c:x val="-0.24383320153969826"/>
                  <c:y val="-0.151523655491270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03806548727703"/>
                      <c:h val="9.4832411783306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3E9-46ED-AFC8-1E1ED72E28DB}"/>
                </c:ext>
              </c:extLst>
            </c:dLbl>
            <c:dLbl>
              <c:idx val="3"/>
              <c:layout>
                <c:manualLayout>
                  <c:x val="-9.4191808208673983E-2"/>
                  <c:y val="-0.146363331424713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162578885570446"/>
                      <c:h val="0.175283942809773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3E9-46ED-AFC8-1E1ED72E28DB}"/>
                </c:ext>
              </c:extLst>
            </c:dLbl>
            <c:dLbl>
              <c:idx val="4"/>
              <c:layout>
                <c:manualLayout>
                  <c:x val="-1.6163781366341826E-3"/>
                  <c:y val="-6.642862331535817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934322112357885"/>
                      <c:h val="0.106635587498824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A3E9-46ED-AFC8-1E1ED72E28DB}"/>
                </c:ext>
              </c:extLst>
            </c:dLbl>
            <c:dLbl>
              <c:idx val="5"/>
              <c:layout>
                <c:manualLayout>
                  <c:x val="-0.18852412368124674"/>
                  <c:y val="-0.1280332099852153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8835968116832332E-2"/>
                      <c:h val="0.113581824241750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A3E9-46ED-AFC8-1E1ED72E28DB}"/>
                </c:ext>
              </c:extLst>
            </c:dLbl>
            <c:dLbl>
              <c:idx val="6"/>
              <c:layout>
                <c:manualLayout>
                  <c:x val="-0.1755047369464395"/>
                  <c:y val="-0.2351701306692418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254242992608668"/>
                      <c:h val="0.106635587498824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A3E9-46ED-AFC8-1E1ED72E28DB}"/>
                </c:ext>
              </c:extLst>
            </c:dLbl>
            <c:dLbl>
              <c:idx val="7"/>
              <c:layout>
                <c:manualLayout>
                  <c:x val="4.8327555108255947E-2"/>
                  <c:y val="7.432422038576910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641826289453676"/>
                      <c:h val="0.122888696127780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A3E9-46ED-AFC8-1E1ED72E28DB}"/>
                </c:ext>
              </c:extLst>
            </c:dLbl>
            <c:dLbl>
              <c:idx val="8"/>
              <c:layout>
                <c:manualLayout>
                  <c:x val="0.10102016170316584"/>
                  <c:y val="7.839353319716602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530021718719702"/>
                      <c:h val="9.03553451325920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A3E9-46ED-AFC8-1E1ED72E28DB}"/>
                </c:ext>
              </c:extLst>
            </c:dLbl>
            <c:dLbl>
              <c:idx val="9"/>
              <c:layout>
                <c:manualLayout>
                  <c:x val="-1.2036925091111865E-2"/>
                  <c:y val="6.364057839727199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3E9-46ED-AFC8-1E1ED72E28DB}"/>
                </c:ext>
              </c:extLst>
            </c:dLbl>
            <c:dLbl>
              <c:idx val="10"/>
              <c:layout>
                <c:manualLayout>
                  <c:x val="-6.7687332126495761E-2"/>
                  <c:y val="8.616243494312597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3E9-46ED-AFC8-1E1ED72E28DB}"/>
                </c:ext>
              </c:extLst>
            </c:dLbl>
            <c:dLbl>
              <c:idx val="11"/>
              <c:layout>
                <c:manualLayout>
                  <c:x val="-4.5689503998466399E-2"/>
                  <c:y val="4.041580849991016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3E9-46ED-AFC8-1E1ED72E28DB}"/>
                </c:ext>
              </c:extLst>
            </c:dLbl>
            <c:numFmt formatCode="0.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3175"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Sheet1!$B$1:$I$1</c:f>
              <c:strCache>
                <c:ptCount val="8"/>
                <c:pt idx="0">
                  <c:v>Prace interwencyjne</c:v>
                </c:pt>
                <c:pt idx="1">
                  <c:v>Roboty publiczne</c:v>
                </c:pt>
                <c:pt idx="2">
                  <c:v>Działalność gospodarcza</c:v>
                </c:pt>
                <c:pt idx="3">
                  <c:v>Refundacja kosztów wyposażenia stanowiska pracy</c:v>
                </c:pt>
                <c:pt idx="4">
                  <c:v>Szkolenie</c:v>
                </c:pt>
                <c:pt idx="5">
                  <c:v>Staż</c:v>
                </c:pt>
                <c:pt idx="6">
                  <c:v>Prace społecznie użyteczne</c:v>
                </c:pt>
                <c:pt idx="7">
                  <c:v>Bon na zasiedlenie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103</c:v>
                </c:pt>
                <c:pt idx="1">
                  <c:v>7</c:v>
                </c:pt>
                <c:pt idx="2">
                  <c:v>15</c:v>
                </c:pt>
                <c:pt idx="3">
                  <c:v>16</c:v>
                </c:pt>
                <c:pt idx="4">
                  <c:v>10</c:v>
                </c:pt>
                <c:pt idx="5">
                  <c:v>48</c:v>
                </c:pt>
                <c:pt idx="6">
                  <c:v>63</c:v>
                </c:pt>
                <c:pt idx="7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A3E9-46ED-AFC8-1E1ED72E28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3033202022042859E-2"/>
          <c:y val="5.1695432789668226E-2"/>
          <c:w val="0.89958062934440886"/>
          <c:h val="0.8153846153846156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2022</c:v>
                </c:pt>
              </c:strCache>
            </c:strRef>
          </c:tx>
          <c:spPr>
            <a:ln w="38070">
              <a:solidFill>
                <a:srgbClr val="008000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008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2.9662001391694025E-2"/>
                  <c:y val="-5.91183216066391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83-4F38-A797-903EDF573258}"/>
                </c:ext>
              </c:extLst>
            </c:dLbl>
            <c:dLbl>
              <c:idx val="1"/>
              <c:layout>
                <c:manualLayout>
                  <c:x val="-3.0561946832643981E-2"/>
                  <c:y val="-5.66906773124831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83-4F38-A797-903EDF573258}"/>
                </c:ext>
              </c:extLst>
            </c:dLbl>
            <c:dLbl>
              <c:idx val="2"/>
              <c:layout>
                <c:manualLayout>
                  <c:x val="-2.8340085580189963E-2"/>
                  <c:y val="-5.01545426974210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83-4F38-A797-903EDF573258}"/>
                </c:ext>
              </c:extLst>
            </c:dLbl>
            <c:dLbl>
              <c:idx val="3"/>
              <c:layout>
                <c:manualLayout>
                  <c:x val="-3.4528604912682184E-2"/>
                  <c:y val="-6.25682766365152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83-4F38-A797-903EDF573258}"/>
                </c:ext>
              </c:extLst>
            </c:dLbl>
            <c:dLbl>
              <c:idx val="4"/>
              <c:layout>
                <c:manualLayout>
                  <c:x val="-3.4636516407498846E-2"/>
                  <c:y val="-4.59624637633738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83-4F38-A797-903EDF573258}"/>
                </c:ext>
              </c:extLst>
            </c:dLbl>
            <c:dLbl>
              <c:idx val="5"/>
              <c:layout>
                <c:manualLayout>
                  <c:x val="-3.3382102195600512E-2"/>
                  <c:y val="-5.17806711780687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83-4F38-A797-903EDF573258}"/>
                </c:ext>
              </c:extLst>
            </c:dLbl>
            <c:dLbl>
              <c:idx val="6"/>
              <c:layout>
                <c:manualLayout>
                  <c:x val="-2.8575942771392571E-2"/>
                  <c:y val="-5.01845136146328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283-4F38-A797-903EDF573258}"/>
                </c:ext>
              </c:extLst>
            </c:dLbl>
            <c:dLbl>
              <c:idx val="7"/>
              <c:layout>
                <c:manualLayout>
                  <c:x val="-2.9725632747814822E-2"/>
                  <c:y val="-4.78465071095689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83-4F38-A797-903EDF573258}"/>
                </c:ext>
              </c:extLst>
            </c:dLbl>
            <c:dLbl>
              <c:idx val="8"/>
              <c:layout>
                <c:manualLayout>
                  <c:x val="-3.1742029603492414E-2"/>
                  <c:y val="-5.51299899171235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283-4F38-A797-903EDF573258}"/>
                </c:ext>
              </c:extLst>
            </c:dLbl>
            <c:dLbl>
              <c:idx val="9"/>
              <c:layout>
                <c:manualLayout>
                  <c:x val="-3.432450648419455E-2"/>
                  <c:y val="-5.26575267284214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283-4F38-A797-903EDF573258}"/>
                </c:ext>
              </c:extLst>
            </c:dLbl>
            <c:dLbl>
              <c:idx val="10"/>
              <c:layout>
                <c:manualLayout>
                  <c:x val="-3.5403279940288863E-2"/>
                  <c:y val="-6.63330637783867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283-4F38-A797-903EDF573258}"/>
                </c:ext>
              </c:extLst>
            </c:dLbl>
            <c:dLbl>
              <c:idx val="11"/>
              <c:layout>
                <c:manualLayout>
                  <c:x val="-4.3139327513321994E-2"/>
                  <c:y val="-5.17391518340414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283-4F38-A797-903EDF573258}"/>
                </c:ext>
              </c:extLst>
            </c:dLbl>
            <c:numFmt formatCode="0.0" sourceLinked="0"/>
            <c:spPr>
              <a:noFill/>
              <a:ln w="25380">
                <a:noFill/>
              </a:ln>
            </c:spPr>
            <c:txPr>
              <a:bodyPr rot="0" vert="horz"/>
              <a:lstStyle/>
              <a:p>
                <a:pPr algn="ctr">
                  <a:defRPr sz="1600" b="1" i="0" u="none" strike="noStrike" baseline="0">
                    <a:solidFill>
                      <a:srgbClr val="008000"/>
                    </a:solidFill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Sheet1!$B$2:$M$2</c:f>
              <c:numCache>
                <c:formatCode>0.0</c:formatCode>
                <c:ptCount val="12"/>
                <c:pt idx="0">
                  <c:v>11.2</c:v>
                </c:pt>
                <c:pt idx="1">
                  <c:v>10.5</c:v>
                </c:pt>
                <c:pt idx="2">
                  <c:v>10.3</c:v>
                </c:pt>
                <c:pt idx="3">
                  <c:v>9.4</c:v>
                </c:pt>
                <c:pt idx="4">
                  <c:v>8.5</c:v>
                </c:pt>
                <c:pt idx="5">
                  <c:v>7.8</c:v>
                </c:pt>
                <c:pt idx="6">
                  <c:v>7.5</c:v>
                </c:pt>
                <c:pt idx="7">
                  <c:v>7.5</c:v>
                </c:pt>
                <c:pt idx="8">
                  <c:v>7.1</c:v>
                </c:pt>
                <c:pt idx="9">
                  <c:v>7.3</c:v>
                </c:pt>
                <c:pt idx="10">
                  <c:v>7.3</c:v>
                </c:pt>
                <c:pt idx="11">
                  <c:v>9.6999999999999993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4283-4F38-A797-903EDF57325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2023</c:v>
                </c:pt>
              </c:strCache>
            </c:strRef>
          </c:tx>
          <c:spPr>
            <a:ln w="38070">
              <a:solidFill>
                <a:srgbClr val="FF0000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FF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2.8579699184186836E-2"/>
                  <c:y val="5.90064118515455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283-4F38-A797-903EDF573258}"/>
                </c:ext>
              </c:extLst>
            </c:dLbl>
            <c:dLbl>
              <c:idx val="1"/>
              <c:layout>
                <c:manualLayout>
                  <c:x val="-3.2606573699623803E-2"/>
                  <c:y val="6.48768621494536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283-4F38-A797-903EDF573258}"/>
                </c:ext>
              </c:extLst>
            </c:dLbl>
            <c:dLbl>
              <c:idx val="2"/>
              <c:layout>
                <c:manualLayout>
                  <c:x val="-3.6459514919617887E-2"/>
                  <c:y val="4.96153411501518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283-4F38-A797-903EDF573258}"/>
                </c:ext>
              </c:extLst>
            </c:dLbl>
            <c:dLbl>
              <c:idx val="3"/>
              <c:layout>
                <c:manualLayout>
                  <c:x val="-3.4298894578779202E-2"/>
                  <c:y val="5.33974509322466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283-4F38-A797-903EDF573258}"/>
                </c:ext>
              </c:extLst>
            </c:dLbl>
            <c:dLbl>
              <c:idx val="4"/>
              <c:layout>
                <c:manualLayout>
                  <c:x val="-3.4142491209709483E-2"/>
                  <c:y val="6.75497730321686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283-4F38-A797-903EDF573258}"/>
                </c:ext>
              </c:extLst>
            </c:dLbl>
            <c:dLbl>
              <c:idx val="5"/>
              <c:layout>
                <c:manualLayout>
                  <c:x val="-3.5402141633381623E-2"/>
                  <c:y val="5.39506755692205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283-4F38-A797-903EDF573258}"/>
                </c:ext>
              </c:extLst>
            </c:dLbl>
            <c:dLbl>
              <c:idx val="6"/>
              <c:layout>
                <c:manualLayout>
                  <c:x val="-2.8822044724761374E-2"/>
                  <c:y val="4.69666269712408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283-4F38-A797-903EDF573258}"/>
                </c:ext>
              </c:extLst>
            </c:dLbl>
            <c:dLbl>
              <c:idx val="7"/>
              <c:layout>
                <c:manualLayout>
                  <c:x val="-3.0923359275727293E-2"/>
                  <c:y val="4.69666269712408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283-4F38-A797-903EDF573258}"/>
                </c:ext>
              </c:extLst>
            </c:dLbl>
            <c:dLbl>
              <c:idx val="8"/>
              <c:layout>
                <c:manualLayout>
                  <c:x val="-3.106519231638295E-2"/>
                  <c:y val="4.34746026722510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283-4F38-A797-903EDF573258}"/>
                </c:ext>
              </c:extLst>
            </c:dLbl>
            <c:dLbl>
              <c:idx val="9"/>
              <c:layout>
                <c:manualLayout>
                  <c:x val="-3.2183009699399433E-2"/>
                  <c:y val="3.93727114523823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283-4F38-A797-903EDF573258}"/>
                </c:ext>
              </c:extLst>
            </c:dLbl>
            <c:dLbl>
              <c:idx val="10"/>
              <c:layout>
                <c:manualLayout>
                  <c:x val="-2.8337808966375212E-2"/>
                  <c:y val="4.98487843493519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283-4F38-A797-903EDF573258}"/>
                </c:ext>
              </c:extLst>
            </c:dLbl>
            <c:dLbl>
              <c:idx val="11"/>
              <c:layout>
                <c:manualLayout>
                  <c:x val="-2.655840760880784E-2"/>
                  <c:y val="4.35240959300319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4283-4F38-A797-903EDF573258}"/>
                </c:ext>
              </c:extLst>
            </c:dLbl>
            <c:numFmt formatCode="0.0" sourceLinked="0"/>
            <c:spPr>
              <a:noFill/>
              <a:ln w="25380">
                <a:noFill/>
              </a:ln>
            </c:spPr>
            <c:txPr>
              <a:bodyPr rot="0" vert="horz"/>
              <a:lstStyle/>
              <a:p>
                <a:pPr algn="ctr">
                  <a:defRPr sz="1600" b="1" i="0" u="none" strike="noStrike" baseline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Sheet1!$B$3:$M$3</c:f>
              <c:numCache>
                <c:formatCode>0.0</c:formatCode>
                <c:ptCount val="12"/>
                <c:pt idx="0">
                  <c:v>10.8</c:v>
                </c:pt>
                <c:pt idx="1">
                  <c:v>10.4</c:v>
                </c:pt>
                <c:pt idx="2">
                  <c:v>9.6</c:v>
                </c:pt>
                <c:pt idx="3">
                  <c:v>8.9</c:v>
                </c:pt>
                <c:pt idx="4">
                  <c:v>8.4</c:v>
                </c:pt>
                <c:pt idx="5">
                  <c:v>7.4</c:v>
                </c:pt>
                <c:pt idx="6">
                  <c:v>7.2</c:v>
                </c:pt>
                <c:pt idx="7">
                  <c:v>7.1</c:v>
                </c:pt>
                <c:pt idx="8">
                  <c:v>6.9</c:v>
                </c:pt>
                <c:pt idx="9">
                  <c:v>6.8</c:v>
                </c:pt>
                <c:pt idx="10">
                  <c:v>7</c:v>
                </c:pt>
                <c:pt idx="11">
                  <c:v>7.9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4283-4F38-A797-903EDF573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5479800"/>
        <c:axId val="325479408"/>
      </c:lineChart>
      <c:catAx>
        <c:axId val="325479800"/>
        <c:scaling>
          <c:orientation val="minMax"/>
        </c:scaling>
        <c:delete val="0"/>
        <c:axPos val="b"/>
        <c:numFmt formatCode="General" sourceLinked="1"/>
        <c:majorTickMark val="none"/>
        <c:minorTickMark val="cross"/>
        <c:tickLblPos val="nextTo"/>
        <c:spPr>
          <a:ln w="31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  <c:crossAx val="3254794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25479408"/>
        <c:scaling>
          <c:orientation val="minMax"/>
          <c:max val="14"/>
          <c:min val="0"/>
        </c:scaling>
        <c:delete val="0"/>
        <c:axPos val="l"/>
        <c:majorGridlines>
          <c:spPr>
            <a:ln w="3173">
              <a:solidFill>
                <a:srgbClr val="E7E6E6">
                  <a:lumMod val="75000"/>
                </a:srgbClr>
              </a:solidFill>
              <a:prstDash val="sysDash"/>
            </a:ln>
          </c:spPr>
        </c:majorGridlines>
        <c:numFmt formatCode="0.0" sourceLinked="0"/>
        <c:majorTickMark val="out"/>
        <c:minorTickMark val="none"/>
        <c:tickLblPos val="nextTo"/>
        <c:spPr>
          <a:ln w="31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  <c:crossAx val="325479800"/>
        <c:crosses val="autoZero"/>
        <c:crossBetween val="between"/>
        <c:majorUnit val="2"/>
        <c:minorUnit val="1"/>
      </c:valAx>
      <c:spPr>
        <a:gradFill rotWithShape="0">
          <a:gsLst>
            <a:gs pos="0">
              <a:srgbClr val="FFFFFF"/>
            </a:gs>
            <a:gs pos="100000">
              <a:srgbClr val="DDFFDD"/>
            </a:gs>
          </a:gsLst>
          <a:lin ang="5400000" scaled="1"/>
        </a:gradFill>
        <a:ln w="25380">
          <a:noFill/>
        </a:ln>
      </c:spPr>
    </c:plotArea>
    <c:legend>
      <c:legendPos val="r"/>
      <c:layout>
        <c:manualLayout>
          <c:xMode val="edge"/>
          <c:yMode val="edge"/>
          <c:x val="0.11384275678809401"/>
          <c:y val="0.57144255523791265"/>
          <c:w val="0.20143895329666706"/>
          <c:h val="0.1718499703666074"/>
        </c:manualLayout>
      </c:layout>
      <c:overlay val="0"/>
      <c:spPr>
        <a:gradFill rotWithShape="0">
          <a:gsLst>
            <a:gs pos="0">
              <a:srgbClr val="FFFFFF"/>
            </a:gs>
            <a:gs pos="100000">
              <a:srgbClr val="CCFFCC"/>
            </a:gs>
          </a:gsLst>
          <a:lin ang="5400000" scaled="1"/>
        </a:gradFill>
        <a:ln w="3173">
          <a:solidFill>
            <a:sysClr val="window" lastClr="FFFFFF">
              <a:lumMod val="65000"/>
            </a:sysClr>
          </a:solidFill>
          <a:prstDash val="solid"/>
        </a:ln>
      </c:spPr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99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l-P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376452763852473E-2"/>
          <c:y val="2.9602511485651978E-2"/>
          <c:w val="0.9135119450837812"/>
          <c:h val="0.869518997106737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rgbClr val="BE7DFF"/>
            </a:solidFill>
            <a:ln w="2540">
              <a:solidFill>
                <a:prstClr val="black"/>
              </a:solidFill>
            </a:ln>
          </c:spPr>
          <c:invertIfNegative val="0"/>
          <c:dLbls>
            <c:dLbl>
              <c:idx val="0"/>
              <c:layout>
                <c:manualLayout>
                  <c:x val="-3.7209594834703746E-5"/>
                  <c:y val="0.412862504524586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6F-4DF2-B135-3C9CFC00C187}"/>
                </c:ext>
              </c:extLst>
            </c:dLbl>
            <c:dLbl>
              <c:idx val="1"/>
              <c:layout>
                <c:manualLayout>
                  <c:x val="-1.4855537678645605E-3"/>
                  <c:y val="0.415047969580440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6F-4DF2-B135-3C9CFC00C187}"/>
                </c:ext>
              </c:extLst>
            </c:dLbl>
            <c:dLbl>
              <c:idx val="2"/>
              <c:layout>
                <c:manualLayout>
                  <c:x val="2.1610913416941369E-3"/>
                  <c:y val="0.411337360364977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6F-4DF2-B135-3C9CFC00C187}"/>
                </c:ext>
              </c:extLst>
            </c:dLbl>
            <c:dLbl>
              <c:idx val="3"/>
              <c:layout>
                <c:manualLayout>
                  <c:x val="-1.5608114836146764E-3"/>
                  <c:y val="0.41148944920098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6F-4DF2-B135-3C9CFC00C187}"/>
                </c:ext>
              </c:extLst>
            </c:dLbl>
            <c:dLbl>
              <c:idx val="4"/>
              <c:layout>
                <c:manualLayout>
                  <c:x val="2.8919716368552687E-3"/>
                  <c:y val="0.350411558213961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6F-4DF2-B135-3C9CFC00C187}"/>
                </c:ext>
              </c:extLst>
            </c:dLbl>
            <c:dLbl>
              <c:idx val="5"/>
              <c:layout>
                <c:manualLayout>
                  <c:x val="6.4231097787863386E-4"/>
                  <c:y val="0.350246254000451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6F-4DF2-B135-3C9CFC00C187}"/>
                </c:ext>
              </c:extLst>
            </c:dLbl>
            <c:dLbl>
              <c:idx val="6"/>
              <c:layout>
                <c:manualLayout>
                  <c:x val="-2.8919716368554153E-3"/>
                  <c:y val="0.307744927982912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6F-4DF2-B135-3C9CFC00C187}"/>
                </c:ext>
              </c:extLst>
            </c:dLbl>
            <c:dLbl>
              <c:idx val="7"/>
              <c:layout>
                <c:manualLayout>
                  <c:x val="1.3311601532405436E-3"/>
                  <c:y val="0.253175274431873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86F-4DF2-B135-3C9CFC00C187}"/>
                </c:ext>
              </c:extLst>
            </c:dLbl>
            <c:dLbl>
              <c:idx val="8"/>
              <c:layout>
                <c:manualLayout>
                  <c:x val="-2.4327737918674428E-3"/>
                  <c:y val="0.23299046521712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86F-4DF2-B135-3C9CFC00C187}"/>
                </c:ext>
              </c:extLst>
            </c:dLbl>
            <c:dLbl>
              <c:idx val="9"/>
              <c:layout>
                <c:manualLayout>
                  <c:x val="2.2030176457332124E-3"/>
                  <c:y val="0.20129304629234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86F-4DF2-B135-3C9CFC00C187}"/>
                </c:ext>
              </c:extLst>
            </c:dLbl>
            <c:dLbl>
              <c:idx val="10"/>
              <c:layout>
                <c:manualLayout>
                  <c:x val="-4.5930266074797248E-4"/>
                  <c:y val="0.207595437424515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86F-4DF2-B135-3C9CFC00C187}"/>
                </c:ext>
              </c:extLst>
            </c:dLbl>
            <c:dLbl>
              <c:idx val="11"/>
              <c:layout>
                <c:manualLayout>
                  <c:x val="0"/>
                  <c:y val="0.221352421415541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86F-4DF2-B135-3C9CFC00C187}"/>
                </c:ext>
              </c:extLst>
            </c:dLbl>
            <c:dLbl>
              <c:idx val="12"/>
              <c:layout>
                <c:manualLayout>
                  <c:x val="-1.5608114836146764E-3"/>
                  <c:y val="0.203446256867516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86F-4DF2-B135-3C9CFC00C187}"/>
                </c:ext>
              </c:extLst>
            </c:dLbl>
            <c:dLbl>
              <c:idx val="13"/>
              <c:layout>
                <c:manualLayout>
                  <c:x val="0"/>
                  <c:y val="0.198329972886723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86F-4DF2-B135-3C9CFC00C187}"/>
                </c:ext>
              </c:extLst>
            </c:dLbl>
            <c:dLbl>
              <c:idx val="14"/>
              <c:layout>
                <c:manualLayout>
                  <c:x val="-1.4167010988247106E-3"/>
                  <c:y val="0.195181878078997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86F-4DF2-B135-3C9CFC00C1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2700000" vert="horz"/>
              <a:lstStyle/>
              <a:p>
                <a:pPr>
                  <a:defRPr sz="1600" b="1" i="0" baseline="0">
                    <a:solidFill>
                      <a:schemeClr val="bg1"/>
                    </a:solidFill>
                    <a:latin typeface="Calibri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Arkusz1!$A$2:$A$14</c:f>
              <c:numCache>
                <c:formatCode>General</c:formatCod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Arkusz1!$B$2:$B$14</c:f>
              <c:numCache>
                <c:formatCode>General</c:formatCode>
                <c:ptCount val="13"/>
                <c:pt idx="0">
                  <c:v>3303</c:v>
                </c:pt>
                <c:pt idx="1">
                  <c:v>3168</c:v>
                </c:pt>
                <c:pt idx="2">
                  <c:v>3265</c:v>
                </c:pt>
                <c:pt idx="3">
                  <c:v>3089</c:v>
                </c:pt>
                <c:pt idx="4">
                  <c:v>2698</c:v>
                </c:pt>
                <c:pt idx="5">
                  <c:v>2609</c:v>
                </c:pt>
                <c:pt idx="6">
                  <c:v>2221</c:v>
                </c:pt>
                <c:pt idx="7">
                  <c:v>1843</c:v>
                </c:pt>
                <c:pt idx="8">
                  <c:v>1553</c:v>
                </c:pt>
                <c:pt idx="9">
                  <c:v>1349</c:v>
                </c:pt>
                <c:pt idx="10">
                  <c:v>1299</c:v>
                </c:pt>
                <c:pt idx="11">
                  <c:v>1356</c:v>
                </c:pt>
                <c:pt idx="12">
                  <c:v>1131</c:v>
                </c:pt>
              </c:numCache>
            </c:numRef>
          </c:val>
          <c:shape val="box"/>
          <c:extLst>
            <c:ext xmlns:c16="http://schemas.microsoft.com/office/drawing/2014/chart" uri="{C3380CC4-5D6E-409C-BE32-E72D297353CC}">
              <c16:uniqueId val="{0000000F-A86F-4DF2-B135-3C9CFC00C1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gapDepth val="80"/>
        <c:shape val="cylinder"/>
        <c:axId val="325477840"/>
        <c:axId val="325475096"/>
        <c:axId val="0"/>
      </c:bar3DChart>
      <c:catAx>
        <c:axId val="32547784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>
            <a:solidFill>
              <a:prstClr val="black"/>
            </a:solidFill>
          </a:ln>
        </c:spPr>
        <c:txPr>
          <a:bodyPr rot="0"/>
          <a:lstStyle/>
          <a:p>
            <a:pPr>
              <a:defRPr b="1" i="0" baseline="0">
                <a:solidFill>
                  <a:schemeClr val="bg1"/>
                </a:solidFill>
                <a:latin typeface="Calibri" pitchFamily="34" charset="0"/>
              </a:defRPr>
            </a:pPr>
            <a:endParaRPr lang="pl-PL"/>
          </a:p>
        </c:txPr>
        <c:crossAx val="325475096"/>
        <c:crosses val="autoZero"/>
        <c:auto val="1"/>
        <c:lblAlgn val="ctr"/>
        <c:lblOffset val="100"/>
        <c:noMultiLvlLbl val="0"/>
      </c:catAx>
      <c:valAx>
        <c:axId val="325475096"/>
        <c:scaling>
          <c:orientation val="minMax"/>
          <c:max val="3500"/>
          <c:min val="0"/>
        </c:scaling>
        <c:delete val="0"/>
        <c:axPos val="l"/>
        <c:majorGridlines>
          <c:spPr>
            <a:ln w="3175"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b="1" i="0" baseline="0">
                <a:solidFill>
                  <a:schemeClr val="bg1"/>
                </a:solidFill>
                <a:latin typeface="Calibri" pitchFamily="34" charset="0"/>
              </a:defRPr>
            </a:pPr>
            <a:endParaRPr lang="pl-PL"/>
          </a:p>
        </c:txPr>
        <c:crossAx val="325477840"/>
        <c:crosses val="autoZero"/>
        <c:crossBetween val="between"/>
        <c:majorUnit val="5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376452763852542E-2"/>
          <c:y val="2.9602511485651992E-2"/>
          <c:w val="0.9135119450837812"/>
          <c:h val="0.869518997106737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rgbClr val="DB40FA"/>
            </a:solidFill>
            <a:ln w="2540">
              <a:solidFill>
                <a:prstClr val="black"/>
              </a:solidFill>
            </a:ln>
          </c:spPr>
          <c:invertIfNegative val="0"/>
          <c:dLbls>
            <c:dLbl>
              <c:idx val="0"/>
              <c:layout>
                <c:manualLayout>
                  <c:x val="-2.7526125566752087E-3"/>
                  <c:y val="0.409375882051290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24-4A0E-BC2A-738D4D3CDD21}"/>
                </c:ext>
              </c:extLst>
            </c:dLbl>
            <c:dLbl>
              <c:idx val="1"/>
              <c:layout>
                <c:manualLayout>
                  <c:x val="1.284076197242557E-4"/>
                  <c:y val="0.370610280445584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24-4A0E-BC2A-738D4D3CDD21}"/>
                </c:ext>
              </c:extLst>
            </c:dLbl>
            <c:dLbl>
              <c:idx val="2"/>
              <c:layout>
                <c:manualLayout>
                  <c:x val="-4.0820194019740184E-3"/>
                  <c:y val="0.416921268007258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24-4A0E-BC2A-738D4D3CDD21}"/>
                </c:ext>
              </c:extLst>
            </c:dLbl>
            <c:dLbl>
              <c:idx val="3"/>
              <c:layout>
                <c:manualLayout>
                  <c:x val="9.9525968579380008E-4"/>
                  <c:y val="0.417151475444475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24-4A0E-BC2A-738D4D3CDD21}"/>
                </c:ext>
              </c:extLst>
            </c:dLbl>
            <c:dLbl>
              <c:idx val="4"/>
              <c:layout>
                <c:manualLayout>
                  <c:x val="-3.5513361285807086E-3"/>
                  <c:y val="0.39119664408093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24-4A0E-BC2A-738D4D3CDD21}"/>
                </c:ext>
              </c:extLst>
            </c:dLbl>
            <c:dLbl>
              <c:idx val="5"/>
              <c:layout>
                <c:manualLayout>
                  <c:x val="-1.9906200045184184E-3"/>
                  <c:y val="0.373754719848758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624-4A0E-BC2A-738D4D3CDD21}"/>
                </c:ext>
              </c:extLst>
            </c:dLbl>
            <c:dLbl>
              <c:idx val="6"/>
              <c:layout>
                <c:manualLayout>
                  <c:x val="-1.9351712596384272E-4"/>
                  <c:y val="0.353862469723467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24-4A0E-BC2A-738D4D3CDD21}"/>
                </c:ext>
              </c:extLst>
            </c:dLbl>
            <c:dLbl>
              <c:idx val="7"/>
              <c:layout>
                <c:manualLayout>
                  <c:x val="1.9171076485554966E-3"/>
                  <c:y val="0.258411006075115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580695786146958E-2"/>
                      <c:h val="6.670518127420080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624-4A0E-BC2A-738D4D3CDD21}"/>
                </c:ext>
              </c:extLst>
            </c:dLbl>
            <c:dLbl>
              <c:idx val="8"/>
              <c:layout>
                <c:manualLayout>
                  <c:x val="4.116792566849198E-3"/>
                  <c:y val="0.238756021451487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624-4A0E-BC2A-738D4D3CDD21}"/>
                </c:ext>
              </c:extLst>
            </c:dLbl>
            <c:dLbl>
              <c:idx val="9"/>
              <c:layout>
                <c:manualLayout>
                  <c:x val="-1.8434946596619438E-3"/>
                  <c:y val="0.214156960978106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624-4A0E-BC2A-738D4D3CDD21}"/>
                </c:ext>
              </c:extLst>
            </c:dLbl>
            <c:dLbl>
              <c:idx val="10"/>
              <c:layout>
                <c:manualLayout>
                  <c:x val="0"/>
                  <c:y val="0.234520384576041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624-4A0E-BC2A-738D4D3CDD21}"/>
                </c:ext>
              </c:extLst>
            </c:dLbl>
            <c:dLbl>
              <c:idx val="11"/>
              <c:layout>
                <c:manualLayout>
                  <c:x val="3.1215328810553981E-3"/>
                  <c:y val="0.222367242677169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624-4A0E-BC2A-738D4D3CDD21}"/>
                </c:ext>
              </c:extLst>
            </c:dLbl>
            <c:dLbl>
              <c:idx val="12"/>
              <c:layout>
                <c:manualLayout>
                  <c:x val="-1.8434946596619438E-3"/>
                  <c:y val="0.222155270573325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624-4A0E-BC2A-738D4D3CDD21}"/>
                </c:ext>
              </c:extLst>
            </c:dLbl>
            <c:dLbl>
              <c:idx val="13"/>
              <c:layout>
                <c:manualLayout>
                  <c:x val="1.5607901973528177E-3"/>
                  <c:y val="0.222094664378855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624-4A0E-BC2A-738D4D3CDD21}"/>
                </c:ext>
              </c:extLst>
            </c:dLbl>
            <c:dLbl>
              <c:idx val="14"/>
              <c:layout>
                <c:manualLayout>
                  <c:x val="2.7344076325714023E-3"/>
                  <c:y val="0.202498076345426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624-4A0E-BC2A-738D4D3CDD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2700000" vert="horz"/>
              <a:lstStyle/>
              <a:p>
                <a:pPr>
                  <a:defRPr sz="1600" b="1" i="0" baseline="0">
                    <a:solidFill>
                      <a:schemeClr val="bg1"/>
                    </a:solidFill>
                    <a:latin typeface="Calibri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Arkusz1!$A$2:$A$14</c:f>
              <c:numCache>
                <c:formatCode>General</c:formatCod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Arkusz1!$B$2:$B$14</c:f>
              <c:numCache>
                <c:formatCode>General</c:formatCode>
                <c:ptCount val="13"/>
                <c:pt idx="0">
                  <c:v>3194</c:v>
                </c:pt>
                <c:pt idx="1">
                  <c:v>2938</c:v>
                </c:pt>
                <c:pt idx="2">
                  <c:v>3280</c:v>
                </c:pt>
                <c:pt idx="3">
                  <c:v>3492</c:v>
                </c:pt>
                <c:pt idx="4">
                  <c:v>2905</c:v>
                </c:pt>
                <c:pt idx="5">
                  <c:v>2803</c:v>
                </c:pt>
                <c:pt idx="6">
                  <c:v>2735</c:v>
                </c:pt>
                <c:pt idx="7">
                  <c:v>1979</c:v>
                </c:pt>
                <c:pt idx="8">
                  <c:v>1651</c:v>
                </c:pt>
                <c:pt idx="9">
                  <c:v>1327</c:v>
                </c:pt>
                <c:pt idx="10">
                  <c:v>1485</c:v>
                </c:pt>
                <c:pt idx="11">
                  <c:v>1287</c:v>
                </c:pt>
                <c:pt idx="12">
                  <c:v>1281</c:v>
                </c:pt>
              </c:numCache>
            </c:numRef>
          </c:val>
          <c:shape val="box"/>
          <c:extLst>
            <c:ext xmlns:c16="http://schemas.microsoft.com/office/drawing/2014/chart" uri="{C3380CC4-5D6E-409C-BE32-E72D297353CC}">
              <c16:uniqueId val="{0000000F-B624-4A0E-BC2A-738D4D3CDD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gapDepth val="80"/>
        <c:shape val="cylinder"/>
        <c:axId val="325476272"/>
        <c:axId val="325478232"/>
        <c:axId val="0"/>
      </c:bar3DChart>
      <c:catAx>
        <c:axId val="32547627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>
            <a:solidFill>
              <a:prstClr val="black"/>
            </a:solidFill>
          </a:ln>
        </c:spPr>
        <c:txPr>
          <a:bodyPr rot="0"/>
          <a:lstStyle/>
          <a:p>
            <a:pPr>
              <a:defRPr b="1" i="0" baseline="0">
                <a:solidFill>
                  <a:schemeClr val="bg1"/>
                </a:solidFill>
                <a:latin typeface="Calibri" pitchFamily="34" charset="0"/>
              </a:defRPr>
            </a:pPr>
            <a:endParaRPr lang="pl-PL"/>
          </a:p>
        </c:txPr>
        <c:crossAx val="325478232"/>
        <c:crosses val="autoZero"/>
        <c:auto val="1"/>
        <c:lblAlgn val="ctr"/>
        <c:lblOffset val="100"/>
        <c:noMultiLvlLbl val="0"/>
      </c:catAx>
      <c:valAx>
        <c:axId val="325478232"/>
        <c:scaling>
          <c:orientation val="minMax"/>
          <c:max val="3500"/>
          <c:min val="0"/>
        </c:scaling>
        <c:delete val="0"/>
        <c:axPos val="l"/>
        <c:majorGridlines>
          <c:spPr>
            <a:ln w="3175"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b="1" i="0" baseline="0">
                <a:solidFill>
                  <a:schemeClr val="bg1"/>
                </a:solidFill>
                <a:latin typeface="Calibri" pitchFamily="34" charset="0"/>
              </a:defRPr>
            </a:pPr>
            <a:endParaRPr lang="pl-PL"/>
          </a:p>
        </c:txPr>
        <c:crossAx val="325476272"/>
        <c:crosses val="autoZero"/>
        <c:crossBetween val="between"/>
        <c:majorUnit val="5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8052289658690913E-2"/>
          <c:y val="1.6958585798159179E-2"/>
          <c:w val="0.84284818026755193"/>
          <c:h val="0.76879729412781295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Czas pozostawania bez pracy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explosion val="4"/>
          <c:dPt>
            <c:idx val="0"/>
            <c:bubble3D val="0"/>
            <c:spPr>
              <a:solidFill>
                <a:srgbClr val="FF2121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FC77-4C25-8862-BF9E510D1C52}"/>
              </c:ext>
            </c:extLst>
          </c:dPt>
          <c:dPt>
            <c:idx val="1"/>
            <c:bubble3D val="0"/>
            <c:spPr>
              <a:solidFill>
                <a:srgbClr val="00A1DA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FC77-4C25-8862-BF9E510D1C52}"/>
              </c:ext>
            </c:extLst>
          </c:dPt>
          <c:dPt>
            <c:idx val="2"/>
            <c:bubble3D val="0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FC77-4C25-8862-BF9E510D1C52}"/>
              </c:ext>
            </c:extLst>
          </c:dPt>
          <c:dPt>
            <c:idx val="3"/>
            <c:bubble3D val="0"/>
            <c:spPr>
              <a:solidFill>
                <a:srgbClr val="00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FC77-4C25-8862-BF9E510D1C52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FC77-4C25-8862-BF9E510D1C52}"/>
              </c:ext>
            </c:extLst>
          </c:dPt>
          <c:dLbls>
            <c:dLbl>
              <c:idx val="0"/>
              <c:layout>
                <c:manualLayout>
                  <c:x val="-0.17244918162413983"/>
                  <c:y val="5.924364505947426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77-4C25-8862-BF9E510D1C52}"/>
                </c:ext>
              </c:extLst>
            </c:dLbl>
            <c:dLbl>
              <c:idx val="1"/>
              <c:layout>
                <c:manualLayout>
                  <c:x val="-0.1846227203805412"/>
                  <c:y val="-0.2145584251322502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C77-4C25-8862-BF9E510D1C52}"/>
                </c:ext>
              </c:extLst>
            </c:dLbl>
            <c:dLbl>
              <c:idx val="2"/>
              <c:layout>
                <c:manualLayout>
                  <c:x val="0.15862529861672725"/>
                  <c:y val="-0.2216610013417312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C77-4C25-8862-BF9E510D1C52}"/>
                </c:ext>
              </c:extLst>
            </c:dLbl>
            <c:dLbl>
              <c:idx val="3"/>
              <c:layout>
                <c:manualLayout>
                  <c:x val="0.15557209968600633"/>
                  <c:y val="-1.3828591694940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C77-4C25-8862-BF9E510D1C52}"/>
                </c:ext>
              </c:extLst>
            </c:dLbl>
            <c:dLbl>
              <c:idx val="4"/>
              <c:layout>
                <c:manualLayout>
                  <c:x val="0.12974008474539453"/>
                  <c:y val="0.1055975083965029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C77-4C25-8862-BF9E510D1C52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aseline="0"/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do 1 mies.</c:v>
                </c:pt>
                <c:pt idx="1">
                  <c:v>1-3 mies.</c:v>
                </c:pt>
                <c:pt idx="2">
                  <c:v>3-6 mies.</c:v>
                </c:pt>
                <c:pt idx="3">
                  <c:v>6-12 mies.</c:v>
                </c:pt>
                <c:pt idx="4">
                  <c:v>12-24 mies.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114</c:v>
                </c:pt>
                <c:pt idx="1">
                  <c:v>138</c:v>
                </c:pt>
                <c:pt idx="2">
                  <c:v>82</c:v>
                </c:pt>
                <c:pt idx="3">
                  <c:v>76</c:v>
                </c:pt>
                <c:pt idx="4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C77-4C25-8862-BF9E510D1C5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explosion val="10"/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C-FC77-4C25-8862-BF9E510D1C52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E-FC77-4C25-8862-BF9E510D1C52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0-FC77-4C25-8862-BF9E510D1C52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2-FC77-4C25-8862-BF9E510D1C52}"/>
              </c:ext>
            </c:extLst>
          </c:dPt>
          <c:cat>
            <c:strRef>
              <c:f>Sheet1!$B$1:$F$1</c:f>
              <c:strCache>
                <c:ptCount val="5"/>
                <c:pt idx="0">
                  <c:v>do 1 mies.</c:v>
                </c:pt>
                <c:pt idx="1">
                  <c:v>1-3 mies.</c:v>
                </c:pt>
                <c:pt idx="2">
                  <c:v>3-6 mies.</c:v>
                </c:pt>
                <c:pt idx="3">
                  <c:v>6-12 mies.</c:v>
                </c:pt>
                <c:pt idx="4">
                  <c:v>12-24 mies.</c:v>
                </c:pt>
              </c:strCache>
            </c:strRef>
          </c:cat>
          <c:val>
            <c:numRef>
              <c:f>Sheet1!$B$3:$F$3</c:f>
              <c:numCache>
                <c:formatCode>0.00%</c:formatCode>
                <c:ptCount val="5"/>
                <c:pt idx="0">
                  <c:v>0.19095477386934673</c:v>
                </c:pt>
                <c:pt idx="1">
                  <c:v>0.23115577889447236</c:v>
                </c:pt>
                <c:pt idx="2">
                  <c:v>0.13735343383584589</c:v>
                </c:pt>
                <c:pt idx="3">
                  <c:v>0.12730318257956449</c:v>
                </c:pt>
                <c:pt idx="4">
                  <c:v>0.1306532663316583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FC77-4C25-8862-BF9E510D1C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"/>
          <c:y val="0.75121006853939309"/>
          <c:w val="1"/>
          <c:h val="0.15376897225094643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05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169863187144322E-2"/>
          <c:y val="8.6738996213535473E-3"/>
          <c:w val="0.84284818026755193"/>
          <c:h val="0.76879729412781295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Wykształcenie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explosion val="10"/>
          <c:dPt>
            <c:idx val="0"/>
            <c:bubble3D val="0"/>
            <c:spPr>
              <a:solidFill>
                <a:srgbClr val="FF2121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7D23-4189-87C0-053C7FE1BDEB}"/>
              </c:ext>
            </c:extLst>
          </c:dPt>
          <c:dPt>
            <c:idx val="1"/>
            <c:bubble3D val="0"/>
            <c:spPr>
              <a:solidFill>
                <a:srgbClr val="00FF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7D23-4189-87C0-053C7FE1BDEB}"/>
              </c:ext>
            </c:extLst>
          </c:dPt>
          <c:dPt>
            <c:idx val="2"/>
            <c:bubble3D val="0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7D23-4189-87C0-053C7FE1BDEB}"/>
              </c:ext>
            </c:extLst>
          </c:dPt>
          <c:dPt>
            <c:idx val="3"/>
            <c:bubble3D val="0"/>
            <c:spPr>
              <a:solidFill>
                <a:srgbClr val="00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7D23-4189-87C0-053C7FE1BDEB}"/>
              </c:ext>
            </c:extLst>
          </c:dPt>
          <c:dLbls>
            <c:dLbl>
              <c:idx val="0"/>
              <c:layout>
                <c:manualLayout>
                  <c:x val="-7.1948244111920523E-2"/>
                  <c:y val="7.080884455461232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23-4189-87C0-053C7FE1BDEB}"/>
                </c:ext>
              </c:extLst>
            </c:dLbl>
            <c:dLbl>
              <c:idx val="1"/>
              <c:layout>
                <c:manualLayout>
                  <c:x val="-0.18856393361631452"/>
                  <c:y val="2.4307408466454544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aseline="0"/>
                  </a:pPr>
                  <a:endParaRPr lang="pl-PL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884377216932447E-2"/>
                      <c:h val="7.95974855252877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D23-4189-87C0-053C7FE1BDEB}"/>
                </c:ext>
              </c:extLst>
            </c:dLbl>
            <c:dLbl>
              <c:idx val="2"/>
              <c:layout>
                <c:manualLayout>
                  <c:x val="-0.17243661318823048"/>
                  <c:y val="-0.1502681396056176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D23-4189-87C0-053C7FE1BDEB}"/>
                </c:ext>
              </c:extLst>
            </c:dLbl>
            <c:dLbl>
              <c:idx val="3"/>
              <c:layout>
                <c:manualLayout>
                  <c:x val="7.2806621734766833E-2"/>
                  <c:y val="-0.2295730802224161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D23-4189-87C0-053C7FE1BDEB}"/>
                </c:ext>
              </c:extLst>
            </c:dLbl>
            <c:dLbl>
              <c:idx val="4"/>
              <c:layout>
                <c:manualLayout>
                  <c:x val="0.21644670200043131"/>
                  <c:y val="2.81997987877889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D23-4189-87C0-053C7FE1BDEB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aseline="0"/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Wyższe</c:v>
                </c:pt>
                <c:pt idx="1">
                  <c:v>Policealne i średnie zawodowe</c:v>
                </c:pt>
                <c:pt idx="2">
                  <c:v>Średnie ogólnokształcące</c:v>
                </c:pt>
                <c:pt idx="3">
                  <c:v>Zasadnicze zawodowe/branżowe</c:v>
                </c:pt>
                <c:pt idx="4">
                  <c:v>Gimnazjalne/podstawowe i poniżej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43</c:v>
                </c:pt>
                <c:pt idx="1">
                  <c:v>107</c:v>
                </c:pt>
                <c:pt idx="2">
                  <c:v>88</c:v>
                </c:pt>
                <c:pt idx="3">
                  <c:v>153</c:v>
                </c:pt>
                <c:pt idx="4">
                  <c:v>206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D23-4189-87C0-053C7FE1BDE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explosion val="10"/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7D23-4189-87C0-053C7FE1BDEB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7D23-4189-87C0-053C7FE1BDEB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7D23-4189-87C0-053C7FE1BDEB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7D23-4189-87C0-053C7FE1BDEB}"/>
              </c:ext>
            </c:extLst>
          </c:dPt>
          <c:cat>
            <c:strRef>
              <c:f>Sheet1!$B$1:$F$1</c:f>
              <c:strCache>
                <c:ptCount val="5"/>
                <c:pt idx="0">
                  <c:v>Wyższe</c:v>
                </c:pt>
                <c:pt idx="1">
                  <c:v>Policealne i średnie zawodowe</c:v>
                </c:pt>
                <c:pt idx="2">
                  <c:v>Średnie ogólnokształcące</c:v>
                </c:pt>
                <c:pt idx="3">
                  <c:v>Zasadnicze zawodowe/branżowe</c:v>
                </c:pt>
                <c:pt idx="4">
                  <c:v>Gimnazjalne/podstawowe i poniżej</c:v>
                </c:pt>
              </c:strCache>
            </c:strRef>
          </c:cat>
          <c:val>
            <c:numRef>
              <c:f>Sheet1!$B$3:$F$3</c:f>
              <c:numCache>
                <c:formatCode>0.00%</c:formatCode>
                <c:ptCount val="5"/>
                <c:pt idx="0">
                  <c:v>7.2026800670016752E-2</c:v>
                </c:pt>
                <c:pt idx="1">
                  <c:v>0.17922948073701842</c:v>
                </c:pt>
                <c:pt idx="2">
                  <c:v>0.14740368509212731</c:v>
                </c:pt>
                <c:pt idx="3">
                  <c:v>0.25628140703517588</c:v>
                </c:pt>
                <c:pt idx="4">
                  <c:v>0.34505862646566166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D23-4189-87C0-053C7FE1BD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"/>
          <c:y val="0.68476584612291747"/>
          <c:w val="1"/>
          <c:h val="0.29961288454288321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05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943502863431064"/>
          <c:y val="4.9152097854336767E-2"/>
          <c:w val="0.81131845065011399"/>
          <c:h val="0.73988432068567977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Staż pracy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FF2121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3C80-4EFF-9078-32CC9D591D70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3C80-4EFF-9078-32CC9D591D70}"/>
              </c:ext>
            </c:extLst>
          </c:dPt>
          <c:dPt>
            <c:idx val="2"/>
            <c:bubble3D val="0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3C80-4EFF-9078-32CC9D591D70}"/>
              </c:ext>
            </c:extLst>
          </c:dPt>
          <c:dPt>
            <c:idx val="3"/>
            <c:bubble3D val="0"/>
            <c:spPr>
              <a:solidFill>
                <a:srgbClr val="00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3C80-4EFF-9078-32CC9D591D70}"/>
              </c:ext>
            </c:extLst>
          </c:dPt>
          <c:dPt>
            <c:idx val="4"/>
            <c:bubble3D val="0"/>
            <c:spPr>
              <a:solidFill>
                <a:srgbClr val="3F3F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3C80-4EFF-9078-32CC9D591D70}"/>
              </c:ext>
            </c:extLst>
          </c:dPt>
          <c:dPt>
            <c:idx val="6"/>
            <c:bubble3D val="0"/>
            <c:spPr>
              <a:solidFill>
                <a:schemeClr val="bg1">
                  <a:lumMod val="50000"/>
                  <a:lumOff val="50000"/>
                </a:schemeClr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3C80-4EFF-9078-32CC9D591D70}"/>
              </c:ext>
            </c:extLst>
          </c:dPt>
          <c:dLbls>
            <c:dLbl>
              <c:idx val="0"/>
              <c:layout>
                <c:manualLayout>
                  <c:x val="-0.21383192059975956"/>
                  <c:y val="4.767844556433617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80-4EFF-9078-32CC9D591D70}"/>
                </c:ext>
              </c:extLst>
            </c:dLbl>
            <c:dLbl>
              <c:idx val="1"/>
              <c:layout>
                <c:manualLayout>
                  <c:x val="-0.21221121303095436"/>
                  <c:y val="-0.1910944321304919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80-4EFF-9078-32CC9D591D70}"/>
                </c:ext>
              </c:extLst>
            </c:dLbl>
            <c:dLbl>
              <c:idx val="2"/>
              <c:layout>
                <c:manualLayout>
                  <c:x val="0.12402004991375881"/>
                  <c:y val="-0.2023115373337388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C80-4EFF-9078-32CC9D591D70}"/>
                </c:ext>
              </c:extLst>
            </c:dLbl>
            <c:dLbl>
              <c:idx val="3"/>
              <c:layout>
                <c:manualLayout>
                  <c:x val="0.16739566181038854"/>
                  <c:y val="-0.1457735342703270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029650957466549"/>
                      <c:h val="6.514098615636512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C80-4EFF-9078-32CC9D591D70}"/>
                </c:ext>
              </c:extLst>
            </c:dLbl>
            <c:dLbl>
              <c:idx val="4"/>
              <c:layout>
                <c:manualLayout>
                  <c:x val="-3.382026453919771E-2"/>
                  <c:y val="-7.299576003394886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C80-4EFF-9078-32CC9D591D70}"/>
                </c:ext>
              </c:extLst>
            </c:dLbl>
            <c:dLbl>
              <c:idx val="5"/>
              <c:layout>
                <c:manualLayout>
                  <c:x val="4.3682762747031832E-2"/>
                  <c:y val="-0.1127056010170090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C80-4EFF-9078-32CC9D591D70}"/>
                </c:ext>
              </c:extLst>
            </c:dLbl>
            <c:dLbl>
              <c:idx val="6"/>
              <c:layout>
                <c:manualLayout>
                  <c:x val="9.4222771026682875E-2"/>
                  <c:y val="6.812107397902968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C80-4EFF-9078-32CC9D591D7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aseline="0"/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Sheet1!$B$1:$H$1</c:f>
              <c:strCache>
                <c:ptCount val="7"/>
                <c:pt idx="0">
                  <c:v>do roku</c:v>
                </c:pt>
                <c:pt idx="1">
                  <c:v>1-5 lat</c:v>
                </c:pt>
                <c:pt idx="2">
                  <c:v>5-10 lat</c:v>
                </c:pt>
                <c:pt idx="3">
                  <c:v>10-20 lat</c:v>
                </c:pt>
                <c:pt idx="4">
                  <c:v>20-30 lat </c:v>
                </c:pt>
                <c:pt idx="5">
                  <c:v>30 i więcej lat</c:v>
                </c:pt>
                <c:pt idx="6">
                  <c:v>bez stażu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132</c:v>
                </c:pt>
                <c:pt idx="1">
                  <c:v>175</c:v>
                </c:pt>
                <c:pt idx="2">
                  <c:v>91</c:v>
                </c:pt>
                <c:pt idx="3">
                  <c:v>94</c:v>
                </c:pt>
                <c:pt idx="4">
                  <c:v>33</c:v>
                </c:pt>
                <c:pt idx="5">
                  <c:v>17</c:v>
                </c:pt>
                <c:pt idx="6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C80-4EFF-9078-32CC9D591D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explosion val="10"/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3C80-4EFF-9078-32CC9D591D70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3C80-4EFF-9078-32CC9D591D70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3-3C80-4EFF-9078-32CC9D591D70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5-3C80-4EFF-9078-32CC9D591D70}"/>
              </c:ext>
            </c:extLst>
          </c:dPt>
          <c:cat>
            <c:strRef>
              <c:f>Sheet1!$B$1:$H$1</c:f>
              <c:strCache>
                <c:ptCount val="7"/>
                <c:pt idx="0">
                  <c:v>do roku</c:v>
                </c:pt>
                <c:pt idx="1">
                  <c:v>1-5 lat</c:v>
                </c:pt>
                <c:pt idx="2">
                  <c:v>5-10 lat</c:v>
                </c:pt>
                <c:pt idx="3">
                  <c:v>10-20 lat</c:v>
                </c:pt>
                <c:pt idx="4">
                  <c:v>20-30 lat </c:v>
                </c:pt>
                <c:pt idx="5">
                  <c:v>30 i więcej lat</c:v>
                </c:pt>
                <c:pt idx="6">
                  <c:v>bez stażu</c:v>
                </c:pt>
              </c:strCache>
            </c:strRef>
          </c:cat>
          <c:val>
            <c:numRef>
              <c:f>Sheet1!$B$3:$H$3</c:f>
              <c:numCache>
                <c:formatCode>0.00%</c:formatCode>
                <c:ptCount val="7"/>
                <c:pt idx="0">
                  <c:v>0.22110552763819097</c:v>
                </c:pt>
                <c:pt idx="1">
                  <c:v>0.29313232830820768</c:v>
                </c:pt>
                <c:pt idx="2">
                  <c:v>0.15242881072026801</c:v>
                </c:pt>
                <c:pt idx="3">
                  <c:v>0.15745393634840871</c:v>
                </c:pt>
                <c:pt idx="4">
                  <c:v>5.5276381909547742E-2</c:v>
                </c:pt>
                <c:pt idx="5">
                  <c:v>2.8475711892797319E-2</c:v>
                </c:pt>
                <c:pt idx="6">
                  <c:v>9.212730318257957E-2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C80-4EFF-9078-32CC9D591D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3400125001629243"/>
          <c:y val="0.67320070083287653"/>
          <c:w val="0.80096873159344806"/>
          <c:h val="0.21287388832934775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05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2939673369625599E-2"/>
          <c:y val="3.0408498672561284E-3"/>
          <c:w val="0.95302907520079583"/>
          <c:h val="0.87984462631724158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Wiek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explosion val="10"/>
          <c:dPt>
            <c:idx val="0"/>
            <c:bubble3D val="0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979E-4A6E-89C6-16114AB87DBC}"/>
              </c:ext>
            </c:extLst>
          </c:dPt>
          <c:dPt>
            <c:idx val="1"/>
            <c:bubble3D val="0"/>
            <c:spPr>
              <a:solidFill>
                <a:srgbClr val="00FF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979E-4A6E-89C6-16114AB87DBC}"/>
              </c:ext>
            </c:extLst>
          </c:dPt>
          <c:dPt>
            <c:idx val="2"/>
            <c:bubble3D val="0"/>
            <c:spPr>
              <a:solidFill>
                <a:srgbClr val="9966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979E-4A6E-89C6-16114AB87DBC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979E-4A6E-89C6-16114AB87DBC}"/>
              </c:ext>
            </c:extLst>
          </c:dPt>
          <c:dPt>
            <c:idx val="4"/>
            <c:bubble3D val="0"/>
            <c:spPr>
              <a:solidFill>
                <a:srgbClr val="00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979E-4A6E-89C6-16114AB87DBC}"/>
              </c:ext>
            </c:extLst>
          </c:dPt>
          <c:dLbls>
            <c:dLbl>
              <c:idx val="0"/>
              <c:layout>
                <c:manualLayout>
                  <c:x val="-0.12222514958655395"/>
                  <c:y val="7.899936405533482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79E-4A6E-89C6-16114AB87DBC}"/>
                </c:ext>
              </c:extLst>
            </c:dLbl>
            <c:dLbl>
              <c:idx val="1"/>
              <c:layout>
                <c:manualLayout>
                  <c:x val="-0.10556541336676876"/>
                  <c:y val="-2.070627210003486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79E-4A6E-89C6-16114AB87DBC}"/>
                </c:ext>
              </c:extLst>
            </c:dLbl>
            <c:dLbl>
              <c:idx val="2"/>
              <c:layout>
                <c:manualLayout>
                  <c:x val="-0.10900772929991913"/>
                  <c:y val="-0.2653182213470534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79E-4A6E-89C6-16114AB87DBC}"/>
                </c:ext>
              </c:extLst>
            </c:dLbl>
            <c:dLbl>
              <c:idx val="3"/>
              <c:layout>
                <c:manualLayout>
                  <c:x val="0.16105639055977908"/>
                  <c:y val="-0.17549055852031772"/>
                </c:manualLayout>
              </c:layout>
              <c:tx>
                <c:rich>
                  <a:bodyPr/>
                  <a:lstStyle/>
                  <a:p>
                    <a:r>
                      <a:rPr lang="en-US" sz="1800" baseline="0" dirty="0"/>
                      <a:t>2</a:t>
                    </a:r>
                    <a:r>
                      <a:rPr lang="en-US" dirty="0"/>
                      <a:t>4,5%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79E-4A6E-89C6-16114AB87DBC}"/>
                </c:ext>
              </c:extLst>
            </c:dLbl>
            <c:dLbl>
              <c:idx val="4"/>
              <c:layout>
                <c:manualLayout>
                  <c:x val="0.17255130382338471"/>
                  <c:y val="3.0792795053423156E-2"/>
                </c:manualLayout>
              </c:layout>
              <c:numFmt formatCode="0.0%" sourceLinked="0"/>
              <c:spPr>
                <a:noFill/>
                <a:ln w="3175">
                  <a:noFill/>
                </a:ln>
              </c:spPr>
              <c:txPr>
                <a:bodyPr/>
                <a:lstStyle/>
                <a:p>
                  <a:pPr>
                    <a:defRPr sz="20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79E-4A6E-89C6-16114AB87DBC}"/>
                </c:ext>
              </c:extLst>
            </c:dLbl>
            <c:dLbl>
              <c:idx val="5"/>
              <c:layout>
                <c:manualLayout>
                  <c:x val="0.10449521481740125"/>
                  <c:y val="9.457186749365009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79E-4A6E-89C6-16114AB87DBC}"/>
                </c:ext>
              </c:extLst>
            </c:dLbl>
            <c:numFmt formatCode="0.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3175">
                  <a:solidFill>
                    <a:prstClr val="black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Sheet1!$B$1:$G$1</c:f>
              <c:strCache>
                <c:ptCount val="6"/>
                <c:pt idx="0">
                  <c:v>od 18 do 24 lat</c:v>
                </c:pt>
                <c:pt idx="1">
                  <c:v>od 25 do 34 lat</c:v>
                </c:pt>
                <c:pt idx="2">
                  <c:v>od 35 do 44 lat</c:v>
                </c:pt>
                <c:pt idx="3">
                  <c:v>od 45 do 54 lat</c:v>
                </c:pt>
                <c:pt idx="4">
                  <c:v>od 55 do 59 lat</c:v>
                </c:pt>
                <c:pt idx="5">
                  <c:v>60 lat i więcej</c:v>
                </c:pt>
              </c:strCache>
            </c:strRef>
          </c:cat>
          <c:val>
            <c:numRef>
              <c:f>Sheet1!$B$2:$G$2</c:f>
              <c:numCache>
                <c:formatCode>#,##0</c:formatCode>
                <c:ptCount val="6"/>
                <c:pt idx="0">
                  <c:v>75</c:v>
                </c:pt>
                <c:pt idx="1">
                  <c:v>133</c:v>
                </c:pt>
                <c:pt idx="2">
                  <c:v>135</c:v>
                </c:pt>
                <c:pt idx="3">
                  <c:v>129</c:v>
                </c:pt>
                <c:pt idx="4">
                  <c:v>72</c:v>
                </c:pt>
                <c:pt idx="5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79E-4A6E-89C6-16114AB87DB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explosion val="10"/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979E-4A6E-89C6-16114AB87DBC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979E-4A6E-89C6-16114AB87DBC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979E-4A6E-89C6-16114AB87DBC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3-979E-4A6E-89C6-16114AB87DBC}"/>
              </c:ext>
            </c:extLst>
          </c:dPt>
          <c:cat>
            <c:strRef>
              <c:f>Sheet1!$B$1:$G$1</c:f>
              <c:strCache>
                <c:ptCount val="6"/>
                <c:pt idx="0">
                  <c:v>od 18 do 24 lat</c:v>
                </c:pt>
                <c:pt idx="1">
                  <c:v>od 25 do 34 lat</c:v>
                </c:pt>
                <c:pt idx="2">
                  <c:v>od 35 do 44 lat</c:v>
                </c:pt>
                <c:pt idx="3">
                  <c:v>od 45 do 54 lat</c:v>
                </c:pt>
                <c:pt idx="4">
                  <c:v>od 55 do 59 lat</c:v>
                </c:pt>
                <c:pt idx="5">
                  <c:v>60 lat i więcej</c:v>
                </c:pt>
              </c:strCache>
            </c:strRef>
          </c:cat>
          <c:val>
            <c:numRef>
              <c:f>Sheet1!$B$3:$G$3</c:f>
              <c:numCache>
                <c:formatCode>0.00%</c:formatCode>
                <c:ptCount val="6"/>
                <c:pt idx="0">
                  <c:v>0.12562814070351758</c:v>
                </c:pt>
                <c:pt idx="1">
                  <c:v>0.22278056951423786</c:v>
                </c:pt>
                <c:pt idx="2">
                  <c:v>0.22613065326633167</c:v>
                </c:pt>
                <c:pt idx="3">
                  <c:v>0.21608040201005024</c:v>
                </c:pt>
                <c:pt idx="4">
                  <c:v>0.12060301507537688</c:v>
                </c:pt>
                <c:pt idx="5">
                  <c:v>8.8777219430485763E-2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979E-4A6E-89C6-16114AB87D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1.1048282217008563E-2"/>
          <c:y val="0.83267342723236515"/>
          <c:w val="0.9883968774711307"/>
          <c:h val="0.1307395886053814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05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376452763852542E-2"/>
          <c:y val="2.9602511485651992E-2"/>
          <c:w val="0.9135119450837812"/>
          <c:h val="0.869518997106737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rgbClr val="00CC00"/>
            </a:solidFill>
            <a:ln w="2540">
              <a:solidFill>
                <a:prstClr val="black"/>
              </a:solidFill>
            </a:ln>
          </c:spPr>
          <c:invertIfNegative val="0"/>
          <c:dLbls>
            <c:dLbl>
              <c:idx val="0"/>
              <c:layout>
                <c:manualLayout>
                  <c:x val="-1.6857411538882992E-4"/>
                  <c:y val="0.31939962044290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D0-4B0C-B32A-E674E4B50856}"/>
                </c:ext>
              </c:extLst>
            </c:dLbl>
            <c:dLbl>
              <c:idx val="1"/>
              <c:layout>
                <c:manualLayout>
                  <c:x val="-1.1682601803104419E-3"/>
                  <c:y val="0.294853395160100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D0-4B0C-B32A-E674E4B50856}"/>
                </c:ext>
              </c:extLst>
            </c:dLbl>
            <c:dLbl>
              <c:idx val="2"/>
              <c:layout>
                <c:manualLayout>
                  <c:x val="-4.0820683263429105E-3"/>
                  <c:y val="0.321508448059505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0D0-4B0C-B32A-E674E4B50856}"/>
                </c:ext>
              </c:extLst>
            </c:dLbl>
            <c:dLbl>
              <c:idx val="3"/>
              <c:layout>
                <c:manualLayout>
                  <c:x val="-2.7338808731439048E-4"/>
                  <c:y val="0.412049162114956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D0-4B0C-B32A-E674E4B50856}"/>
                </c:ext>
              </c:extLst>
            </c:dLbl>
            <c:dLbl>
              <c:idx val="4"/>
              <c:layout>
                <c:manualLayout>
                  <c:x val="-1.0139788792750846E-3"/>
                  <c:y val="0.309948712438144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0D0-4B0C-B32A-E674E4B50856}"/>
                </c:ext>
              </c:extLst>
            </c:dLbl>
            <c:dLbl>
              <c:idx val="5"/>
              <c:layout>
                <c:manualLayout>
                  <c:x val="-7.404894244831988E-4"/>
                  <c:y val="0.312697496270906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0D0-4B0C-B32A-E674E4B50856}"/>
                </c:ext>
              </c:extLst>
            </c:dLbl>
            <c:dLbl>
              <c:idx val="6"/>
              <c:layout>
                <c:manualLayout>
                  <c:x val="2.3811220508018387E-3"/>
                  <c:y val="0.393409839708156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0D0-4B0C-B32A-E674E4B50856}"/>
                </c:ext>
              </c:extLst>
            </c:dLbl>
            <c:dLbl>
              <c:idx val="7"/>
              <c:layout>
                <c:manualLayout>
                  <c:x val="-9.4405820299129193E-17"/>
                  <c:y val="0.362148058230324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0D0-4B0C-B32A-E674E4B50856}"/>
                </c:ext>
              </c:extLst>
            </c:dLbl>
            <c:dLbl>
              <c:idx val="8"/>
              <c:layout>
                <c:manualLayout>
                  <c:x val="-2.9451813803758708E-3"/>
                  <c:y val="0.226741313806662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8096029871779258E-2"/>
                      <c:h val="5.745012849209831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00D0-4B0C-B32A-E674E4B50856}"/>
                </c:ext>
              </c:extLst>
            </c:dLbl>
            <c:dLbl>
              <c:idx val="9"/>
              <c:layout>
                <c:manualLayout>
                  <c:x val="-1.8342445086956571E-3"/>
                  <c:y val="0.185268349054112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0D0-4B0C-B32A-E674E4B50856}"/>
                </c:ext>
              </c:extLst>
            </c:dLbl>
            <c:dLbl>
              <c:idx val="10"/>
              <c:layout>
                <c:manualLayout>
                  <c:x val="5.0683738842101602E-8"/>
                  <c:y val="0.301008335139447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474382461723381E-2"/>
                      <c:h val="5.745012849209831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00D0-4B0C-B32A-E674E4B50856}"/>
                </c:ext>
              </c:extLst>
            </c:dLbl>
            <c:dLbl>
              <c:idx val="11"/>
              <c:layout>
                <c:manualLayout>
                  <c:x val="-3.3152233576618658E-3"/>
                  <c:y val="0.385519322989613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0D0-4B0C-B32A-E674E4B50856}"/>
                </c:ext>
              </c:extLst>
            </c:dLbl>
            <c:dLbl>
              <c:idx val="12"/>
              <c:layout>
                <c:manualLayout>
                  <c:x val="7.4048942448310447E-4"/>
                  <c:y val="0.287148763980687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233928972011123E-2"/>
                      <c:h val="5.455882861831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00D0-4B0C-B32A-E674E4B50856}"/>
                </c:ext>
              </c:extLst>
            </c:dLbl>
            <c:dLbl>
              <c:idx val="13"/>
              <c:layout>
                <c:manualLayout>
                  <c:x val="9.1707157060898431E-4"/>
                  <c:y val="0.279920628126929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670763804958018E-2"/>
                      <c:h val="5.455882861831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00D0-4B0C-B32A-E674E4B50856}"/>
                </c:ext>
              </c:extLst>
            </c:dLbl>
            <c:dLbl>
              <c:idx val="14"/>
              <c:layout>
                <c:manualLayout>
                  <c:x val="-1.8881164059825839E-16"/>
                  <c:y val="0.179260592174639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0D0-4B0C-B32A-E674E4B508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600" b="1" i="0" baseline="0">
                    <a:solidFill>
                      <a:schemeClr val="bg1"/>
                    </a:solidFill>
                    <a:latin typeface="Calibri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Arkusz1!$A$2:$A$14</c:f>
              <c:numCache>
                <c:formatCode>General</c:formatCod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Arkusz1!$B$2:$B$14</c:f>
              <c:numCache>
                <c:formatCode>General</c:formatCode>
                <c:ptCount val="13"/>
                <c:pt idx="0">
                  <c:v>1025</c:v>
                </c:pt>
                <c:pt idx="1">
                  <c:v>903</c:v>
                </c:pt>
                <c:pt idx="2">
                  <c:v>1000</c:v>
                </c:pt>
                <c:pt idx="3">
                  <c:v>1245</c:v>
                </c:pt>
                <c:pt idx="4">
                  <c:v>931</c:v>
                </c:pt>
                <c:pt idx="5">
                  <c:v>932</c:v>
                </c:pt>
                <c:pt idx="6">
                  <c:v>1212</c:v>
                </c:pt>
                <c:pt idx="7">
                  <c:v>1105</c:v>
                </c:pt>
                <c:pt idx="8">
                  <c:v>690</c:v>
                </c:pt>
                <c:pt idx="9">
                  <c:v>518</c:v>
                </c:pt>
                <c:pt idx="10">
                  <c:v>890</c:v>
                </c:pt>
                <c:pt idx="11">
                  <c:v>1149</c:v>
                </c:pt>
                <c:pt idx="12">
                  <c:v>890</c:v>
                </c:pt>
              </c:numCache>
            </c:numRef>
          </c:val>
          <c:shape val="box"/>
          <c:extLst>
            <c:ext xmlns:c16="http://schemas.microsoft.com/office/drawing/2014/chart" uri="{C3380CC4-5D6E-409C-BE32-E72D297353CC}">
              <c16:uniqueId val="{0000000F-00D0-4B0C-B32A-E674E4B508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gapDepth val="122"/>
        <c:shape val="cylinder"/>
        <c:axId val="325451576"/>
        <c:axId val="325460592"/>
        <c:axId val="0"/>
      </c:bar3DChart>
      <c:catAx>
        <c:axId val="32545157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b="1" i="0" baseline="0">
                <a:solidFill>
                  <a:schemeClr val="bg1"/>
                </a:solidFill>
                <a:latin typeface="Calibri" pitchFamily="34" charset="0"/>
              </a:defRPr>
            </a:pPr>
            <a:endParaRPr lang="pl-PL"/>
          </a:p>
        </c:txPr>
        <c:crossAx val="325460592"/>
        <c:crosses val="autoZero"/>
        <c:auto val="1"/>
        <c:lblAlgn val="ctr"/>
        <c:lblOffset val="100"/>
        <c:noMultiLvlLbl val="0"/>
      </c:catAx>
      <c:valAx>
        <c:axId val="325460592"/>
        <c:scaling>
          <c:orientation val="minMax"/>
          <c:max val="1300"/>
          <c:min val="0"/>
        </c:scaling>
        <c:delete val="0"/>
        <c:axPos val="l"/>
        <c:majorGridlines>
          <c:spPr>
            <a:ln w="3175">
              <a:solidFill>
                <a:schemeClr val="tx1">
                  <a:lumMod val="5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b="1" i="0" baseline="0">
                <a:solidFill>
                  <a:schemeClr val="bg1"/>
                </a:solidFill>
                <a:latin typeface="Calibri" pitchFamily="34" charset="0"/>
              </a:defRPr>
            </a:pPr>
            <a:endParaRPr lang="pl-PL"/>
          </a:p>
        </c:txPr>
        <c:crossAx val="325451576"/>
        <c:crosses val="autoZero"/>
        <c:crossBetween val="between"/>
        <c:majorUnit val="2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6400" cy="4970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97" y="2"/>
            <a:ext cx="2946400" cy="4970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E77AA254-55B7-420B-A589-520A9C19988C}" type="datetimeFigureOut">
              <a:rPr lang="pl-PL"/>
              <a:pPr>
                <a:defRPr/>
              </a:pPr>
              <a:t>20.02.2024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431198"/>
            <a:ext cx="2946400" cy="4970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97" y="9431198"/>
            <a:ext cx="2946400" cy="4970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44EB1181-2845-4830-99FD-2B85EA520DED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13356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46400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97" y="2"/>
            <a:ext cx="2946400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5" y="4716398"/>
            <a:ext cx="5438775" cy="446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188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1198"/>
            <a:ext cx="2946400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188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97" y="9431198"/>
            <a:ext cx="2946400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</a:defRPr>
            </a:lvl1pPr>
          </a:lstStyle>
          <a:p>
            <a:pPr>
              <a:defRPr/>
            </a:pPr>
            <a:fld id="{0DEF7511-0618-4A0F-AE6A-533D0C410628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19191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EF7511-0618-4A0F-AE6A-533D0C410628}" type="slidenum">
              <a:rPr lang="pl-PL" smtClean="0"/>
              <a:pPr>
                <a:defRPr/>
              </a:pPr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76947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EF7511-0618-4A0F-AE6A-533D0C410628}" type="slidenum">
              <a:rPr lang="pl-PL" smtClean="0"/>
              <a:pPr>
                <a:defRPr/>
              </a:pPr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1634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EF7511-0618-4A0F-AE6A-533D0C410628}" type="slidenum">
              <a:rPr lang="pl-PL" smtClean="0"/>
              <a:pPr>
                <a:defRPr/>
              </a:pPr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5601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EF7511-0618-4A0F-AE6A-533D0C410628}" type="slidenum">
              <a:rPr lang="pl-PL" smtClean="0"/>
              <a:pPr>
                <a:defRPr/>
              </a:pPr>
              <a:t>33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05312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EF7511-0618-4A0F-AE6A-533D0C410628}" type="slidenum">
              <a:rPr lang="pl-PL" smtClean="0"/>
              <a:pPr>
                <a:defRPr/>
              </a:pPr>
              <a:t>34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66572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EF7511-0618-4A0F-AE6A-533D0C410628}" type="slidenum">
              <a:rPr lang="pl-PL" smtClean="0"/>
              <a:pPr>
                <a:defRPr/>
              </a:pPr>
              <a:t>35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6369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10387964" y="5038580"/>
            <a:ext cx="1892949" cy="1725637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 dirty="0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720727" y="776291"/>
            <a:ext cx="10750549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720727" y="2250280"/>
            <a:ext cx="10750549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828800" y="6012659"/>
            <a:ext cx="77216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828800" y="5650707"/>
            <a:ext cx="77216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11189663" y="5752310"/>
            <a:ext cx="67056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28FF57E-AC5D-4A5F-93C5-8F8C9290B613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C4C3D5-B0E0-4C47-95F1-B3ECCDAB5A89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042400" y="381000"/>
            <a:ext cx="2540000" cy="5486400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E744BB-6E5E-4CB3-92EC-3F735858757F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F61F8-7234-41FF-BAD1-8BDAF17EB92B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Tytuł i 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wykresu 2"/>
          <p:cNvSpPr>
            <a:spLocks noGrp="1"/>
          </p:cNvSpPr>
          <p:nvPr>
            <p:ph type="chart" idx="1"/>
          </p:nvPr>
        </p:nvSpPr>
        <p:spPr>
          <a:xfrm>
            <a:off x="609600" y="1905000"/>
            <a:ext cx="10972800" cy="4114800"/>
          </a:xfrm>
        </p:spPr>
        <p:txBody>
          <a:bodyPr>
            <a:normAutofit/>
          </a:bodyPr>
          <a:lstStyle/>
          <a:p>
            <a:pPr lvl="0"/>
            <a:endParaRPr lang="pl-PL" noProof="0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0A138-845F-404B-A37F-68A09EB99DB2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67494"/>
            <a:ext cx="10972800" cy="1399032"/>
          </a:xfrm>
        </p:spPr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1882808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388608" y="6480048"/>
            <a:ext cx="2844800" cy="301752"/>
          </a:xfrm>
        </p:spPr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609601" y="6480972"/>
            <a:ext cx="5680075" cy="300831"/>
          </a:xfrm>
        </p:spPr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A2D40-B20D-46EC-AA41-4ACC051E46F2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9380" y="7037"/>
            <a:ext cx="12173243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10387964" y="93787"/>
            <a:ext cx="1892949" cy="1725637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9274176" y="6477000"/>
            <a:ext cx="2844800" cy="304800"/>
          </a:xfrm>
        </p:spPr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492501" y="6480972"/>
            <a:ext cx="5680075" cy="300831"/>
          </a:xfrm>
        </p:spPr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1268075" y="809625"/>
            <a:ext cx="670560" cy="300831"/>
          </a:xfrm>
        </p:spPr>
        <p:txBody>
          <a:bodyPr/>
          <a:lstStyle/>
          <a:p>
            <a:pPr>
              <a:defRPr/>
            </a:pPr>
            <a:fld id="{FF520B85-118A-4D41-8155-131C305EA843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  <p:cxnSp>
        <p:nvCxnSpPr>
          <p:cNvPr id="11" name="Łącznik prosty 10"/>
          <p:cNvCxnSpPr/>
          <p:nvPr/>
        </p:nvCxnSpPr>
        <p:spPr>
          <a:xfrm rot="10800000">
            <a:off x="8625061" y="9381"/>
            <a:ext cx="3563815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flipV="1">
            <a:off x="0" y="7037"/>
            <a:ext cx="12182621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8000" y="271466"/>
            <a:ext cx="9652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8000" y="1633536"/>
            <a:ext cx="51816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722440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722440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388608" y="6480969"/>
            <a:ext cx="2844800" cy="301752"/>
          </a:xfrm>
        </p:spPr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609601" y="6480969"/>
            <a:ext cx="5680075" cy="301752"/>
          </a:xfrm>
        </p:spPr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0119360" y="6480969"/>
            <a:ext cx="670560" cy="301752"/>
          </a:xfrm>
        </p:spPr>
        <p:txBody>
          <a:bodyPr/>
          <a:lstStyle/>
          <a:p>
            <a:pPr>
              <a:defRPr/>
            </a:pPr>
            <a:fld id="{53870557-0A98-459B-B20A-6DEED7D9C729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0931" y="290732"/>
            <a:ext cx="14224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820009" y="290732"/>
            <a:ext cx="774699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820009" y="3427124"/>
            <a:ext cx="774699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696307" y="290732"/>
            <a:ext cx="9144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696307" y="3427124"/>
            <a:ext cx="9144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6388608" y="6480969"/>
            <a:ext cx="2840736" cy="301752"/>
          </a:xfrm>
        </p:spPr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609600" y="6480969"/>
            <a:ext cx="5681472" cy="301752"/>
          </a:xfrm>
        </p:spPr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10119360" y="6483096"/>
            <a:ext cx="670560" cy="301752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757306E0-275B-477F-93C2-579E2E808578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5A31C-DB62-4A7D-BC86-A0AFD2E9FE9D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6388608" y="6480969"/>
            <a:ext cx="2844800" cy="301752"/>
          </a:xfrm>
        </p:spPr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609601" y="6481893"/>
            <a:ext cx="5680075" cy="300831"/>
          </a:xfrm>
        </p:spPr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10119360" y="6480969"/>
            <a:ext cx="670560" cy="301752"/>
          </a:xfrm>
        </p:spPr>
        <p:txBody>
          <a:bodyPr/>
          <a:lstStyle/>
          <a:p>
            <a:pPr>
              <a:defRPr/>
            </a:pPr>
            <a:fld id="{FBBD0344-9F10-4AF8-AE58-FF5196FD297B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2608" y="367664"/>
            <a:ext cx="12192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514475" y="367664"/>
            <a:ext cx="32512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868333" y="320040"/>
            <a:ext cx="7034784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8371968" y="6556248"/>
            <a:ext cx="284480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514476" y="6556248"/>
            <a:ext cx="6857493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1214101" y="6556248"/>
            <a:ext cx="67056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00686A94-9ABE-4BE8-84B7-0A2F6123DC39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2608" y="150896"/>
            <a:ext cx="12192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517649" y="373966"/>
            <a:ext cx="9777984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dirty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524000" y="5867400"/>
            <a:ext cx="9777984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8144256" y="6556248"/>
            <a:ext cx="280416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560576" y="6557169"/>
            <a:ext cx="6597429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0956256" y="6556248"/>
            <a:ext cx="487680" cy="301752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1808C33E-E4D9-4B60-A4DC-DF801CA246AF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344">
              <a:schemeClr val="tx1">
                <a:lumMod val="95000"/>
              </a:schemeClr>
            </a:gs>
            <a:gs pos="0">
              <a:schemeClr val="tx1"/>
            </a:gs>
            <a:gs pos="56000">
              <a:srgbClr val="DEDEDE"/>
            </a:gs>
            <a:gs pos="80000">
              <a:srgbClr val="C9C9C9"/>
            </a:gs>
            <a:gs pos="100000">
              <a:srgbClr val="ADADA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9380" y="14071"/>
            <a:ext cx="12173243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 dirty="0"/>
          </a:p>
        </p:txBody>
      </p:sp>
      <p:cxnSp>
        <p:nvCxnSpPr>
          <p:cNvPr id="8" name="Łącznik prosty 7"/>
          <p:cNvCxnSpPr/>
          <p:nvPr/>
        </p:nvCxnSpPr>
        <p:spPr>
          <a:xfrm>
            <a:off x="0" y="7037"/>
            <a:ext cx="12182621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rot="10800000" flipV="1">
            <a:off x="8625061" y="4948410"/>
            <a:ext cx="3563815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609600" y="267494"/>
            <a:ext cx="109728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609600" y="1882808"/>
            <a:ext cx="109728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388608" y="6480969"/>
            <a:ext cx="28448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609601" y="6481893"/>
            <a:ext cx="5680075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10119360" y="6480969"/>
            <a:ext cx="67056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73878AF-4C57-4EEC-95D3-9C6CB1A036D9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63" r:id="rId1"/>
    <p:sldLayoutId id="2147484564" r:id="rId2"/>
    <p:sldLayoutId id="2147484565" r:id="rId3"/>
    <p:sldLayoutId id="2147484566" r:id="rId4"/>
    <p:sldLayoutId id="2147484567" r:id="rId5"/>
    <p:sldLayoutId id="2147484568" r:id="rId6"/>
    <p:sldLayoutId id="2147484569" r:id="rId7"/>
    <p:sldLayoutId id="2147484570" r:id="rId8"/>
    <p:sldLayoutId id="2147484571" r:id="rId9"/>
    <p:sldLayoutId id="2147484572" r:id="rId10"/>
    <p:sldLayoutId id="2147484573" r:id="rId11"/>
    <p:sldLayoutId id="2147484574" r:id="rId12"/>
    <p:sldLayoutId id="2147484575" r:id="rId1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 dt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3575720" y="760763"/>
            <a:ext cx="604867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ctr"/>
            <a:r>
              <a:rPr lang="pl-PL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ea typeface="+mj-ea"/>
                <a:cs typeface="Arial" pitchFamily="34" charset="0"/>
              </a:rPr>
              <a:t>POWIATOWY  URZĄD PRACY W GOŁDAPI</a:t>
            </a:r>
            <a:endParaRPr lang="pl-PL" sz="2800" i="1" dirty="0">
              <a:latin typeface="Calibri" pitchFamily="34" charset="0"/>
            </a:endParaRPr>
          </a:p>
        </p:txBody>
      </p:sp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1559496" y="2492896"/>
            <a:ext cx="907300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pl-PL" sz="36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ea typeface="+mj-ea"/>
                <a:cs typeface="Arial" pitchFamily="34" charset="0"/>
              </a:rPr>
              <a:t>SPRAWOZDANIE Z DZIAŁALNOŚCI POWIATOWEGO URZĘDU PRACY W GOŁDAPI W 2023 R.</a:t>
            </a:r>
            <a:endParaRPr lang="pl-PL" sz="2800" i="1" dirty="0">
              <a:solidFill>
                <a:srgbClr val="FFCC00"/>
              </a:solidFill>
              <a:latin typeface="Calibri" pitchFamily="34" charset="0"/>
            </a:endParaRPr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5327200" y="5921551"/>
            <a:ext cx="184892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ctr"/>
            <a:r>
              <a:rPr lang="pl-PL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ea typeface="+mj-ea"/>
                <a:cs typeface="Arial" pitchFamily="34" charset="0"/>
              </a:rPr>
              <a:t>Styczeń 2024</a:t>
            </a:r>
            <a:endParaRPr lang="pl-PL" sz="2800" b="1" dirty="0">
              <a:latin typeface="Calibri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7588" y="548680"/>
            <a:ext cx="1260524" cy="83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27748" y="548680"/>
            <a:ext cx="4536504" cy="1080120"/>
          </a:xfrm>
        </p:spPr>
        <p:txBody>
          <a:bodyPr>
            <a:norm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Bezrobotni wg stażu pracy</a:t>
            </a:r>
            <a:b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(stan na 31 grudnia 2023 r.)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10307960" y="6576412"/>
            <a:ext cx="360040" cy="268139"/>
          </a:xfrm>
        </p:spPr>
        <p:txBody>
          <a:bodyPr/>
          <a:lstStyle/>
          <a:p>
            <a:pPr>
              <a:defRPr/>
            </a:pPr>
            <a:fld id="{19B0A138-845F-404B-A37F-68A09EB99DB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10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Obiekt 5"/>
          <p:cNvGraphicFramePr/>
          <p:nvPr>
            <p:extLst>
              <p:ext uri="{D42A27DB-BD31-4B8C-83A1-F6EECF244321}">
                <p14:modId xmlns:p14="http://schemas.microsoft.com/office/powerpoint/2010/main" val="1440147882"/>
              </p:ext>
            </p:extLst>
          </p:nvPr>
        </p:nvGraphicFramePr>
        <p:xfrm>
          <a:off x="2639616" y="1772816"/>
          <a:ext cx="6444716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96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71764" y="476672"/>
            <a:ext cx="4248472" cy="1080120"/>
          </a:xfrm>
        </p:spPr>
        <p:txBody>
          <a:bodyPr>
            <a:norm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Bezrobotni wg wieku</a:t>
            </a:r>
            <a:b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(stan na 31 grudnia 2023 r.)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10297616" y="6453336"/>
            <a:ext cx="370384" cy="268139"/>
          </a:xfrm>
        </p:spPr>
        <p:txBody>
          <a:bodyPr/>
          <a:lstStyle/>
          <a:p>
            <a:pPr>
              <a:defRPr/>
            </a:pPr>
            <a:fld id="{19B0A138-845F-404B-A37F-68A09EB99DB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11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Obiekt 5"/>
          <p:cNvGraphicFramePr/>
          <p:nvPr>
            <p:extLst>
              <p:ext uri="{D42A27DB-BD31-4B8C-83A1-F6EECF244321}">
                <p14:modId xmlns:p14="http://schemas.microsoft.com/office/powerpoint/2010/main" val="2253296253"/>
              </p:ext>
            </p:extLst>
          </p:nvPr>
        </p:nvGraphicFramePr>
        <p:xfrm>
          <a:off x="2945650" y="1554415"/>
          <a:ext cx="6300700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7676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376241" y="548680"/>
            <a:ext cx="5439519" cy="648072"/>
          </a:xfrm>
        </p:spPr>
        <p:txBody>
          <a:bodyPr>
            <a:norm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Oferty pracy w latach 2011-2023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>
          <a:xfrm>
            <a:off x="10135542" y="6542796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12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6003637" y="1178871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Wykres 7"/>
          <p:cNvGraphicFramePr/>
          <p:nvPr>
            <p:extLst>
              <p:ext uri="{D42A27DB-BD31-4B8C-83A1-F6EECF244321}">
                <p14:modId xmlns:p14="http://schemas.microsoft.com/office/powerpoint/2010/main" val="3860562020"/>
              </p:ext>
            </p:extLst>
          </p:nvPr>
        </p:nvGraphicFramePr>
        <p:xfrm>
          <a:off x="983432" y="1484784"/>
          <a:ext cx="9865097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490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51363"/>
            <a:ext cx="8229600" cy="955675"/>
          </a:xfrm>
        </p:spPr>
        <p:txBody>
          <a:bodyPr>
            <a:norm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Miejsca pracy subsydiowanej i niesubsydiowanej </a:t>
            </a:r>
            <a:b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pozyskane w 2022 i 2023 r.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>
          <a:xfrm>
            <a:off x="10165080" y="6548817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13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6003637" y="1178871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Obiekt 9"/>
          <p:cNvGraphicFramePr/>
          <p:nvPr>
            <p:extLst>
              <p:ext uri="{D42A27DB-BD31-4B8C-83A1-F6EECF244321}">
                <p14:modId xmlns:p14="http://schemas.microsoft.com/office/powerpoint/2010/main" val="3669545454"/>
              </p:ext>
            </p:extLst>
          </p:nvPr>
        </p:nvGraphicFramePr>
        <p:xfrm>
          <a:off x="2675620" y="1988840"/>
          <a:ext cx="6840760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63044" y="548680"/>
            <a:ext cx="6665912" cy="707926"/>
          </a:xfrm>
        </p:spPr>
        <p:txBody>
          <a:bodyPr>
            <a:normAutofit fontScale="90000"/>
          </a:bodyPr>
          <a:lstStyle/>
          <a:p>
            <a:pPr marL="0" algn="ctr" fontAlgn="base">
              <a:spcAft>
                <a:spcPct val="0"/>
              </a:spcAf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Wydatki Funduszu Pracy w 2022 i 2023 r. ogółem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10128448" y="6542796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14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7" name="Obi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9781260"/>
              </p:ext>
            </p:extLst>
          </p:nvPr>
        </p:nvGraphicFramePr>
        <p:xfrm>
          <a:off x="2423592" y="1556792"/>
          <a:ext cx="6888556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928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spect="1" noChangeArrowheads="1"/>
          </p:cNvSpPr>
          <p:nvPr/>
        </p:nvSpPr>
        <p:spPr bwMode="auto">
          <a:xfrm>
            <a:off x="2688496" y="548680"/>
            <a:ext cx="681500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Wydatki Funduszu Pracy na aktywne formy </a:t>
            </a:r>
          </a:p>
          <a:p>
            <a:pPr algn="ctr">
              <a:tabLst>
                <a:tab pos="457200" algn="l"/>
              </a:tabLs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przeciwdziałania bezrobociu (łącznie z KFS)</a:t>
            </a:r>
          </a:p>
          <a:p>
            <a:pPr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w 2022 i 2023 r. (w zł)</a:t>
            </a:r>
          </a:p>
        </p:txBody>
      </p:sp>
      <p:graphicFrame>
        <p:nvGraphicFramePr>
          <p:cNvPr id="5" name="Obi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093124"/>
              </p:ext>
            </p:extLst>
          </p:nvPr>
        </p:nvGraphicFramePr>
        <p:xfrm>
          <a:off x="3205267" y="2204864"/>
          <a:ext cx="5781466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0272464" y="6525344"/>
            <a:ext cx="395536" cy="332656"/>
          </a:xfrm>
        </p:spPr>
        <p:txBody>
          <a:bodyPr/>
          <a:lstStyle/>
          <a:p>
            <a:pPr>
              <a:defRPr/>
            </a:pPr>
            <a:fld id="{FC1F61F8-7234-41FF-BAD1-8BDAF17EB92B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15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24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875420" y="428625"/>
            <a:ext cx="10441160" cy="928688"/>
          </a:xfrm>
        </p:spPr>
        <p:txBody>
          <a:bodyPr>
            <a:no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Wykorzystanie środków Funduszu Pracy na aktywne formy </a:t>
            </a:r>
            <a:b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w latach 2011-2023 (w mln zł)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>
          <a:xfrm>
            <a:off x="10200456" y="6556248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16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6" name="Wykres 5"/>
          <p:cNvGraphicFramePr/>
          <p:nvPr>
            <p:extLst>
              <p:ext uri="{D42A27DB-BD31-4B8C-83A1-F6EECF244321}">
                <p14:modId xmlns:p14="http://schemas.microsoft.com/office/powerpoint/2010/main" val="2788263083"/>
              </p:ext>
            </p:extLst>
          </p:nvPr>
        </p:nvGraphicFramePr>
        <p:xfrm>
          <a:off x="443372" y="1772816"/>
          <a:ext cx="11305256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spect="1" noChangeArrowheads="1"/>
          </p:cNvSpPr>
          <p:nvPr/>
        </p:nvSpPr>
        <p:spPr bwMode="auto">
          <a:xfrm>
            <a:off x="1703512" y="116632"/>
            <a:ext cx="878497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pl-PL" sz="25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Wydatki Funduszu Pracy na aktywne formy </a:t>
            </a:r>
          </a:p>
          <a:p>
            <a:pPr algn="ctr">
              <a:tabLst>
                <a:tab pos="457200" algn="l"/>
              </a:tabLst>
            </a:pPr>
            <a:r>
              <a:rPr lang="pl-PL" sz="25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przeciwdziałania bezrobociu w 2023 r. (bez KFS)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091936" y="6589864"/>
            <a:ext cx="576064" cy="268139"/>
          </a:xfrm>
        </p:spPr>
        <p:txBody>
          <a:bodyPr/>
          <a:lstStyle/>
          <a:p>
            <a:pPr>
              <a:defRPr/>
            </a:pPr>
            <a:fld id="{FC1F61F8-7234-41FF-BAD1-8BDAF17EB92B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17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931882"/>
              </p:ext>
            </p:extLst>
          </p:nvPr>
        </p:nvGraphicFramePr>
        <p:xfrm>
          <a:off x="1451484" y="1268760"/>
          <a:ext cx="9289032" cy="4522370"/>
        </p:xfrm>
        <a:graphic>
          <a:graphicData uri="http://schemas.openxmlformats.org/drawingml/2006/table">
            <a:tbl>
              <a:tblPr firstRow="1" firstCol="1" bandRow="1"/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6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63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L.p.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Formy aktywizacji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Przyznany limit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Wydatki</a:t>
                      </a:r>
                      <a:endParaRPr lang="pl-PL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Wykorzystanie  limitu (w %)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E8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ALGORYTM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E86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932 662,88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E86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895 066,68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E86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96,3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E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Szkolenia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63 165,57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54 898,17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86,9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Prace interwencyjne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450 997,35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449 349,30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99,6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Staż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147 652,48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133 631,61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90,5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Prace społecznie użyteczne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103 093,50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98 620,14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95,7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Jednorazowe środki na podjęcie działalności gospodarczej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60 000,00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60 000,00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100,0</a:t>
                      </a:r>
                      <a:endParaRPr lang="pl-PL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Bon na zasiedlenie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50 000,00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44 944,44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89,9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0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Dofinansow</a:t>
                      </a: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pl-PL" sz="14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wynagr</a:t>
                      </a: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osoby powyżej 50 lat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16 956,26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16 956,26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100,0</a:t>
                      </a:r>
                      <a:endParaRPr lang="pl-PL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Studia podyplomowe</a:t>
                      </a:r>
                      <a:endParaRPr lang="pl-PL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9 313,79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8 325,56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89,4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9.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Opieka nad dzieckiem lub osobą zależną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31 323,93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28 344,38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90,5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10.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Badania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160,00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0,00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16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PROGRAMY FINANSOWANE Z REZERWY FUNDUSZU PRACY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415</a:t>
                      </a:r>
                      <a:r>
                        <a:rPr lang="pl-PL" sz="1400" b="1" i="1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488,20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393 927,19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94,8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92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Aktywizacja zawodowa bezrobotnych zamieszkałych na wsi (2022)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185 741,71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185 741,71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100,0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1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Aktywizacja zawodowa bezrobotnych zamieszkałych na wsi (2023)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129 636,49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114 466,87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88,3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5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Punkt doradztwa dla młodych w powiecie</a:t>
                      </a:r>
                      <a:r>
                        <a:rPr lang="pl-PL" sz="14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gołdapskim </a:t>
                      </a: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(pilotaż)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100 110,00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93 718,61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93,6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endParaRPr lang="pl-PL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D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EUROPEJSKI FUNDUSZ SPOŁECZNY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D8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1 524 900,94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D8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1 478 755,58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D8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97,0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D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19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FEWiM</a:t>
                      </a: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2021-2027 (budżet na 2023 r.)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1 524 900,94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1 478 755,58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97,0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195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OGÓŁEM (A+B+C)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2 873 052,02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2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2 767 749,63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2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96,3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151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1902" y="548680"/>
            <a:ext cx="7528195" cy="707926"/>
          </a:xfrm>
        </p:spPr>
        <p:txBody>
          <a:bodyPr>
            <a:noAutofit/>
          </a:bodyPr>
          <a:lstStyle/>
          <a:p>
            <a:pPr marL="0" algn="ctr" fontAlgn="base">
              <a:spcAft>
                <a:spcPct val="0"/>
              </a:spcAf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Aktywne i pasywne </a:t>
            </a:r>
            <a:b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wydatki Funduszu Pracy w 2023 r.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10128448" y="6542796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18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6" name="Symbol zastępczy wykresu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8645963"/>
              </p:ext>
            </p:extLst>
          </p:nvPr>
        </p:nvGraphicFramePr>
        <p:xfrm>
          <a:off x="2567608" y="1628800"/>
          <a:ext cx="6984776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70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1811524" y="260648"/>
            <a:ext cx="8568952" cy="792088"/>
          </a:xfrm>
        </p:spPr>
        <p:txBody>
          <a:bodyPr>
            <a:noAutofit/>
          </a:bodyPr>
          <a:lstStyle/>
          <a:p>
            <a:pPr marL="0" algn="ctr"/>
            <a:r>
              <a:rPr lang="pl-PL" sz="2400" b="1" i="1" dirty="0">
                <a:solidFill>
                  <a:schemeClr val="bg1"/>
                </a:solidFill>
                <a:effectLst/>
                <a:latin typeface="Calibri" pitchFamily="34" charset="0"/>
              </a:rPr>
              <a:t> </a:t>
            </a:r>
            <a:r>
              <a:rPr lang="pl-PL" sz="26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Liczba osób skierowanych na poszczególne aktywne formy przeciwdziałania bezrobociu w 2022 i 2023 r.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10165080" y="6533370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19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2341" name="Rectangle 5"/>
          <p:cNvSpPr>
            <a:spLocks noChangeArrowheads="1"/>
          </p:cNvSpPr>
          <p:nvPr/>
        </p:nvSpPr>
        <p:spPr bwMode="auto">
          <a:xfrm>
            <a:off x="6003637" y="1181947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712992"/>
              </p:ext>
            </p:extLst>
          </p:nvPr>
        </p:nvGraphicFramePr>
        <p:xfrm>
          <a:off x="2891644" y="1643612"/>
          <a:ext cx="6408712" cy="4095600"/>
        </p:xfrm>
        <a:graphic>
          <a:graphicData uri="http://schemas.openxmlformats.org/drawingml/2006/table">
            <a:tbl>
              <a:tblPr/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5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3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32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40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165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Lp.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Rodzaj programu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Liczba osób</a:t>
                      </a:r>
                      <a:endParaRPr lang="pl-PL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i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Wzrost</a:t>
                      </a:r>
                      <a:r>
                        <a:rPr lang="pl-PL" sz="16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Spadek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26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r.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F7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r.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F74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4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– 3</a:t>
                      </a: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Prace interwencyjne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-29</a:t>
                      </a:r>
                      <a:endParaRPr lang="pl-PL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2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Roboty publiczne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-28</a:t>
                      </a:r>
                      <a:endParaRPr lang="pl-PL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9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Jednorazowe środki na podjęcie działalności gospodarczej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-6</a:t>
                      </a:r>
                      <a:endParaRPr lang="pl-PL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9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pl-PL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Refundacja kosztów wyposażenia/ doposażenia stanowiska pracy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-14</a:t>
                      </a:r>
                      <a:endParaRPr lang="pl-PL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32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pl-PL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Bon na zasiedlenie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-10</a:t>
                      </a:r>
                      <a:endParaRPr lang="pl-PL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49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pl-PL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Dofinansowanie wynagrodzenia osoby powyżej 50 lat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pl-PL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32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Szkolenia 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endParaRPr lang="pl-PL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32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Staż </a:t>
                      </a:r>
                      <a:endParaRPr lang="pl-PL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-60</a:t>
                      </a:r>
                      <a:endParaRPr lang="pl-PL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32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pl-PL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Prace społecznie użyteczne</a:t>
                      </a:r>
                      <a:endParaRPr lang="pl-PL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pl-PL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93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Ogółem</a:t>
                      </a:r>
                      <a:endParaRPr lang="pl-PL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428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274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-154</a:t>
                      </a:r>
                      <a:endParaRPr lang="pl-PL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11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6003637" y="1578921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2945650" y="595232"/>
            <a:ext cx="63007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ea typeface="+mj-ea"/>
                <a:cs typeface="Arial" pitchFamily="34" charset="0"/>
              </a:rPr>
              <a:t>Bezrobotni w powiecie gołdapskim</a:t>
            </a:r>
          </a:p>
          <a:p>
            <a:pPr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ea typeface="+mj-ea"/>
                <a:cs typeface="Arial" pitchFamily="34" charset="0"/>
              </a:rPr>
              <a:t> w latach 2002-2023 (stan na 31 grudnia)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>
          <a:xfrm>
            <a:off x="10155807" y="6531363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2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5" name="Wykres 14"/>
          <p:cNvGraphicFramePr/>
          <p:nvPr>
            <p:extLst>
              <p:ext uri="{D42A27DB-BD31-4B8C-83A1-F6EECF244321}">
                <p14:modId xmlns:p14="http://schemas.microsoft.com/office/powerpoint/2010/main" val="578592705"/>
              </p:ext>
            </p:extLst>
          </p:nvPr>
        </p:nvGraphicFramePr>
        <p:xfrm>
          <a:off x="839416" y="1790706"/>
          <a:ext cx="10513168" cy="4608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7492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34342"/>
            <a:ext cx="8229600" cy="936104"/>
          </a:xfrm>
        </p:spPr>
        <p:txBody>
          <a:bodyPr>
            <a:no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Liczba osób skierowanych na aktywne formy </a:t>
            </a:r>
            <a:b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w latach 2011-2023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>
          <a:xfrm>
            <a:off x="10165080" y="6552223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20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2341" name="Rectangle 5"/>
          <p:cNvSpPr>
            <a:spLocks noChangeArrowheads="1"/>
          </p:cNvSpPr>
          <p:nvPr/>
        </p:nvSpPr>
        <p:spPr bwMode="auto">
          <a:xfrm>
            <a:off x="6003637" y="1178871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3982258973"/>
              </p:ext>
            </p:extLst>
          </p:nvPr>
        </p:nvGraphicFramePr>
        <p:xfrm>
          <a:off x="1127448" y="1556792"/>
          <a:ext cx="993710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443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803412" y="260648"/>
            <a:ext cx="10585176" cy="1045161"/>
          </a:xfrm>
        </p:spPr>
        <p:txBody>
          <a:bodyPr>
            <a:noAutofit/>
          </a:bodyPr>
          <a:lstStyle/>
          <a:p>
            <a:pPr marL="0" algn="ctr"/>
            <a:r>
              <a:rPr lang="pl-PL" sz="2800" b="1" i="1" dirty="0">
                <a:solidFill>
                  <a:schemeClr val="bg1"/>
                </a:solidFill>
                <a:effectLst/>
                <a:latin typeface="Calibri" pitchFamily="34" charset="0"/>
              </a:rPr>
              <a:t> </a:t>
            </a: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Osoby skierowane na poszczególne aktywne formy </a:t>
            </a:r>
            <a:b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przeciwdziałania bezrobociu w 2023 r.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>
          <a:xfrm>
            <a:off x="10184087" y="6556248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21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2341" name="Rectangle 5"/>
          <p:cNvSpPr>
            <a:spLocks noChangeArrowheads="1"/>
          </p:cNvSpPr>
          <p:nvPr/>
        </p:nvSpPr>
        <p:spPr bwMode="auto">
          <a:xfrm>
            <a:off x="6003637" y="1178871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Obiekt 10"/>
          <p:cNvGraphicFramePr/>
          <p:nvPr>
            <p:extLst>
              <p:ext uri="{D42A27DB-BD31-4B8C-83A1-F6EECF244321}">
                <p14:modId xmlns:p14="http://schemas.microsoft.com/office/powerpoint/2010/main" val="223182486"/>
              </p:ext>
            </p:extLst>
          </p:nvPr>
        </p:nvGraphicFramePr>
        <p:xfrm>
          <a:off x="2423592" y="1590768"/>
          <a:ext cx="734481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8584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9"/>
          <p:cNvSpPr>
            <a:spLocks noGrp="1"/>
          </p:cNvSpPr>
          <p:nvPr>
            <p:ph type="title"/>
          </p:nvPr>
        </p:nvSpPr>
        <p:spPr>
          <a:xfrm>
            <a:off x="2745042" y="260648"/>
            <a:ext cx="6701916" cy="576064"/>
          </a:xfrm>
        </p:spPr>
        <p:txBody>
          <a:bodyPr>
            <a:norm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Środki na podjęcie działalności gospodarczej</a:t>
            </a:r>
            <a:endParaRPr lang="pl-PL" sz="280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0171254" y="6533370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22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171036" y="858216"/>
            <a:ext cx="9503138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</a:rPr>
              <a:t>W 2023 r. 15 bezrobotnym przyznano jednorazowe środki na podjęcie działalności gospodarczej (2022 r. – 21)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l-PL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</a:rPr>
              <a:t>Podejmowane działalności gospodarcze to: </a:t>
            </a:r>
          </a:p>
          <a:p>
            <a:pPr marL="714375" indent="-352425" algn="just">
              <a:buFont typeface="Wingdings" panose="05000000000000000000" pitchFamily="2" charset="2"/>
              <a:buChar char="ü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</a:rPr>
              <a:t>usługi budowlane</a:t>
            </a:r>
          </a:p>
          <a:p>
            <a:pPr marL="714375" indent="-352425" algn="just">
              <a:buFont typeface="Wingdings" panose="05000000000000000000" pitchFamily="2" charset="2"/>
              <a:buChar char="ü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</a:rPr>
              <a:t>usługi fryzjerskie i pozostałe zabiegi kosmetyczne</a:t>
            </a:r>
          </a:p>
          <a:p>
            <a:pPr marL="714375" indent="-352425" algn="just">
              <a:buFont typeface="Wingdings" panose="05000000000000000000" pitchFamily="2" charset="2"/>
              <a:buChar char="ü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</a:rPr>
              <a:t>usługi sprzątania</a:t>
            </a:r>
          </a:p>
          <a:p>
            <a:pPr marL="714375" indent="-352425" algn="just">
              <a:buFont typeface="Wingdings" panose="05000000000000000000" pitchFamily="2" charset="2"/>
              <a:buChar char="ü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</a:rPr>
              <a:t>usługi fizjoterapeutyczne</a:t>
            </a:r>
          </a:p>
          <a:p>
            <a:pPr marL="714375" indent="-352425" algn="just">
              <a:buFont typeface="Wingdings" panose="05000000000000000000" pitchFamily="2" charset="2"/>
              <a:buChar char="ü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</a:rPr>
              <a:t>obróbka metali i nakładanie powłok na metale</a:t>
            </a:r>
          </a:p>
          <a:p>
            <a:pPr marL="714375" indent="-352425" algn="just">
              <a:buFont typeface="Wingdings" panose="05000000000000000000" pitchFamily="2" charset="2"/>
              <a:buChar char="ü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</a:rPr>
              <a:t>montaż i serwis urządzeń z grupy COWIG</a:t>
            </a:r>
          </a:p>
          <a:p>
            <a:pPr marL="714375" indent="-352425" algn="just">
              <a:buFont typeface="Wingdings" panose="05000000000000000000" pitchFamily="2" charset="2"/>
              <a:buChar char="ü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</a:rPr>
              <a:t>specjalistyczne projektowanie grafiki użytkowej</a:t>
            </a:r>
          </a:p>
          <a:p>
            <a:pPr marL="714375" indent="-352425" algn="just">
              <a:buFont typeface="Wingdings" panose="05000000000000000000" pitchFamily="2" charset="2"/>
              <a:buChar char="ü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</a:rPr>
              <a:t>fotografia okolicznościowa </a:t>
            </a:r>
          </a:p>
          <a:p>
            <a:pPr marL="714375" indent="-352425" algn="just">
              <a:buFont typeface="Wingdings" panose="05000000000000000000" pitchFamily="2" charset="2"/>
              <a:buChar char="ü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</a:rPr>
              <a:t>zagospodarowanie terenów zieleni</a:t>
            </a:r>
          </a:p>
          <a:p>
            <a:pPr marL="714375" indent="-352425" algn="just">
              <a:buFont typeface="Wingdings" panose="05000000000000000000" pitchFamily="2" charset="2"/>
              <a:buChar char="ü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</a:rPr>
              <a:t>usługi strzyżenia i pielęgnacji psów i kotów</a:t>
            </a:r>
          </a:p>
          <a:p>
            <a:pPr marL="714375" indent="-352425" algn="just">
              <a:buFont typeface="Wingdings" panose="05000000000000000000" pitchFamily="2" charset="2"/>
              <a:buChar char="ü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</a:rPr>
              <a:t>poradnictwo psychologiczne, seksuologiczne, prowadzenie szkoleń               i warsztatów </a:t>
            </a:r>
            <a:r>
              <a:rPr lang="pl-PL" b="1" dirty="0" err="1">
                <a:solidFill>
                  <a:schemeClr val="bg1"/>
                </a:solidFill>
                <a:latin typeface="Calibri" panose="020F0502020204030204" pitchFamily="34" charset="0"/>
              </a:rPr>
              <a:t>psychoedukacyjnych</a:t>
            </a: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</a:rPr>
              <a:t> oraz edukacji seksualnej</a:t>
            </a:r>
          </a:p>
        </p:txBody>
      </p:sp>
    </p:spTree>
    <p:extLst>
      <p:ext uri="{BB962C8B-B14F-4D97-AF65-F5344CB8AC3E}">
        <p14:creationId xmlns:p14="http://schemas.microsoft.com/office/powerpoint/2010/main" val="407986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9"/>
          <p:cNvSpPr>
            <a:spLocks noGrp="1"/>
          </p:cNvSpPr>
          <p:nvPr>
            <p:ph type="title"/>
          </p:nvPr>
        </p:nvSpPr>
        <p:spPr>
          <a:xfrm>
            <a:off x="2202396" y="267494"/>
            <a:ext cx="7787208" cy="713234"/>
          </a:xfrm>
        </p:spPr>
        <p:txBody>
          <a:bodyPr>
            <a:norm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Refundacja kosztów wyposażenia stanowiska pracy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7489" y="1484784"/>
            <a:ext cx="9361040" cy="4176464"/>
          </a:xfrm>
        </p:spPr>
        <p:txBody>
          <a:bodyPr>
            <a:noAutofit/>
          </a:bodyPr>
          <a:lstStyle/>
          <a:p>
            <a:pPr marL="361950" indent="-296863" algn="just"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Łącznie 5 przedsiębiorcom (2022 r. – 11) udzielono refundacji kosztów wyposażenia lub doposażenia, dzięki czemu powstało 6 nowych stanowisk pracy (w 2022 r. – 14)</a:t>
            </a:r>
            <a:r>
              <a:rPr lang="pl-PL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  <a:p>
            <a:pPr marL="361950" indent="-296863" algn="just">
              <a:spcBef>
                <a:spcPts val="0"/>
              </a:spcBef>
              <a:buClrTx/>
              <a:buNone/>
            </a:pPr>
            <a:endParaRPr lang="pl-PL" sz="14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361950" indent="-296863" algn="just"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Zatrudniono łącznie 16 klientów PUP w Gołdapi (2021 r. – 26),                 w tym 10 osób rozpoczęło pracę w ramach tzw. uzupełnień, czyli             na miejscach, które zostały utworzone w ramach podpisanych wcześniej, ale wciąż obowiązujących umów </a:t>
            </a:r>
          </a:p>
          <a:p>
            <a:pPr marL="361950" indent="-296863" algn="just">
              <a:spcBef>
                <a:spcPts val="0"/>
              </a:spcBef>
              <a:buClrTx/>
              <a:buNone/>
            </a:pPr>
            <a:endParaRPr lang="pl-PL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361950" indent="-296863" algn="just"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Najbardziej popularne stanowisko: operator urządzeń do wulkanizacji</a:t>
            </a:r>
          </a:p>
          <a:p>
            <a:pPr marL="361950" indent="-296863" algn="just">
              <a:spcBef>
                <a:spcPts val="0"/>
              </a:spcBef>
              <a:buClrTx/>
              <a:buNone/>
            </a:pPr>
            <a:endParaRPr lang="pl-PL" sz="14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296863" algn="just"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Mało popularne stanowisko: cukiernik, pracownik leśny</a:t>
            </a:r>
            <a:endParaRPr lang="pl-PL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142973" y="6533370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23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21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1" name="Rectangle 5"/>
          <p:cNvSpPr>
            <a:spLocks noChangeArrowheads="1"/>
          </p:cNvSpPr>
          <p:nvPr/>
        </p:nvSpPr>
        <p:spPr bwMode="auto">
          <a:xfrm>
            <a:off x="6003637" y="1178871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2418422" y="510692"/>
            <a:ext cx="7355160" cy="576064"/>
          </a:xfrm>
        </p:spPr>
        <p:txBody>
          <a:bodyPr>
            <a:norm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Szkolenia organizowane przez PUP w Gołdapi</a:t>
            </a:r>
            <a:endParaRPr lang="pl-PL" sz="2800" dirty="0"/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>
          <a:xfrm>
            <a:off x="10142973" y="6542796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24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840268" y="1916832"/>
            <a:ext cx="85114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ea typeface="+mj-ea"/>
                <a:cs typeface="Arial" pitchFamily="34" charset="0"/>
              </a:rPr>
              <a:t>SZKOLENIA INDYWIDUALNE: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/>
            <a:endParaRPr lang="pl-PL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361950" indent="-361950" algn="just"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</a:rPr>
              <a:t>kierowca samochodu ciężarowego (6 osób)</a:t>
            </a:r>
          </a:p>
          <a:p>
            <a:pPr marL="361950" indent="-361950" algn="just"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</a:rPr>
              <a:t>operator ładowarek jednonaczyniowych kl. I (2 osoby)</a:t>
            </a:r>
          </a:p>
          <a:p>
            <a:pPr marL="361950" indent="-361950" algn="just"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</a:rPr>
              <a:t>samodzielny księgowy (1 osoba)</a:t>
            </a:r>
          </a:p>
          <a:p>
            <a:pPr marL="361950" indent="-361950" algn="just"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</a:rPr>
              <a:t>operator koparko-ładowarki (1 osoba)</a:t>
            </a:r>
          </a:p>
          <a:p>
            <a:pPr marL="361950" indent="-361950" algn="just"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</a:rPr>
              <a:t>PDR – usuwanie wgnieceń bez lakierowania (1 osoba)</a:t>
            </a:r>
          </a:p>
          <a:p>
            <a:pPr marL="361950" indent="-361950" algn="just"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</a:rPr>
              <a:t>pilarki mechaniczne do ścinki drzew, wszystkie kl. III (3 osoby)</a:t>
            </a:r>
          </a:p>
        </p:txBody>
      </p:sp>
    </p:spTree>
    <p:extLst>
      <p:ext uri="{BB962C8B-B14F-4D97-AF65-F5344CB8AC3E}">
        <p14:creationId xmlns:p14="http://schemas.microsoft.com/office/powerpoint/2010/main" val="281042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9"/>
          <p:cNvSpPr>
            <a:spLocks noGrp="1"/>
          </p:cNvSpPr>
          <p:nvPr>
            <p:ph type="title"/>
          </p:nvPr>
        </p:nvSpPr>
        <p:spPr>
          <a:xfrm>
            <a:off x="2202396" y="267494"/>
            <a:ext cx="7787208" cy="713234"/>
          </a:xfrm>
        </p:spPr>
        <p:txBody>
          <a:bodyPr>
            <a:norm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Krajowy Fundusz Szkoleniowy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02022" y="1556792"/>
            <a:ext cx="8387955" cy="403244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ClrTx/>
              <a:buNone/>
            </a:pPr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W 2023 r. </a:t>
            </a:r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podpisano 27 umów (2022 r. – 23), na mocy których środki KFS przeznaczono na: </a:t>
            </a:r>
          </a:p>
          <a:p>
            <a:pPr marL="0" indent="0" algn="just">
              <a:spcBef>
                <a:spcPts val="0"/>
              </a:spcBef>
              <a:buClrTx/>
              <a:buNone/>
            </a:pPr>
            <a:endParaRPr lang="pl-PL" sz="14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lvl="0" indent="-361950">
              <a:spcBef>
                <a:spcPts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kursy realizowane z inicjatywy pracodawcy lub za jego zgodą – 106 osób (101 pracowników i 5 pracodawców)  </a:t>
            </a:r>
          </a:p>
          <a:p>
            <a:pPr marL="361950" lvl="0" indent="-361950">
              <a:spcBef>
                <a:spcPts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egzamin umożliwiający uzyskanie dyplomu potwierdzającego nabycie kwalifikacji lub uprawnień zawodowych (1 osoba)</a:t>
            </a:r>
          </a:p>
          <a:p>
            <a:pPr marL="361950" lvl="0" indent="-361950">
              <a:spcBef>
                <a:spcPts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badania lekarskie i psychologiczne, wymagane do podjęcia kształcenia lub pracy zawodowej po ukończeniu kształcenia              (1 osoba)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142973" y="6533370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25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5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9"/>
          <p:cNvSpPr>
            <a:spLocks noGrp="1"/>
          </p:cNvSpPr>
          <p:nvPr>
            <p:ph type="title"/>
          </p:nvPr>
        </p:nvSpPr>
        <p:spPr>
          <a:xfrm>
            <a:off x="2207568" y="120165"/>
            <a:ext cx="7787208" cy="713234"/>
          </a:xfrm>
        </p:spPr>
        <p:txBody>
          <a:bodyPr>
            <a:norm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Krajowy Fundusz Szkoleniowy</a:t>
            </a:r>
            <a:endParaRPr lang="pl-PL" sz="2800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142973" y="6533370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26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84389"/>
              </p:ext>
            </p:extLst>
          </p:nvPr>
        </p:nvGraphicFramePr>
        <p:xfrm>
          <a:off x="1343472" y="833399"/>
          <a:ext cx="10153128" cy="5547911"/>
        </p:xfrm>
        <a:graphic>
          <a:graphicData uri="http://schemas.openxmlformats.org/drawingml/2006/table">
            <a:tbl>
              <a:tblPr firstRow="1" firstCol="1" bandRow="1"/>
              <a:tblGrid>
                <a:gridCol w="534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18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Bezlakierowe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usuwanie wgnieceń – PDR i Smart Puller systemem APP i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Ntools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Manipulacje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krótkodźwigniowe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HVLA – kurs podstawowy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Zintegrowane techniki pracy z blizną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6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Inteligentne przyrządzanie potraw –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IcookingSuite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przy użyciu pieca konwekcyjno-parowego gazowego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Rational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Icombi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Pro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Gotowanie ręczne, próżniowe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souse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vide przy użyciu pieca konwekcyjno-parowego gazowego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Rational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Icombi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Pro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4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Przyrządzanie potraw w niskich temperaturach,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finishing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iproductionmanager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vide przy użyciu pieca konwekcyjno-parowego gazowego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Rational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Icombi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Pro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Kończyna górna po udarze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Spawanie metodą MAG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9.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Manipulacje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krótkodźwigniowe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HVLA – kurs zaawansowany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7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Diagnostyka, obsługa i naprawa automatycznych skrzyń biegów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7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Wykorzystanie długopisów 3D w edukacji i terapii oraz metodyka zastosowania tego narzędzia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7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Nowoczesna kuchnia polska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7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Operator koparko-ładowarki, wszystkie kl. III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7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Kurs dla kandydatów na księgowych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7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Wdrożenie narzędzia elektronicznego food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cost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w obszarze gastronomii obiektu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7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Powięź, zintegrowane techniki mięśniowo-powięziowe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7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Anatomia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palpacyjna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z rozluźnianiem struktur mięśniowo-powięziowych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7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Terapia funkcjonalna pacjentów po uszkodzeniu ośrodkowego układu nerwowego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7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Zoga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teraphy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w pediatrii: rozluźnianie mięśniowo-powięziowe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7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Rozluźnianie mięśniowo-powięziowe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917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9"/>
          <p:cNvSpPr>
            <a:spLocks noGrp="1"/>
          </p:cNvSpPr>
          <p:nvPr>
            <p:ph type="title"/>
          </p:nvPr>
        </p:nvSpPr>
        <p:spPr>
          <a:xfrm>
            <a:off x="2207568" y="116632"/>
            <a:ext cx="7787208" cy="713234"/>
          </a:xfrm>
        </p:spPr>
        <p:txBody>
          <a:bodyPr>
            <a:norm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Krajowy Fundusz Szkoleniowy</a:t>
            </a:r>
            <a:endParaRPr lang="pl-PL" sz="2800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142973" y="6533370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27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852781"/>
              </p:ext>
            </p:extLst>
          </p:nvPr>
        </p:nvGraphicFramePr>
        <p:xfrm>
          <a:off x="1415480" y="759527"/>
          <a:ext cx="10081120" cy="5499228"/>
        </p:xfrm>
        <a:graphic>
          <a:graphicData uri="http://schemas.openxmlformats.org/drawingml/2006/table">
            <a:tbl>
              <a:tblPr firstRow="1" firstCol="1" bandRow="1"/>
              <a:tblGrid>
                <a:gridCol w="530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50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5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21.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Protetyka – stałe uzupełnienia: wkłady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koronowo-korzeniowe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korony, mosty w nowoczesnym ujęciu, skanowanie 3D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Konserwacja sprzętu stomatologicznego – szkolenie serwisowe 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Popraw uśmiech swoich pacjentów – estetyczne bezpośrednie odbudowy zębów przednich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Postępowanie w stanach nagłych w gabinecie stomatologicznym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Licówki porcelanowe i kompozytowe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Jak prawidłowo dbać o sprzęt stomatologiczny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2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Prawo jazdy kat. C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Prawo jazdy kat. C+E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29.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Kwalifikacja wstępna przyspieszona przewozu rzeczy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Urządzenia, sieci i instalacje gazowe 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31.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Znieczulenie dla praktyków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32.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Biopsja cienkoigłowa pod kontrolą USG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8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33.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Syndrom ras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brachycefalicznych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8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34.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Kurs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curvingu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8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Analiza finansowa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8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36.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Specjalistyczny kurs obsługi arkusza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excel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dla działów księgowości i kadr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8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37.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Metodyka i metodologia pracy socjalnej (studia podyplomowe) 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8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38.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Kurs podatkowy dla samodzielnych księgowych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8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39.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Odcinek przedni od szyjki po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bonding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Deep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Margin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l-PL" sz="16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Elevation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w odcinku bocznym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8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40.</a:t>
                      </a:r>
                      <a:endParaRPr lang="pl-PL" sz="16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Fotografia w stomatologii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86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41.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Kurs rachunkowości dla średniozaawansowanych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9" marR="2966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595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60464" y="1988840"/>
            <a:ext cx="9271071" cy="2448272"/>
          </a:xfrm>
        </p:spPr>
        <p:txBody>
          <a:bodyPr>
            <a:noAutofit/>
          </a:bodyPr>
          <a:lstStyle/>
          <a:p>
            <a:pPr marL="65952" indent="0" algn="just">
              <a:spcBef>
                <a:spcPts val="0"/>
              </a:spcBef>
              <a:spcAft>
                <a:spcPts val="2400"/>
              </a:spcAft>
              <a:buClrTx/>
              <a:buNone/>
            </a:pPr>
            <a:r>
              <a:rPr lang="pl-PL" sz="2500" b="1" dirty="0">
                <a:solidFill>
                  <a:schemeClr val="bg1"/>
                </a:solidFill>
                <a:latin typeface="Calibri" panose="020F0502020204030204" pitchFamily="34" charset="0"/>
              </a:rPr>
              <a:t>Ogólne wydatki KFS: 176 864,00 zł (2022 r. – 144 274,97  zł), w tym:</a:t>
            </a:r>
          </a:p>
          <a:p>
            <a:pPr marL="720900" lvl="1" indent="-342900" algn="just">
              <a:spcBef>
                <a:spcPts val="0"/>
              </a:spcBef>
              <a:spcAft>
                <a:spcPts val="1800"/>
              </a:spcAft>
              <a:buClrTx/>
              <a:buFont typeface="Wingdings" panose="05000000000000000000" pitchFamily="2" charset="2"/>
              <a:buChar char="Ø"/>
            </a:pPr>
            <a:r>
              <a:rPr lang="pl-PL" sz="2500" b="1" dirty="0">
                <a:solidFill>
                  <a:schemeClr val="bg1"/>
                </a:solidFill>
                <a:latin typeface="Calibri" panose="020F0502020204030204" pitchFamily="34" charset="0"/>
              </a:rPr>
              <a:t>kształcenie ustawiczne: 171 054,00 zł (2022 r. – 138 931,49 zł)</a:t>
            </a:r>
          </a:p>
          <a:p>
            <a:pPr marL="720900" lvl="1" indent="-342900" algn="just"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pl-PL" sz="2500" b="1" dirty="0">
                <a:solidFill>
                  <a:schemeClr val="bg1"/>
                </a:solidFill>
                <a:latin typeface="Calibri" panose="020F0502020204030204" pitchFamily="34" charset="0"/>
              </a:rPr>
              <a:t>promocja KFS: 6 810,00 zł (2022 r. – 5 343,48 zł)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142973" y="6533370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28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ytuł 9"/>
          <p:cNvSpPr>
            <a:spLocks noGrp="1"/>
          </p:cNvSpPr>
          <p:nvPr>
            <p:ph type="title"/>
          </p:nvPr>
        </p:nvSpPr>
        <p:spPr>
          <a:xfrm>
            <a:off x="2202396" y="267494"/>
            <a:ext cx="7787208" cy="713234"/>
          </a:xfrm>
        </p:spPr>
        <p:txBody>
          <a:bodyPr>
            <a:norm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Krajowy Fundusz Szkoleniowy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4063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207568" y="414388"/>
            <a:ext cx="7776864" cy="792088"/>
          </a:xfrm>
        </p:spPr>
        <p:txBody>
          <a:bodyPr>
            <a:no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Zestawienie projektów realizowanych w 2023 r.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10165080" y="6556248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29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417891"/>
              </p:ext>
            </p:extLst>
          </p:nvPr>
        </p:nvGraphicFramePr>
        <p:xfrm>
          <a:off x="1271463" y="1340768"/>
          <a:ext cx="9559062" cy="3848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2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9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66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74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33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L.p.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Nazwa programu/</a:t>
                      </a:r>
                    </a:p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priorytetu/</a:t>
                      </a:r>
                    </a:p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działania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Tytuł  i zakres projektu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Wartość projektu (w zł)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Wartość dofinansowania (w zł)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Okres </a:t>
                      </a:r>
                    </a:p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realizacji projektu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Etap </a:t>
                      </a:r>
                    </a:p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realizacji projektu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502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1.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Fundusze Europejskie dla Warmii i Mazur 2021-2027</a:t>
                      </a:r>
                      <a:endParaRPr lang="pl-PL" sz="1200" baseline="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AKTYWIZACJA ZAWODOWA OSÓB BEZROBOTNYCH</a:t>
                      </a:r>
                      <a:endParaRPr lang="pl-PL" sz="1200" b="1" baseline="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  <a:p>
                      <a:r>
                        <a:rPr lang="pl-PL" sz="1200" b="1" baseline="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W POWIECIE GOŁDAPSKIM (I)</a:t>
                      </a:r>
                      <a:r>
                        <a:rPr lang="pl-PL" sz="1200" baseline="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– celem projektu jest zwiększenie możliwości zatrudnienia osób bezrobotnych, mieszkających</a:t>
                      </a:r>
                    </a:p>
                    <a:p>
                      <a:r>
                        <a:rPr lang="pl-PL" sz="1200" baseline="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w powiecie gołdapskim, f</a:t>
                      </a:r>
                      <a:r>
                        <a:rPr kumimoji="0" lang="pl-PL" sz="1200" kern="1200" dirty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ormy wsparcia (121 osób): </a:t>
                      </a:r>
                    </a:p>
                    <a:p>
                      <a:pPr marL="182563" indent="-182563">
                        <a:buFont typeface="Wingdings" pitchFamily="2" charset="2"/>
                        <a:buChar char="ü"/>
                      </a:pPr>
                      <a:r>
                        <a:rPr kumimoji="0" lang="pl-PL" sz="1200" kern="1200" baseline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pośrednictwo </a:t>
                      </a:r>
                      <a:r>
                        <a:rPr kumimoji="0" lang="pl-PL" sz="1200" kern="1200" baseline="0" dirty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pracy (121 osób),</a:t>
                      </a:r>
                    </a:p>
                    <a:p>
                      <a:pPr marL="182563" indent="-182563">
                        <a:buFont typeface="Wingdings" pitchFamily="2" charset="2"/>
                        <a:buChar char="ü"/>
                      </a:pPr>
                      <a:r>
                        <a:rPr kumimoji="0" lang="pl-PL" sz="1200" kern="1200" baseline="0" dirty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staż (47 osób),</a:t>
                      </a:r>
                    </a:p>
                    <a:p>
                      <a:pPr marL="182563" indent="-182563">
                        <a:buFont typeface="Wingdings" pitchFamily="2" charset="2"/>
                        <a:buChar char="ü"/>
                      </a:pPr>
                      <a:r>
                        <a:rPr kumimoji="0" lang="pl-PL" sz="1200" kern="1200" baseline="0" dirty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dotacje (14 osób),</a:t>
                      </a:r>
                    </a:p>
                    <a:p>
                      <a:pPr marL="182563" indent="-182563">
                        <a:buFont typeface="Wingdings" pitchFamily="2" charset="2"/>
                        <a:buChar char="ü"/>
                      </a:pPr>
                      <a:r>
                        <a:rPr kumimoji="0" lang="pl-PL" sz="1200" kern="1200" baseline="0" dirty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refundacja kosztów wyposażenia stanowiska pracy (6 osób),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bon na zasiedlenie (5 osób),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prace interwencyjne (49 osób).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1 682 661,83</a:t>
                      </a:r>
                      <a:endParaRPr lang="pl-PL" sz="1200" baseline="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  <a:p>
                      <a:pPr algn="r"/>
                      <a:r>
                        <a:rPr lang="pl-PL" sz="1200" baseline="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w tym:</a:t>
                      </a:r>
                    </a:p>
                    <a:p>
                      <a:pPr algn="r"/>
                      <a:r>
                        <a:rPr lang="pl-PL" sz="1200" baseline="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2023 r. </a:t>
                      </a:r>
                    </a:p>
                    <a:p>
                      <a:pPr algn="r"/>
                      <a:r>
                        <a:rPr lang="pl-PL" sz="1200" baseline="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1 524 900,94</a:t>
                      </a:r>
                    </a:p>
                    <a:p>
                      <a:pPr algn="r"/>
                      <a:r>
                        <a:rPr lang="pl-PL" sz="1200" baseline="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2024 r.</a:t>
                      </a:r>
                    </a:p>
                    <a:p>
                      <a:pPr algn="r"/>
                      <a:r>
                        <a:rPr lang="pl-PL" sz="1200" baseline="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157 760,89</a:t>
                      </a:r>
                      <a:endParaRPr lang="pl-PL" sz="120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(EFS) 1 430 262,56</a:t>
                      </a:r>
                    </a:p>
                    <a:p>
                      <a:pPr algn="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(wkład krajowy) 252 399,27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15.05.2023 – 31.08.2024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Times New Roman"/>
                          <a:cs typeface="+mn-cs"/>
                        </a:rPr>
                        <a:t>W trakcie realizacji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56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title"/>
          </p:nvPr>
        </p:nvSpPr>
        <p:spPr>
          <a:xfrm>
            <a:off x="1667508" y="548100"/>
            <a:ext cx="8856984" cy="954107"/>
          </a:xfrm>
        </p:spPr>
        <p:txBody>
          <a:bodyPr wrap="square">
            <a:spAutoFit/>
          </a:bodyPr>
          <a:lstStyle/>
          <a:p>
            <a:pPr marL="0" algn="ctr" fontAlgn="base">
              <a:spcAft>
                <a:spcPct val="0"/>
              </a:spcAf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Stopa bezrobocia w województwie warmińsko-mazurskim </a:t>
            </a:r>
            <a:b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wg stanu na koniec 2023 r.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10165080" y="6556248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3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240016" y="5176221"/>
            <a:ext cx="5078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powiat gołdapski: </a:t>
            </a:r>
            <a:r>
              <a:rPr lang="pl-PL" sz="1600" b="1" i="1" dirty="0">
                <a:ln w="3175" cap="rnd">
                  <a:solidFill>
                    <a:schemeClr val="bg1"/>
                  </a:solidFill>
                </a:ln>
                <a:solidFill>
                  <a:srgbClr val="FF0066"/>
                </a:solidFill>
                <a:latin typeface="Calibri" pitchFamily="34" charset="0"/>
                <a:cs typeface="Arial" pitchFamily="34" charset="0"/>
              </a:rPr>
              <a:t>7,9%</a:t>
            </a:r>
            <a:r>
              <a:rPr lang="pl-PL" sz="1600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 (2022 r.: 9,8%)</a:t>
            </a:r>
          </a:p>
          <a:p>
            <a:r>
              <a:rPr lang="pl-PL" sz="1600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województwo warmińsko-mazurskie: </a:t>
            </a:r>
            <a:r>
              <a:rPr lang="pl-PL" sz="1600" b="1" i="1" dirty="0">
                <a:ln w="3175" cap="rnd">
                  <a:solidFill>
                    <a:schemeClr val="bg1"/>
                  </a:solidFill>
                </a:ln>
                <a:solidFill>
                  <a:srgbClr val="FF0066"/>
                </a:solidFill>
                <a:latin typeface="Calibri" pitchFamily="34" charset="0"/>
                <a:cs typeface="Arial" pitchFamily="34" charset="0"/>
              </a:rPr>
              <a:t>8,3%</a:t>
            </a:r>
            <a:r>
              <a:rPr lang="pl-PL" sz="1600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 (2022 r.: 8,7%)</a:t>
            </a:r>
          </a:p>
          <a:p>
            <a:r>
              <a:rPr lang="pl-PL" sz="1600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Polska: </a:t>
            </a:r>
            <a:r>
              <a:rPr lang="pl-PL" sz="1600" b="1" i="1" dirty="0">
                <a:ln w="3175" cap="rnd">
                  <a:solidFill>
                    <a:schemeClr val="bg1"/>
                  </a:solidFill>
                </a:ln>
                <a:solidFill>
                  <a:srgbClr val="FF0066"/>
                </a:solidFill>
                <a:latin typeface="Calibri" pitchFamily="34" charset="0"/>
                <a:cs typeface="Arial" pitchFamily="34" charset="0"/>
              </a:rPr>
              <a:t>5,1%</a:t>
            </a:r>
            <a:r>
              <a:rPr lang="pl-PL" sz="1600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 (2022 r.: 5,2%)</a:t>
            </a:r>
            <a:endParaRPr lang="pl-PL" sz="16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9267" y="1773478"/>
            <a:ext cx="6317190" cy="3743753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7135077" y="2159063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12,4%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6367008" y="2306003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16,4%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5574001" y="2156762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17,3%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3971794" y="2048167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14,4%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5102550" y="252114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10,3%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279065" y="2523861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6,3%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3279065" y="2958170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12,5%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4011635" y="348137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8,5%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5324481" y="3499233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2,1%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4860943" y="3907969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6,4%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3199524" y="3905854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4,2%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7248128" y="2763905"/>
            <a:ext cx="5316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9,0%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8170741" y="2517684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13,3%</a:t>
            </a:r>
          </a:p>
        </p:txBody>
      </p:sp>
      <p:sp>
        <p:nvSpPr>
          <p:cNvPr id="25" name="pole tekstowe 24"/>
          <p:cNvSpPr txBox="1"/>
          <p:nvPr/>
        </p:nvSpPr>
        <p:spPr>
          <a:xfrm>
            <a:off x="8182108" y="3261890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10,7%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7319349" y="3745454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12,1%</a:t>
            </a:r>
          </a:p>
        </p:txBody>
      </p:sp>
      <p:sp>
        <p:nvSpPr>
          <p:cNvPr id="27" name="pole tekstowe 26"/>
          <p:cNvSpPr txBox="1"/>
          <p:nvPr/>
        </p:nvSpPr>
        <p:spPr>
          <a:xfrm>
            <a:off x="6458032" y="3358265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8,4%</a:t>
            </a:r>
          </a:p>
        </p:txBody>
      </p:sp>
      <p:sp>
        <p:nvSpPr>
          <p:cNvPr id="28" name="pole tekstowe 27"/>
          <p:cNvSpPr txBox="1"/>
          <p:nvPr/>
        </p:nvSpPr>
        <p:spPr>
          <a:xfrm>
            <a:off x="5862172" y="4077072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8,8%</a:t>
            </a:r>
          </a:p>
        </p:txBody>
      </p:sp>
      <p:sp>
        <p:nvSpPr>
          <p:cNvPr id="29" name="pole tekstowe 28"/>
          <p:cNvSpPr txBox="1"/>
          <p:nvPr/>
        </p:nvSpPr>
        <p:spPr>
          <a:xfrm>
            <a:off x="5029011" y="4654082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6,8%</a:t>
            </a:r>
          </a:p>
        </p:txBody>
      </p:sp>
      <p:sp>
        <p:nvSpPr>
          <p:cNvPr id="30" name="pole tekstowe 29"/>
          <p:cNvSpPr txBox="1"/>
          <p:nvPr/>
        </p:nvSpPr>
        <p:spPr>
          <a:xfrm>
            <a:off x="4160755" y="5085184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12,5%</a:t>
            </a:r>
          </a:p>
        </p:txBody>
      </p:sp>
      <p:sp>
        <p:nvSpPr>
          <p:cNvPr id="31" name="pole tekstowe 30"/>
          <p:cNvSpPr txBox="1"/>
          <p:nvPr/>
        </p:nvSpPr>
        <p:spPr>
          <a:xfrm>
            <a:off x="3451552" y="4694537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10,4%</a:t>
            </a:r>
          </a:p>
        </p:txBody>
      </p:sp>
      <p:sp>
        <p:nvSpPr>
          <p:cNvPr id="32" name="pole tekstowe 31"/>
          <p:cNvSpPr txBox="1"/>
          <p:nvPr/>
        </p:nvSpPr>
        <p:spPr>
          <a:xfrm>
            <a:off x="7963955" y="2012717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7,9%</a:t>
            </a:r>
          </a:p>
        </p:txBody>
      </p:sp>
    </p:spTree>
    <p:extLst>
      <p:ext uri="{BB962C8B-B14F-4D97-AF65-F5344CB8AC3E}">
        <p14:creationId xmlns:p14="http://schemas.microsoft.com/office/powerpoint/2010/main" val="358222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10165080" y="6556248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30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680543"/>
              </p:ext>
            </p:extLst>
          </p:nvPr>
        </p:nvGraphicFramePr>
        <p:xfrm>
          <a:off x="1523492" y="1844824"/>
          <a:ext cx="9145016" cy="2019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2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L.p.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Nazwa programu/</a:t>
                      </a:r>
                    </a:p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priorytetu/</a:t>
                      </a:r>
                    </a:p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działania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Tytuł  i zakres projektu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Wartość projektu (w zł)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Wartość dofinansowania (w zł)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Okres </a:t>
                      </a:r>
                    </a:p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realizacji projektu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Etap </a:t>
                      </a:r>
                    </a:p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realizacji projektu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4440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2.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Rezerwa </a:t>
                      </a:r>
                    </a:p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Funduszu Pracy będąca</a:t>
                      </a:r>
                    </a:p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w dyspozycji Ministra Rodziny, Pracy i Polityki Społecznej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Times New Roman"/>
                          <a:cs typeface="+mn-cs"/>
                        </a:rPr>
                        <a:t>AKTYWIZACJA ZAWODOWA BEZROBOTNYCH ZAMIESZKUJĄCYCH NA WSI (109) </a:t>
                      </a: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Times New Roman"/>
                          <a:cs typeface="+mn-cs"/>
                        </a:rPr>
                        <a:t>adresowany do 13 osób, formy wsparcia: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Times New Roman"/>
                          <a:cs typeface="+mn-cs"/>
                        </a:rPr>
                        <a:t>szkolenie indywidualne (6 osób),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Times New Roman"/>
                          <a:cs typeface="+mn-cs"/>
                        </a:rPr>
                        <a:t>roboty publiczne (7 osób).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129 636,49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(rezerwa FP) 113 800,00</a:t>
                      </a:r>
                    </a:p>
                    <a:p>
                      <a:pPr algn="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(wkład własny) 15 836,49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11.04.2023 – 30.04.2024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Times New Roman"/>
                          <a:cs typeface="+mn-cs"/>
                        </a:rPr>
                        <a:t>W trakcie realizacji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ytuł 2"/>
          <p:cNvSpPr>
            <a:spLocks noGrp="1"/>
          </p:cNvSpPr>
          <p:nvPr>
            <p:ph type="title"/>
          </p:nvPr>
        </p:nvSpPr>
        <p:spPr>
          <a:xfrm>
            <a:off x="2207568" y="414388"/>
            <a:ext cx="7776864" cy="782364"/>
          </a:xfrm>
        </p:spPr>
        <p:txBody>
          <a:bodyPr>
            <a:no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Zestawienie projektów realizowanych w 2023 r. </a:t>
            </a:r>
          </a:p>
        </p:txBody>
      </p:sp>
    </p:spTree>
    <p:extLst>
      <p:ext uri="{BB962C8B-B14F-4D97-AF65-F5344CB8AC3E}">
        <p14:creationId xmlns:p14="http://schemas.microsoft.com/office/powerpoint/2010/main" val="309344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10165080" y="6556248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31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214154"/>
              </p:ext>
            </p:extLst>
          </p:nvPr>
        </p:nvGraphicFramePr>
        <p:xfrm>
          <a:off x="1523492" y="1844824"/>
          <a:ext cx="9145016" cy="3299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2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L.p.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Nazwa programu/</a:t>
                      </a:r>
                    </a:p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priorytetu/</a:t>
                      </a:r>
                    </a:p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działania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Tytuł  i zakres projektu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Wartość projektu (w zł)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Wartość dofinansowania (w zł)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Okres </a:t>
                      </a:r>
                    </a:p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realizacji projektu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Etap </a:t>
                      </a:r>
                    </a:p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realizacji projektu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4440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1.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Rezerwa </a:t>
                      </a:r>
                    </a:p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Funduszu Pracy będąca</a:t>
                      </a:r>
                    </a:p>
                    <a:p>
                      <a:pPr algn="ct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w dyspozycji Ministra Rodziny, Pracy i Polityki Społecznej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Times New Roman"/>
                          <a:cs typeface="+mn-cs"/>
                        </a:rPr>
                        <a:t>AKTYWIZACJA ZAWODOWA BEZROBOTNYCH ZAMIESZKUJĄCYCH NA WSI (107) </a:t>
                      </a: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Times New Roman"/>
                          <a:cs typeface="+mn-cs"/>
                        </a:rPr>
                        <a:t>adresowany do 66 osób, formy wsparcia: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Times New Roman"/>
                          <a:cs typeface="+mn-cs"/>
                        </a:rPr>
                        <a:t>szkolenie indywidualne (2 osoby),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Times New Roman"/>
                          <a:cs typeface="+mn-cs"/>
                        </a:rPr>
                        <a:t>prace interwencyjne (23 osoby),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Times New Roman"/>
                          <a:cs typeface="+mn-cs"/>
                        </a:rPr>
                        <a:t>roboty publiczne (19 osób),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Times New Roman"/>
                          <a:cs typeface="+mn-cs"/>
                        </a:rPr>
                        <a:t>jednorazowe środki na podjęcie działalności gospodarczej (2 osoby)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Times New Roman"/>
                          <a:cs typeface="+mn-cs"/>
                        </a:rPr>
                        <a:t>refundacja kosztów wyposażenia stanowiska pracy (2 osoby),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Times New Roman"/>
                          <a:cs typeface="+mn-cs"/>
                        </a:rPr>
                        <a:t>staż (12 osób),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Times New Roman"/>
                          <a:cs typeface="+mn-cs"/>
                        </a:rPr>
                        <a:t>bon na zasiedlenie (6 osób).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648 772,73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(rezerwa FP) 459 100,00</a:t>
                      </a:r>
                      <a:r>
                        <a:rPr lang="pl-PL" sz="1200" baseline="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pl-PL" sz="120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(wkład PUP) 189 672,73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01.09.2022 – 31.12.2024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Times New Roman"/>
                          <a:cs typeface="+mn-cs"/>
                        </a:rPr>
                        <a:t>W trakcie realizacji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ytuł 2"/>
          <p:cNvSpPr>
            <a:spLocks noGrp="1"/>
          </p:cNvSpPr>
          <p:nvPr>
            <p:ph type="title"/>
          </p:nvPr>
        </p:nvSpPr>
        <p:spPr>
          <a:xfrm>
            <a:off x="2207568" y="414388"/>
            <a:ext cx="7776864" cy="1142404"/>
          </a:xfrm>
        </p:spPr>
        <p:txBody>
          <a:bodyPr>
            <a:no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Zestawienie projektów realizowanych w 2022 r. (kontynuacja z roku poprzedniego)</a:t>
            </a:r>
          </a:p>
        </p:txBody>
      </p:sp>
    </p:spTree>
    <p:extLst>
      <p:ext uri="{BB962C8B-B14F-4D97-AF65-F5344CB8AC3E}">
        <p14:creationId xmlns:p14="http://schemas.microsoft.com/office/powerpoint/2010/main" val="5152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10165080" y="6556248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32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163452" y="1412776"/>
            <a:ext cx="98650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ramach ogłoszonego przez Ministra Rodziny i Polityki Społecznej konkursu „Czas na Młodych – punkty doradztwa dla młodzieży”, złożono wniosek o przyznanie środków rezerwy FP na finansowanie projektu pilotażowego „Punkt doradztwa dla młodych w powiecie gołdapskim” </a:t>
            </a:r>
          </a:p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Nabór miał na celu wypracowanie nowych metod, narzędzi oraz sposobów pomocy bezrobotnym, poszukującym pracy lub pracodawcom tworzącym miejsca pracy, które mogłyby stać się rozwiązaniami systemowymi</a:t>
            </a:r>
          </a:p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Wniosek PUP w Gołdapi, jako jeden z 77 złożonych przez urzędy pracy          w kraju, został rozpatrzony pozytywnie i rekomendowany do realizacji</a:t>
            </a:r>
          </a:p>
        </p:txBody>
      </p:sp>
      <p:sp>
        <p:nvSpPr>
          <p:cNvPr id="7" name="Tytuł 2"/>
          <p:cNvSpPr txBox="1">
            <a:spLocks/>
          </p:cNvSpPr>
          <p:nvPr/>
        </p:nvSpPr>
        <p:spPr>
          <a:xfrm>
            <a:off x="2207568" y="188640"/>
            <a:ext cx="7776864" cy="72008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algn="ctr" fontAlgn="auto">
              <a:spcAft>
                <a:spcPts val="0"/>
              </a:spcAf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Projekt pilotażowy</a:t>
            </a:r>
          </a:p>
        </p:txBody>
      </p:sp>
    </p:spTree>
    <p:extLst>
      <p:ext uri="{BB962C8B-B14F-4D97-AF65-F5344CB8AC3E}">
        <p14:creationId xmlns:p14="http://schemas.microsoft.com/office/powerpoint/2010/main" val="210335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10165080" y="6556248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33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ytuł 2"/>
          <p:cNvSpPr txBox="1">
            <a:spLocks/>
          </p:cNvSpPr>
          <p:nvPr/>
        </p:nvSpPr>
        <p:spPr>
          <a:xfrm>
            <a:off x="2207568" y="188640"/>
            <a:ext cx="7776864" cy="72008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algn="ctr" fontAlgn="auto">
              <a:spcAft>
                <a:spcPts val="0"/>
              </a:spcAf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Projekt pilotażowy</a:t>
            </a:r>
          </a:p>
        </p:txBody>
      </p:sp>
      <p:sp>
        <p:nvSpPr>
          <p:cNvPr id="2" name="Prostokąt 1"/>
          <p:cNvSpPr/>
          <p:nvPr/>
        </p:nvSpPr>
        <p:spPr>
          <a:xfrm>
            <a:off x="1163452" y="1124744"/>
            <a:ext cx="9865095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Celem projektu jest udzielenie kompleksowego i zindywidualizowanego wsparcia dla osób do 30. roku życia poprzez utworzony punkt obsługi, działający na zasadzie jednego okienka (one stop shop)</a:t>
            </a:r>
          </a:p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Wsparcie udzielone w ramach projektu ma umożliwić przełamanie barier zidentyfikowanych u uczestników projektu, utrudniających im podjęcie aktywności zawodowej</a:t>
            </a:r>
          </a:p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 kierowany jest do 300 osób w wieku do 30 lat, zamieszkujących powiat gołdapski, zarejestrowanych w PUP w Gołdapi jako bezrobotne lub poszukujące pracy</a:t>
            </a:r>
          </a:p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Działania są kierowane również do osób niezarejestrowanych, w dużej mierze do uczniów ostatnich klas szkół ponadpodstawowych</a:t>
            </a:r>
          </a:p>
        </p:txBody>
      </p:sp>
    </p:spTree>
    <p:extLst>
      <p:ext uri="{BB962C8B-B14F-4D97-AF65-F5344CB8AC3E}">
        <p14:creationId xmlns:p14="http://schemas.microsoft.com/office/powerpoint/2010/main" val="118883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10200456" y="6556248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34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ytuł 2"/>
          <p:cNvSpPr txBox="1">
            <a:spLocks/>
          </p:cNvSpPr>
          <p:nvPr/>
        </p:nvSpPr>
        <p:spPr>
          <a:xfrm>
            <a:off x="2207567" y="101033"/>
            <a:ext cx="7776864" cy="72008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algn="ctr" fontAlgn="auto">
              <a:spcAft>
                <a:spcPts val="0"/>
              </a:spcAf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Projekt pilotażowy</a:t>
            </a:r>
          </a:p>
        </p:txBody>
      </p:sp>
      <p:sp>
        <p:nvSpPr>
          <p:cNvPr id="2" name="Prostokąt 1"/>
          <p:cNvSpPr/>
          <p:nvPr/>
        </p:nvSpPr>
        <p:spPr>
          <a:xfrm>
            <a:off x="1163452" y="798728"/>
            <a:ext cx="9865095" cy="607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końca 2023 r.:</a:t>
            </a:r>
          </a:p>
          <a:p>
            <a:pPr marL="803275" indent="-442913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udzielono 152 informacji o ofercie punktu doradztwa dla młodych, z których skorzystało 321 osób</a:t>
            </a:r>
          </a:p>
          <a:p>
            <a:pPr marL="803275" indent="-442913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 osobom udzielono indywidualnej porady zawodowej</a:t>
            </a:r>
          </a:p>
          <a:p>
            <a:pPr marL="803275" indent="-442913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odbyły się 272 wizyty w ramach porady indywidualnej</a:t>
            </a:r>
          </a:p>
          <a:p>
            <a:pPr marL="803275" indent="-442913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osoby skorzystały z indywidualnej informacji zawodowej</a:t>
            </a:r>
          </a:p>
          <a:p>
            <a:pPr marL="803275" indent="-442913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44 osoby skorzystały z grupowej informacji zawodowej</a:t>
            </a:r>
          </a:p>
          <a:p>
            <a:pPr marL="803275" indent="-442913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osób skorzystało z porady grupowej</a:t>
            </a:r>
          </a:p>
          <a:p>
            <a:pPr marL="803275" indent="-442913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osób rozpoczęło staż</a:t>
            </a:r>
          </a:p>
          <a:p>
            <a:pPr marL="803275" indent="-442913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osób otrzymało bon finansowy</a:t>
            </a:r>
          </a:p>
          <a:p>
            <a:pPr marL="803275" indent="-442913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osób objęto wsparciem psychologicznym</a:t>
            </a:r>
          </a:p>
          <a:p>
            <a:pPr marL="803275" indent="-442913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osoby skorzystały z doradztwa w zakresie edukacji</a:t>
            </a:r>
          </a:p>
          <a:p>
            <a:pPr marL="803275" indent="-442913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osoba skorzystała z doradztwa w kwestii mieszkaniowej</a:t>
            </a:r>
          </a:p>
          <a:p>
            <a:pPr marL="803275" indent="-442913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przypadku 67 osób zniwelowano bariery utrudniające podjęcie aktywności zawodowej</a:t>
            </a:r>
          </a:p>
          <a:p>
            <a:pPr marL="803275" indent="-442913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 osób zauważyło u siebie wzrost motywacji do zmiany własnej sytuacji życiowej</a:t>
            </a:r>
          </a:p>
        </p:txBody>
      </p:sp>
    </p:spTree>
    <p:extLst>
      <p:ext uri="{BB962C8B-B14F-4D97-AF65-F5344CB8AC3E}">
        <p14:creationId xmlns:p14="http://schemas.microsoft.com/office/powerpoint/2010/main" val="22701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10165080" y="6556248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35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ytuł 2"/>
          <p:cNvSpPr txBox="1">
            <a:spLocks/>
          </p:cNvSpPr>
          <p:nvPr/>
        </p:nvSpPr>
        <p:spPr>
          <a:xfrm>
            <a:off x="2207568" y="188640"/>
            <a:ext cx="7776864" cy="72008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algn="ctr" fontAlgn="auto">
              <a:spcAft>
                <a:spcPts val="0"/>
              </a:spcAf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Projekt pilotażowy</a:t>
            </a:r>
          </a:p>
        </p:txBody>
      </p:sp>
      <p:sp>
        <p:nvSpPr>
          <p:cNvPr id="2" name="Prostokąt 1"/>
          <p:cNvSpPr/>
          <p:nvPr/>
        </p:nvSpPr>
        <p:spPr>
          <a:xfrm>
            <a:off x="1487488" y="1556792"/>
            <a:ext cx="92170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Budżet projektu wynosi 658 680,00 zł, w tym:</a:t>
            </a:r>
          </a:p>
          <a:p>
            <a:pPr marL="803275" indent="-442913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100 110,00 zł na 2023 r.</a:t>
            </a:r>
          </a:p>
          <a:p>
            <a:pPr marL="803275" indent="-442913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558 570,00 zł na 2024 r.</a:t>
            </a:r>
          </a:p>
          <a:p>
            <a:pPr marL="360362">
              <a:spcAft>
                <a:spcPts val="0"/>
              </a:spcAft>
            </a:pPr>
            <a:endParaRPr lang="pl-PL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Wydatki projektu w 2023 r. wyniosły 93 718,61 zł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Okres realizacji: od 1 sierpnia 2023 r. do 31 grudnia 2024 r.</a:t>
            </a:r>
          </a:p>
        </p:txBody>
      </p:sp>
    </p:spTree>
    <p:extLst>
      <p:ext uri="{BB962C8B-B14F-4D97-AF65-F5344CB8AC3E}">
        <p14:creationId xmlns:p14="http://schemas.microsoft.com/office/powerpoint/2010/main" val="395235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81754" y="548680"/>
            <a:ext cx="4428492" cy="504056"/>
          </a:xfrm>
        </p:spPr>
        <p:txBody>
          <a:bodyPr>
            <a:no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Zatrudnienie cudzoziemców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10165080" y="6556248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36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523492" y="1628800"/>
            <a:ext cx="914501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2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itchFamily="34" charset="0"/>
              </a:rPr>
              <a:t>W 2023 r. przyjęto 91 oświadczeń o zamiarze powierzenia</a:t>
            </a:r>
          </a:p>
          <a:p>
            <a:pPr marL="360363" algn="just">
              <a:spcAft>
                <a:spcPts val="1200"/>
              </a:spcAft>
            </a:pPr>
            <a:r>
              <a:rPr lang="pl-PL" b="1" dirty="0">
                <a:solidFill>
                  <a:schemeClr val="bg1"/>
                </a:solidFill>
                <a:latin typeface="Calibri" pitchFamily="34" charset="0"/>
              </a:rPr>
              <a:t>pracy cudzoziemcowi (2022 r. – 77)</a:t>
            </a:r>
          </a:p>
          <a:p>
            <a:pPr marL="762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itchFamily="34" charset="0"/>
              </a:rPr>
              <a:t>Przyjęte przez PUP oświadczenia dotyczyły zatrudnienia obywateli</a:t>
            </a:r>
          </a:p>
          <a:p>
            <a:pPr indent="360363" algn="just">
              <a:spcAft>
                <a:spcPts val="1200"/>
              </a:spcAft>
            </a:pPr>
            <a:r>
              <a:rPr lang="pl-PL" b="1" dirty="0">
                <a:solidFill>
                  <a:schemeClr val="bg1"/>
                </a:solidFill>
                <a:latin typeface="Calibri" pitchFamily="34" charset="0"/>
              </a:rPr>
              <a:t>Ukrainy (60), Białorusi (11), Gruzji (8) oraz Mołdawii (2)</a:t>
            </a:r>
          </a:p>
          <a:p>
            <a:pPr marL="358775" indent="-358775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itchFamily="34" charset="0"/>
              </a:rPr>
              <a:t>Największą liczba oświadczeń (69) złożyła firma KENSUS Sp. z o.o. spółka komandytowa</a:t>
            </a:r>
          </a:p>
          <a:p>
            <a:pPr marL="358775" indent="-358775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itchFamily="34" charset="0"/>
              </a:rPr>
              <a:t>Zatrudniono 70 cudzoziemców, (2022 r. – 49), natomiast najwięcej (59 osób) w KENSUS Sp. z o.o. spółka komandytowa</a:t>
            </a:r>
          </a:p>
        </p:txBody>
      </p:sp>
    </p:spTree>
    <p:extLst>
      <p:ext uri="{BB962C8B-B14F-4D97-AF65-F5344CB8AC3E}">
        <p14:creationId xmlns:p14="http://schemas.microsoft.com/office/powerpoint/2010/main" val="42713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81754" y="548680"/>
            <a:ext cx="4428492" cy="504056"/>
          </a:xfrm>
        </p:spPr>
        <p:txBody>
          <a:bodyPr>
            <a:no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Zatrudnienie cudzoziemców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10165080" y="6556248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37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316596" y="1374591"/>
            <a:ext cx="9558808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itchFamily="34" charset="0"/>
              </a:rPr>
              <a:t>Z zatrudnieniem obcokrajowców wiąże się również sporządzanie informacji starosty na temat zaspokojenia potrzeb kadrowych podmiotu powierzającego wykonanie pracy cudzoziemcowi </a:t>
            </a:r>
          </a:p>
          <a:p>
            <a:pPr marL="360363" indent="-360363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itchFamily="34" charset="0"/>
              </a:rPr>
              <a:t>W 2022 r. wystawiono 491 informacji starosty (w 2022 r. – 288), dotyczących 491 miejsc pracy (w 2022 r. – 288)</a:t>
            </a:r>
          </a:p>
          <a:p>
            <a:pPr marL="358775" indent="-358775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itchFamily="34" charset="0"/>
              </a:rPr>
              <a:t>Najczęściej chodziło o zatrudnienie dla pracowników produkcji (343 miejsca) oraz wykonującym czynności pomocnicze (62 miejsca) </a:t>
            </a:r>
          </a:p>
          <a:p>
            <a:pPr marL="360363" indent="-360363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itchFamily="34" charset="0"/>
              </a:rPr>
              <a:t>W 2022 r. także dominowało zatrudnienie dla pracowników produkcji (235 miejsc), na drugim miejscu znaleźli się spawacze (50 miejsc)</a:t>
            </a:r>
          </a:p>
        </p:txBody>
      </p:sp>
    </p:spTree>
    <p:extLst>
      <p:ext uri="{BB962C8B-B14F-4D97-AF65-F5344CB8AC3E}">
        <p14:creationId xmlns:p14="http://schemas.microsoft.com/office/powerpoint/2010/main" val="331045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81754" y="576548"/>
            <a:ext cx="4428492" cy="504056"/>
          </a:xfrm>
        </p:spPr>
        <p:txBody>
          <a:bodyPr>
            <a:no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Zatrudnienie cudzoziemców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10165080" y="6556248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38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294030" y="1412776"/>
            <a:ext cx="960394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itchFamily="34" charset="0"/>
              </a:rPr>
              <a:t>Na mocy ustawy z dnia 12 marca 2022 r. o pomocy obywatelom Ukrainy w związku z konfliktem zbrojnym na terytorium tego państwa, podmiot zatrudniający uchodźców z Ukrainy nie ma obowiązku składania oświadczeń o zamiarze powierzenia pracy cudzoziemcowi, wymagane jest natomiast powiadomienie o tym fakcie (w ciągu 14 dni) właściwego powiatowego urzędu pracy </a:t>
            </a:r>
          </a:p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itchFamily="34" charset="0"/>
              </a:rPr>
              <a:t>Do PUP w Gołdapi wpłynęło łącznie 107 powiadomień o powierzeniu pracy obywatelom Ukrainy (2022 r. – 89)</a:t>
            </a:r>
          </a:p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itchFamily="34" charset="0"/>
              </a:rPr>
              <a:t>Efektem były 94 podjęcia pracy przez cudzoziemców z kraju dotkniętego wojną (2022 r. – 86), w tym najwięcej w spółce KENSUS Sp. z o.o. spółka komandytowa (51 osób)</a:t>
            </a:r>
          </a:p>
        </p:txBody>
      </p:sp>
    </p:spTree>
    <p:extLst>
      <p:ext uri="{BB962C8B-B14F-4D97-AF65-F5344CB8AC3E}">
        <p14:creationId xmlns:p14="http://schemas.microsoft.com/office/powerpoint/2010/main" val="74181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spect="1" noChangeArrowheads="1"/>
          </p:cNvSpPr>
          <p:nvPr/>
        </p:nvSpPr>
        <p:spPr bwMode="auto">
          <a:xfrm>
            <a:off x="1498712" y="366566"/>
            <a:ext cx="9180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Fajni lokalni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091936" y="6589864"/>
            <a:ext cx="576064" cy="268139"/>
          </a:xfrm>
        </p:spPr>
        <p:txBody>
          <a:bodyPr/>
          <a:lstStyle/>
          <a:p>
            <a:pPr>
              <a:defRPr/>
            </a:pPr>
            <a:fld id="{FC1F61F8-7234-41FF-BAD1-8BDAF17EB92B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39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Symbol zastępczy zawartości 2"/>
          <p:cNvSpPr>
            <a:spLocks noGrp="1"/>
          </p:cNvSpPr>
          <p:nvPr>
            <p:ph idx="4294967295"/>
          </p:nvPr>
        </p:nvSpPr>
        <p:spPr>
          <a:xfrm>
            <a:off x="695400" y="1052736"/>
            <a:ext cx="11017224" cy="55371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1950" indent="-296863" algn="just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l-PL" sz="2200" b="1" dirty="0">
                <a:solidFill>
                  <a:schemeClr val="bg1"/>
                </a:solidFill>
                <a:latin typeface="Calibri" pitchFamily="34" charset="0"/>
              </a:rPr>
              <a:t>W 2023 r. kontynuowano rozpoczętą w październiku 2022 r. akcję PUP w Gołdapi pod nazwą „Fajni lokalni", która polega na wspieraniu działalności i promowaniu przede wszystkim małych przedsiębiorców z terenu powiatu gołdapskiego </a:t>
            </a:r>
          </a:p>
          <a:p>
            <a:pPr marL="361950" indent="-296863" algn="just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l-PL" sz="2200" b="1" dirty="0">
                <a:solidFill>
                  <a:schemeClr val="bg1"/>
                </a:solidFill>
                <a:latin typeface="Calibri" pitchFamily="34" charset="0"/>
              </a:rPr>
              <a:t>Celem akcji jest uświadomienie mieszkańcom, że korzystanie z usług i produktów miejscowych firm przyczynia się do tworzenia miejsc pracy i rozwoju lokalnej społeczności oraz jeszcze lepsza współpraca pomiędzy urzędem pracy a przedsiębiorcami</a:t>
            </a:r>
          </a:p>
          <a:p>
            <a:pPr marL="361950" indent="-296863" algn="just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l-PL" sz="2200" b="1" dirty="0">
                <a:solidFill>
                  <a:prstClr val="black"/>
                </a:solidFill>
                <a:latin typeface="Calibri" pitchFamily="34" charset="0"/>
              </a:rPr>
              <a:t>Doradcy klienta PUP regularnie kontaktują się lokalnymi firmami i proponują im udział                w przedsięwzięciu:</a:t>
            </a:r>
          </a:p>
          <a:p>
            <a:pPr marL="625475" indent="-263525" algn="just"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l-PL" sz="2200" b="1" dirty="0">
                <a:solidFill>
                  <a:schemeClr val="bg1"/>
                </a:solidFill>
                <a:latin typeface="Calibri" pitchFamily="34" charset="0"/>
              </a:rPr>
              <a:t>nawiązano kontakt z 26 przedsiębiorcami (wszyscy byli zainteresowani współpracą)</a:t>
            </a:r>
          </a:p>
          <a:p>
            <a:pPr marL="625475" indent="-263525"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l-PL" sz="2200" b="1" dirty="0">
                <a:solidFill>
                  <a:schemeClr val="bg1"/>
                </a:solidFill>
                <a:latin typeface="Calibri" pitchFamily="34" charset="0"/>
              </a:rPr>
              <a:t>na stronie internetowej PUP w Gołdapi pojawiło się 26 informacji o profilu i zakresie działania firm działających w najbliższym otoczeniu</a:t>
            </a:r>
          </a:p>
          <a:p>
            <a:pPr marL="625475" indent="-263525" algn="just"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l-PL" sz="2200" b="1" dirty="0">
                <a:solidFill>
                  <a:schemeClr val="bg1"/>
                </a:solidFill>
                <a:latin typeface="Calibri" pitchFamily="34" charset="0"/>
              </a:rPr>
              <a:t>zamieszczono 26 postów na Facebooku</a:t>
            </a:r>
          </a:p>
          <a:p>
            <a:pPr marL="625475" indent="-263525"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l-PL" sz="2200" b="1" dirty="0">
                <a:solidFill>
                  <a:schemeClr val="bg1"/>
                </a:solidFill>
                <a:latin typeface="Calibri" pitchFamily="34" charset="0"/>
              </a:rPr>
              <a:t>promowano działalność kosmetyczną, fryzjerską, gastronomiczną, budowlaną, handlową, usługową, hotelarską i medyczną</a:t>
            </a:r>
          </a:p>
        </p:txBody>
      </p:sp>
    </p:spTree>
    <p:extLst>
      <p:ext uri="{BB962C8B-B14F-4D97-AF65-F5344CB8AC3E}">
        <p14:creationId xmlns:p14="http://schemas.microsoft.com/office/powerpoint/2010/main" val="10249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6003637" y="120268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2801634" y="323426"/>
            <a:ext cx="65887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ea typeface="+mj-ea"/>
                <a:cs typeface="Arial" pitchFamily="34" charset="0"/>
              </a:rPr>
              <a:t>Stopa bezrobocia w powiecie gołdapskim </a:t>
            </a:r>
          </a:p>
          <a:p>
            <a:pPr algn="ctr" eaLnBrk="0" hangingPunct="0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ea typeface="+mj-ea"/>
                <a:cs typeface="Arial" pitchFamily="34" charset="0"/>
              </a:rPr>
              <a:t>w poszczególnych miesiącach 2022 i 2023 r. 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>
          <a:xfrm>
            <a:off x="10146380" y="6533370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4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906379" y="5661248"/>
            <a:ext cx="3829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ea typeface="+mj-ea"/>
                <a:cs typeface="Arial" pitchFamily="34" charset="0"/>
              </a:rPr>
              <a:t>Dynamika spadku w 2023 r. : 4,0 pkt. proc.</a:t>
            </a:r>
          </a:p>
        </p:txBody>
      </p:sp>
      <p:graphicFrame>
        <p:nvGraphicFramePr>
          <p:cNvPr id="8" name="Obi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5497928"/>
              </p:ext>
            </p:extLst>
          </p:nvPr>
        </p:nvGraphicFramePr>
        <p:xfrm>
          <a:off x="1703512" y="1702904"/>
          <a:ext cx="8784977" cy="3636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8156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spect="1" noChangeArrowheads="1"/>
          </p:cNvSpPr>
          <p:nvPr/>
        </p:nvSpPr>
        <p:spPr bwMode="auto">
          <a:xfrm>
            <a:off x="1498712" y="366566"/>
            <a:ext cx="9180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Fajni lokalni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091936" y="6589864"/>
            <a:ext cx="576064" cy="268139"/>
          </a:xfrm>
        </p:spPr>
        <p:txBody>
          <a:bodyPr/>
          <a:lstStyle/>
          <a:p>
            <a:pPr>
              <a:defRPr/>
            </a:pPr>
            <a:fld id="{FC1F61F8-7234-41FF-BAD1-8BDAF17EB92B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40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026859" y="2808301"/>
            <a:ext cx="2739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 i="1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pl-PL" sz="1400" b="0" dirty="0"/>
              <a:t>Medycyna Naturalna</a:t>
            </a:r>
          </a:p>
          <a:p>
            <a:pPr algn="ctr"/>
            <a:r>
              <a:rPr lang="pl-PL" sz="1400" b="0" dirty="0"/>
              <a:t>Małgorzata </a:t>
            </a:r>
            <a:r>
              <a:rPr lang="pl-PL" sz="1400" b="0" dirty="0" err="1"/>
              <a:t>Skołysz</a:t>
            </a:r>
            <a:endParaRPr lang="pl-PL" sz="1400" b="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1026859" y="6046079"/>
            <a:ext cx="2739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 i="1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pl-PL" sz="1400" b="0" dirty="0"/>
              <a:t>Salon firan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5282641" y="4653136"/>
            <a:ext cx="161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 i="1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pl-PL" sz="1400" b="0" dirty="0"/>
              <a:t>Gabinet masażu Łukasz Sawicki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6895492" y="6046078"/>
            <a:ext cx="1764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 i="1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pl-PL" sz="1400" b="0" dirty="0"/>
              <a:t>Pracownia sushi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7680176" y="88978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 i="1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pl-PL" sz="1400" b="0" dirty="0"/>
              <a:t>Optyk </a:t>
            </a:r>
          </a:p>
          <a:p>
            <a:pPr algn="ctr"/>
            <a:r>
              <a:rPr lang="pl-PL" sz="1400" b="0" dirty="0"/>
              <a:t>Renata Naszkiewicz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188640"/>
            <a:ext cx="2317978" cy="2960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99"/>
          <a:stretch/>
        </p:blipFill>
        <p:spPr>
          <a:xfrm>
            <a:off x="1017981" y="332641"/>
            <a:ext cx="2743371" cy="2346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2260" y="3639070"/>
            <a:ext cx="2966654" cy="2224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248" y="1484464"/>
            <a:ext cx="2341439" cy="3052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3487614"/>
            <a:ext cx="2507830" cy="3043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826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spect="1" noChangeArrowheads="1"/>
          </p:cNvSpPr>
          <p:nvPr/>
        </p:nvSpPr>
        <p:spPr bwMode="auto">
          <a:xfrm>
            <a:off x="5807968" y="198801"/>
            <a:ext cx="40931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Konkurs plastyczny</a:t>
            </a:r>
          </a:p>
          <a:p>
            <a:pPr algn="ctr">
              <a:tabLst>
                <a:tab pos="457200" algn="l"/>
              </a:tabLs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„Mój wymarzony zawód”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091936" y="6589864"/>
            <a:ext cx="576064" cy="268139"/>
          </a:xfrm>
        </p:spPr>
        <p:txBody>
          <a:bodyPr/>
          <a:lstStyle/>
          <a:p>
            <a:pPr>
              <a:defRPr/>
            </a:pPr>
            <a:fld id="{FC1F61F8-7234-41FF-BAD1-8BDAF17EB92B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41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320136" y="602128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i="1" dirty="0">
                <a:ln w="3175" cap="rnd">
                  <a:solidFill>
                    <a:prstClr val="black"/>
                  </a:solidFill>
                </a:ln>
                <a:solidFill>
                  <a:prstClr val="black"/>
                </a:solidFill>
                <a:latin typeface="Calibri" pitchFamily="34" charset="0"/>
                <a:ea typeface="+mj-ea"/>
                <a:cs typeface="Arial" pitchFamily="34" charset="0"/>
              </a:rPr>
              <a:t>05.04.2023 r.</a:t>
            </a:r>
            <a:endParaRPr lang="pl-PL" sz="1800" dirty="0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1628800"/>
            <a:ext cx="5390427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 t="12840"/>
          <a:stretch/>
        </p:blipFill>
        <p:spPr>
          <a:xfrm>
            <a:off x="911546" y="116632"/>
            <a:ext cx="3363397" cy="2072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5" r="9322"/>
          <a:stretch/>
        </p:blipFill>
        <p:spPr>
          <a:xfrm>
            <a:off x="906742" y="2385154"/>
            <a:ext cx="3368201" cy="216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6"/>
          <a:stretch/>
        </p:blipFill>
        <p:spPr>
          <a:xfrm>
            <a:off x="906742" y="4747389"/>
            <a:ext cx="3359273" cy="1977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93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spect="1" noChangeArrowheads="1"/>
          </p:cNvSpPr>
          <p:nvPr/>
        </p:nvSpPr>
        <p:spPr bwMode="auto">
          <a:xfrm>
            <a:off x="4451140" y="197483"/>
            <a:ext cx="73386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Konkurs plastyczny „Mój wymarzony zawód”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091936" y="6589864"/>
            <a:ext cx="576064" cy="268139"/>
          </a:xfrm>
        </p:spPr>
        <p:txBody>
          <a:bodyPr/>
          <a:lstStyle/>
          <a:p>
            <a:pPr>
              <a:defRPr/>
            </a:pPr>
            <a:fld id="{FC1F61F8-7234-41FF-BAD1-8BDAF17EB92B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42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775520" y="587727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i="1" dirty="0">
                <a:ln w="3175" cap="rnd">
                  <a:solidFill>
                    <a:prstClr val="black"/>
                  </a:solidFill>
                </a:ln>
                <a:solidFill>
                  <a:prstClr val="black"/>
                </a:solidFill>
                <a:latin typeface="Calibri" pitchFamily="34" charset="0"/>
                <a:ea typeface="+mj-ea"/>
                <a:cs typeface="Arial" pitchFamily="34" charset="0"/>
              </a:rPr>
              <a:t>24.04.2023 r.</a:t>
            </a:r>
            <a:endParaRPr lang="pl-PL" sz="18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0" t="14300"/>
          <a:stretch/>
        </p:blipFill>
        <p:spPr>
          <a:xfrm>
            <a:off x="4651199" y="999177"/>
            <a:ext cx="3716324" cy="242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1"/>
          <a:stretch/>
        </p:blipFill>
        <p:spPr>
          <a:xfrm>
            <a:off x="507640" y="448106"/>
            <a:ext cx="3176340" cy="1761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39" y="2753229"/>
            <a:ext cx="3716324" cy="2482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7" r="17706"/>
          <a:stretch/>
        </p:blipFill>
        <p:spPr>
          <a:xfrm>
            <a:off x="8788371" y="1849304"/>
            <a:ext cx="2645954" cy="3546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1" t="19551"/>
          <a:stretch/>
        </p:blipFill>
        <p:spPr>
          <a:xfrm>
            <a:off x="4868242" y="3789040"/>
            <a:ext cx="3499281" cy="2646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604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73379" y="260648"/>
            <a:ext cx="4824536" cy="432048"/>
          </a:xfrm>
        </p:spPr>
        <p:txBody>
          <a:bodyPr>
            <a:no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Konkurs Wiedzy o Rynku Pracy</a:t>
            </a: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10146380" y="6523943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43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039910" y="1052736"/>
            <a:ext cx="1009147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 grudnia 2023 r., w siedzibie Powiatowego Urzędu Pracy w Gołdapi, odbył się finał VII edycji Konkursu Wiedzy o Rynku Pracy</a:t>
            </a:r>
          </a:p>
          <a:p>
            <a:pPr marL="361950" indent="-3619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Organizatorami konkursu byli: Powiatowy Urząd Pracy w Gołdapi, Zespół Szkół Zawodowych w Gołdapi i Liceum Ogólnokształcące im. Jana Pawła II w Gołdapi pod honorowym patronatem Starosty Gołdapskiego</a:t>
            </a:r>
          </a:p>
          <a:p>
            <a:pPr marL="361950" indent="-3619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finałowej rundzie znalazło się troje uczniów uczęszczających do Liceum Ogólnokształcącego w Gołdapi</a:t>
            </a:r>
          </a:p>
          <a:p>
            <a:pPr marL="361950" indent="-3619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Nagrodę główną stanowił bon podarunkowy o wartości 2000 zł, natomiast nagrodami za zajęcie drugiego oraz trzeciego miejsca były bony o wartości odpowiednio 1500 oraz 1000 zł</a:t>
            </a:r>
          </a:p>
          <a:p>
            <a:pPr marL="361950" indent="-3619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Pozostali uczestnicy otrzymali słuchawki bezprzewodowe, bony do wykorzystania w drogerii, a wszystkim uczniom wręczono pamiątkowe dyplomy oraz gadżety promujące powiat gołdapski</a:t>
            </a:r>
          </a:p>
        </p:txBody>
      </p:sp>
    </p:spTree>
    <p:extLst>
      <p:ext uri="{BB962C8B-B14F-4D97-AF65-F5344CB8AC3E}">
        <p14:creationId xmlns:p14="http://schemas.microsoft.com/office/powerpoint/2010/main" val="412682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3352" y="176434"/>
            <a:ext cx="4824536" cy="432048"/>
          </a:xfrm>
        </p:spPr>
        <p:txBody>
          <a:bodyPr>
            <a:no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Konkurs Wiedzy o Rynku Pracy</a:t>
            </a: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10146380" y="6523943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44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261721" y="6339277"/>
            <a:ext cx="1668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i="1" dirty="0">
                <a:ln w="3175" cap="rnd">
                  <a:solidFill>
                    <a:prstClr val="black"/>
                  </a:solidFill>
                </a:ln>
                <a:solidFill>
                  <a:prstClr val="black"/>
                </a:solidFill>
                <a:latin typeface="Calibri" pitchFamily="34" charset="0"/>
                <a:ea typeface="+mj-ea"/>
                <a:cs typeface="Arial" pitchFamily="34" charset="0"/>
              </a:rPr>
              <a:t>14.12.2023 r.</a:t>
            </a:r>
            <a:endParaRPr lang="pl-PL" sz="18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3"/>
          <a:stretch/>
        </p:blipFill>
        <p:spPr>
          <a:xfrm>
            <a:off x="3697533" y="829040"/>
            <a:ext cx="4109897" cy="2336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18878" b="9204"/>
          <a:stretch/>
        </p:blipFill>
        <p:spPr>
          <a:xfrm>
            <a:off x="6312024" y="3525422"/>
            <a:ext cx="5563295" cy="2727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3" b="5628"/>
          <a:stretch/>
        </p:blipFill>
        <p:spPr>
          <a:xfrm>
            <a:off x="407368" y="3525422"/>
            <a:ext cx="5472608" cy="272792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8" t="7146" r="14414" b="11142"/>
          <a:stretch/>
        </p:blipFill>
        <p:spPr>
          <a:xfrm rot="5400000">
            <a:off x="922851" y="969231"/>
            <a:ext cx="2336533" cy="205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0" t="9658" r="20152"/>
          <a:stretch/>
        </p:blipFill>
        <p:spPr>
          <a:xfrm>
            <a:off x="8385770" y="353681"/>
            <a:ext cx="2754921" cy="2811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785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spect="1" noChangeArrowheads="1"/>
          </p:cNvSpPr>
          <p:nvPr/>
        </p:nvSpPr>
        <p:spPr bwMode="auto">
          <a:xfrm>
            <a:off x="4403812" y="260648"/>
            <a:ext cx="33843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Zakupy i inwestycje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091936" y="6589864"/>
            <a:ext cx="576064" cy="268139"/>
          </a:xfrm>
        </p:spPr>
        <p:txBody>
          <a:bodyPr/>
          <a:lstStyle/>
          <a:p>
            <a:pPr>
              <a:defRPr/>
            </a:pPr>
            <a:fld id="{FC1F61F8-7234-41FF-BAD1-8BDAF17EB92B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45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556376" y="5410091"/>
            <a:ext cx="2922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i="1" dirty="0">
                <a:ln w="3175" cap="rnd">
                  <a:solidFill>
                    <a:prstClr val="black"/>
                  </a:solidFill>
                </a:ln>
                <a:solidFill>
                  <a:prstClr val="black"/>
                </a:solidFill>
                <a:latin typeface="Calibri" pitchFamily="34" charset="0"/>
                <a:ea typeface="+mj-ea"/>
                <a:cs typeface="Arial" pitchFamily="34" charset="0"/>
              </a:rPr>
              <a:t>Monochromatyczne urządzenie wielofunkcyjne</a:t>
            </a:r>
            <a:endParaRPr lang="pl-PL" sz="18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FD99E9D-766A-BC46-7661-2E29676021B0}"/>
              </a:ext>
            </a:extLst>
          </p:cNvPr>
          <p:cNvSpPr txBox="1"/>
          <p:nvPr/>
        </p:nvSpPr>
        <p:spPr>
          <a:xfrm>
            <a:off x="6808953" y="4570260"/>
            <a:ext cx="2922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i="1" dirty="0">
                <a:ln w="3175" cap="rnd">
                  <a:solidFill>
                    <a:prstClr val="black"/>
                  </a:solidFill>
                </a:ln>
                <a:solidFill>
                  <a:prstClr val="black"/>
                </a:solidFill>
                <a:latin typeface="Calibri" pitchFamily="34" charset="0"/>
                <a:ea typeface="+mj-ea"/>
                <a:cs typeface="Arial" pitchFamily="34" charset="0"/>
              </a:rPr>
              <a:t>Serwer do roli zapasowego kontrolera domeny</a:t>
            </a:r>
            <a:endParaRPr lang="pl-PL" sz="18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D242A73-6E25-C796-47C5-687FC953C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2342" y="1885914"/>
            <a:ext cx="4150632" cy="2772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E00632B-910A-1ED1-8189-F2E3BD8AFA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r="14168"/>
          <a:stretch/>
        </p:blipFill>
        <p:spPr>
          <a:xfrm rot="16200000">
            <a:off x="6830049" y="762679"/>
            <a:ext cx="2880321" cy="45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16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spect="1" noChangeArrowheads="1"/>
          </p:cNvSpPr>
          <p:nvPr/>
        </p:nvSpPr>
        <p:spPr bwMode="auto">
          <a:xfrm>
            <a:off x="4403812" y="260648"/>
            <a:ext cx="33843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Zakupy i inwestycje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091936" y="6589864"/>
            <a:ext cx="576064" cy="268139"/>
          </a:xfrm>
        </p:spPr>
        <p:txBody>
          <a:bodyPr/>
          <a:lstStyle/>
          <a:p>
            <a:pPr>
              <a:defRPr/>
            </a:pPr>
            <a:fld id="{FC1F61F8-7234-41FF-BAD1-8BDAF17EB92B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46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729914" y="5892963"/>
            <a:ext cx="4732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i="1" dirty="0">
                <a:ln w="3175" cap="rnd">
                  <a:solidFill>
                    <a:prstClr val="black"/>
                  </a:solidFill>
                </a:ln>
                <a:solidFill>
                  <a:prstClr val="black"/>
                </a:solidFill>
                <a:latin typeface="Calibri" pitchFamily="34" charset="0"/>
                <a:ea typeface="+mj-ea"/>
                <a:cs typeface="Arial" pitchFamily="34" charset="0"/>
              </a:rPr>
              <a:t>Wyremontowane pokoje na pierwszym piętrze</a:t>
            </a:r>
            <a:endParaRPr lang="pl-PL" sz="18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C091A20-D9A2-BEDE-8D54-8704E8B96C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98577" y="1832510"/>
            <a:ext cx="4262674" cy="2847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9A5BE7F-5960-FDD1-B09A-B58530B9FE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30751" y="1832509"/>
            <a:ext cx="4262673" cy="2847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39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spect="1" noChangeArrowheads="1"/>
          </p:cNvSpPr>
          <p:nvPr/>
        </p:nvSpPr>
        <p:spPr bwMode="auto">
          <a:xfrm>
            <a:off x="4403812" y="260648"/>
            <a:ext cx="33843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Zakupy i inwestycje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091936" y="6589864"/>
            <a:ext cx="576064" cy="268139"/>
          </a:xfrm>
        </p:spPr>
        <p:txBody>
          <a:bodyPr/>
          <a:lstStyle/>
          <a:p>
            <a:pPr>
              <a:defRPr/>
            </a:pPr>
            <a:fld id="{FC1F61F8-7234-41FF-BAD1-8BDAF17EB92B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47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729914" y="5892963"/>
            <a:ext cx="4732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i="1" dirty="0">
                <a:ln w="3175" cap="rnd">
                  <a:solidFill>
                    <a:prstClr val="black"/>
                  </a:solidFill>
                </a:ln>
                <a:solidFill>
                  <a:prstClr val="black"/>
                </a:solidFill>
                <a:latin typeface="Calibri" pitchFamily="34" charset="0"/>
                <a:ea typeface="+mj-ea"/>
                <a:cs typeface="Arial" pitchFamily="34" charset="0"/>
              </a:rPr>
              <a:t>Ścianka działowa i nowe drzwi w piwnicy</a:t>
            </a:r>
            <a:endParaRPr lang="pl-PL" sz="18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4926D94-025E-78BC-2C84-36D16A279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8385" y="1758047"/>
            <a:ext cx="4077071" cy="272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1F2E8190-90E9-3CC1-7C72-612747B03D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77" y="1700804"/>
            <a:ext cx="4248474" cy="2837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824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spect="1" noChangeArrowheads="1"/>
          </p:cNvSpPr>
          <p:nvPr/>
        </p:nvSpPr>
        <p:spPr bwMode="auto">
          <a:xfrm>
            <a:off x="4403812" y="260648"/>
            <a:ext cx="33843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Zakupy i inwestycje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091936" y="6589864"/>
            <a:ext cx="576064" cy="268139"/>
          </a:xfrm>
        </p:spPr>
        <p:txBody>
          <a:bodyPr/>
          <a:lstStyle/>
          <a:p>
            <a:pPr>
              <a:defRPr/>
            </a:pPr>
            <a:fld id="{FC1F61F8-7234-41FF-BAD1-8BDAF17EB92B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48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4634744" y="5877272"/>
            <a:ext cx="292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i="1" dirty="0">
                <a:ln w="3175" cap="rnd">
                  <a:solidFill>
                    <a:prstClr val="black"/>
                  </a:solidFill>
                </a:ln>
                <a:solidFill>
                  <a:prstClr val="black"/>
                </a:solidFill>
                <a:latin typeface="Calibri" pitchFamily="34" charset="0"/>
                <a:ea typeface="+mj-ea"/>
                <a:cs typeface="Arial" pitchFamily="34" charset="0"/>
              </a:rPr>
              <a:t>Nowy samochód służbowy</a:t>
            </a:r>
            <a:endParaRPr lang="pl-PL" sz="1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3"/>
          <a:stretch/>
        </p:blipFill>
        <p:spPr>
          <a:xfrm>
            <a:off x="6528048" y="1978571"/>
            <a:ext cx="4001612" cy="2491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7" b="9244"/>
          <a:stretch/>
        </p:blipFill>
        <p:spPr>
          <a:xfrm>
            <a:off x="1487488" y="1426969"/>
            <a:ext cx="3816424" cy="3594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658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spect="1" noChangeArrowheads="1"/>
          </p:cNvSpPr>
          <p:nvPr/>
        </p:nvSpPr>
        <p:spPr bwMode="auto">
          <a:xfrm>
            <a:off x="2693622" y="404664"/>
            <a:ext cx="68047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Wyróżnienia w 2023 r. 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091936" y="6589864"/>
            <a:ext cx="576064" cy="268139"/>
          </a:xfrm>
        </p:spPr>
        <p:txBody>
          <a:bodyPr/>
          <a:lstStyle/>
          <a:p>
            <a:pPr>
              <a:defRPr/>
            </a:pPr>
            <a:fld id="{FC1F61F8-7234-41FF-BAD1-8BDAF17EB92B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49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Symbol zastępczy zawartości 2"/>
          <p:cNvSpPr>
            <a:spLocks noGrp="1"/>
          </p:cNvSpPr>
          <p:nvPr>
            <p:ph idx="4294967295"/>
          </p:nvPr>
        </p:nvSpPr>
        <p:spPr>
          <a:xfrm>
            <a:off x="1320969" y="1772816"/>
            <a:ext cx="9550062" cy="3456384"/>
          </a:xfrm>
          <a:prstGeom prst="rect">
            <a:avLst/>
          </a:prstGeom>
        </p:spPr>
        <p:txBody>
          <a:bodyPr>
            <a:noAutofit/>
          </a:bodyPr>
          <a:lstStyle/>
          <a:p>
            <a:pPr marL="64008" indent="0" algn="just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None/>
            </a:pPr>
            <a:r>
              <a:rPr lang="pl-PL" sz="2400" b="1" dirty="0">
                <a:solidFill>
                  <a:schemeClr val="bg1"/>
                </a:solidFill>
                <a:latin typeface="Calibri" pitchFamily="34" charset="0"/>
              </a:rPr>
              <a:t>PUP w Gołdapi osiągnął wysoki wskaźnik efektywności zatrudnieniowej, liczonej dla tzw. podstawowych form aktywizacji zawodowej, a więc dla:</a:t>
            </a:r>
          </a:p>
          <a:p>
            <a:pPr marL="361950" indent="-296863" algn="just"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  <a:latin typeface="Calibri" pitchFamily="34" charset="0"/>
              </a:rPr>
              <a:t>szkoleń</a:t>
            </a:r>
          </a:p>
          <a:p>
            <a:pPr marL="361950" indent="-296863" algn="just"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  <a:latin typeface="Calibri" pitchFamily="34" charset="0"/>
              </a:rPr>
              <a:t>staży</a:t>
            </a:r>
          </a:p>
          <a:p>
            <a:pPr marL="361950" indent="-296863" algn="just"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  <a:latin typeface="Calibri" pitchFamily="34" charset="0"/>
              </a:rPr>
              <a:t>prac interwencyjnych </a:t>
            </a:r>
          </a:p>
          <a:p>
            <a:pPr marL="361950" indent="-296863" algn="just"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  <a:latin typeface="Calibri" pitchFamily="34" charset="0"/>
              </a:rPr>
              <a:t>robót publicznych</a:t>
            </a:r>
          </a:p>
          <a:p>
            <a:pPr marL="361950" indent="-296863" algn="just"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  <a:latin typeface="Calibri" pitchFamily="34" charset="0"/>
              </a:rPr>
              <a:t>refundacji kosztów wyposażenia lub doposażenia stanowiska pracy </a:t>
            </a:r>
          </a:p>
          <a:p>
            <a:pPr marL="361950" indent="-296863" algn="just"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  <a:latin typeface="Calibri" pitchFamily="34" charset="0"/>
              </a:rPr>
              <a:t>jednorazowych środków na dofinansowanie działalności gospodarczej </a:t>
            </a:r>
          </a:p>
          <a:p>
            <a:pPr marL="64008" indent="0" algn="just">
              <a:spcBef>
                <a:spcPts val="0"/>
              </a:spcBef>
              <a:buClr>
                <a:schemeClr val="bg1"/>
              </a:buClr>
              <a:buNone/>
            </a:pPr>
            <a:endParaRPr lang="pl-PL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59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127450" y="409071"/>
            <a:ext cx="9937104" cy="643665"/>
          </a:xfrm>
        </p:spPr>
        <p:txBody>
          <a:bodyPr>
            <a:no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Bezrobotni zarejestrowani w latach 2011-2023 (napływ)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>
          <a:xfrm>
            <a:off x="10200456" y="6556953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5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8245" name="Rectangle 5"/>
          <p:cNvSpPr>
            <a:spLocks noChangeArrowheads="1"/>
          </p:cNvSpPr>
          <p:nvPr/>
        </p:nvSpPr>
        <p:spPr bwMode="auto">
          <a:xfrm>
            <a:off x="6003637" y="1178871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Wykres 7"/>
          <p:cNvGraphicFramePr/>
          <p:nvPr>
            <p:extLst>
              <p:ext uri="{D42A27DB-BD31-4B8C-83A1-F6EECF244321}">
                <p14:modId xmlns:p14="http://schemas.microsoft.com/office/powerpoint/2010/main" val="3631227179"/>
              </p:ext>
            </p:extLst>
          </p:nvPr>
        </p:nvGraphicFramePr>
        <p:xfrm>
          <a:off x="1325725" y="1412776"/>
          <a:ext cx="954055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spect="1" noChangeArrowheads="1"/>
          </p:cNvSpPr>
          <p:nvPr/>
        </p:nvSpPr>
        <p:spPr bwMode="auto">
          <a:xfrm>
            <a:off x="2693622" y="404664"/>
            <a:ext cx="68047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Wyróżnienia w 2023 r. 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091936" y="6589864"/>
            <a:ext cx="576064" cy="268139"/>
          </a:xfrm>
        </p:spPr>
        <p:txBody>
          <a:bodyPr/>
          <a:lstStyle/>
          <a:p>
            <a:pPr>
              <a:defRPr/>
            </a:pPr>
            <a:fld id="{FC1F61F8-7234-41FF-BAD1-8BDAF17EB92B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50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Symbol zastępczy zawartości 2"/>
          <p:cNvSpPr>
            <a:spLocks noGrp="1"/>
          </p:cNvSpPr>
          <p:nvPr>
            <p:ph idx="4294967295"/>
          </p:nvPr>
        </p:nvSpPr>
        <p:spPr>
          <a:xfrm>
            <a:off x="1649760" y="1628800"/>
            <a:ext cx="8892480" cy="41764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64008" indent="0">
              <a:spcBef>
                <a:spcPts val="0"/>
              </a:spcBef>
              <a:buClr>
                <a:schemeClr val="bg1"/>
              </a:buClr>
              <a:buNone/>
            </a:pPr>
            <a:r>
              <a:rPr lang="pl-PL" sz="2400" b="1" dirty="0">
                <a:solidFill>
                  <a:schemeClr val="bg1"/>
                </a:solidFill>
                <a:latin typeface="Calibri" pitchFamily="34" charset="0"/>
              </a:rPr>
              <a:t>Średnia wartość wskaźnika efektywności zatrudnieniowej za 2022 r.:</a:t>
            </a:r>
          </a:p>
          <a:p>
            <a:pPr marL="361950" indent="-296863"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  <a:latin typeface="Calibri" pitchFamily="34" charset="0"/>
              </a:rPr>
              <a:t>w skali kraju – 80,70% </a:t>
            </a:r>
          </a:p>
          <a:p>
            <a:pPr marL="361950" indent="-296863"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  <a:latin typeface="Calibri" pitchFamily="34" charset="0"/>
              </a:rPr>
              <a:t>PUP w Gołdapi – 92,78% </a:t>
            </a:r>
          </a:p>
          <a:p>
            <a:pPr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pl-PL" sz="2400" b="1" dirty="0">
              <a:solidFill>
                <a:schemeClr val="bg1"/>
              </a:solidFill>
              <a:latin typeface="Calibri" pitchFamily="34" charset="0"/>
            </a:endParaRPr>
          </a:p>
          <a:p>
            <a:pPr marL="64008" indent="0">
              <a:spcBef>
                <a:spcPts val="0"/>
              </a:spcBef>
              <a:buClr>
                <a:schemeClr val="bg1"/>
              </a:buClr>
              <a:buNone/>
            </a:pPr>
            <a:r>
              <a:rPr lang="pl-PL" sz="2400" b="1" dirty="0">
                <a:solidFill>
                  <a:schemeClr val="bg1"/>
                </a:solidFill>
                <a:latin typeface="Calibri" pitchFamily="34" charset="0"/>
              </a:rPr>
              <a:t>Średnia wartość wskaźnika efektywności kosztowej za 2022 r.:</a:t>
            </a:r>
          </a:p>
          <a:p>
            <a:pPr marL="361950" indent="-296863"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  <a:latin typeface="Calibri" pitchFamily="34" charset="0"/>
              </a:rPr>
              <a:t>w skali kraju – 17 310,50 zł </a:t>
            </a:r>
          </a:p>
          <a:p>
            <a:pPr marL="361950" indent="-296863"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  <a:latin typeface="Calibri" pitchFamily="34" charset="0"/>
              </a:rPr>
              <a:t>PUP w Gołdapi – 12 659,20 zł</a:t>
            </a:r>
          </a:p>
          <a:p>
            <a:pPr marL="64008" indent="0">
              <a:spcBef>
                <a:spcPts val="0"/>
              </a:spcBef>
              <a:buClr>
                <a:schemeClr val="bg1"/>
              </a:buClr>
              <a:buNone/>
            </a:pPr>
            <a:endParaRPr lang="pl-PL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marL="64008" indent="0" algn="just">
              <a:spcBef>
                <a:spcPts val="0"/>
              </a:spcBef>
              <a:buClr>
                <a:schemeClr val="bg1"/>
              </a:buClr>
              <a:buNone/>
            </a:pPr>
            <a:r>
              <a:rPr lang="pl-PL" sz="2400" b="1" dirty="0">
                <a:solidFill>
                  <a:schemeClr val="bg1"/>
                </a:solidFill>
                <a:latin typeface="Calibri" pitchFamily="34" charset="0"/>
              </a:rPr>
              <a:t>Powiatowy Urząd Pracy w Gołdapi znalazł się na pierwszym miejscu w województwie w rankingu urzędów pracy z najwyższą liczbą punktów zdobytych za osiągniętą efektywność</a:t>
            </a:r>
          </a:p>
        </p:txBody>
      </p:sp>
    </p:spTree>
    <p:extLst>
      <p:ext uri="{BB962C8B-B14F-4D97-AF65-F5344CB8AC3E}">
        <p14:creationId xmlns:p14="http://schemas.microsoft.com/office/powerpoint/2010/main" val="371921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spect="1" noChangeArrowheads="1"/>
          </p:cNvSpPr>
          <p:nvPr/>
        </p:nvSpPr>
        <p:spPr bwMode="auto">
          <a:xfrm>
            <a:off x="2693622" y="404664"/>
            <a:ext cx="68047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Wyróżnienia w 2023 r. 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091936" y="6589864"/>
            <a:ext cx="576064" cy="268139"/>
          </a:xfrm>
        </p:spPr>
        <p:txBody>
          <a:bodyPr/>
          <a:lstStyle/>
          <a:p>
            <a:pPr>
              <a:defRPr/>
            </a:pPr>
            <a:fld id="{FC1F61F8-7234-41FF-BAD1-8BDAF17EB92B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51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Symbol zastępczy zawartości 2"/>
          <p:cNvSpPr>
            <a:spLocks noGrp="1"/>
          </p:cNvSpPr>
          <p:nvPr>
            <p:ph idx="4294967295"/>
          </p:nvPr>
        </p:nvSpPr>
        <p:spPr>
          <a:xfrm>
            <a:off x="1559496" y="1268760"/>
            <a:ext cx="9073008" cy="48245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1950" indent="-296863" algn="just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  <a:latin typeface="Calibri" pitchFamily="34" charset="0"/>
              </a:rPr>
              <a:t>Minister Rodziny i Polityki Społecznej Marlena </a:t>
            </a:r>
            <a:r>
              <a:rPr lang="pl-PL" sz="2400" b="1" dirty="0" err="1">
                <a:solidFill>
                  <a:schemeClr val="bg1"/>
                </a:solidFill>
                <a:latin typeface="Calibri" pitchFamily="34" charset="0"/>
              </a:rPr>
              <a:t>Maląg</a:t>
            </a:r>
            <a:r>
              <a:rPr lang="pl-PL" sz="2400" b="1" dirty="0">
                <a:solidFill>
                  <a:schemeClr val="bg1"/>
                </a:solidFill>
                <a:latin typeface="Calibri" pitchFamily="34" charset="0"/>
              </a:rPr>
              <a:t>, 18 stycznia 2023 r. nadała dyrektorowi PUP w Gołdapi, Wojciechowi </a:t>
            </a:r>
            <a:r>
              <a:rPr lang="pl-PL" sz="2400" b="1" dirty="0" err="1">
                <a:solidFill>
                  <a:schemeClr val="bg1"/>
                </a:solidFill>
                <a:latin typeface="Calibri" pitchFamily="34" charset="0"/>
              </a:rPr>
              <a:t>Hołdyńskiemu</a:t>
            </a:r>
            <a:r>
              <a:rPr lang="pl-PL" sz="2400" b="1" dirty="0">
                <a:solidFill>
                  <a:schemeClr val="bg1"/>
                </a:solidFill>
                <a:latin typeface="Calibri" pitchFamily="34" charset="0"/>
              </a:rPr>
              <a:t>, Odznakę Honorową Primus in Agendo (łac. Pierwszy w Działaniu)</a:t>
            </a:r>
          </a:p>
          <a:p>
            <a:pPr marL="361950" indent="-296863" algn="just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  <a:latin typeface="Calibri" pitchFamily="34" charset="0"/>
              </a:rPr>
              <a:t>Odznaka nadawana jest osobom fizycznym, organizacjom oraz instytucjom za szczególne działania lub zasługi na rzecz rynku pracy, polityki społecznej lub rodziny </a:t>
            </a:r>
          </a:p>
          <a:p>
            <a:pPr marL="361950" indent="-296863" algn="just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  <a:latin typeface="Calibri" pitchFamily="34" charset="0"/>
              </a:rPr>
              <a:t>Primus in Agendo jest wyrazem uznania dla aktywnej, pełnej zaangażowania i oddania postawy wyróżnionego, najciekawszych               i najbardziej wartościowych inicjatyw, nowatorskich osiągnięć, jak również innowacyjnych projektów, a także rzetelności i ofiarności                w podejmowanych działaniach.</a:t>
            </a:r>
          </a:p>
        </p:txBody>
      </p:sp>
    </p:spTree>
    <p:extLst>
      <p:ext uri="{BB962C8B-B14F-4D97-AF65-F5344CB8AC3E}">
        <p14:creationId xmlns:p14="http://schemas.microsoft.com/office/powerpoint/2010/main" val="187079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spect="1" noChangeArrowheads="1"/>
          </p:cNvSpPr>
          <p:nvPr/>
        </p:nvSpPr>
        <p:spPr bwMode="auto">
          <a:xfrm>
            <a:off x="2693622" y="404664"/>
            <a:ext cx="68047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Wyróżnienia w 2023 r. 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091936" y="6589864"/>
            <a:ext cx="576064" cy="268139"/>
          </a:xfrm>
        </p:spPr>
        <p:txBody>
          <a:bodyPr/>
          <a:lstStyle/>
          <a:p>
            <a:pPr>
              <a:defRPr/>
            </a:pPr>
            <a:fld id="{FC1F61F8-7234-41FF-BAD1-8BDAF17EB92B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52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Symbol zastępczy zawartości 2"/>
          <p:cNvSpPr>
            <a:spLocks noGrp="1"/>
          </p:cNvSpPr>
          <p:nvPr>
            <p:ph idx="4294967295"/>
          </p:nvPr>
        </p:nvSpPr>
        <p:spPr>
          <a:xfrm>
            <a:off x="1865530" y="1556792"/>
            <a:ext cx="8460940" cy="33123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1950" indent="-296863" algn="just"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  <a:latin typeface="Calibri" pitchFamily="34" charset="0"/>
              </a:rPr>
              <a:t>Dyrektor PUP w Gołdapi odebrał nagrodę specjalną oraz tytuł „Lider Aktywizacji Osób Młodych 2023", przyznane przez Fundację Promocji Inicjatyw Społecznych POLPROM w Warszawie w ogólnopolskim konkursie za najlepsze praktyki instytucji rynku pracy na rzecz wspierania ludzi młodych</a:t>
            </a:r>
          </a:p>
          <a:p>
            <a:pPr marL="361950" indent="-296863" algn="just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bg1"/>
                </a:solidFill>
                <a:latin typeface="Calibri" pitchFamily="34" charset="0"/>
              </a:rPr>
              <a:t>Wyróżnienie przyznano za realizowany „Efektywny program staży organizowany w Powiatowym Urzędzie Pracy w Gołdapi"</a:t>
            </a:r>
          </a:p>
        </p:txBody>
      </p:sp>
    </p:spTree>
    <p:extLst>
      <p:ext uri="{BB962C8B-B14F-4D97-AF65-F5344CB8AC3E}">
        <p14:creationId xmlns:p14="http://schemas.microsoft.com/office/powerpoint/2010/main" val="55354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spect="1" noChangeArrowheads="1"/>
          </p:cNvSpPr>
          <p:nvPr/>
        </p:nvSpPr>
        <p:spPr bwMode="auto">
          <a:xfrm>
            <a:off x="2693622" y="404664"/>
            <a:ext cx="68047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Wyróżnienia w 2023 r. 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091936" y="6589864"/>
            <a:ext cx="576064" cy="268139"/>
          </a:xfrm>
        </p:spPr>
        <p:txBody>
          <a:bodyPr/>
          <a:lstStyle/>
          <a:p>
            <a:pPr>
              <a:defRPr/>
            </a:pPr>
            <a:fld id="{FC1F61F8-7234-41FF-BAD1-8BDAF17EB92B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53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267908" y="599952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i="1" dirty="0">
                <a:ln w="3175" cap="rnd">
                  <a:solidFill>
                    <a:prstClr val="black"/>
                  </a:solidFill>
                </a:ln>
                <a:solidFill>
                  <a:prstClr val="black"/>
                </a:solidFill>
                <a:latin typeface="Calibri" pitchFamily="34" charset="0"/>
                <a:ea typeface="+mj-ea"/>
                <a:cs typeface="Arial" pitchFamily="34" charset="0"/>
              </a:rPr>
              <a:t>28.11.2023 r.</a:t>
            </a:r>
            <a:endParaRPr lang="pl-PL" sz="1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133334"/>
            <a:ext cx="3312368" cy="4677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1133334"/>
            <a:ext cx="3308720" cy="4677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353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51377" y="391038"/>
            <a:ext cx="8229600" cy="579721"/>
          </a:xfrm>
        </p:spPr>
        <p:txBody>
          <a:bodyPr>
            <a:no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Dzień Pracownika Publicznych Służb Zatrudnienia</a:t>
            </a:r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>
          <a:xfrm>
            <a:off x="10165080" y="6533370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54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238085" y="5878130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i="1" dirty="0">
                <a:ln w="3175" cap="rnd">
                  <a:solidFill>
                    <a:prstClr val="black"/>
                  </a:solidFill>
                </a:ln>
                <a:solidFill>
                  <a:prstClr val="black"/>
                </a:solidFill>
                <a:latin typeface="Calibri" pitchFamily="34" charset="0"/>
                <a:ea typeface="+mj-ea"/>
                <a:cs typeface="Arial" pitchFamily="34" charset="0"/>
              </a:rPr>
              <a:t>26.01.2023 r.</a:t>
            </a:r>
            <a:endParaRPr lang="pl-PL" sz="20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85" y="1484784"/>
            <a:ext cx="3788217" cy="284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36" y="1484784"/>
            <a:ext cx="3788217" cy="284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33"/>
          <a:stretch/>
        </p:blipFill>
        <p:spPr>
          <a:xfrm>
            <a:off x="4530076" y="1988840"/>
            <a:ext cx="3072201" cy="328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466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51377" y="391038"/>
            <a:ext cx="8229600" cy="579721"/>
          </a:xfrm>
        </p:spPr>
        <p:txBody>
          <a:bodyPr>
            <a:no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Medale za wieloletnią służbę</a:t>
            </a:r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>
          <a:xfrm>
            <a:off x="10165080" y="6533370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55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238085" y="5878130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i="1" dirty="0">
                <a:ln w="3175" cap="rnd">
                  <a:solidFill>
                    <a:prstClr val="black"/>
                  </a:solidFill>
                </a:ln>
                <a:solidFill>
                  <a:prstClr val="black"/>
                </a:solidFill>
                <a:latin typeface="Calibri" pitchFamily="34" charset="0"/>
                <a:ea typeface="+mj-ea"/>
                <a:cs typeface="Arial" pitchFamily="34" charset="0"/>
              </a:rPr>
              <a:t>10.11.2023 r.</a:t>
            </a:r>
            <a:endParaRPr lang="pl-PL" sz="20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13291" r="32533"/>
          <a:stretch/>
        </p:blipFill>
        <p:spPr>
          <a:xfrm>
            <a:off x="1343472" y="1567044"/>
            <a:ext cx="3488726" cy="3448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" r="11529"/>
          <a:stretch/>
        </p:blipFill>
        <p:spPr>
          <a:xfrm>
            <a:off x="5807968" y="1567044"/>
            <a:ext cx="4452143" cy="3448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058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4158" y="620688"/>
            <a:ext cx="4739028" cy="767322"/>
          </a:xfrm>
        </p:spPr>
        <p:txBody>
          <a:bodyPr>
            <a:no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Szlachetna paczka 2023 r.</a:t>
            </a:r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>
          <a:xfrm>
            <a:off x="10165080" y="6533370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56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772815"/>
            <a:ext cx="3600400" cy="3589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6091420" y="620688"/>
            <a:ext cx="4608512" cy="76732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algn="ctr" fontAlgn="auto">
              <a:spcAft>
                <a:spcPts val="0"/>
              </a:spcAf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Wielka Orkiestra Świątecznej Pomocy w 2023 r.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750" y="1765756"/>
            <a:ext cx="3589851" cy="3589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spect="1" noChangeArrowheads="1"/>
          </p:cNvSpPr>
          <p:nvPr/>
        </p:nvSpPr>
        <p:spPr bwMode="auto">
          <a:xfrm>
            <a:off x="1505744" y="548680"/>
            <a:ext cx="9180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Zatrudnienie w PUP w Gołdapi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091936" y="6589864"/>
            <a:ext cx="576064" cy="268139"/>
          </a:xfrm>
        </p:spPr>
        <p:txBody>
          <a:bodyPr/>
          <a:lstStyle/>
          <a:p>
            <a:pPr>
              <a:defRPr/>
            </a:pPr>
            <a:fld id="{FC1F61F8-7234-41FF-BAD1-8BDAF17EB92B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57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Symbol zastępczy zawartości 2"/>
          <p:cNvSpPr>
            <a:spLocks noGrp="1"/>
          </p:cNvSpPr>
          <p:nvPr>
            <p:ph idx="4294967295"/>
          </p:nvPr>
        </p:nvSpPr>
        <p:spPr>
          <a:xfrm>
            <a:off x="2261828" y="1988840"/>
            <a:ext cx="7668344" cy="25922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1950" indent="-296863" algn="just"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l-PL" sz="2600" b="1" dirty="0">
                <a:solidFill>
                  <a:schemeClr val="bg1"/>
                </a:solidFill>
                <a:latin typeface="Calibri" pitchFamily="34" charset="0"/>
              </a:rPr>
              <a:t>Zadania Powiatowego Urzędu Pracy w Gołdapi były realizowane średniorocznie przez 23,33 pracownika</a:t>
            </a:r>
          </a:p>
          <a:p>
            <a:pPr marL="361950" indent="-296863" algn="just"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l-PL" sz="2600" b="1" dirty="0">
                <a:solidFill>
                  <a:schemeClr val="bg1"/>
                </a:solidFill>
                <a:latin typeface="Calibri" pitchFamily="34" charset="0"/>
              </a:rPr>
              <a:t>Według stanu na 31.12.2023 r. w gołdapskim urzędzie zatrudnione były 24 osoby w pełnym wymiarze czasu pracy</a:t>
            </a:r>
          </a:p>
        </p:txBody>
      </p:sp>
    </p:spTree>
    <p:extLst>
      <p:ext uri="{BB962C8B-B14F-4D97-AF65-F5344CB8AC3E}">
        <p14:creationId xmlns:p14="http://schemas.microsoft.com/office/powerpoint/2010/main" val="34916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idx="1"/>
          </p:nvPr>
        </p:nvSpPr>
        <p:spPr>
          <a:xfrm>
            <a:off x="3179676" y="2024844"/>
            <a:ext cx="5832648" cy="2808312"/>
          </a:xfrm>
        </p:spPr>
        <p:txBody>
          <a:bodyPr>
            <a:noAutofit/>
          </a:bodyPr>
          <a:lstStyle/>
          <a:p>
            <a:pPr marL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80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ea typeface="+mj-ea"/>
                <a:cs typeface="Arial" pitchFamily="34" charset="0"/>
              </a:rPr>
              <a:t>Dziękuję</a:t>
            </a:r>
          </a:p>
          <a:p>
            <a:pPr marL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80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itchFamily="34" charset="0"/>
                <a:ea typeface="+mj-ea"/>
                <a:cs typeface="Arial" pitchFamily="34" charset="0"/>
              </a:rPr>
              <a:t>za uwagę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>
          <a:xfrm>
            <a:off x="10165080" y="6523943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58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127448" y="332656"/>
            <a:ext cx="9937105" cy="630191"/>
          </a:xfrm>
        </p:spPr>
        <p:txBody>
          <a:bodyPr>
            <a:no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Bezrobotni wyrejestrowani w latach 2011-2023 (odpływ)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>
          <a:xfrm>
            <a:off x="10165080" y="6556248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6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8245" name="Rectangle 5"/>
          <p:cNvSpPr>
            <a:spLocks noChangeArrowheads="1"/>
          </p:cNvSpPr>
          <p:nvPr/>
        </p:nvSpPr>
        <p:spPr bwMode="auto">
          <a:xfrm>
            <a:off x="6003637" y="1178871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Wykres 7"/>
          <p:cNvGraphicFramePr/>
          <p:nvPr>
            <p:extLst>
              <p:ext uri="{D42A27DB-BD31-4B8C-83A1-F6EECF244321}">
                <p14:modId xmlns:p14="http://schemas.microsoft.com/office/powerpoint/2010/main" val="382656394"/>
              </p:ext>
            </p:extLst>
          </p:nvPr>
        </p:nvGraphicFramePr>
        <p:xfrm>
          <a:off x="1127448" y="1340768"/>
          <a:ext cx="9937105" cy="4467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47528" y="404664"/>
            <a:ext cx="8496944" cy="576064"/>
          </a:xfrm>
        </p:spPr>
        <p:txBody>
          <a:bodyPr>
            <a:norm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Struktura bezrobocia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10165080" y="6533370"/>
            <a:ext cx="502920" cy="301752"/>
          </a:xfrm>
        </p:spPr>
        <p:txBody>
          <a:bodyPr/>
          <a:lstStyle/>
          <a:p>
            <a:pPr>
              <a:defRPr/>
            </a:pPr>
            <a:fld id="{C91A2D40-B20D-46EC-AA41-4ACC051E46F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7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6B58C81-EE06-42B9-4C31-AC9CFE05D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20" y="1254242"/>
            <a:ext cx="5280559" cy="531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7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21614" y="548680"/>
            <a:ext cx="6912768" cy="1080120"/>
          </a:xfrm>
        </p:spPr>
        <p:txBody>
          <a:bodyPr>
            <a:no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Bezrobotni wg czasu pozostawania bez pracy</a:t>
            </a:r>
            <a:b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(stan na 31 grudnia 2023 r.)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10344472" y="6589861"/>
            <a:ext cx="360040" cy="268139"/>
          </a:xfrm>
        </p:spPr>
        <p:txBody>
          <a:bodyPr/>
          <a:lstStyle/>
          <a:p>
            <a:pPr>
              <a:defRPr/>
            </a:pPr>
            <a:fld id="{19B0A138-845F-404B-A37F-68A09EB99DB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8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Obiekt 5"/>
          <p:cNvGraphicFramePr/>
          <p:nvPr>
            <p:extLst>
              <p:ext uri="{D42A27DB-BD31-4B8C-83A1-F6EECF244321}">
                <p14:modId xmlns:p14="http://schemas.microsoft.com/office/powerpoint/2010/main" val="1987901760"/>
              </p:ext>
            </p:extLst>
          </p:nvPr>
        </p:nvGraphicFramePr>
        <p:xfrm>
          <a:off x="2855640" y="1988840"/>
          <a:ext cx="6444716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196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27748" y="548680"/>
            <a:ext cx="4536504" cy="1080120"/>
          </a:xfrm>
        </p:spPr>
        <p:txBody>
          <a:bodyPr>
            <a:normAutofit/>
          </a:bodyPr>
          <a:lstStyle/>
          <a:p>
            <a:pPr marL="0" algn="ctr"/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Bezrobotni wg wykształcenia</a:t>
            </a:r>
            <a:b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lang="pl-PL" sz="2800" b="1" i="1" dirty="0">
                <a:ln w="3175" cap="rnd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(stan na 31 grudnia 2023 r.)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10307960" y="6576412"/>
            <a:ext cx="360040" cy="268139"/>
          </a:xfrm>
        </p:spPr>
        <p:txBody>
          <a:bodyPr/>
          <a:lstStyle/>
          <a:p>
            <a:pPr>
              <a:defRPr/>
            </a:pPr>
            <a:fld id="{19B0A138-845F-404B-A37F-68A09EB99DB2}" type="slidenum">
              <a:rPr lang="pl-PL" sz="1000">
                <a:solidFill>
                  <a:schemeClr val="bg1"/>
                </a:solidFill>
                <a:latin typeface="Calibri" panose="020F0502020204030204" pitchFamily="34" charset="0"/>
              </a:rPr>
              <a:pPr>
                <a:defRPr/>
              </a:pPr>
              <a:t>9</a:t>
            </a:fld>
            <a:endParaRPr lang="pl-PL" sz="1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Obiekt 5"/>
          <p:cNvGraphicFramePr/>
          <p:nvPr>
            <p:extLst>
              <p:ext uri="{D42A27DB-BD31-4B8C-83A1-F6EECF244321}">
                <p14:modId xmlns:p14="http://schemas.microsoft.com/office/powerpoint/2010/main" val="2565704414"/>
              </p:ext>
            </p:extLst>
          </p:nvPr>
        </p:nvGraphicFramePr>
        <p:xfrm>
          <a:off x="2873642" y="1628800"/>
          <a:ext cx="6444716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519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Energetyczny">
  <a:themeElements>
    <a:clrScheme name="Niestandardowy 5">
      <a:dk1>
        <a:sysClr val="windowText" lastClr="000000"/>
      </a:dk1>
      <a:lt1>
        <a:sysClr val="window" lastClr="FFFFFF"/>
      </a:lt1>
      <a:dk2>
        <a:srgbClr val="E9F5DB"/>
      </a:dk2>
      <a:lt2>
        <a:srgbClr val="C9C2D1"/>
      </a:lt2>
      <a:accent1>
        <a:srgbClr val="CEB966"/>
      </a:accent1>
      <a:accent2>
        <a:srgbClr val="BBC9AB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TM03090434[[fn=Typ drewna]]</Template>
  <TotalTime>22406</TotalTime>
  <Words>3407</Words>
  <Application>Microsoft Office PowerPoint</Application>
  <PresentationFormat>Panoramiczny</PresentationFormat>
  <Paragraphs>758</Paragraphs>
  <Slides>58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58</vt:i4>
      </vt:variant>
    </vt:vector>
  </HeadingPairs>
  <TitlesOfParts>
    <vt:vector size="66" baseType="lpstr">
      <vt:lpstr>Arial</vt:lpstr>
      <vt:lpstr>Calibri</vt:lpstr>
      <vt:lpstr>Century Gothic</vt:lpstr>
      <vt:lpstr>Times New Roman</vt:lpstr>
      <vt:lpstr>Verdana</vt:lpstr>
      <vt:lpstr>Wingdings</vt:lpstr>
      <vt:lpstr>Wingdings 2</vt:lpstr>
      <vt:lpstr>Energetyczny</vt:lpstr>
      <vt:lpstr>Prezentacja programu PowerPoint</vt:lpstr>
      <vt:lpstr>Prezentacja programu PowerPoint</vt:lpstr>
      <vt:lpstr>Stopa bezrobocia w województwie warmińsko-mazurskim  wg stanu na koniec 2023 r.</vt:lpstr>
      <vt:lpstr>Prezentacja programu PowerPoint</vt:lpstr>
      <vt:lpstr>Bezrobotni zarejestrowani w latach 2011-2023 (napływ)</vt:lpstr>
      <vt:lpstr>Bezrobotni wyrejestrowani w latach 2011-2023 (odpływ)</vt:lpstr>
      <vt:lpstr>Struktura bezrobocia</vt:lpstr>
      <vt:lpstr>Bezrobotni wg czasu pozostawania bez pracy (stan na 31 grudnia 2023 r.)</vt:lpstr>
      <vt:lpstr>Bezrobotni wg wykształcenia (stan na 31 grudnia 2023 r.)</vt:lpstr>
      <vt:lpstr>Bezrobotni wg stażu pracy (stan na 31 grudnia 2023 r.)</vt:lpstr>
      <vt:lpstr>Bezrobotni wg wieku (stan na 31 grudnia 2023 r.)</vt:lpstr>
      <vt:lpstr>Oferty pracy w latach 2011-2023</vt:lpstr>
      <vt:lpstr>Miejsca pracy subsydiowanej i niesubsydiowanej  pozyskane w 2022 i 2023 r.</vt:lpstr>
      <vt:lpstr>Wydatki Funduszu Pracy w 2022 i 2023 r. ogółem</vt:lpstr>
      <vt:lpstr>Prezentacja programu PowerPoint</vt:lpstr>
      <vt:lpstr>Wykorzystanie środków Funduszu Pracy na aktywne formy  w latach 2011-2023 (w mln zł)</vt:lpstr>
      <vt:lpstr>Prezentacja programu PowerPoint</vt:lpstr>
      <vt:lpstr>Aktywne i pasywne  wydatki Funduszu Pracy w 2023 r.</vt:lpstr>
      <vt:lpstr> Liczba osób skierowanych na poszczególne aktywne formy przeciwdziałania bezrobociu w 2022 i 2023 r.</vt:lpstr>
      <vt:lpstr>Liczba osób skierowanych na aktywne formy  w latach 2011-2023</vt:lpstr>
      <vt:lpstr> Osoby skierowane na poszczególne aktywne formy  przeciwdziałania bezrobociu w 2023 r.</vt:lpstr>
      <vt:lpstr>Środki na podjęcie działalności gospodarczej</vt:lpstr>
      <vt:lpstr>Refundacja kosztów wyposażenia stanowiska pracy</vt:lpstr>
      <vt:lpstr>Szkolenia organizowane przez PUP w Gołdapi</vt:lpstr>
      <vt:lpstr>Krajowy Fundusz Szkoleniowy</vt:lpstr>
      <vt:lpstr>Krajowy Fundusz Szkoleniowy</vt:lpstr>
      <vt:lpstr>Krajowy Fundusz Szkoleniowy</vt:lpstr>
      <vt:lpstr>Krajowy Fundusz Szkoleniowy</vt:lpstr>
      <vt:lpstr>Zestawienie projektów realizowanych w 2023 r.</vt:lpstr>
      <vt:lpstr>Zestawienie projektów realizowanych w 2023 r. </vt:lpstr>
      <vt:lpstr>Zestawienie projektów realizowanych w 2022 r. (kontynuacja z roku poprzedniego)</vt:lpstr>
      <vt:lpstr>Prezentacja programu PowerPoint</vt:lpstr>
      <vt:lpstr>Prezentacja programu PowerPoint</vt:lpstr>
      <vt:lpstr>Prezentacja programu PowerPoint</vt:lpstr>
      <vt:lpstr>Prezentacja programu PowerPoint</vt:lpstr>
      <vt:lpstr>Zatrudnienie cudzoziemców</vt:lpstr>
      <vt:lpstr>Zatrudnienie cudzoziemców</vt:lpstr>
      <vt:lpstr>Zatrudnienie cudzoziemców</vt:lpstr>
      <vt:lpstr>Prezentacja programu PowerPoint</vt:lpstr>
      <vt:lpstr>Prezentacja programu PowerPoint</vt:lpstr>
      <vt:lpstr>Prezentacja programu PowerPoint</vt:lpstr>
      <vt:lpstr>Prezentacja programu PowerPoint</vt:lpstr>
      <vt:lpstr>Konkurs Wiedzy o Rynku Pracy</vt:lpstr>
      <vt:lpstr>Konkurs Wiedzy o Rynku Pracy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Dzień Pracownika Publicznych Służb Zatrudnienia</vt:lpstr>
      <vt:lpstr>Medale za wieloletnią służbę</vt:lpstr>
      <vt:lpstr>Szlachetna paczka 2023 r.</vt:lpstr>
      <vt:lpstr>Prezentacja programu PowerPoint</vt:lpstr>
      <vt:lpstr>Prezentacja programu PowerPoint</vt:lpstr>
    </vt:vector>
  </TitlesOfParts>
  <Company>pup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Powiatowy Urząd Pracy w Gołdapii</dc:creator>
  <cp:lastModifiedBy>Emilia Romanowska</cp:lastModifiedBy>
  <cp:revision>1310</cp:revision>
  <cp:lastPrinted>2024-01-19T13:12:55Z</cp:lastPrinted>
  <dcterms:created xsi:type="dcterms:W3CDTF">2006-02-10T08:45:34Z</dcterms:created>
  <dcterms:modified xsi:type="dcterms:W3CDTF">2024-02-20T08:36:06Z</dcterms:modified>
</cp:coreProperties>
</file>