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8.xml" ContentType="application/vnd.openxmlformats-officedocument.drawingml.chart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notesSlides/notesSlide22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56" r:id="rId2"/>
    <p:sldId id="408" r:id="rId3"/>
    <p:sldId id="290" r:id="rId4"/>
    <p:sldId id="257" r:id="rId5"/>
    <p:sldId id="259" r:id="rId6"/>
    <p:sldId id="478" r:id="rId7"/>
    <p:sldId id="263" r:id="rId8"/>
    <p:sldId id="480" r:id="rId9"/>
    <p:sldId id="482" r:id="rId10"/>
    <p:sldId id="483" r:id="rId11"/>
    <p:sldId id="484" r:id="rId12"/>
    <p:sldId id="432" r:id="rId13"/>
    <p:sldId id="495" r:id="rId14"/>
    <p:sldId id="419" r:id="rId15"/>
    <p:sldId id="409" r:id="rId16"/>
    <p:sldId id="399" r:id="rId17"/>
    <p:sldId id="412" r:id="rId18"/>
    <p:sldId id="383" r:id="rId19"/>
    <p:sldId id="389" r:id="rId20"/>
    <p:sldId id="485" r:id="rId21"/>
    <p:sldId id="391" r:id="rId22"/>
    <p:sldId id="487" r:id="rId23"/>
    <p:sldId id="506" r:id="rId24"/>
    <p:sldId id="505" r:id="rId25"/>
    <p:sldId id="464" r:id="rId26"/>
    <p:sldId id="381" r:id="rId27"/>
    <p:sldId id="477" r:id="rId28"/>
    <p:sldId id="488" r:id="rId29"/>
    <p:sldId id="496" r:id="rId30"/>
    <p:sldId id="497" r:id="rId31"/>
    <p:sldId id="502" r:id="rId32"/>
    <p:sldId id="501" r:id="rId33"/>
    <p:sldId id="508" r:id="rId34"/>
    <p:sldId id="503" r:id="rId35"/>
    <p:sldId id="507" r:id="rId36"/>
    <p:sldId id="456" r:id="rId37"/>
    <p:sldId id="423" r:id="rId38"/>
  </p:sldIdLst>
  <p:sldSz cx="9144000" cy="6858000" type="screen4x3"/>
  <p:notesSz cx="6797675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jd Tytułowy" id="{DDEDD869-457F-4DF0-8490-684972F8B992}">
          <p14:sldIdLst>
            <p14:sldId id="256"/>
          </p14:sldIdLst>
        </p14:section>
        <p14:section name="Kadry" id="{A1F28536-D1FC-490B-856F-E5C3478649AE}">
          <p14:sldIdLst>
            <p14:sldId id="408"/>
          </p14:sldIdLst>
        </p14:section>
        <p14:section name="CBOS" id="{A55F67CF-E2BC-4A01-950C-243C041F080E}">
          <p14:sldIdLst/>
        </p14:section>
        <p14:section name="Pion Kryminalny" id="{6C24579A-402E-4A25-8EC6-36BFC47D3731}">
          <p14:sldIdLst>
            <p14:sldId id="290"/>
            <p14:sldId id="257"/>
            <p14:sldId id="259"/>
            <p14:sldId id="478"/>
            <p14:sldId id="263"/>
            <p14:sldId id="480"/>
            <p14:sldId id="482"/>
            <p14:sldId id="483"/>
            <p14:sldId id="484"/>
            <p14:sldId id="432"/>
            <p14:sldId id="495"/>
            <p14:sldId id="419"/>
          </p14:sldIdLst>
        </p14:section>
        <p14:section name="PRiRD" id="{8D1ED3CD-0F34-4F24-9D1A-0728D9C3C9E8}">
          <p14:sldIdLst>
            <p14:sldId id="409"/>
            <p14:sldId id="399"/>
            <p14:sldId id="412"/>
            <p14:sldId id="383"/>
            <p14:sldId id="389"/>
            <p14:sldId id="485"/>
            <p14:sldId id="391"/>
            <p14:sldId id="487"/>
            <p14:sldId id="506"/>
            <p14:sldId id="505"/>
          </p14:sldIdLst>
        </p14:section>
        <p14:section name="Krajowa Mapa Zagrożeń" id="{AA0D0949-C954-468F-8DB4-0303F9F0A6E4}">
          <p14:sldIdLst>
            <p14:sldId id="464"/>
          </p14:sldIdLst>
        </p14:section>
        <p14:section name="Programy Profilaktyczne" id="{C2E0C250-2D8D-4800-886C-845B344EBF1C}">
          <p14:sldIdLst>
            <p14:sldId id="381"/>
            <p14:sldId id="477"/>
            <p14:sldId id="488"/>
            <p14:sldId id="496"/>
            <p14:sldId id="497"/>
          </p14:sldIdLst>
        </p14:section>
        <p14:section name="Efektywność służb ponadnormatywnych" id="{9C18D0CC-1A7D-471D-84D3-C5B99E9A3EB5}">
          <p14:sldIdLst>
            <p14:sldId id="502"/>
            <p14:sldId id="501"/>
            <p14:sldId id="508"/>
            <p14:sldId id="503"/>
            <p14:sldId id="507"/>
            <p14:sldId id="456"/>
          </p14:sldIdLst>
        </p14:section>
        <p14:section name="Priorytety Pracy na rok 2020" id="{47E410A3-50EB-41CD-95D0-92822E87BD42}">
          <p14:sldIdLst/>
        </p14:section>
        <p14:section name="Slajd Końcowy" id="{CC3B6977-D62F-4662-ACDD-FCB912D527FB}">
          <p14:sldIdLst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l Łapiński" initials="KŁ" lastIdx="1" clrIdx="0">
    <p:extLst>
      <p:ext uri="{19B8F6BF-5375-455C-9EA6-DF929625EA0E}">
        <p15:presenceInfo xmlns:p15="http://schemas.microsoft.com/office/powerpoint/2012/main" userId="Kamil Łapiński" providerId="None"/>
      </p:ext>
    </p:extLst>
  </p:cmAuthor>
  <p:cmAuthor id="2" name="Dariusz Stachelek" initials="DS" lastIdx="6" clrIdx="1">
    <p:extLst>
      <p:ext uri="{19B8F6BF-5375-455C-9EA6-DF929625EA0E}">
        <p15:presenceInfo xmlns:p15="http://schemas.microsoft.com/office/powerpoint/2012/main" userId="Dariusz Stachel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7C8"/>
    <a:srgbClr val="212745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43" autoAdjust="0"/>
  </p:normalViewPr>
  <p:slideViewPr>
    <p:cSldViewPr>
      <p:cViewPr varScale="1">
        <p:scale>
          <a:sx n="108" d="100"/>
          <a:sy n="108" d="100"/>
        </p:scale>
        <p:origin x="13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14540020583794"/>
          <c:y val="0.19770059424291611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Arkusz1!$A$2:$A$7</c:f>
              <c:strCache>
                <c:ptCount val="5"/>
                <c:pt idx="0">
                  <c:v>2019 r.</c:v>
                </c:pt>
                <c:pt idx="1">
                  <c:v>2020 r.</c:v>
                </c:pt>
                <c:pt idx="2">
                  <c:v>2021 r.</c:v>
                </c:pt>
                <c:pt idx="3">
                  <c:v>2022 r.</c:v>
                </c:pt>
                <c:pt idx="4">
                  <c:v>2023 r.</c:v>
                </c:pt>
              </c:strCache>
            </c:strRef>
          </c:cat>
          <c:val>
            <c:numRef>
              <c:f>Arkusz1!$B$2:$B$7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265585389502177E-2"/>
          <c:y val="3.1098910956649121E-2"/>
          <c:w val="0.75986854874224152"/>
          <c:h val="0.8375051239517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 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D-40BB-9F2E-E452FA75553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2023r 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ofiary śmiertelne</c:v>
                </c:pt>
                <c:pt idx="1">
                  <c:v>ranni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D-40BB-9F2E-E452FA7555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600640"/>
        <c:axId val="33602176"/>
        <c:axId val="0"/>
      </c:bar3DChart>
      <c:catAx>
        <c:axId val="3360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602176"/>
        <c:crosses val="autoZero"/>
        <c:auto val="1"/>
        <c:lblAlgn val="ctr"/>
        <c:lblOffset val="100"/>
        <c:noMultiLvlLbl val="0"/>
      </c:catAx>
      <c:valAx>
        <c:axId val="336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600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3885856116997106"/>
          <c:y val="8.4444094048363283E-2"/>
          <c:w val="0.24911625980951607"/>
          <c:h val="0.148971715946124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61333747388177E-2"/>
          <c:y val="4.5780114470039726E-2"/>
          <c:w val="0.75986854874224152"/>
          <c:h val="0.83750512395174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 r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Nietrzeźwi kierujący </c:v>
                </c:pt>
                <c:pt idx="1">
                  <c:v>Zatrzymanych uprawnień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43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D-40BB-9F2E-E452FA75553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2023r 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Nietrzeźwi kierujący </c:v>
                </c:pt>
                <c:pt idx="1">
                  <c:v>Zatrzymanych uprawnień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44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CD-40BB-9F2E-E452FA7555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600640"/>
        <c:axId val="33602176"/>
        <c:axId val="0"/>
      </c:bar3DChart>
      <c:catAx>
        <c:axId val="33600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just">
              <a:defRPr/>
            </a:pPr>
            <a:endParaRPr lang="pl-PL"/>
          </a:p>
        </c:txPr>
        <c:crossAx val="33602176"/>
        <c:crosses val="autoZero"/>
        <c:auto val="1"/>
        <c:lblAlgn val="ctr"/>
        <c:lblOffset val="100"/>
        <c:noMultiLvlLbl val="0"/>
      </c:catAx>
      <c:valAx>
        <c:axId val="3360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600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3885856116997106"/>
          <c:y val="3.4528065801301376E-2"/>
          <c:w val="0.24911625980951607"/>
          <c:h val="0.125481820300448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00"/>
      <c:rotY val="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442724194106564E-2"/>
          <c:y val="1.8898885346632272E-2"/>
          <c:w val="0.90311455161178689"/>
          <c:h val="0.9191242138054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 w="304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aseline="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458-4878-942E-465B85505D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ujawnionych wykroczeń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8-49A1-AF61-5746CDA416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 w="654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ujawnionych wykroczeń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8-49A1-AF61-5746CDA416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782208"/>
        <c:axId val="34792192"/>
        <c:axId val="0"/>
      </c:bar3DChart>
      <c:catAx>
        <c:axId val="347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6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9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79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9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82208"/>
        <c:crosses val="autoZero"/>
        <c:crossBetween val="between"/>
        <c:majorUnit val="1000"/>
      </c:valAx>
      <c:spPr>
        <a:noFill/>
        <a:ln w="24332">
          <a:noFill/>
        </a:ln>
      </c:spPr>
    </c:plotArea>
    <c:legend>
      <c:legendPos val="t"/>
      <c:layout>
        <c:manualLayout>
          <c:xMode val="edge"/>
          <c:yMode val="edge"/>
          <c:x val="0.19629844879253822"/>
          <c:y val="0.8531066549019235"/>
          <c:w val="0.62501863848550776"/>
          <c:h val="0.109756914771648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00"/>
      <c:rotY val="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3474621076018724E-2"/>
          <c:y val="1.8898941784246195E-2"/>
          <c:w val="0.90311455161178689"/>
          <c:h val="0.919124213805443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 w="304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aseline="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458-4878-942E-465B85505D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nałożonych mandatów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3247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8-49A1-AF61-5746CDA4167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30A0"/>
            </a:solidFill>
            <a:ln w="6548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Liczba nałożonych mandatów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4052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8-49A1-AF61-5746CDA416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782208"/>
        <c:axId val="34792192"/>
        <c:axId val="0"/>
      </c:bar3DChart>
      <c:catAx>
        <c:axId val="347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63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29" b="1" i="0" u="none" strike="noStrike" baseline="0">
                <a:solidFill>
                  <a:srgbClr val="FFFF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79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92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82208"/>
        <c:crosses val="autoZero"/>
        <c:crossBetween val="between"/>
        <c:majorUnit val="1000"/>
      </c:valAx>
      <c:spPr>
        <a:noFill/>
        <a:ln w="24332">
          <a:noFill/>
        </a:ln>
      </c:spPr>
    </c:plotArea>
    <c:legend>
      <c:legendPos val="t"/>
      <c:layout>
        <c:manualLayout>
          <c:xMode val="edge"/>
          <c:yMode val="edge"/>
          <c:x val="0.19629844879253822"/>
          <c:y val="0.8531066549019235"/>
          <c:w val="0.62501863848550776"/>
          <c:h val="0.1097569147716487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726831118381483"/>
          <c:y val="0.20630407007916995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2019r</c:v>
                </c:pt>
                <c:pt idx="1">
                  <c:v>2020r</c:v>
                </c:pt>
                <c:pt idx="2">
                  <c:v>2021r</c:v>
                </c:pt>
                <c:pt idx="3">
                  <c:v>2022r</c:v>
                </c:pt>
                <c:pt idx="4">
                  <c:v>2023r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layout>
        <c:manualLayout>
          <c:xMode val="edge"/>
          <c:yMode val="edge"/>
          <c:x val="0.3573491834240639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726831118381483"/>
          <c:y val="0.20630407007916995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2019r</c:v>
                </c:pt>
                <c:pt idx="1">
                  <c:v>2020r</c:v>
                </c:pt>
                <c:pt idx="2">
                  <c:v>2021r</c:v>
                </c:pt>
                <c:pt idx="3">
                  <c:v>2022r</c:v>
                </c:pt>
                <c:pt idx="4">
                  <c:v>2023r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0.83599999999999997</c:v>
                </c:pt>
                <c:pt idx="1">
                  <c:v>0.93600000000000005</c:v>
                </c:pt>
                <c:pt idx="2">
                  <c:v>0.66700000000000004</c:v>
                </c:pt>
                <c:pt idx="3">
                  <c:v>0.73099999999999998</c:v>
                </c:pt>
                <c:pt idx="4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726831118381483"/>
          <c:y val="0.20630407007916995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2019r</c:v>
                </c:pt>
                <c:pt idx="1">
                  <c:v>2020r</c:v>
                </c:pt>
                <c:pt idx="2">
                  <c:v>2021r</c:v>
                </c:pt>
                <c:pt idx="3">
                  <c:v>2022r</c:v>
                </c:pt>
                <c:pt idx="4">
                  <c:v>2023r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>
                  <c:v>0.51500000000000001</c:v>
                </c:pt>
                <c:pt idx="1">
                  <c:v>0.72</c:v>
                </c:pt>
                <c:pt idx="2" formatCode="0%">
                  <c:v>0.77300000000000002</c:v>
                </c:pt>
                <c:pt idx="3">
                  <c:v>0.82099999999999995</c:v>
                </c:pt>
                <c:pt idx="4">
                  <c:v>0.78600000000000003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Wykrywalność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726831118381483"/>
          <c:y val="0.20630407007916995"/>
          <c:w val="0.80273168881618517"/>
          <c:h val="0.6705124551378349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KPP Gołdap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2019r</c:v>
                </c:pt>
                <c:pt idx="1">
                  <c:v>2020r</c:v>
                </c:pt>
                <c:pt idx="2">
                  <c:v>2021r</c:v>
                </c:pt>
                <c:pt idx="3">
                  <c:v>2022r</c:v>
                </c:pt>
                <c:pt idx="4">
                  <c:v>2023r</c:v>
                </c:pt>
              </c:strCache>
            </c:strRef>
          </c:cat>
          <c:val>
            <c:numRef>
              <c:f>Arkusz1!$B$2:$B$6</c:f>
              <c:numCache>
                <c:formatCode>0%</c:formatCode>
                <c:ptCount val="5"/>
                <c:pt idx="0" formatCode="0.00%">
                  <c:v>0.5</c:v>
                </c:pt>
                <c:pt idx="1">
                  <c:v>0.64300000000000002</c:v>
                </c:pt>
                <c:pt idx="2" formatCode="0.00%">
                  <c:v>0.88500000000000001</c:v>
                </c:pt>
                <c:pt idx="3" formatCode="0.00%">
                  <c:v>0.75</c:v>
                </c:pt>
                <c:pt idx="4">
                  <c:v>0.77900000000000003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EA-4576-8931-F8700E08C0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130176"/>
        <c:axId val="30132864"/>
      </c:lineChart>
      <c:catAx>
        <c:axId val="30130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132864"/>
        <c:crosses val="autoZero"/>
        <c:auto val="1"/>
        <c:lblAlgn val="ctr"/>
        <c:lblOffset val="100"/>
        <c:noMultiLvlLbl val="0"/>
      </c:catAx>
      <c:valAx>
        <c:axId val="30132864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30130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3742435579447E-2"/>
          <c:y val="3.3383835487813186E-2"/>
          <c:w val="0.95325151288411059"/>
          <c:h val="0.772813997369467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1EF0CF4B-AC94-4084-AFDC-85B16A668C42}" type="VALUE">
                      <a:rPr lang="en-US" smtClean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7EF-4844-BBF3-CE00014DC1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2022r</c:v>
                </c:pt>
                <c:pt idx="1">
                  <c:v>2023r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4600</c:v>
                </c:pt>
                <c:pt idx="1">
                  <c:v>3623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EB-48BB-A365-2342DF6FBB1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teren miejski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2022r</c:v>
                </c:pt>
                <c:pt idx="1">
                  <c:v>2023r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3413</c:v>
                </c:pt>
                <c:pt idx="1">
                  <c:v>2466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EB-48BB-A365-2342DF6FBB1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teren pozamiejski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2022r</c:v>
                </c:pt>
                <c:pt idx="1">
                  <c:v>2023r</c:v>
                </c:pt>
              </c:strCache>
            </c:strRef>
          </c:cat>
          <c:val>
            <c:numRef>
              <c:f>Arkusz1!$D$2:$D$3</c:f>
              <c:numCache>
                <c:formatCode>General</c:formatCode>
                <c:ptCount val="2"/>
                <c:pt idx="0">
                  <c:v>1187</c:v>
                </c:pt>
                <c:pt idx="1">
                  <c:v>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EB-48BB-A365-2342DF6FBB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284864"/>
        <c:axId val="33286400"/>
        <c:axId val="0"/>
      </c:bar3DChart>
      <c:catAx>
        <c:axId val="3328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286400"/>
        <c:crosses val="autoZero"/>
        <c:auto val="1"/>
        <c:lblAlgn val="ctr"/>
        <c:lblOffset val="100"/>
        <c:noMultiLvlLbl val="0"/>
      </c:catAx>
      <c:valAx>
        <c:axId val="33286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284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2377165589365564E-2"/>
          <c:y val="0.91882711956735985"/>
          <c:w val="0.83824621896094542"/>
          <c:h val="7.32091595557482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29589922107421"/>
          <c:y val="4.6773375984251971E-2"/>
          <c:w val="0.54180415139058624"/>
          <c:h val="0.77815548272414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służb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020-4E2B-BFC7-9C0E082BD356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2022 r</c:v>
                </c:pt>
                <c:pt idx="1">
                  <c:v>2023 r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4177</c:v>
                </c:pt>
                <c:pt idx="1">
                  <c:v>4169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A-4A52-9355-C2EB817C5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1042176"/>
        <c:axId val="31043968"/>
        <c:axId val="0"/>
      </c:bar3DChart>
      <c:catAx>
        <c:axId val="310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043968"/>
        <c:crosses val="autoZero"/>
        <c:auto val="1"/>
        <c:lblAlgn val="ctr"/>
        <c:lblOffset val="100"/>
        <c:noMultiLvlLbl val="0"/>
      </c:catAx>
      <c:valAx>
        <c:axId val="31043968"/>
        <c:scaling>
          <c:orientation val="minMax"/>
          <c:max val="4600"/>
          <c:min val="2100"/>
        </c:scaling>
        <c:delete val="0"/>
        <c:axPos val="l"/>
        <c:numFmt formatCode="General" sourceLinked="1"/>
        <c:majorTickMark val="none"/>
        <c:minorTickMark val="none"/>
        <c:tickLblPos val="nextTo"/>
        <c:crossAx val="31042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513831796467061"/>
          <c:y val="0.40922064215087212"/>
          <c:w val="0.18310372921527238"/>
          <c:h val="0.18155871569825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2022r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Ogółem</c:v>
                </c:pt>
                <c:pt idx="1">
                  <c:v>Do wytrzeźwienia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241</c:v>
                </c:pt>
                <c:pt idx="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C-4117-AE5D-CB9A670D6D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2023r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Ogółem</c:v>
                </c:pt>
                <c:pt idx="1">
                  <c:v>Do wytrzeźwienia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256</c:v>
                </c:pt>
                <c:pt idx="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C-4117-AE5D-CB9A670D6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642752"/>
        <c:axId val="33656832"/>
        <c:axId val="0"/>
      </c:bar3DChart>
      <c:catAx>
        <c:axId val="3364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 algn="just">
              <a:defRPr/>
            </a:pPr>
            <a:endParaRPr lang="pl-PL"/>
          </a:p>
        </c:txPr>
        <c:crossAx val="33656832"/>
        <c:crosses val="autoZero"/>
        <c:auto val="0"/>
        <c:lblAlgn val="ctr"/>
        <c:lblOffset val="100"/>
        <c:noMultiLvlLbl val="0"/>
      </c:catAx>
      <c:valAx>
        <c:axId val="3365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642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6654391145294434"/>
          <c:y val="2.1534323365843003E-2"/>
          <c:w val="0.31926589816660261"/>
          <c:h val="9.23664214900112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2022r 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12</c:v>
                </c:pt>
                <c:pt idx="1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C-4117-AE5D-CB9A670D6DA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2023r</c:v>
                </c:pt>
              </c:strCache>
            </c:strRef>
          </c:tx>
          <c:spPr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wypadki</c:v>
                </c:pt>
                <c:pt idx="1">
                  <c:v>kolizje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8</c:v>
                </c:pt>
                <c:pt idx="1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C-4117-AE5D-CB9A670D6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642752"/>
        <c:axId val="33656832"/>
        <c:axId val="0"/>
      </c:bar3DChart>
      <c:catAx>
        <c:axId val="33642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 algn="just">
              <a:defRPr/>
            </a:pPr>
            <a:endParaRPr lang="pl-PL"/>
          </a:p>
        </c:txPr>
        <c:crossAx val="33656832"/>
        <c:crosses val="autoZero"/>
        <c:auto val="1"/>
        <c:lblAlgn val="ctr"/>
        <c:lblOffset val="100"/>
        <c:noMultiLvlLbl val="0"/>
      </c:catAx>
      <c:valAx>
        <c:axId val="33656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642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6654391145294434"/>
          <c:y val="2.1534323365843003E-2"/>
          <c:w val="0.31926589816660261"/>
          <c:h val="9.236642149001127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0.74571</cdr:x>
      <cdr:y>0.28553</cdr:y>
    </cdr:from>
    <cdr:to>
      <cdr:x>0.97904</cdr:x>
      <cdr:y>0.38553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43E2A7E2-F511-4739-950B-1C666BC51088}"/>
            </a:ext>
          </a:extLst>
        </cdr:cNvPr>
        <cdr:cNvSpPr txBox="1"/>
      </cdr:nvSpPr>
      <cdr:spPr>
        <a:xfrm xmlns:a="http://schemas.openxmlformats.org/drawingml/2006/main">
          <a:off x="4832723" y="1028027"/>
          <a:ext cx="15121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0.82694</cdr:x>
      <cdr:y>0.3</cdr:y>
    </cdr:from>
    <cdr:to>
      <cdr:x>0.96027</cdr:x>
      <cdr:y>0.4</cdr:y>
    </cdr:to>
    <cdr:sp macro="" textlink="">
      <cdr:nvSpPr>
        <cdr:cNvPr id="3" name="pole tekstowe 2">
          <a:extLst xmlns:a="http://schemas.openxmlformats.org/drawingml/2006/main">
            <a:ext uri="{FF2B5EF4-FFF2-40B4-BE49-F238E27FC236}">
              <a16:creationId xmlns:a16="http://schemas.microsoft.com/office/drawing/2014/main" id="{58B0F964-AC96-439D-892E-2F7A120044E8}"/>
            </a:ext>
          </a:extLst>
        </cdr:cNvPr>
        <cdr:cNvSpPr txBox="1"/>
      </cdr:nvSpPr>
      <cdr:spPr>
        <a:xfrm xmlns:a="http://schemas.openxmlformats.org/drawingml/2006/main">
          <a:off x="5359161" y="1080120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200" dirty="0"/>
            <a:t>Ilość służb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73BB0-074F-4C7C-AE93-6D4A1F3E3E7A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A248-4FCD-4EF3-BA6D-CCE606FCA9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903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21:38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18:25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9T14:21:05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4788-8C2E-4204-AA91-CD46F02A57F6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FBA60-989E-4F0B-97CE-922EB1E0C3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66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V 0.08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64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3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480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0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396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0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8703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6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020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88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33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57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2350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530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287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467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926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7936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7998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05.01.2024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27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05.01.2024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27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2179731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05.01.2024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28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05.01.2024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28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3313170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05.01.2024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29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05.01.2024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29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190702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Zrobiono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890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22E9ACF-1D2D-43B3-8360-2B83BF090503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05.01.2024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70A41D-DECF-46DF-94B3-F326A567FA16}" type="slidenum">
              <a:t>30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daty 2"/>
          <p:cNvSpPr txBox="1"/>
          <p:nvPr/>
        </p:nvSpPr>
        <p:spPr>
          <a:xfrm>
            <a:off x="3850585" y="0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A2985A-BAEE-4019-A387-A89BB061B1EA}" type="datetime1">
              <a:rPr lang="pl-PL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Arial Unicode MS" pitchFamily="2"/>
                <a:cs typeface="Tahoma" pitchFamily="2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05.01.2024</a:t>
            </a:fld>
            <a:endParaRPr lang="pl-PL" sz="1200" b="0" i="0" u="none" strike="noStrike" kern="1200" cap="none" spc="0" baseline="0">
              <a:solidFill>
                <a:srgbClr val="000000"/>
              </a:solidFill>
              <a:uFillTx/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6"/>
          <p:cNvSpPr txBox="1"/>
          <p:nvPr/>
        </p:nvSpPr>
        <p:spPr>
          <a:xfrm>
            <a:off x="3850585" y="9431763"/>
            <a:ext cx="2945659" cy="4964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0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F9B99FC-8BF9-4D26-8AB4-F5E9D1277851}" type="slidenum">
              <a:t>30</a:t>
            </a:fld>
            <a:endParaRPr lang="pl-PL" sz="1800" b="0" i="0" u="none" strike="noStrike" kern="0" cap="none" spc="0" baseline="0">
              <a:solidFill>
                <a:srgbClr val="000000"/>
              </a:solidFill>
              <a:uFillTx/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Symbol zastępczy obrazu slajdu 1"/>
          <p:cNvSpPr>
            <a:spLocks noGrp="1" noRot="1" noChangeAspect="1"/>
          </p:cNvSpPr>
          <p:nvPr>
            <p:ph type="sldImg"/>
          </p:nvPr>
        </p:nvSpPr>
        <p:spPr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7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6661"/>
            <a:ext cx="5438140" cy="4468803"/>
          </a:xfrm>
        </p:spPr>
        <p:txBody>
          <a:bodyPr lIns="0" tIns="0" rIns="0" bIns="0"/>
          <a:lstStyle/>
          <a:p>
            <a:r>
              <a:rPr lang="pl-PL" dirty="0"/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1199434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ymbol zastępczy daty 2_16"/>
          <p:cNvSpPr/>
          <p:nvPr/>
        </p:nvSpPr>
        <p:spPr>
          <a:xfrm>
            <a:off x="3850560" y="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81088F88-B242-49B5-A19F-7E67811A554E}" type="datetime1">
              <a:rPr lang="pl-PL" sz="12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05.01.2024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29" name="Symbol zastępczy numeru slajdu 6_16"/>
          <p:cNvSpPr/>
          <p:nvPr/>
        </p:nvSpPr>
        <p:spPr>
          <a:xfrm>
            <a:off x="3850560" y="943164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7D23E1E7-72FE-4D86-8AF5-0022D5505F16}" type="slidenum">
              <a:rPr lang="pl-PL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31</a:t>
            </a:fld>
            <a:endParaRPr lang="pl-PL" sz="1800" b="0" strike="noStrike" spc="-1">
              <a:latin typeface="Arial"/>
            </a:endParaRPr>
          </a:p>
        </p:txBody>
      </p:sp>
      <p:sp>
        <p:nvSpPr>
          <p:cNvPr id="430" name="Symbol zastępczy daty 2_17"/>
          <p:cNvSpPr/>
          <p:nvPr/>
        </p:nvSpPr>
        <p:spPr>
          <a:xfrm>
            <a:off x="3850560" y="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951BBD6-2624-478C-A1CC-2DB0EFD0DC85}" type="datetime1">
              <a:rPr lang="pl-PL" sz="12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05.01.2024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31" name="Symbol zastępczy numeru slajdu 6_17"/>
          <p:cNvSpPr/>
          <p:nvPr/>
        </p:nvSpPr>
        <p:spPr>
          <a:xfrm>
            <a:off x="3850560" y="943164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B9644E2-5F25-4694-AEA6-4E643FDD1623}" type="slidenum">
              <a:rPr lang="pl-PL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31</a:t>
            </a:fld>
            <a:endParaRPr lang="pl-PL" sz="1800" b="0" strike="noStrike" spc="-1">
              <a:latin typeface="Arial"/>
            </a:endParaRPr>
          </a:p>
        </p:txBody>
      </p:sp>
      <p:sp>
        <p:nvSpPr>
          <p:cNvPr id="43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800" cy="4468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>
                <a:latin typeface="Arial"/>
              </a:rPr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127771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ymbol zastępczy daty 2_2"/>
          <p:cNvSpPr/>
          <p:nvPr/>
        </p:nvSpPr>
        <p:spPr>
          <a:xfrm>
            <a:off x="3850560" y="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21729CD-D65E-429D-98C8-FE32EEEACF62}" type="datetime1">
              <a:rPr lang="pl-PL" sz="12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05.01.2024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35" name="Symbol zastępczy numeru slajdu 6_2"/>
          <p:cNvSpPr/>
          <p:nvPr/>
        </p:nvSpPr>
        <p:spPr>
          <a:xfrm>
            <a:off x="3850560" y="943164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69B5F5AB-0C07-497F-9CD3-A6C87F3CF2AE}" type="slidenum">
              <a:rPr lang="pl-PL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pl-PL" sz="1800" b="0" strike="noStrike" spc="-1">
              <a:latin typeface="Arial"/>
            </a:endParaRPr>
          </a:p>
        </p:txBody>
      </p:sp>
      <p:sp>
        <p:nvSpPr>
          <p:cNvPr id="436" name="Symbol zastępczy daty 2_3"/>
          <p:cNvSpPr/>
          <p:nvPr/>
        </p:nvSpPr>
        <p:spPr>
          <a:xfrm>
            <a:off x="3850560" y="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0A6CB50-4455-40B0-A577-EFF83B636AC3}" type="datetime1">
              <a:rPr lang="pl-PL" sz="12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05.01.2024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37" name="Symbol zastępczy numeru slajdu 6_3"/>
          <p:cNvSpPr/>
          <p:nvPr/>
        </p:nvSpPr>
        <p:spPr>
          <a:xfrm>
            <a:off x="3850560" y="9431640"/>
            <a:ext cx="2945160" cy="4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B9E0B88C-F282-4376-8E91-94CD8DFF2EC4}" type="slidenum">
              <a:rPr lang="pl-PL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32</a:t>
            </a:fld>
            <a:endParaRPr lang="pl-PL" sz="1800" b="0" strike="noStrike" spc="-1">
              <a:latin typeface="Arial"/>
            </a:endParaRPr>
          </a:p>
        </p:txBody>
      </p:sp>
      <p:sp>
        <p:nvSpPr>
          <p:cNvPr id="4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79680" y="4716720"/>
            <a:ext cx="5437800" cy="4468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pl-PL" sz="2000" b="0" strike="noStrike" spc="-1">
                <a:latin typeface="Arial"/>
              </a:rPr>
              <a:t>Zrobione</a:t>
            </a:r>
          </a:p>
        </p:txBody>
      </p:sp>
    </p:spTree>
    <p:extLst>
      <p:ext uri="{BB962C8B-B14F-4D97-AF65-F5344CB8AC3E}">
        <p14:creationId xmlns:p14="http://schemas.microsoft.com/office/powerpoint/2010/main" val="3896022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379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17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78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249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330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8820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92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Zrobione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FBA60-989E-4F0B-97CE-922EB1E0C34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664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03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6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0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zawartości 7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7467475" cy="4873678"/>
          </a:xfrm>
        </p:spPr>
        <p:txBody>
          <a:bodyPr anchor="t"/>
          <a:lstStyle>
            <a:lvl1pPr marL="274320" indent="-274320">
              <a:spcBef>
                <a:spcPts val="600"/>
              </a:spcBef>
              <a:buClr>
                <a:srgbClr val="0F6FC6"/>
              </a:buClr>
              <a:buSzPct val="70000"/>
              <a:buFont typeface="Wingdings"/>
              <a:buChar char=""/>
              <a:defRPr sz="2400">
                <a:solidFill>
                  <a:srgbClr val="000000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  <a:br>
              <a:rPr lang="pl-PL"/>
            </a:br>
            <a:r>
              <a:rPr lang="pl-PL"/>
              <a:t>Drugi poziom</a:t>
            </a:r>
            <a:br>
              <a:rPr lang="pl-PL"/>
            </a:br>
            <a:r>
              <a:rPr lang="pl-PL"/>
              <a:t>Trzeci poziom</a:t>
            </a:r>
            <a:br>
              <a:rPr lang="pl-PL"/>
            </a:br>
            <a:r>
              <a:rPr lang="pl-PL"/>
              <a:t>Czwarty poziom</a:t>
            </a:r>
            <a:br>
              <a:rPr lang="pl-PL"/>
            </a:br>
            <a:r>
              <a:rPr lang="pl-PL"/>
              <a:t>Piąty poziom</a:t>
            </a:r>
          </a:p>
        </p:txBody>
      </p:sp>
      <p:sp>
        <p:nvSpPr>
          <p:cNvPr id="4" name="Symbol zastępczy daty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D46E7-0EFE-4DB0-B385-82F44E465D54}" type="datetime1">
              <a:rPr lang="pl-PL"/>
              <a:pPr lvl="0"/>
              <a:t>05.01.2024</a:t>
            </a:fld>
            <a:endParaRPr lang="pl-PL"/>
          </a:p>
        </p:txBody>
      </p:sp>
      <p:sp>
        <p:nvSpPr>
          <p:cNvPr id="5" name="Symbol zastępczy numeru slajd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6E375A-2383-4A35-9C1F-A8EE1AAB470D}" type="slidenum">
              <a:t>‹#›</a:t>
            </a:fld>
            <a:endParaRPr lang="pl-PL"/>
          </a:p>
        </p:txBody>
      </p:sp>
      <p:sp>
        <p:nvSpPr>
          <p:cNvPr id="6" name="Symbol zastępczy stopki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l-PL"/>
          </a:p>
        </p:txBody>
      </p:sp>
      <p:sp>
        <p:nvSpPr>
          <p:cNvPr id="7" name="Symbol zastępczy zawartości 6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 anchor="t" anchorCtr="1"/>
          <a:lstStyle>
            <a:lvl1pPr algn="ctr" hangingPunct="0">
              <a:defRPr sz="4400">
                <a:latin typeface="Arial" pitchFamily="18"/>
                <a:cs typeface="Lucida Sans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8" name="Symbol zastępczy zawartości 7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5"/>
              </a:spcAft>
              <a:defRPr sz="3200">
                <a:latin typeface="Arial" pitchFamily="18"/>
              </a:defRPr>
            </a:lvl1pPr>
          </a:lstStyle>
          <a:p>
            <a:pPr lv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15289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7360" y="274638"/>
            <a:ext cx="6949440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37360" y="1600200"/>
            <a:ext cx="694944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737360" y="6356350"/>
            <a:ext cx="1106448" cy="365125"/>
          </a:xfrm>
        </p:spPr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0A242DA-1B49-48E7-B696-140F4D91B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37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79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1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424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840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08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37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90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548E1-D2FA-497B-BA23-0787DE0EE81F}" type="datetimeFigureOut">
              <a:rPr lang="pl-PL" smtClean="0"/>
              <a:t>05.01.2024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79384-545A-4722-B5BB-7A6E35A04DA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7420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78588" y="11663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200" b="1" spc="150" dirty="0">
                <a:latin typeface="Times New Roman" pitchFamily="18" charset="0"/>
                <a:cs typeface="Times New Roman" pitchFamily="18" charset="0"/>
              </a:rPr>
              <a:t>KOMENDA POWIATOWA POLICJI</a:t>
            </a:r>
            <a:br>
              <a:rPr lang="pl-PL" altLang="pl-PL" sz="3200" b="1" spc="15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3200" b="1" spc="150" dirty="0">
                <a:latin typeface="Times New Roman" pitchFamily="18" charset="0"/>
                <a:cs typeface="Times New Roman" pitchFamily="18" charset="0"/>
              </a:rPr>
              <a:t>W GOŁDAPI</a:t>
            </a:r>
            <a:endParaRPr lang="pl-PL" sz="3200" spc="150" dirty="0"/>
          </a:p>
        </p:txBody>
      </p:sp>
      <p:sp>
        <p:nvSpPr>
          <p:cNvPr id="7" name="Prostokąt 6"/>
          <p:cNvSpPr/>
          <p:nvPr/>
        </p:nvSpPr>
        <p:spPr>
          <a:xfrm>
            <a:off x="323528" y="5022785"/>
            <a:ext cx="864096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 STANU BEZPIECZEŃSTWA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NA TERENIE DZIAŁANIA KPP W GOŁDAPI 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2400" b="1" spc="15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 2023 roku.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F28BD01-7C78-4CE6-8772-AE8890F12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6" b="92157" l="6827" r="93727">
                        <a14:foregroundMark x1="45203" y1="59002" x2="56642" y2="58289"/>
                        <a14:foregroundMark x1="48708" y1="8556" x2="48708" y2="7130"/>
                        <a14:foregroundMark x1="10701" y1="51872" x2="7011" y2="50624"/>
                        <a14:foregroundMark x1="48339" y1="88592" x2="48708" y2="92335"/>
                        <a14:foregroundMark x1="86716" y1="49554" x2="93727" y2="49554"/>
                        <a14:foregroundMark x1="16236" y1="28164" x2="16236" y2="28164"/>
                        <a14:foregroundMark x1="15498" y1="27986" x2="15498" y2="27986"/>
                        <a14:foregroundMark x1="11624" y1="42068" x2="11624" y2="42068"/>
                        <a14:foregroundMark x1="41328" y1="87344" x2="41328" y2="87344"/>
                        <a14:foregroundMark x1="41144" y1="84492" x2="41144" y2="84492"/>
                        <a14:foregroundMark x1="82103" y1="38324" x2="82103" y2="38324"/>
                        <a14:foregroundMark x1="80812" y1="38324" x2="80812" y2="38324"/>
                        <a14:foregroundMark x1="26937" y1="18182" x2="26937" y2="18182"/>
                        <a14:foregroundMark x1="27306" y1="17469" x2="27306" y2="17469"/>
                        <a14:foregroundMark x1="20295" y1="17469" x2="20295" y2="17469"/>
                        <a14:foregroundMark x1="14760" y1="22103" x2="14760" y2="22103"/>
                        <a14:foregroundMark x1="15498" y1="20499" x2="15498" y2="20499"/>
                        <a14:foregroundMark x1="14576" y1="21034" x2="14576" y2="21034"/>
                        <a14:foregroundMark x1="16421" y1="19251" x2="16421" y2="19251"/>
                        <a14:foregroundMark x1="17897" y1="18182" x2="17897" y2="18182"/>
                        <a14:foregroundMark x1="19373" y1="17112" x2="19373" y2="17112"/>
                        <a14:foregroundMark x1="65867" y1="18717" x2="65867" y2="18717"/>
                        <a14:foregroundMark x1="65314" y1="18004" x2="65314" y2="18004"/>
                        <a14:foregroundMark x1="78413" y1="16578" x2="78413" y2="16578"/>
                        <a14:foregroundMark x1="60148" y1="17112" x2="60148" y2="17112"/>
                        <a14:foregroundMark x1="60886" y1="16043" x2="60886" y2="16043"/>
                        <a14:foregroundMark x1="44834" y1="5526" x2="44834" y2="5526"/>
                        <a14:foregroundMark x1="72140" y1="18004" x2="72140" y2="18004"/>
                        <a14:foregroundMark x1="71956" y1="17647" x2="71956" y2="17647"/>
                        <a14:foregroundMark x1="37823" y1="16756" x2="37823" y2="16756"/>
                        <a14:foregroundMark x1="37638" y1="16043" x2="37638" y2="16043"/>
                        <a14:foregroundMark x1="37454" y1="15865" x2="37454" y2="15865"/>
                        <a14:foregroundMark x1="37454" y1="15508" x2="37454" y2="15508"/>
                        <a14:foregroundMark x1="37085" y1="16578" x2="37085" y2="16578"/>
                        <a14:foregroundMark x1="15683" y1="39750" x2="15683" y2="39750"/>
                        <a14:foregroundMark x1="15314" y1="39216" x2="15314" y2="39216"/>
                        <a14:backgroundMark x1="81181" y1="36364" x2="81181" y2="36364"/>
                        <a14:backgroundMark x1="35424" y1="18182" x2="35424" y2="18182"/>
                        <a14:backgroundMark x1="35978" y1="19608" x2="35978" y2="1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82" y="1565694"/>
            <a:ext cx="3349018" cy="3466418"/>
          </a:xfrm>
          <a:prstGeom prst="rect">
            <a:avLst/>
          </a:prstGeom>
          <a:solidFill>
            <a:srgbClr val="212745"/>
          </a:solidFill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Pismo odręczne 1">
                <a:extLst>
                  <a:ext uri="{FF2B5EF4-FFF2-40B4-BE49-F238E27FC236}">
                    <a16:creationId xmlns:a16="http://schemas.microsoft.com/office/drawing/2014/main" id="{62B0B11A-2F48-4D94-B971-19FDED3AAEDD}"/>
                  </a:ext>
                </a:extLst>
              </p14:cNvPr>
              <p14:cNvContentPartPr/>
              <p14:nvPr/>
            </p14:nvContentPartPr>
            <p14:xfrm>
              <a:off x="-985774" y="4083400"/>
              <a:ext cx="360" cy="360"/>
            </p14:xfrm>
          </p:contentPart>
        </mc:Choice>
        <mc:Fallback xmlns="">
          <p:pic>
            <p:nvPicPr>
              <p:cNvPr id="2" name="Pismo odręczne 1">
                <a:extLst>
                  <a:ext uri="{FF2B5EF4-FFF2-40B4-BE49-F238E27FC236}">
                    <a16:creationId xmlns:a16="http://schemas.microsoft.com/office/drawing/2014/main" id="{62B0B11A-2F48-4D94-B971-19FDED3AAE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94774" y="40744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14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19699"/>
            <a:ext cx="6480720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Kradzież cudzej rzeczy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39568"/>
              </p:ext>
            </p:extLst>
          </p:nvPr>
        </p:nvGraphicFramePr>
        <p:xfrm>
          <a:off x="2051720" y="2996953"/>
          <a:ext cx="6516724" cy="3129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74522"/>
              </p:ext>
            </p:extLst>
          </p:nvPr>
        </p:nvGraphicFramePr>
        <p:xfrm>
          <a:off x="2051720" y="1417045"/>
          <a:ext cx="6552728" cy="150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7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2023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0039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30 (+9)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142,9 %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9B2E113-0037-47BD-A67A-F7F0C9D7D01F}"/>
              </a:ext>
            </a:extLst>
          </p:cNvPr>
          <p:cNvSpPr txBox="1"/>
          <p:nvPr/>
        </p:nvSpPr>
        <p:spPr>
          <a:xfrm>
            <a:off x="2051720" y="6381328"/>
            <a:ext cx="651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Średnia wykrywalność w województwie w 2023 roku – </a:t>
            </a:r>
            <a:r>
              <a:rPr lang="pl-PL" b="1" dirty="0">
                <a:solidFill>
                  <a:srgbClr val="92D050"/>
                </a:solidFill>
              </a:rPr>
              <a:t>59,4%</a:t>
            </a:r>
          </a:p>
        </p:txBody>
      </p:sp>
    </p:spTree>
    <p:extLst>
      <p:ext uri="{BB962C8B-B14F-4D97-AF65-F5344CB8AC3E}">
        <p14:creationId xmlns:p14="http://schemas.microsoft.com/office/powerpoint/2010/main" val="364175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19699"/>
            <a:ext cx="6480720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Uszkodzenie rzeczy.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716925"/>
              </p:ext>
            </p:extLst>
          </p:nvPr>
        </p:nvGraphicFramePr>
        <p:xfrm>
          <a:off x="2051720" y="3173835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03679"/>
              </p:ext>
            </p:extLst>
          </p:nvPr>
        </p:nvGraphicFramePr>
        <p:xfrm>
          <a:off x="2051720" y="1417045"/>
          <a:ext cx="6552728" cy="150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7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2023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00391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pl-PL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AF8DF13A-C282-4310-82B1-7FDBD09176A6}"/>
              </a:ext>
            </a:extLst>
          </p:cNvPr>
          <p:cNvSpPr txBox="1"/>
          <p:nvPr/>
        </p:nvSpPr>
        <p:spPr>
          <a:xfrm>
            <a:off x="2627784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977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7667" y="188640"/>
            <a:ext cx="7308304" cy="100811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Ustawa o przeciwdziałaniu narkomanii.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9A898BE-2B1A-437A-BE8B-7AFCFFE68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684498"/>
              </p:ext>
            </p:extLst>
          </p:nvPr>
        </p:nvGraphicFramePr>
        <p:xfrm>
          <a:off x="2051720" y="1600200"/>
          <a:ext cx="6696743" cy="269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615">
                  <a:extLst>
                    <a:ext uri="{9D8B030D-6E8A-4147-A177-3AD203B41FA5}">
                      <a16:colId xmlns:a16="http://schemas.microsoft.com/office/drawing/2014/main" val="2337840657"/>
                    </a:ext>
                  </a:extLst>
                </a:gridCol>
                <a:gridCol w="2608615">
                  <a:extLst>
                    <a:ext uri="{9D8B030D-6E8A-4147-A177-3AD203B41FA5}">
                      <a16:colId xmlns:a16="http://schemas.microsoft.com/office/drawing/2014/main" val="2975435425"/>
                    </a:ext>
                  </a:extLst>
                </a:gridCol>
                <a:gridCol w="1479513">
                  <a:extLst>
                    <a:ext uri="{9D8B030D-6E8A-4147-A177-3AD203B41FA5}">
                      <a16:colId xmlns:a16="http://schemas.microsoft.com/office/drawing/2014/main" val="430310864"/>
                    </a:ext>
                  </a:extLst>
                </a:gridCol>
              </a:tblGrid>
              <a:tr h="746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Data                    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wszczęte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803622"/>
                  </a:ext>
                </a:extLst>
              </a:tr>
              <a:tr h="4866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2019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136,4 %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02686"/>
                  </a:ext>
                </a:extLst>
              </a:tr>
              <a:tr h="4866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173,3 %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599327"/>
                  </a:ext>
                </a:extLst>
              </a:tr>
              <a:tr h="4866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2021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53,9 %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86418"/>
                  </a:ext>
                </a:extLst>
              </a:tr>
              <a:tr h="4866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2022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192,9 %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477158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2B56707-BE9B-47CF-AAF4-9B4EB37BC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35843"/>
              </p:ext>
            </p:extLst>
          </p:nvPr>
        </p:nvGraphicFramePr>
        <p:xfrm>
          <a:off x="2051720" y="4293096"/>
          <a:ext cx="669674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465">
                  <a:extLst>
                    <a:ext uri="{9D8B030D-6E8A-4147-A177-3AD203B41FA5}">
                      <a16:colId xmlns:a16="http://schemas.microsoft.com/office/drawing/2014/main" val="2205724874"/>
                    </a:ext>
                  </a:extLst>
                </a:gridCol>
                <a:gridCol w="2564111">
                  <a:extLst>
                    <a:ext uri="{9D8B030D-6E8A-4147-A177-3AD203B41FA5}">
                      <a16:colId xmlns:a16="http://schemas.microsoft.com/office/drawing/2014/main" val="136713444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627271357"/>
                    </a:ext>
                  </a:extLst>
                </a:gridCol>
              </a:tblGrid>
              <a:tr h="4034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2023 rok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59,3 %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80583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474792F-153E-464E-855C-13B468FC644F}"/>
              </a:ext>
            </a:extLst>
          </p:cNvPr>
          <p:cNvSpPr txBox="1"/>
          <p:nvPr/>
        </p:nvSpPr>
        <p:spPr>
          <a:xfrm>
            <a:off x="1907704" y="5085184"/>
            <a:ext cx="684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Wykrywalność w 2023 roku -  96,3% </a:t>
            </a:r>
            <a:r>
              <a:rPr lang="pl-PL" b="1" dirty="0"/>
              <a:t>(</a:t>
            </a:r>
            <a:r>
              <a:rPr lang="pl-PL" b="1" dirty="0">
                <a:solidFill>
                  <a:srgbClr val="92D050"/>
                </a:solidFill>
              </a:rPr>
              <a:t>+ 3%</a:t>
            </a:r>
            <a:r>
              <a:rPr lang="pl-PL" dirty="0">
                <a:solidFill>
                  <a:srgbClr val="92D050"/>
                </a:solidFill>
              </a:rPr>
              <a:t> 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512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7566A2-CBB4-446E-9E93-EABE96A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2">
                    <a:lumMod val="90000"/>
                  </a:schemeClr>
                </a:solidFill>
                <a:latin typeface="+mn-lt"/>
              </a:rPr>
              <a:t>Przestępczość gospodarcza.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F0FC6AE0-C6A6-4D19-BCF3-2B566E8E7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90357"/>
              </p:ext>
            </p:extLst>
          </p:nvPr>
        </p:nvGraphicFramePr>
        <p:xfrm>
          <a:off x="1907704" y="1484784"/>
          <a:ext cx="6949439" cy="326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049">
                  <a:extLst>
                    <a:ext uri="{9D8B030D-6E8A-4147-A177-3AD203B41FA5}">
                      <a16:colId xmlns:a16="http://schemas.microsoft.com/office/drawing/2014/main" val="2337840657"/>
                    </a:ext>
                  </a:extLst>
                </a:gridCol>
                <a:gridCol w="2189495">
                  <a:extLst>
                    <a:ext uri="{9D8B030D-6E8A-4147-A177-3AD203B41FA5}">
                      <a16:colId xmlns:a16="http://schemas.microsoft.com/office/drawing/2014/main" val="2975435425"/>
                    </a:ext>
                  </a:extLst>
                </a:gridCol>
                <a:gridCol w="2052895">
                  <a:extLst>
                    <a:ext uri="{9D8B030D-6E8A-4147-A177-3AD203B41FA5}">
                      <a16:colId xmlns:a16="http://schemas.microsoft.com/office/drawing/2014/main" val="430310864"/>
                    </a:ext>
                  </a:extLst>
                </a:gridCol>
              </a:tblGrid>
              <a:tr h="905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Data                                                        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wszczęte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Wykrywalność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803622"/>
                  </a:ext>
                </a:extLst>
              </a:tr>
              <a:tr h="59077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61,9 %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02686"/>
                  </a:ext>
                </a:extLst>
              </a:tr>
              <a:tr h="59077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2021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61,3 %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599327"/>
                  </a:ext>
                </a:extLst>
              </a:tr>
              <a:tr h="59077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2022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96,1 %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86418"/>
                  </a:ext>
                </a:extLst>
              </a:tr>
              <a:tr h="5907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2023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Times New Roman" pitchFamily="18" charset="0"/>
                          <a:cs typeface="Times New Roman" pitchFamily="18" charset="0"/>
                        </a:rPr>
                        <a:t>81,0 %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477158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4940F201-AD85-4992-B5F8-77C315DEAA2B}"/>
              </a:ext>
            </a:extLst>
          </p:cNvPr>
          <p:cNvSpPr txBox="1"/>
          <p:nvPr/>
        </p:nvSpPr>
        <p:spPr>
          <a:xfrm>
            <a:off x="1907704" y="5445224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Średnia wykrywalność w województwie w 2023 r – </a:t>
            </a:r>
            <a:r>
              <a:rPr lang="pl-PL" b="1" dirty="0">
                <a:solidFill>
                  <a:srgbClr val="92D050"/>
                </a:solidFill>
              </a:rPr>
              <a:t>69,2 %</a:t>
            </a:r>
          </a:p>
          <a:p>
            <a:endParaRPr lang="pl-PL" b="1" dirty="0">
              <a:solidFill>
                <a:srgbClr val="92D050"/>
              </a:solidFill>
            </a:endParaRPr>
          </a:p>
          <a:p>
            <a:endParaRPr lang="pl-PL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4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7667" y="188640"/>
            <a:ext cx="7308304" cy="100811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Mienie zabezpieczone.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7701476-2C65-421F-BEA2-47E738138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96897"/>
              </p:ext>
            </p:extLst>
          </p:nvPr>
        </p:nvGraphicFramePr>
        <p:xfrm>
          <a:off x="2051720" y="1700809"/>
          <a:ext cx="6624735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839046181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824117600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3433826216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Postępowania z mieniem zabezpieczonym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67944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2022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2023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4167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118,0%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51085"/>
                  </a:ext>
                </a:extLst>
              </a:tr>
            </a:tbl>
          </a:graphicData>
        </a:graphic>
      </p:graphicFrame>
      <p:sp>
        <p:nvSpPr>
          <p:cNvPr id="10" name="Prostokąt 9">
            <a:extLst>
              <a:ext uri="{FF2B5EF4-FFF2-40B4-BE49-F238E27FC236}">
                <a16:creationId xmlns:a16="http://schemas.microsoft.com/office/drawing/2014/main" id="{E5655A78-AF87-41B9-B2D7-961F417071C4}"/>
              </a:ext>
            </a:extLst>
          </p:cNvPr>
          <p:cNvSpPr/>
          <p:nvPr/>
        </p:nvSpPr>
        <p:spPr>
          <a:xfrm>
            <a:off x="2555775" y="3140968"/>
            <a:ext cx="5976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endParaRPr lang="pl-PL" sz="2400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84979EE-AEFA-4908-A402-27E4CE16F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41899"/>
              </p:ext>
            </p:extLst>
          </p:nvPr>
        </p:nvGraphicFramePr>
        <p:xfrm>
          <a:off x="2051720" y="4100975"/>
          <a:ext cx="6624735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>
                  <a:extLst>
                    <a:ext uri="{9D8B030D-6E8A-4147-A177-3AD203B41FA5}">
                      <a16:colId xmlns:a16="http://schemas.microsoft.com/office/drawing/2014/main" val="2055116126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743540897"/>
                    </a:ext>
                  </a:extLst>
                </a:gridCol>
                <a:gridCol w="2208245">
                  <a:extLst>
                    <a:ext uri="{9D8B030D-6E8A-4147-A177-3AD203B41FA5}">
                      <a16:colId xmlns:a16="http://schemas.microsoft.com/office/drawing/2014/main" val="260695968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Wartość mienia zabezpieczonego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54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2022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2023 rok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Próg satysfakcji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70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b="1" dirty="0"/>
                    </a:p>
                    <a:p>
                      <a:pPr algn="ctr"/>
                      <a:r>
                        <a:rPr lang="pl-PL" b="1" dirty="0"/>
                        <a:t>1 773 166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b="1" dirty="0"/>
                    </a:p>
                    <a:p>
                      <a:pPr algn="ctr"/>
                      <a:r>
                        <a:rPr lang="pl-PL" b="1" dirty="0"/>
                        <a:t>950 438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b="1" dirty="0"/>
                    </a:p>
                    <a:p>
                      <a:pPr algn="ctr"/>
                      <a:r>
                        <a:rPr lang="pl-PL" b="1" dirty="0"/>
                        <a:t>250 000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6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838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840760" cy="70609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Wydział Prewencji i Ruchu Drogowego.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AEBAD3C-2F68-41D0-954C-A20547A73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63" y="1507184"/>
            <a:ext cx="4963599" cy="44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6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0"/>
            <a:ext cx="6840760" cy="1440160"/>
          </a:xfrm>
        </p:spPr>
        <p:txBody>
          <a:bodyPr>
            <a:normAutofit fontScale="90000"/>
          </a:bodyPr>
          <a:lstStyle/>
          <a:p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CZAS REAKCJI NA ZDARZENIE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2023 roku.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17D70BB-E192-49AF-8B55-DADCDA9C3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57190"/>
              </p:ext>
            </p:extLst>
          </p:nvPr>
        </p:nvGraphicFramePr>
        <p:xfrm>
          <a:off x="1907704" y="2276872"/>
          <a:ext cx="705678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771">
                  <a:extLst>
                    <a:ext uri="{9D8B030D-6E8A-4147-A177-3AD203B41FA5}">
                      <a16:colId xmlns:a16="http://schemas.microsoft.com/office/drawing/2014/main" val="317801524"/>
                    </a:ext>
                  </a:extLst>
                </a:gridCol>
                <a:gridCol w="1425612">
                  <a:extLst>
                    <a:ext uri="{9D8B030D-6E8A-4147-A177-3AD203B41FA5}">
                      <a16:colId xmlns:a16="http://schemas.microsoft.com/office/drawing/2014/main" val="4147369211"/>
                    </a:ext>
                  </a:extLst>
                </a:gridCol>
                <a:gridCol w="1425612">
                  <a:extLst>
                    <a:ext uri="{9D8B030D-6E8A-4147-A177-3AD203B41FA5}">
                      <a16:colId xmlns:a16="http://schemas.microsoft.com/office/drawing/2014/main" val="3266924430"/>
                    </a:ext>
                  </a:extLst>
                </a:gridCol>
                <a:gridCol w="1496894">
                  <a:extLst>
                    <a:ext uri="{9D8B030D-6E8A-4147-A177-3AD203B41FA5}">
                      <a16:colId xmlns:a16="http://schemas.microsoft.com/office/drawing/2014/main" val="845093910"/>
                    </a:ext>
                  </a:extLst>
                </a:gridCol>
                <a:gridCol w="1496895">
                  <a:extLst>
                    <a:ext uri="{9D8B030D-6E8A-4147-A177-3AD203B41FA5}">
                      <a16:colId xmlns:a16="http://schemas.microsoft.com/office/drawing/2014/main" val="2662737793"/>
                    </a:ext>
                  </a:extLst>
                </a:gridCol>
              </a:tblGrid>
              <a:tr h="913948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Jednostka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Oczekiwany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„PILNE”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Osiągnięty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„PILNE”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Oczekiwany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„ZWYKŁE”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Osiągnięty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Miernik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chemeClr val="bg1"/>
                          </a:solidFill>
                        </a:rPr>
                        <a:t>„ZWYKŁE”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61812"/>
                  </a:ext>
                </a:extLst>
              </a:tr>
              <a:tr h="1462316">
                <a:tc>
                  <a:txBody>
                    <a:bodyPr/>
                    <a:lstStyle/>
                    <a:p>
                      <a:endParaRPr lang="pl-PL" dirty="0"/>
                    </a:p>
                    <a:p>
                      <a:r>
                        <a:rPr lang="pl-PL" dirty="0"/>
                        <a:t>KPP Gołdap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08:30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00B050"/>
                          </a:solidFill>
                        </a:rPr>
                        <a:t>06:34</a:t>
                      </a:r>
                    </a:p>
                    <a:p>
                      <a:pPr algn="ctr"/>
                      <a:endParaRPr lang="pl-PL" dirty="0"/>
                    </a:p>
                    <a:p>
                      <a:pPr algn="ctr"/>
                      <a:endParaRPr lang="pl-PL" dirty="0"/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dirty="0"/>
                        <a:t>09</a:t>
                      </a:r>
                      <a:r>
                        <a:rPr lang="pl-PL" dirty="0">
                          <a:sym typeface="Wingdings" panose="05000000000000000000" pitchFamily="2" charset="2"/>
                        </a:rPr>
                        <a:t>:00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  <a:p>
                      <a:pPr algn="ctr"/>
                      <a:r>
                        <a:rPr lang="pl-PL" b="1" dirty="0">
                          <a:solidFill>
                            <a:srgbClr val="00B050"/>
                          </a:solidFill>
                        </a:rPr>
                        <a:t>07:37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72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36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88245" y="620688"/>
            <a:ext cx="6552728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interwencji.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959370"/>
              </p:ext>
            </p:extLst>
          </p:nvPr>
        </p:nvGraphicFramePr>
        <p:xfrm>
          <a:off x="2483768" y="1628800"/>
          <a:ext cx="59766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999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0760" cy="1728192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bezwzględna policjantów skierowanych do służby patrolowej i obchodowej.</a:t>
            </a: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4109374035"/>
              </p:ext>
            </p:extLst>
          </p:nvPr>
        </p:nvGraphicFramePr>
        <p:xfrm>
          <a:off x="2195736" y="2066176"/>
          <a:ext cx="64807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10CB73C1-8CC0-4D29-9E0E-E414423E8B96}"/>
              </a:ext>
            </a:extLst>
          </p:cNvPr>
          <p:cNvSpPr txBox="1"/>
          <p:nvPr/>
        </p:nvSpPr>
        <p:spPr>
          <a:xfrm>
            <a:off x="5652120" y="5664352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7481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52728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osób zatrzymanych w PDOZ.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14836"/>
              </p:ext>
            </p:extLst>
          </p:nvPr>
        </p:nvGraphicFramePr>
        <p:xfrm>
          <a:off x="2172059" y="1664804"/>
          <a:ext cx="636038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97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2195736" y="751344"/>
            <a:ext cx="62646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u="sng" dirty="0"/>
              <a:t>.</a:t>
            </a:r>
          </a:p>
          <a:p>
            <a:endParaRPr lang="pl-PL" sz="2400" u="sng" dirty="0"/>
          </a:p>
          <a:p>
            <a:r>
              <a:rPr lang="pl-PL" sz="2400" u="sng" dirty="0"/>
              <a:t>Na dzień 01.01.2023 roku:</a:t>
            </a:r>
          </a:p>
          <a:p>
            <a:endParaRPr lang="pl-PL" sz="2400" dirty="0"/>
          </a:p>
          <a:p>
            <a:r>
              <a:rPr lang="pl-PL" sz="2400" dirty="0"/>
              <a:t>66 - etatów policyjnych</a:t>
            </a:r>
          </a:p>
          <a:p>
            <a:r>
              <a:rPr lang="pl-PL" sz="2400" dirty="0"/>
              <a:t>13 - etatów cywilnych</a:t>
            </a:r>
          </a:p>
          <a:p>
            <a:r>
              <a:rPr lang="pl-PL" sz="2000" dirty="0">
                <a:solidFill>
                  <a:srgbClr val="00B050"/>
                </a:solidFill>
              </a:rPr>
              <a:t>od  01.10.2023r  jednostka otrzymała  4 dodatkowe etaty do Zespołu Ruchu Drogowego </a:t>
            </a:r>
          </a:p>
          <a:p>
            <a:endParaRPr lang="pl-PL" sz="2400" dirty="0"/>
          </a:p>
          <a:p>
            <a:r>
              <a:rPr lang="pl-PL" sz="2400" dirty="0"/>
              <a:t>O</a:t>
            </a:r>
            <a:r>
              <a:rPr lang="pl-PL" sz="2000" dirty="0"/>
              <a:t>becnie KPP Gołdap liczy 70 etatów policyjnych </a:t>
            </a:r>
          </a:p>
          <a:p>
            <a:r>
              <a:rPr lang="pl-PL" sz="2400" dirty="0"/>
              <a:t> </a:t>
            </a:r>
          </a:p>
          <a:p>
            <a:r>
              <a:rPr lang="pl-PL" sz="2400" u="sng" dirty="0"/>
              <a:t>Stan zatrudnionych na 01.01.2024r: </a:t>
            </a:r>
          </a:p>
          <a:p>
            <a:r>
              <a:rPr lang="pl-PL" sz="2000" dirty="0"/>
              <a:t>Funkcjonariusze – 4 wakaty</a:t>
            </a:r>
          </a:p>
          <a:p>
            <a:r>
              <a:rPr lang="pl-PL" sz="2000" dirty="0"/>
              <a:t>Pracownicy – 1 wakat, procedura naboru w toku</a:t>
            </a:r>
          </a:p>
          <a:p>
            <a:endParaRPr lang="pl-PL" sz="2000" u="sng" dirty="0"/>
          </a:p>
          <a:p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OBSADA ETATOWA KPP GOŁDAP.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759B93E-0CA5-4C62-92A5-D046E633956B}"/>
              </a:ext>
            </a:extLst>
          </p:cNvPr>
          <p:cNvSpPr/>
          <p:nvPr/>
        </p:nvSpPr>
        <p:spPr>
          <a:xfrm>
            <a:off x="2286000" y="24133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14:cNvPr>
              <p14:cNvContentPartPr/>
              <p14:nvPr/>
            </p14:nvContentPartPr>
            <p14:xfrm>
              <a:off x="10644026" y="1064922"/>
              <a:ext cx="360" cy="360"/>
            </p14:xfrm>
          </p:contentPart>
        </mc:Choice>
        <mc:Fallback xmlns="">
          <p:pic>
            <p:nvPicPr>
              <p:cNvPr id="6" name="Pismo odręczne 5">
                <a:extLst>
                  <a:ext uri="{FF2B5EF4-FFF2-40B4-BE49-F238E27FC236}">
                    <a16:creationId xmlns:a16="http://schemas.microsoft.com/office/drawing/2014/main" id="{9F773BF0-FED4-432A-BC9F-D819D40C3B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35386" y="10562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14:cNvPr>
              <p14:cNvContentPartPr/>
              <p14:nvPr/>
            </p14:nvContentPartPr>
            <p14:xfrm>
              <a:off x="-1553854" y="257082"/>
              <a:ext cx="360" cy="360"/>
            </p14:xfrm>
          </p:contentPart>
        </mc:Choice>
        <mc:Fallback xmlns="">
          <p:pic>
            <p:nvPicPr>
              <p:cNvPr id="9" name="Pismo odręczne 8">
                <a:extLst>
                  <a:ext uri="{FF2B5EF4-FFF2-40B4-BE49-F238E27FC236}">
                    <a16:creationId xmlns:a16="http://schemas.microsoft.com/office/drawing/2014/main" id="{9C93336D-702B-48AB-B7E5-B1A9F23396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2854" y="24808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706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52728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Ilość zaistniałych wypadków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kolizji drogowych.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306846"/>
              </p:ext>
            </p:extLst>
          </p:nvPr>
        </p:nvGraphicFramePr>
        <p:xfrm>
          <a:off x="2267744" y="1268760"/>
          <a:ext cx="63367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086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264696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ofiar śmiertelnych i rannych </a:t>
            </a:r>
            <a:b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 wypadkach drogowych.</a:t>
            </a:r>
            <a:endParaRPr lang="pl-PL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534052"/>
              </p:ext>
            </p:extLst>
          </p:nvPr>
        </p:nvGraphicFramePr>
        <p:xfrm>
          <a:off x="2411760" y="1700808"/>
          <a:ext cx="6336704" cy="432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29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6264696" cy="1008112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Stan Bezpieczeństwa  na drogach powiatu gołdapskiego w 2023 roku.</a:t>
            </a:r>
            <a:endParaRPr lang="pl-PL" sz="1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151978"/>
              </p:ext>
            </p:extLst>
          </p:nvPr>
        </p:nvGraphicFramePr>
        <p:xfrm>
          <a:off x="2411760" y="1700808"/>
          <a:ext cx="6336704" cy="432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1715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264696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ujawnionych wykroczeń w RD.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851919" y="5589240"/>
            <a:ext cx="2088232" cy="86409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/>
              <a:t>+363</a:t>
            </a:r>
            <a:endParaRPr lang="pl-PL" altLang="pl-PL" sz="1800" b="1" dirty="0"/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323534"/>
              </p:ext>
            </p:extLst>
          </p:nvPr>
        </p:nvGraphicFramePr>
        <p:xfrm>
          <a:off x="2339751" y="1484784"/>
          <a:ext cx="511256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372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264696" cy="1008112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Liczba nałożonych mandatów karnych w RD.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851919" y="5589240"/>
            <a:ext cx="2088232" cy="864096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charset="0"/>
              <a:buChar char="○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+805</a:t>
            </a:r>
          </a:p>
        </p:txBody>
      </p:sp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0726177"/>
              </p:ext>
            </p:extLst>
          </p:nvPr>
        </p:nvGraphicFramePr>
        <p:xfrm>
          <a:off x="2339751" y="1484784"/>
          <a:ext cx="511256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3874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7087923" cy="759296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Krajowa Mapa Zagrożeń Bezpieczeństwa.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5534" y="1372401"/>
            <a:ext cx="6112755" cy="3733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97553"/>
              </p:ext>
            </p:extLst>
          </p:nvPr>
        </p:nvGraphicFramePr>
        <p:xfrm>
          <a:off x="2355534" y="5373216"/>
          <a:ext cx="6112755" cy="768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Ogółem zgłoszeń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Potwierdzonych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( + 52)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851195" y="6196662"/>
            <a:ext cx="317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Stan na dzień 31 grudnia 2023 r.</a:t>
            </a:r>
          </a:p>
        </p:txBody>
      </p:sp>
    </p:spTree>
    <p:extLst>
      <p:ext uri="{BB962C8B-B14F-4D97-AF65-F5344CB8AC3E}">
        <p14:creationId xmlns:p14="http://schemas.microsoft.com/office/powerpoint/2010/main" val="121748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1043608" y="332656"/>
            <a:ext cx="8100392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 </a:t>
            </a:r>
          </a:p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PROFILAKTYCZNE. 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30C1B42-2EC2-4394-9D4E-F1F14756E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96" y="2163209"/>
            <a:ext cx="3852367" cy="33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8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 anchorCtr="1">
            <a:normAutofit/>
          </a:bodyPr>
          <a:lstStyle/>
          <a:p>
            <a:pPr lvl="0"/>
            <a:r>
              <a:rPr lang="pl-PL" sz="2800" dirty="0">
                <a:solidFill>
                  <a:schemeClr val="tx2"/>
                </a:solidFill>
              </a:rPr>
              <a:t>Otwarte Jednostki Policji.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2B09892-360F-45FE-83A9-F4A72018F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1" y="4181468"/>
            <a:ext cx="4058776" cy="220554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30C8D30-9E05-413F-B940-55921B44FC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1388289"/>
            <a:ext cx="3600400" cy="27003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DCAE88A-2AF6-43E6-B9CD-3000BB61C8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61" y="4181468"/>
            <a:ext cx="2940720" cy="220554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3B3CD9D-35EE-44AF-B2B3-AB5C75BF12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372732"/>
            <a:ext cx="3410704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12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 anchorCtr="1">
            <a:normAutofit/>
          </a:bodyPr>
          <a:lstStyle/>
          <a:p>
            <a:pPr lvl="0"/>
            <a:r>
              <a:rPr lang="pl-PL" sz="2800" dirty="0">
                <a:solidFill>
                  <a:schemeClr val="tx2"/>
                </a:solidFill>
              </a:rPr>
              <a:t>Bezpieczne wakacje.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D2DC29-6D10-4854-9D5B-FDCC92699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564" y="1665514"/>
            <a:ext cx="4031185" cy="226754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ADDBF93-1222-4E53-B853-AF1E2C199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14" y="4005063"/>
            <a:ext cx="3754373" cy="268228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01EC99A-375A-48B6-8B60-D4A11D763D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579" y="1631938"/>
            <a:ext cx="3170907" cy="23241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3D090E7-EFA5-4BD4-A4C0-B1AA1F017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4005063"/>
            <a:ext cx="3372476" cy="26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27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 anchorCtr="1">
            <a:normAutofit/>
          </a:bodyPr>
          <a:lstStyle/>
          <a:p>
            <a:pPr lvl="0"/>
            <a:r>
              <a:rPr lang="pl-PL" sz="2800" dirty="0">
                <a:solidFill>
                  <a:schemeClr val="tx2"/>
                </a:solidFill>
              </a:rPr>
              <a:t>Bezpieczne Ferie. 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82FB844-E64D-418E-8F02-AA54BF7F4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92" y="1417638"/>
            <a:ext cx="3577196" cy="235410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E506DF9-62F8-4C4F-B219-E31687D245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1417638"/>
            <a:ext cx="3253557" cy="235410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EDAA5D0-5290-46ED-8609-31255C20F6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4077072"/>
            <a:ext cx="4104457" cy="220430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32EBB6B-D770-4566-B331-EF5D8EFA5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7"/>
            <a:ext cx="2520280" cy="24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74943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Wybrane dane statystyczne pionu kryminalnego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D338B02-4297-46EB-996A-39E3B6562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88840"/>
            <a:ext cx="4090395" cy="3240360"/>
          </a:xfrm>
        </p:spPr>
      </p:pic>
    </p:spTree>
    <p:extLst>
      <p:ext uri="{BB962C8B-B14F-4D97-AF65-F5344CB8AC3E}">
        <p14:creationId xmlns:p14="http://schemas.microsoft.com/office/powerpoint/2010/main" val="3431166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 anchorCtr="1">
            <a:normAutofit/>
          </a:bodyPr>
          <a:lstStyle/>
          <a:p>
            <a:r>
              <a:rPr lang="pl-PL" sz="2800" spc="-1" dirty="0">
                <a:solidFill>
                  <a:schemeClr val="tx2"/>
                </a:solidFill>
              </a:rPr>
              <a:t>Lokalne działania profilaktyczne.</a:t>
            </a:r>
            <a:br>
              <a:rPr lang="pl-PL" sz="2800" spc="-1" dirty="0">
                <a:solidFill>
                  <a:srgbClr val="FFFFFF"/>
                </a:solidFill>
                <a:latin typeface="Times New Roman"/>
              </a:rPr>
            </a:b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8ECEA30-08BE-4E6D-92AD-375FF979B9F6}"/>
              </a:ext>
            </a:extLst>
          </p:cNvPr>
          <p:cNvSpPr/>
          <p:nvPr/>
        </p:nvSpPr>
        <p:spPr>
          <a:xfrm>
            <a:off x="1943040" y="2274838"/>
            <a:ext cx="6949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8B72291-B2EE-44BC-8707-3D2B06A4ED84}"/>
              </a:ext>
            </a:extLst>
          </p:cNvPr>
          <p:cNvSpPr/>
          <p:nvPr/>
        </p:nvSpPr>
        <p:spPr>
          <a:xfrm>
            <a:off x="1835696" y="2274838"/>
            <a:ext cx="6885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  <a:p>
            <a:pPr algn="just">
              <a:lnSpc>
                <a:spcPct val="100000"/>
              </a:lnSpc>
            </a:pPr>
            <a:endParaRPr lang="pl-PL" spc="-1" dirty="0">
              <a:solidFill>
                <a:srgbClr val="FFFFFF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581A0F1-6617-42CB-899B-D42C61D378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56" y="1340768"/>
            <a:ext cx="3360373" cy="252028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4BF505-2B09-4B1B-937E-7AB2C5373E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13" y="3998038"/>
            <a:ext cx="3452133" cy="252028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E11795D-4307-4719-A57B-14142B044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13" y="1340768"/>
            <a:ext cx="3479331" cy="252028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F4A7A13-8FE4-45D5-BC33-7D72A543CC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56" y="4018971"/>
            <a:ext cx="3360373" cy="25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36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ytuł 1_8"/>
          <p:cNvSpPr txBox="1"/>
          <p:nvPr/>
        </p:nvSpPr>
        <p:spPr>
          <a:xfrm>
            <a:off x="1800000" y="44640"/>
            <a:ext cx="6949080" cy="93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rmAutofit fontScale="99000"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 dirty="0">
                <a:solidFill>
                  <a:schemeClr val="tx2"/>
                </a:solidFill>
                <a:latin typeface="Times New Roman"/>
              </a:rPr>
              <a:t>Debata społeczna z seniorami.</a:t>
            </a:r>
          </a:p>
        </p:txBody>
      </p:sp>
      <p:sp>
        <p:nvSpPr>
          <p:cNvPr id="240" name="pole tekstowe 7_10"/>
          <p:cNvSpPr/>
          <p:nvPr/>
        </p:nvSpPr>
        <p:spPr>
          <a:xfrm>
            <a:off x="1979640" y="4639320"/>
            <a:ext cx="7056360" cy="72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1F8A789-249A-4FC3-BD63-3ED04A58E1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72" y="1205672"/>
            <a:ext cx="2745234" cy="325808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6F8AF70-CDBB-4F8A-8DD2-5BF04CA4F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25141"/>
            <a:ext cx="5056539" cy="225437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A5B256B-001D-4F72-BD5C-D723DCB7CBF3}"/>
              </a:ext>
            </a:extLst>
          </p:cNvPr>
          <p:cNvSpPr txBox="1"/>
          <p:nvPr/>
        </p:nvSpPr>
        <p:spPr>
          <a:xfrm>
            <a:off x="4716015" y="1205672"/>
            <a:ext cx="4192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dniu 15.11.2023 r w świetlicy wiejskiej we Wróblu na terenie gminy Banie Mazurskie odbyła się debata społeczna </a:t>
            </a:r>
          </a:p>
          <a:p>
            <a:pPr algn="just"/>
            <a:r>
              <a:rPr lang="pl-PL" dirty="0"/>
              <a:t>w ramach realizacji zadania „Zacieśnianie współpracy ze społeczeństwem i uspołecznianie działań Policji.”</a:t>
            </a:r>
          </a:p>
          <a:p>
            <a:pPr algn="just"/>
            <a:r>
              <a:rPr lang="pl-PL" dirty="0"/>
              <a:t>Na spotkaniu omawiano temat: jak wzmocnić poczucie bezpieczeństwa seniorów z gminy Banie Mazurskie ?.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642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ytuł 1_1"/>
          <p:cNvSpPr txBox="1"/>
          <p:nvPr/>
        </p:nvSpPr>
        <p:spPr>
          <a:xfrm>
            <a:off x="1800000" y="44640"/>
            <a:ext cx="6949080" cy="935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 anchorCtr="1">
            <a:normAutofit fontScale="99000"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 dirty="0">
                <a:solidFill>
                  <a:schemeClr val="tx2"/>
                </a:solidFill>
                <a:latin typeface="Arial"/>
              </a:rPr>
              <a:t>Gołdapscy policjanci podczas profilaktycznych spotkań z mieszkańcami.</a:t>
            </a:r>
            <a:endParaRPr lang="pl-PL" sz="2800" b="0" strike="noStrike" spc="-1" dirty="0">
              <a:solidFill>
                <a:schemeClr val="tx2"/>
              </a:solidFill>
              <a:latin typeface="Times New Roman"/>
            </a:endParaRPr>
          </a:p>
        </p:txBody>
      </p:sp>
      <p:sp>
        <p:nvSpPr>
          <p:cNvPr id="246" name="pole tekstowe 7_0"/>
          <p:cNvSpPr/>
          <p:nvPr/>
        </p:nvSpPr>
        <p:spPr>
          <a:xfrm>
            <a:off x="1979640" y="4639320"/>
            <a:ext cx="7056360" cy="72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1AF9E2E-B2A0-444D-A684-BEE69320A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99" y="1283534"/>
            <a:ext cx="3328621" cy="24964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AFAEBA8-B702-487F-9E5F-4163C2DDC8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40" y="1299011"/>
            <a:ext cx="3545460" cy="246551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E36B947-8414-49D8-A1BC-F5031777B3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1" y="4032072"/>
            <a:ext cx="3328620" cy="238923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49E2A13-F753-4AE4-B23F-BF2266DA35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30" y="4032072"/>
            <a:ext cx="3521051" cy="234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81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6CE187-C44F-44CB-94B1-DFDC5762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</a:rPr>
              <a:t>Dzień Kandydata – cykliczne spotkania z osobami chętnymi do służby w Policji.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98D0770-0E40-4373-8AA7-5C1AF52C6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47" y="4169705"/>
            <a:ext cx="3529483" cy="25594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17DA9F5-CA49-45CF-B43E-A47E70FEA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1" y="4196088"/>
            <a:ext cx="3549215" cy="253177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0509A9D-991F-4ED8-B810-86C9B8DDFE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15" y="1426768"/>
            <a:ext cx="3549216" cy="266191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DB94BB1-EFF0-4122-B3A1-946127DB8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52" y="1426768"/>
            <a:ext cx="3549216" cy="26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5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B421720-3732-482A-91B6-8B4D5E32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700" b="1" dirty="0">
                <a:solidFill>
                  <a:schemeClr val="tx2"/>
                </a:solidFill>
              </a:rPr>
            </a:br>
            <a:r>
              <a:rPr lang="pl-PL" sz="2700" b="1" dirty="0">
                <a:solidFill>
                  <a:schemeClr val="tx2"/>
                </a:solidFill>
              </a:rPr>
              <a:t>W Komendzie Powiatowej Policji </a:t>
            </a:r>
            <a:br>
              <a:rPr lang="pl-PL" sz="2700" b="1" dirty="0">
                <a:solidFill>
                  <a:schemeClr val="tx2"/>
                </a:solidFill>
              </a:rPr>
            </a:br>
            <a:r>
              <a:rPr lang="pl-PL" sz="2700" b="1" dirty="0">
                <a:solidFill>
                  <a:schemeClr val="tx2"/>
                </a:solidFill>
              </a:rPr>
              <a:t>w Gołdapi  realizowane były dwa projekty:</a:t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872BC38-AB5B-4480-B5AF-964100BD0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1600200"/>
            <a:ext cx="7299136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dirty="0">
                <a:solidFill>
                  <a:srgbClr val="92D050"/>
                </a:solidFill>
              </a:rPr>
              <a:t>"Bezpieczna Gmina Gołdap 2023„ </a:t>
            </a:r>
            <a:endParaRPr lang="pl-PL" sz="2000" spc="-1" dirty="0">
              <a:solidFill>
                <a:srgbClr val="92D050"/>
              </a:solidFill>
              <a:latin typeface="Arial"/>
              <a:ea typeface="DejaVu Sans"/>
            </a:endParaRPr>
          </a:p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600" spc="-1" dirty="0">
                <a:ea typeface="DejaVu Sans"/>
              </a:rPr>
              <a:t>projekt dofinansowany w kwocie </a:t>
            </a:r>
            <a:r>
              <a:rPr lang="pl-PL" sz="1800" b="1" spc="-1" dirty="0">
                <a:solidFill>
                  <a:srgbClr val="FF0000"/>
                </a:solidFill>
                <a:ea typeface="DejaVu Sans"/>
              </a:rPr>
              <a:t>24700 zł </a:t>
            </a:r>
            <a:r>
              <a:rPr lang="pl-PL" sz="1600" spc="-1" dirty="0">
                <a:ea typeface="DejaVu Sans"/>
              </a:rPr>
              <a:t>z budżetu Gminy Gołdap ze środków przeznaczonych na realizację „Gminnego Programu Profilaktyki i Rozwiązywania Problemów Alkoholowych oraz Przeciwdziałania Narkomanii dla Gminy Gołdap na rok 2023”.</a:t>
            </a:r>
          </a:p>
          <a:p>
            <a:pPr marL="0" indent="0" algn="just">
              <a:spcBef>
                <a:spcPts val="1001"/>
              </a:spcBef>
              <a:buNone/>
              <a:tabLst>
                <a:tab pos="0" algn="l"/>
              </a:tabLst>
            </a:pPr>
            <a:endParaRPr lang="pl-PL" sz="1700" spc="-1" dirty="0">
              <a:solidFill>
                <a:srgbClr val="FFC000"/>
              </a:solidFill>
              <a:ea typeface="DejaVu Sans"/>
            </a:endParaRPr>
          </a:p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000" spc="-1" dirty="0">
                <a:solidFill>
                  <a:srgbClr val="92D050"/>
                </a:solidFill>
                <a:latin typeface="Arial"/>
                <a:ea typeface="DejaVu Sans"/>
              </a:rPr>
              <a:t>„ </a:t>
            </a:r>
            <a:r>
              <a:rPr lang="pl-PL" sz="2000" spc="-1" dirty="0">
                <a:solidFill>
                  <a:srgbClr val="92D050"/>
                </a:solidFill>
                <a:ea typeface="DejaVu Sans"/>
              </a:rPr>
              <a:t>Mój wartościowy świat bez uzależnień”.</a:t>
            </a:r>
            <a:endParaRPr lang="pl-PL" sz="2000" spc="-1" dirty="0">
              <a:solidFill>
                <a:srgbClr val="92D050"/>
              </a:solidFill>
              <a:latin typeface="Arial"/>
              <a:ea typeface="DejaVu Sans"/>
            </a:endParaRPr>
          </a:p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1600" spc="-1" dirty="0">
                <a:ea typeface="DejaVu Sans"/>
              </a:rPr>
              <a:t>projekt dofinansowany w kwocie </a:t>
            </a:r>
            <a:r>
              <a:rPr lang="pl-PL" sz="1800" b="1" spc="-1" dirty="0">
                <a:solidFill>
                  <a:srgbClr val="FF0000"/>
                </a:solidFill>
                <a:ea typeface="DejaVu Sans"/>
              </a:rPr>
              <a:t>8000 zł</a:t>
            </a:r>
            <a:r>
              <a:rPr lang="pl-PL" sz="1600" spc="-1" dirty="0">
                <a:ea typeface="DejaVu Sans"/>
              </a:rPr>
              <a:t> z budżetu Gminy Gołdap z środków przeznaczonych na realizację „Gminnego Programu Profilaktyki i Rozwiązywania Problemów Alkoholowych oraz Przeciwdziałania Narkomanii dla Gminy Gołdap na rok 2023”.</a:t>
            </a:r>
          </a:p>
          <a:p>
            <a:pPr marL="0" indent="0" algn="just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2000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30737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E681FA-C276-4856-BF91-D4D51956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+mn-lt"/>
              </a:rPr>
              <a:t>Sponsoring.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C958F7-F4F9-45DA-B611-7D9A7D90F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7360" y="1556792"/>
            <a:ext cx="6949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Gołdap –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30.000 zł</a:t>
            </a:r>
          </a:p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Starostwo Powiatowe –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20.000 zł</a:t>
            </a:r>
          </a:p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Banie Mazurskie –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10.000 zł</a:t>
            </a:r>
          </a:p>
          <a:p>
            <a:pPr marL="0" indent="0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Urząd Marszałkowski – </a:t>
            </a:r>
            <a:r>
              <a:rPr lang="pl-P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30.000 zł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88C7334-7BF0-430E-8AD9-6A3076290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19773"/>
            <a:ext cx="4727848" cy="27185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D8CCC71-F763-4D5E-B69E-2001B4B6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80" y="1185206"/>
            <a:ext cx="2276798" cy="240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24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4006" y="-741"/>
            <a:ext cx="7239993" cy="1154097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Fundusz Wsparcia Policji.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007" y="1183306"/>
            <a:ext cx="7135688" cy="5558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Banie Mazurskie: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3.000 zł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na bieżącą działalność jednostki</a:t>
            </a:r>
          </a:p>
          <a:p>
            <a:pPr marL="0" indent="0">
              <a:buNone/>
            </a:pP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Gmina Dubeninki:</a:t>
            </a:r>
            <a:b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5.000 zł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na bieżącą działalność jednostki</a:t>
            </a:r>
          </a:p>
          <a:p>
            <a:pPr marL="0" inden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Nadleśnictwo Gołdap: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8.000 zł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na bieżącą działalność jednostki</a:t>
            </a: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Nadleśnictwo Czerwony Dwór:</a:t>
            </a:r>
          </a:p>
          <a:p>
            <a:pPr marL="0" indent="0">
              <a:buNone/>
            </a:pP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3.000 zł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dofinansowanie na bieżącą działalność jednostki</a:t>
            </a: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20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259632" y="2636912"/>
            <a:ext cx="8319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pl-PL" altLang="pl-PL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DZIĘKUJĘ ZA UWAGĘ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pl-PL" altLang="pl-PL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6039" y="260648"/>
            <a:ext cx="5256584" cy="722049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Wykrywalność ogólna.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280980"/>
              </p:ext>
            </p:extLst>
          </p:nvPr>
        </p:nvGraphicFramePr>
        <p:xfrm>
          <a:off x="2573667" y="1924968"/>
          <a:ext cx="578132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Województwa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2019r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 86,8 %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75,8 %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2020r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 90,9 %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75,7 %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2021r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82,5%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72,6 %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2022r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95,4%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75,4 %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99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2023r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88,7%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75,7 %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220610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627784" y="4653137"/>
            <a:ext cx="5727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             </a:t>
            </a:r>
          </a:p>
          <a:p>
            <a:r>
              <a:rPr lang="pl-PL" sz="2000" dirty="0">
                <a:solidFill>
                  <a:srgbClr val="FF0000"/>
                </a:solidFill>
              </a:rPr>
              <a:t> </a:t>
            </a:r>
          </a:p>
          <a:p>
            <a:r>
              <a:rPr lang="pl-PL" sz="2000" dirty="0">
                <a:solidFill>
                  <a:srgbClr val="FF0000"/>
                </a:solidFill>
              </a:rPr>
              <a:t>III Miejsce w województwie</a:t>
            </a:r>
          </a:p>
          <a:p>
            <a:pPr algn="ctr"/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6189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5165" y="764704"/>
            <a:ext cx="6898332" cy="75338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Przestępstwa  kryminalne - </a:t>
            </a:r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wykrywalność.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447600"/>
              </p:ext>
            </p:extLst>
          </p:nvPr>
        </p:nvGraphicFramePr>
        <p:xfrm>
          <a:off x="2483768" y="1628800"/>
          <a:ext cx="6141372" cy="32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Województwa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2019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85,1 %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70,2 %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91,6 %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70,1 %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2021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87,8 %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69,1 %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2022rok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90,5 %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 71,4%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3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2023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92,2%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73,3%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3011627693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483768" y="4937695"/>
            <a:ext cx="6141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        </a:t>
            </a:r>
          </a:p>
          <a:p>
            <a:r>
              <a:rPr lang="pl-PL" sz="2000" dirty="0">
                <a:solidFill>
                  <a:srgbClr val="FF0000"/>
                </a:solidFill>
              </a:rPr>
              <a:t>II Miejsce w województwie</a:t>
            </a:r>
          </a:p>
          <a:p>
            <a:endParaRPr lang="pl-PL" sz="2000" dirty="0">
              <a:solidFill>
                <a:srgbClr val="FF0000"/>
              </a:solidFill>
            </a:endParaRPr>
          </a:p>
          <a:p>
            <a:pPr algn="ctr"/>
            <a:r>
              <a:rPr lang="pl-PL" sz="2000" dirty="0"/>
              <a:t>                                                       </a:t>
            </a:r>
          </a:p>
          <a:p>
            <a:pPr algn="ctr"/>
            <a:r>
              <a:rPr lang="pl-PL" sz="2000" dirty="0"/>
              <a:t>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8168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15165" y="764704"/>
            <a:ext cx="6898332" cy="753380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Przestępczość</a:t>
            </a:r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wybrane kategorie przestępstw 7 x 17.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027920"/>
              </p:ext>
            </p:extLst>
          </p:nvPr>
        </p:nvGraphicFramePr>
        <p:xfrm>
          <a:off x="2483768" y="1628800"/>
          <a:ext cx="6141369" cy="329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7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KPP  GOŁDAP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r>
                        <a:rPr lang="pl-PL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Województwa</a:t>
                      </a:r>
                      <a:endParaRPr lang="pl-PL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2019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73,0 %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49,2 %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2020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84,9 %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52,0 %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2021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82,5 %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54,5 %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2022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79,7 %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59,6 %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2023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>
                          <a:latin typeface="Times New Roman" pitchFamily="18" charset="0"/>
                          <a:cs typeface="Times New Roman" pitchFamily="18" charset="0"/>
                        </a:rPr>
                        <a:t>91,8%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>
                          <a:latin typeface="Times New Roman" pitchFamily="18" charset="0"/>
                          <a:cs typeface="Times New Roman" pitchFamily="18" charset="0"/>
                        </a:rPr>
                        <a:t>61,3%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240791494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464041" y="4937691"/>
            <a:ext cx="6141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</a:rPr>
              <a:t>                   </a:t>
            </a:r>
          </a:p>
          <a:p>
            <a:r>
              <a:rPr lang="pl-PL" sz="2000" dirty="0">
                <a:solidFill>
                  <a:srgbClr val="FF0000"/>
                </a:solidFill>
              </a:rPr>
              <a:t>I Miejsce w województwie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24029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419699"/>
            <a:ext cx="6264696" cy="792088"/>
          </a:xfrm>
        </p:spPr>
        <p:txBody>
          <a:bodyPr>
            <a:normAutofit/>
          </a:bodyPr>
          <a:lstStyle/>
          <a:p>
            <a:pPr algn="r"/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Rozbój, kradzież i wymuszenia.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741452"/>
              </p:ext>
            </p:extLst>
          </p:nvPr>
        </p:nvGraphicFramePr>
        <p:xfrm>
          <a:off x="2051720" y="3356992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77133"/>
              </p:ext>
            </p:extLst>
          </p:nvPr>
        </p:nvGraphicFramePr>
        <p:xfrm>
          <a:off x="2051720" y="1417045"/>
          <a:ext cx="6552728" cy="141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086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557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2023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39331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13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7864" y="419699"/>
            <a:ext cx="3312368" cy="792088"/>
          </a:xfrm>
        </p:spPr>
        <p:txBody>
          <a:bodyPr>
            <a:normAutofit/>
          </a:bodyPr>
          <a:lstStyle/>
          <a:p>
            <a:pPr algn="r"/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Bójka i pobicie.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896177"/>
              </p:ext>
            </p:extLst>
          </p:nvPr>
        </p:nvGraphicFramePr>
        <p:xfrm>
          <a:off x="2051720" y="3356992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76247"/>
              </p:ext>
            </p:extLst>
          </p:nvPr>
        </p:nvGraphicFramePr>
        <p:xfrm>
          <a:off x="2051720" y="1211787"/>
          <a:ext cx="6552728" cy="129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8092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445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2023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39534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l-PL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07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419699"/>
            <a:ext cx="6480720" cy="79208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Kradzież z włamaniem.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79422F-8775-4A00-9074-938C0F802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                     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553997"/>
              </p:ext>
            </p:extLst>
          </p:nvPr>
        </p:nvGraphicFramePr>
        <p:xfrm>
          <a:off x="2051720" y="3049510"/>
          <a:ext cx="65527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EC3A4D4-D6B7-4211-9524-4308A36EF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88122"/>
              </p:ext>
            </p:extLst>
          </p:nvPr>
        </p:nvGraphicFramePr>
        <p:xfrm>
          <a:off x="2051720" y="1417045"/>
          <a:ext cx="6552728" cy="1501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04">
                  <a:extLst>
                    <a:ext uri="{9D8B030D-6E8A-4147-A177-3AD203B41FA5}">
                      <a16:colId xmlns:a16="http://schemas.microsoft.com/office/drawing/2014/main" val="3624427908"/>
                    </a:ext>
                  </a:extLst>
                </a:gridCol>
                <a:gridCol w="2912324">
                  <a:extLst>
                    <a:ext uri="{9D8B030D-6E8A-4147-A177-3AD203B41FA5}">
                      <a16:colId xmlns:a16="http://schemas.microsoft.com/office/drawing/2014/main" val="1180192135"/>
                    </a:ext>
                  </a:extLst>
                </a:gridCol>
              </a:tblGrid>
              <a:tr h="34700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Postępowania wszczęte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77997"/>
                  </a:ext>
                </a:extLst>
              </a:tr>
              <a:tr h="64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2023 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latin typeface="Times New Roman" pitchFamily="18" charset="0"/>
                          <a:cs typeface="Times New Roman" pitchFamily="18" charset="0"/>
                        </a:rPr>
                        <a:t>WD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66243"/>
                  </a:ext>
                </a:extLst>
              </a:tr>
              <a:tr h="40039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pl-PL" sz="2400" dirty="0">
                          <a:latin typeface="Times New Roman" pitchFamily="18" charset="0"/>
                          <a:cs typeface="Times New Roman" pitchFamily="18" charset="0"/>
                        </a:rPr>
                        <a:t> (+1)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latin typeface="Times New Roman" pitchFamily="18" charset="0"/>
                          <a:cs typeface="Times New Roman" pitchFamily="18" charset="0"/>
                        </a:rPr>
                        <a:t>107,1 %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01943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FB577BED-5EC5-4206-B7A7-46D6FBACC7C0}"/>
              </a:ext>
            </a:extLst>
          </p:cNvPr>
          <p:cNvSpPr txBox="1"/>
          <p:nvPr/>
        </p:nvSpPr>
        <p:spPr>
          <a:xfrm>
            <a:off x="1979712" y="645333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Średnia wykrywalność w województwie w 2023 roku -  </a:t>
            </a:r>
            <a:r>
              <a:rPr lang="pl-PL" b="1" dirty="0">
                <a:solidFill>
                  <a:srgbClr val="92D050"/>
                </a:solidFill>
              </a:rPr>
              <a:t>62,3%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5889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0D78C9"/>
      </a:accent3>
      <a:accent4>
        <a:srgbClr val="31479F"/>
      </a:accent4>
      <a:accent5>
        <a:srgbClr val="31479F"/>
      </a:accent5>
      <a:accent6>
        <a:srgbClr val="11B2EB"/>
      </a:accent6>
      <a:hlink>
        <a:srgbClr val="8BC9F7"/>
      </a:hlink>
      <a:folHlink>
        <a:srgbClr val="59A8D1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12557</TotalTime>
  <Words>829</Words>
  <Application>Microsoft Office PowerPoint</Application>
  <PresentationFormat>Pokaz na ekranie (4:3)</PresentationFormat>
  <Paragraphs>367</Paragraphs>
  <Slides>37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47" baseType="lpstr">
      <vt:lpstr>Microsoft YaHei</vt:lpstr>
      <vt:lpstr>Arial</vt:lpstr>
      <vt:lpstr>Arial Unicode MS</vt:lpstr>
      <vt:lpstr>Calibri</vt:lpstr>
      <vt:lpstr>DejaVu Sans</vt:lpstr>
      <vt:lpstr>Lucida Sans</vt:lpstr>
      <vt:lpstr>Tahoma</vt:lpstr>
      <vt:lpstr>Times New Roman</vt:lpstr>
      <vt:lpstr>Wingdings</vt:lpstr>
      <vt:lpstr>Motyw pakietu Office</vt:lpstr>
      <vt:lpstr>Prezentacja programu PowerPoint</vt:lpstr>
      <vt:lpstr>OBSADA ETATOWA KPP GOŁDAP.</vt:lpstr>
      <vt:lpstr>       Wybrane dane statystyczne pionu kryminalnego</vt:lpstr>
      <vt:lpstr>Wykrywalność ogólna.</vt:lpstr>
      <vt:lpstr>Przestępstwa  kryminalne - wykrywalność.</vt:lpstr>
      <vt:lpstr>Przestępczość – wybrane kategorie przestępstw 7 x 17. </vt:lpstr>
      <vt:lpstr>Rozbój, kradzież i wymuszenia.</vt:lpstr>
      <vt:lpstr>Bójka i pobicie.</vt:lpstr>
      <vt:lpstr>Kradzież z włamaniem.</vt:lpstr>
      <vt:lpstr>Kradzież cudzej rzeczy</vt:lpstr>
      <vt:lpstr>Uszkodzenie rzeczy.</vt:lpstr>
      <vt:lpstr>Ustawa o przeciwdziałaniu narkomanii. </vt:lpstr>
      <vt:lpstr>Przestępczość gospodarcza.</vt:lpstr>
      <vt:lpstr>Mienie zabezpieczone.</vt:lpstr>
      <vt:lpstr>Wydział Prewencji i Ruchu Drogowego.</vt:lpstr>
      <vt:lpstr>   CZAS REAKCJI NA ZDARZENIE  w 2023 roku.  </vt:lpstr>
      <vt:lpstr>Ilość interwencji.</vt:lpstr>
      <vt:lpstr>Liczba bezwzględna policjantów skierowanych do służby patrolowej i obchodowej.</vt:lpstr>
      <vt:lpstr>Ilość osób zatrzymanych w PDOZ.</vt:lpstr>
      <vt:lpstr>Ilość zaistniałych wypadków  i kolizji drogowych.</vt:lpstr>
      <vt:lpstr>Liczba ofiar śmiertelnych i rannych  w wypadkach drogowych.</vt:lpstr>
      <vt:lpstr>Stan Bezpieczeństwa  na drogach powiatu gołdapskiego w 2023 roku.</vt:lpstr>
      <vt:lpstr>Liczba ujawnionych wykroczeń w RD.</vt:lpstr>
      <vt:lpstr>Liczba nałożonych mandatów karnych w RD.</vt:lpstr>
      <vt:lpstr>Krajowa Mapa Zagrożeń Bezpieczeństwa.</vt:lpstr>
      <vt:lpstr>Prezentacja programu PowerPoint</vt:lpstr>
      <vt:lpstr>Otwarte Jednostki Policji.</vt:lpstr>
      <vt:lpstr>Bezpieczne wakacje. </vt:lpstr>
      <vt:lpstr>Bezpieczne Ferie. </vt:lpstr>
      <vt:lpstr>Lokalne działania profilaktyczne. </vt:lpstr>
      <vt:lpstr>Prezentacja programu PowerPoint</vt:lpstr>
      <vt:lpstr>Prezentacja programu PowerPoint</vt:lpstr>
      <vt:lpstr>Dzień Kandydata – cykliczne spotkania z osobami chętnymi do służby w Policji.</vt:lpstr>
      <vt:lpstr> W Komendzie Powiatowej Policji  w Gołdapi  realizowane były dwa projekty: </vt:lpstr>
      <vt:lpstr>Sponsoring.</vt:lpstr>
      <vt:lpstr>Fundusz Wsparcia Policji.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Administrator</dc:creator>
  <cp:lastModifiedBy>Tomasz Jegliński</cp:lastModifiedBy>
  <cp:revision>889</cp:revision>
  <cp:lastPrinted>2021-01-07T13:43:59Z</cp:lastPrinted>
  <dcterms:created xsi:type="dcterms:W3CDTF">2013-01-16T06:40:49Z</dcterms:created>
  <dcterms:modified xsi:type="dcterms:W3CDTF">2024-01-05T08:59:40Z</dcterms:modified>
</cp:coreProperties>
</file>