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25"/>
  </p:notesMasterIdLst>
  <p:handoutMasterIdLst>
    <p:handoutMasterId r:id="rId26"/>
  </p:handoutMasterIdLst>
  <p:sldIdLst>
    <p:sldId id="266" r:id="rId2"/>
    <p:sldId id="267" r:id="rId3"/>
    <p:sldId id="268" r:id="rId4"/>
    <p:sldId id="283" r:id="rId5"/>
    <p:sldId id="291" r:id="rId6"/>
    <p:sldId id="315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75" r:id="rId16"/>
    <p:sldId id="309" r:id="rId17"/>
    <p:sldId id="305" r:id="rId18"/>
    <p:sldId id="306" r:id="rId19"/>
    <p:sldId id="272" r:id="rId20"/>
    <p:sldId id="274" r:id="rId21"/>
    <p:sldId id="314" r:id="rId22"/>
    <p:sldId id="320" r:id="rId23"/>
    <p:sldId id="301" r:id="rId24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49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63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258-43F3-B447-0B40292CDC0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3332E-3"/>
                  <c:y val="-6.419989558900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58-43F3-B447-0B40292CDC0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58-43F3-B447-0B40292CDC0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58-43F3-B447-0B40292CDC0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Liceum Ogólnokształcące           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262</c:v>
                </c:pt>
                <c:pt idx="1">
                  <c:v>552</c:v>
                </c:pt>
                <c:pt idx="2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58-43F3-B447-0B40292CDC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5324896"/>
        <c:axId val="325317840"/>
        <c:axId val="325304832"/>
      </c:bar3DChart>
      <c:catAx>
        <c:axId val="32532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5317840"/>
        <c:crosses val="autoZero"/>
        <c:auto val="1"/>
        <c:lblAlgn val="ctr"/>
        <c:lblOffset val="100"/>
        <c:noMultiLvlLbl val="0"/>
      </c:catAx>
      <c:valAx>
        <c:axId val="325317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5324896"/>
        <c:crosses val="autoZero"/>
        <c:crossBetween val="between"/>
      </c:valAx>
      <c:serAx>
        <c:axId val="325304832"/>
        <c:scaling>
          <c:orientation val="minMax"/>
        </c:scaling>
        <c:delete val="1"/>
        <c:axPos val="b"/>
        <c:majorTickMark val="none"/>
        <c:minorTickMark val="none"/>
        <c:tickLblPos val="nextTo"/>
        <c:crossAx val="32531784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971410914660278E-2"/>
                  <c:y val="-7.8790780950140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DF7-4CD2-A172-9294CA26AA7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701421072261697E-2"/>
                  <c:y val="-8.7545312166822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DF7-4CD2-A172-9294CA26AA7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DF7-4CD2-A172-9294CA26AA7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DF7-4CD2-A172-9294CA26AA7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Liceum Ogólnokształcące Zaoczne Mazursko - Podlaskiego Centrum Edukacji</c:v>
                </c:pt>
                <c:pt idx="1">
                  <c:v>Niepubliczna Terapeutyczna              Szkoła Podstawowa "Dobry Start"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26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F7-4CD2-A172-9294CA26A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0196304"/>
        <c:axId val="320155808"/>
        <c:axId val="318336616"/>
      </c:bar3DChart>
      <c:catAx>
        <c:axId val="32019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0155808"/>
        <c:crosses val="autoZero"/>
        <c:auto val="1"/>
        <c:lblAlgn val="ctr"/>
        <c:lblOffset val="100"/>
        <c:noMultiLvlLbl val="0"/>
      </c:catAx>
      <c:valAx>
        <c:axId val="320155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0196304"/>
        <c:crosses val="autoZero"/>
        <c:crossBetween val="between"/>
      </c:valAx>
      <c:serAx>
        <c:axId val="318336616"/>
        <c:scaling>
          <c:orientation val="minMax"/>
        </c:scaling>
        <c:delete val="1"/>
        <c:axPos val="b"/>
        <c:majorTickMark val="none"/>
        <c:minorTickMark val="none"/>
        <c:tickLblPos val="nextTo"/>
        <c:crossAx val="3201558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34866694294791"/>
          <c:y val="8.7695523008266038E-2"/>
          <c:w val="0.62762789519731088"/>
          <c:h val="0.91230447699173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Procentowy udział uczniów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FD-4901-8808-90F164D7130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FD-4901-8808-90F164D7130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lumMod val="110000"/>
                    </a:schemeClr>
                  </a:gs>
                  <a:gs pos="88000">
                    <a:schemeClr val="accent3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FD-4901-8808-90F164D7130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</a:schemeClr>
                  </a:gs>
                  <a:gs pos="88000">
                    <a:schemeClr val="accent4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FD-4901-8808-90F164D71304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5000"/>
                      <a:lumMod val="110000"/>
                    </a:schemeClr>
                  </a:gs>
                  <a:gs pos="88000">
                    <a:schemeClr val="accent5">
                      <a:tint val="90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FD-4901-8808-90F164D71304}"/>
              </c:ext>
            </c:extLst>
          </c:dPt>
          <c:dLbls>
            <c:dLbl>
              <c:idx val="0"/>
              <c:layout>
                <c:manualLayout>
                  <c:x val="-0.1367142140735714"/>
                  <c:y val="0.21945061659815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6FD-4901-8808-90F164D7130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85656398213435E-2"/>
                  <c:y val="-0.17718266887364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6FD-4901-8808-90F164D7130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132868259888515E-2"/>
                  <c:y val="0.17101238390539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6FD-4901-8808-90F164D7130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111456462679008E-2"/>
                  <c:y val="1.56007196891536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6FD-4901-8808-90F164D7130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3110489478288898"/>
                  <c:y val="1.59855073822966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6FD-4901-8808-90F164D71304}"/>
                </c:ext>
                <c:ext xmlns:c15="http://schemas.microsoft.com/office/drawing/2012/chart" uri="{CE6537A1-D6FC-4f65-9D91-7224C49458BB}">
                  <c15:layout>
                    <c:manualLayout>
                      <c:w val="0.48635964912280699"/>
                      <c:h val="0.153485934755491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Edukacyjno-Wychowawczych</c:v>
                </c:pt>
                <c:pt idx="3">
                  <c:v>Mazursko-Podlaskie Centrum Edukacji</c:v>
                </c:pt>
                <c:pt idx="4">
                  <c:v>Niepubliczna Terapeutyczna Szkoła Podstawowa "Dobry Start"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262</c:v>
                </c:pt>
                <c:pt idx="1">
                  <c:v>552</c:v>
                </c:pt>
                <c:pt idx="2">
                  <c:v>86</c:v>
                </c:pt>
                <c:pt idx="3">
                  <c:v>26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6FD-4901-8808-90F164D7130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2905393941522E-3"/>
          <c:y val="0.15412154941237033"/>
          <c:w val="0.97441984347171662"/>
          <c:h val="0.652708986163470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początkujący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lumMod val="110000"/>
                  </a:schemeClr>
                </a:gs>
                <a:gs pos="88000">
                  <a:schemeClr val="accent1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39-4EE5-9B1B-3EAF0AD17AA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mianowani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lumMod val="110000"/>
                  </a:schemeClr>
                </a:gs>
                <a:gs pos="88000">
                  <a:schemeClr val="accent2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39-4EE5-9B1B-3EAF0AD17AAC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dyplomowani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5000"/>
                    <a:lumMod val="110000"/>
                  </a:schemeClr>
                </a:gs>
                <a:gs pos="88000">
                  <a:schemeClr val="accent3">
                    <a:tint val="9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24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39-4EE5-9B1B-3EAF0AD17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1209720"/>
        <c:axId val="322335960"/>
      </c:barChart>
      <c:catAx>
        <c:axId val="32120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2335960"/>
        <c:crosses val="autoZero"/>
        <c:auto val="1"/>
        <c:lblAlgn val="ctr"/>
        <c:lblOffset val="100"/>
        <c:noMultiLvlLbl val="0"/>
      </c:catAx>
      <c:valAx>
        <c:axId val="322335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120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etatów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99-454A-ACBE-3D7DA36D81F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99-454A-ACBE-3D7DA36D81F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5000"/>
                      <a:lumMod val="110000"/>
                    </a:schemeClr>
                  </a:gs>
                  <a:gs pos="88000">
                    <a:schemeClr val="accent3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99-454A-ACBE-3D7DA36D81F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5000"/>
                      <a:lumMod val="110000"/>
                    </a:schemeClr>
                  </a:gs>
                  <a:gs pos="88000">
                    <a:schemeClr val="accent4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E99-454A-ACBE-3D7DA36D81F1}"/>
              </c:ext>
            </c:extLst>
          </c:dPt>
          <c:dLbls>
            <c:dLbl>
              <c:idx val="0"/>
              <c:layout>
                <c:manualLayout>
                  <c:x val="-0.17617945002751939"/>
                  <c:y val="6.3193965061998966E-2"/>
                </c:manualLayout>
              </c:layout>
              <c:tx>
                <c:rich>
                  <a:bodyPr/>
                  <a:lstStyle/>
                  <a:p>
                    <a:fld id="{011D9A44-8A20-4D64-BC82-5639BAA91227}" type="CATEGORYNAME">
                      <a:rPr lang="pl-PL"/>
                      <a:pPr/>
                      <a:t>[NAZWA KATEGORII]</a:t>
                    </a:fld>
                    <a:r>
                      <a:rPr lang="pl-PL" dirty="0"/>
                      <a:t>  </a:t>
                    </a:r>
                    <a:fld id="{8391DD03-C103-4ECA-875D-5AEAC076ACCC}" type="VALUE">
                      <a:rPr lang="pl-PL"/>
                      <a:pPr/>
                      <a:t>[WARTOŚĆ]</a:t>
                    </a:fld>
                    <a:endParaRPr lang="pl-PL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E99-454A-ACBE-3D7DA36D81F1}"/>
                </c:ext>
                <c:ext xmlns:c15="http://schemas.microsoft.com/office/drawing/2012/chart" uri="{CE6537A1-D6FC-4f65-9D91-7224C49458BB}">
                  <c15:layout>
                    <c:manualLayout>
                      <c:w val="0.23937162661180422"/>
                      <c:h val="0.1381401035633137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31122067571137968"/>
                  <c:y val="-0.27109405989387519"/>
                </c:manualLayout>
              </c:layout>
              <c:tx>
                <c:rich>
                  <a:bodyPr/>
                  <a:lstStyle/>
                  <a:p>
                    <a:fld id="{91B169A7-E672-4A5A-B3B7-1DC53EBFC895}" type="CATEGORYNAME">
                      <a:rPr lang="en-US"/>
                      <a:pPr/>
                      <a:t>[NAZWA KATEGORII]</a:t>
                    </a:fld>
                    <a:r>
                      <a:rPr lang="en-US" dirty="0"/>
                      <a:t>  </a:t>
                    </a:r>
                    <a:fld id="{B0E1800D-8253-495C-AEE4-F94A4CABF3EC}" type="VALUE">
                      <a:rPr lang="en-US"/>
                      <a:pPr/>
                      <a:t>[WARTOŚĆ]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E99-454A-ACBE-3D7DA36D81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3772409212515074"/>
                  <c:y val="4.4789453373770639E-2"/>
                </c:manualLayout>
              </c:layout>
              <c:tx>
                <c:rich>
                  <a:bodyPr/>
                  <a:lstStyle/>
                  <a:p>
                    <a:fld id="{A93934FD-90BA-4E2E-A6E6-D1F3930D7C71}" type="CATEGORYNAME">
                      <a:rPr lang="pl-PL"/>
                      <a:pPr/>
                      <a:t>[NAZWA KATEGORII]</a:t>
                    </a:fld>
                    <a:r>
                      <a:rPr lang="pl-PL"/>
                      <a:t>  </a:t>
                    </a:r>
                    <a:fld id="{813E1453-C483-4D80-AC2A-B28BFC8A9BCB}" type="VALUE">
                      <a:rPr lang="pl-PL"/>
                      <a:pPr/>
                      <a:t>[WARTOŚĆ]</a:t>
                    </a:fld>
                    <a:endParaRPr lang="pl-PL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E99-454A-ACBE-3D7DA36D81F1}"/>
                </c:ext>
                <c:ext xmlns:c15="http://schemas.microsoft.com/office/drawing/2012/chart" uri="{CE6537A1-D6FC-4f65-9D91-7224C49458BB}">
                  <c15:layout>
                    <c:manualLayout>
                      <c:w val="0.24516677022849886"/>
                      <c:h val="0.1381401035633137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7561116034131994E-2"/>
                  <c:y val="2.828807581501306E-2"/>
                </c:manualLayout>
              </c:layout>
              <c:tx>
                <c:rich>
                  <a:bodyPr/>
                  <a:lstStyle/>
                  <a:p>
                    <a:fld id="{94C4E26A-2025-439D-9BA6-173082121445}" type="CATEGORYNAME">
                      <a:rPr lang="en-US"/>
                      <a:pPr/>
                      <a:t>[NAZWA KATEGORII]</a:t>
                    </a:fld>
                    <a:r>
                      <a:rPr lang="en-US" dirty="0"/>
                      <a:t> </a:t>
                    </a:r>
                    <a:fld id="{5D624C47-0C92-43C7-97D7-E29A895546CA}" type="VALUE">
                      <a:rPr lang="en-US"/>
                      <a:pPr/>
                      <a:t>[WARTOŚĆ]</a:t>
                    </a:fld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E99-454A-ACBE-3D7DA36D81F1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Liceum Ogólnokształcące im. Jana Pawła II</c:v>
                </c:pt>
                <c:pt idx="1">
                  <c:v>Zespół Szkół Zawodowych</c:v>
                </c:pt>
                <c:pt idx="2">
                  <c:v>Zespół Placówek Edukacyjno - Wychowawczych</c:v>
                </c:pt>
                <c:pt idx="3">
                  <c:v>Poradnia Psychologiczno - Pedagogiczna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25.06</c:v>
                </c:pt>
                <c:pt idx="1">
                  <c:v>44.72</c:v>
                </c:pt>
                <c:pt idx="2">
                  <c:v>41.51</c:v>
                </c:pt>
                <c:pt idx="3">
                  <c:v>8.25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E99-454A-ACBE-3D7DA36D81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3.4375000000000003E-2"/>
          <c:w val="0.95416666666666672"/>
          <c:h val="0.7812022637795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Metryczka subwencji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Arkusz1!$B$2:$B$12</c:f>
              <c:numCache>
                <c:formatCode>#,##0</c:formatCode>
                <c:ptCount val="11"/>
                <c:pt idx="0">
                  <c:v>9014000</c:v>
                </c:pt>
                <c:pt idx="1">
                  <c:v>9046000</c:v>
                </c:pt>
                <c:pt idx="2">
                  <c:v>8557759</c:v>
                </c:pt>
                <c:pt idx="3">
                  <c:v>8199772</c:v>
                </c:pt>
                <c:pt idx="4">
                  <c:v>8430291</c:v>
                </c:pt>
                <c:pt idx="5">
                  <c:v>8144892</c:v>
                </c:pt>
                <c:pt idx="6">
                  <c:v>9240932</c:v>
                </c:pt>
                <c:pt idx="7">
                  <c:v>10958224</c:v>
                </c:pt>
                <c:pt idx="8">
                  <c:v>11271403</c:v>
                </c:pt>
                <c:pt idx="9">
                  <c:v>12105623</c:v>
                </c:pt>
                <c:pt idx="10">
                  <c:v>14230704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AA-43A4-A73E-D478060E02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22337528"/>
        <c:axId val="322336352"/>
      </c:barChart>
      <c:catAx>
        <c:axId val="32233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2336352"/>
        <c:crosses val="autoZero"/>
        <c:auto val="1"/>
        <c:lblAlgn val="ctr"/>
        <c:lblOffset val="100"/>
        <c:noMultiLvlLbl val="0"/>
      </c:catAx>
      <c:valAx>
        <c:axId val="32233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233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89048018233664E-2"/>
          <c:y val="7.0547716920342188E-2"/>
          <c:w val="0.96080682393314321"/>
          <c:h val="0.83709984604885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JĘZYK POLSKI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Arkusz1!$B$2</c:f>
              <c:numCache>
                <c:formatCode>0.00</c:formatCode>
                <c:ptCount val="1"/>
                <c:pt idx="0">
                  <c:v>28.3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MATEMATYKA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Arkusz1!$C$2</c:f>
              <c:numCache>
                <c:formatCode>0.00</c:formatCode>
                <c:ptCount val="1"/>
                <c:pt idx="0">
                  <c:v>17.3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JĘZYK ANGIELSKI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Arkusz1!$D$2</c:f>
              <c:numCache>
                <c:formatCode>0.00</c:formatCode>
                <c:ptCount val="1"/>
                <c:pt idx="0">
                  <c:v>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4486008"/>
        <c:axId val="394482872"/>
      </c:barChart>
      <c:catAx>
        <c:axId val="394486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94482872"/>
        <c:crosses val="autoZero"/>
        <c:auto val="1"/>
        <c:lblAlgn val="ctr"/>
        <c:lblOffset val="100"/>
        <c:noMultiLvlLbl val="0"/>
      </c:catAx>
      <c:valAx>
        <c:axId val="39448287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39448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76232943814323"/>
          <c:y val="0.94265240370117609"/>
          <c:w val="0.5838369249656884"/>
          <c:h val="4.9788912343072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Liceum Ogólnokształcące im. Jana Pawła II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Arkusz1!$B$2</c:f>
              <c:numCache>
                <c:formatCode>0</c:formatCode>
                <c:ptCount val="1"/>
                <c:pt idx="0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49-4FAB-9C98-3D70C3CDD56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Technikum w Zespole Szkół Zawodowych w Gołdapi</c:v>
                </c:pt>
              </c:strCache>
            </c:strRef>
          </c:tx>
          <c:spPr>
            <a:pattFill prst="narVert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Arkusz1!$C$2</c:f>
              <c:numCache>
                <c:formatCode>0</c:formatCode>
                <c:ptCount val="1"/>
                <c:pt idx="0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49-4FAB-9C98-3D70C3CDD5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27"/>
        <c:overlap val="-48"/>
        <c:axId val="394485224"/>
        <c:axId val="39448365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pattFill prst="narVert">
                    <a:fgClr>
                      <a:schemeClr val="accent3"/>
                    </a:fgClr>
                    <a:bgClr>
                      <a:schemeClr val="accent3">
                        <a:lumMod val="20000"/>
                        <a:lumOff val="80000"/>
                      </a:schemeClr>
                    </a:bgClr>
                  </a:pattFill>
                  <a:ln>
                    <a:noFill/>
                  </a:ln>
                  <a:effectLst>
                    <a:innerShdw blurRad="114300">
                      <a:schemeClr val="accent3"/>
                    </a:innerShdw>
                  </a:effectLst>
                </c:spPr>
                <c:invertIfNegative val="0"/>
                <c:dLbls>
                  <c:dLbl>
                    <c:idx val="0"/>
                    <c:tx>
                      <c:rich>
                        <a:bodyPr/>
                        <a:lstStyle/>
                        <a:p>
                          <a:r>
                            <a:rPr lang="en-US" dirty="0" smtClean="0"/>
                            <a:t>12</a:t>
                          </a:r>
                        </a:p>
                      </c:rich>
                    </c:tx>
                    <c:dLblPos val="outEnd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Arkusz1!#REF!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4749-4FAB-9C98-3D70C3CDD566}"/>
                  </c:ext>
                </c:extLst>
              </c15:ser>
            </c15:filteredBarSeries>
          </c:ext>
        </c:extLst>
      </c:barChart>
      <c:catAx>
        <c:axId val="394485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4483656"/>
        <c:crosses val="autoZero"/>
        <c:auto val="1"/>
        <c:lblAlgn val="ctr"/>
        <c:lblOffset val="100"/>
        <c:noMultiLvlLbl val="0"/>
      </c:catAx>
      <c:valAx>
        <c:axId val="39448365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94485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lumMod val="110000"/>
                    </a:schemeClr>
                  </a:gs>
                  <a:gs pos="88000">
                    <a:schemeClr val="accent1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D5-441A-8D28-2FD42430CDD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5000"/>
                      <a:lumMod val="110000"/>
                    </a:schemeClr>
                  </a:gs>
                  <a:gs pos="88000">
                    <a:schemeClr val="accent2">
                      <a:tint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D5-441A-8D28-2FD42430CDD6}"/>
              </c:ext>
            </c:extLst>
          </c:dPt>
          <c:dLbls>
            <c:dLbl>
              <c:idx val="0"/>
              <c:layout>
                <c:manualLayout>
                  <c:x val="-0.27761552135232842"/>
                  <c:y val="0.422767568309403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6EF564-97FB-4DCE-9678-6A3A424F7932}" type="CATEGORYNAME">
                      <a:rPr lang="pl-PL" smtClean="0"/>
                      <a:pPr>
                        <a:defRPr/>
                      </a:pPr>
                      <a:t>[NAZWA KATEGORII]</a:t>
                    </a:fld>
                    <a:r>
                      <a:rPr lang="pl-PL" baseline="0" dirty="0" smtClean="0"/>
                      <a:t> 86,56 %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D5-441A-8D28-2FD42430CDD6}"/>
                </c:ext>
                <c:ext xmlns:c15="http://schemas.microsoft.com/office/drawing/2012/chart" uri="{CE6537A1-D6FC-4f65-9D91-7224C49458BB}">
                  <c15:layout>
                    <c:manualLayout>
                      <c:w val="0.30723015284626493"/>
                      <c:h val="0.1628822287719665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8439361438472649"/>
                  <c:y val="-0.87925279544102963"/>
                </c:manualLayout>
              </c:layout>
              <c:tx>
                <c:rich>
                  <a:bodyPr/>
                  <a:lstStyle/>
                  <a:p>
                    <a:fld id="{F96A5D6A-C013-4210-BCC3-01179834911F}" type="CATEGORYNAME">
                      <a:rPr lang="pl-PL" smtClean="0"/>
                      <a:pPr/>
                      <a:t>[NAZWA KATEGORII]</a:t>
                    </a:fld>
                    <a:r>
                      <a:rPr lang="pl-PL" baseline="0" dirty="0" smtClean="0"/>
                      <a:t> 13,44 %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D5-441A-8D28-2FD42430CDD6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absolwenci, którzy zdali maturę</c:v>
                </c:pt>
                <c:pt idx="1">
                  <c:v>absolwenci, którzy nie zdali matury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0.80303030303030298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D5-441A-8D28-2FD42430CD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251ECF4-5B9B-4DB1-81DA-5640A21D67F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38A1E3-6E1D-49D2-820B-1CA3018793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5230BE-FC04-4A40-B322-9ECF34305D1E}">
      <dgm:prSet phldrT="[Tekst]" custT="1"/>
      <dgm:spPr/>
      <dgm:t>
        <a:bodyPr/>
        <a:lstStyle/>
        <a:p>
          <a:r>
            <a:rPr lang="pl-PL" sz="1600" dirty="0"/>
            <a:t>Mazursko-Podlaskie Centrum Edukacji</a:t>
          </a:r>
        </a:p>
      </dgm:t>
    </dgm:pt>
    <dgm:pt modelId="{9E631927-FAF2-4268-95CC-8A6641EB2116}" type="parTrans" cxnId="{EB22F06C-66D4-44DC-A0C0-062AEBFCB7B8}">
      <dgm:prSet/>
      <dgm:spPr/>
      <dgm:t>
        <a:bodyPr/>
        <a:lstStyle/>
        <a:p>
          <a:endParaRPr lang="pl-PL"/>
        </a:p>
      </dgm:t>
    </dgm:pt>
    <dgm:pt modelId="{6B68DEC5-FC2B-4FC0-9B06-922082811E59}" type="sibTrans" cxnId="{EB22F06C-66D4-44DC-A0C0-062AEBFCB7B8}">
      <dgm:prSet/>
      <dgm:spPr/>
      <dgm:t>
        <a:bodyPr/>
        <a:lstStyle/>
        <a:p>
          <a:endParaRPr lang="pl-PL"/>
        </a:p>
      </dgm:t>
    </dgm:pt>
    <dgm:pt modelId="{AE2D3CCA-825B-4921-BE04-0C8E3BC9AC5B}">
      <dgm:prSet phldrT="[Tekst]" custT="1"/>
      <dgm:spPr/>
      <dgm:t>
        <a:bodyPr/>
        <a:lstStyle/>
        <a:p>
          <a:r>
            <a:rPr lang="pl-PL" sz="2000" b="0" dirty="0"/>
            <a:t>wrzesień-grudzień </a:t>
          </a:r>
          <a:r>
            <a:rPr lang="pl-PL" sz="2000" b="0" dirty="0" smtClean="0"/>
            <a:t>2022  - 5 789,41 zł</a:t>
          </a:r>
          <a:endParaRPr lang="pl-PL" sz="2000" b="0" dirty="0"/>
        </a:p>
      </dgm:t>
    </dgm:pt>
    <dgm:pt modelId="{B5396150-B363-4B7B-9DAD-2045213BD110}" type="parTrans" cxnId="{B112F44B-C378-4728-B4A8-7191986A089F}">
      <dgm:prSet/>
      <dgm:spPr/>
      <dgm:t>
        <a:bodyPr/>
        <a:lstStyle/>
        <a:p>
          <a:endParaRPr lang="pl-PL"/>
        </a:p>
      </dgm:t>
    </dgm:pt>
    <dgm:pt modelId="{A98423C0-FACB-42B7-B6B7-2A0F009FD356}" type="sibTrans" cxnId="{B112F44B-C378-4728-B4A8-7191986A089F}">
      <dgm:prSet/>
      <dgm:spPr/>
      <dgm:t>
        <a:bodyPr/>
        <a:lstStyle/>
        <a:p>
          <a:endParaRPr lang="pl-PL"/>
        </a:p>
      </dgm:t>
    </dgm:pt>
    <dgm:pt modelId="{D65C87CD-3FBC-4FD1-8EF7-7C23B4D3A8E2}">
      <dgm:prSet phldrT="[Tekst]" custT="1"/>
      <dgm:spPr/>
      <dgm:t>
        <a:bodyPr/>
        <a:lstStyle/>
        <a:p>
          <a:r>
            <a:rPr lang="pl-PL" sz="2000" b="0" dirty="0"/>
            <a:t>styczeń-sierpień </a:t>
          </a:r>
          <a:r>
            <a:rPr lang="pl-PL" sz="2000" b="0" dirty="0" smtClean="0"/>
            <a:t>2023  - 13 276,48 zł </a:t>
          </a:r>
          <a:endParaRPr lang="pl-PL" sz="2000" b="0" dirty="0"/>
        </a:p>
      </dgm:t>
    </dgm:pt>
    <dgm:pt modelId="{1A6DA8A5-4DAE-4007-BB6B-1A8D0525B4AC}" type="parTrans" cxnId="{20C02750-1DC4-44DD-AAC1-F3BB35597E2D}">
      <dgm:prSet/>
      <dgm:spPr/>
      <dgm:t>
        <a:bodyPr/>
        <a:lstStyle/>
        <a:p>
          <a:endParaRPr lang="pl-PL"/>
        </a:p>
      </dgm:t>
    </dgm:pt>
    <dgm:pt modelId="{95ABEA01-252F-4A60-9DF7-1E03A94B594C}" type="sibTrans" cxnId="{20C02750-1DC4-44DD-AAC1-F3BB35597E2D}">
      <dgm:prSet/>
      <dgm:spPr/>
      <dgm:t>
        <a:bodyPr/>
        <a:lstStyle/>
        <a:p>
          <a:endParaRPr lang="pl-PL"/>
        </a:p>
      </dgm:t>
    </dgm:pt>
    <dgm:pt modelId="{6F09D94A-4F5A-45D9-802B-00250043D479}">
      <dgm:prSet phldrT="[Tekst]" custT="1"/>
      <dgm:spPr/>
      <dgm:t>
        <a:bodyPr/>
        <a:lstStyle/>
        <a:p>
          <a:r>
            <a:rPr lang="pl-PL" sz="1600" dirty="0"/>
            <a:t>Niepubliczna Terapeutyczna Szkoła Podstawowa „Dobry Start”</a:t>
          </a:r>
        </a:p>
      </dgm:t>
    </dgm:pt>
    <dgm:pt modelId="{C3169BA4-3685-4A63-AD0E-94EAAB756C70}" type="parTrans" cxnId="{F79C811B-D693-4A5C-B079-FC05531217C9}">
      <dgm:prSet/>
      <dgm:spPr/>
      <dgm:t>
        <a:bodyPr/>
        <a:lstStyle/>
        <a:p>
          <a:endParaRPr lang="pl-PL"/>
        </a:p>
      </dgm:t>
    </dgm:pt>
    <dgm:pt modelId="{F3D32883-B973-4B8F-809B-C8F4AC6D1E6B}" type="sibTrans" cxnId="{F79C811B-D693-4A5C-B079-FC05531217C9}">
      <dgm:prSet/>
      <dgm:spPr/>
      <dgm:t>
        <a:bodyPr/>
        <a:lstStyle/>
        <a:p>
          <a:endParaRPr lang="pl-PL"/>
        </a:p>
      </dgm:t>
    </dgm:pt>
    <dgm:pt modelId="{F128F4B9-8521-48E2-994D-5D001B40ABCA}">
      <dgm:prSet phldrT="[Tekst]" custT="1"/>
      <dgm:spPr/>
      <dgm:t>
        <a:bodyPr/>
        <a:lstStyle/>
        <a:p>
          <a:r>
            <a:rPr lang="pl-PL" sz="2000" b="0" dirty="0"/>
            <a:t>wrzesień-grudzień </a:t>
          </a:r>
          <a:r>
            <a:rPr lang="pl-PL" sz="2000" b="0" dirty="0" smtClean="0"/>
            <a:t>2022- 167 030,94 zł</a:t>
          </a:r>
          <a:endParaRPr lang="pl-PL" sz="2000" b="0" dirty="0"/>
        </a:p>
      </dgm:t>
    </dgm:pt>
    <dgm:pt modelId="{0C9FB7B9-4EFA-4A46-9643-319BD7826D02}" type="parTrans" cxnId="{6BE95095-5621-48F8-BC66-7C10AC73DA81}">
      <dgm:prSet/>
      <dgm:spPr/>
      <dgm:t>
        <a:bodyPr/>
        <a:lstStyle/>
        <a:p>
          <a:endParaRPr lang="pl-PL"/>
        </a:p>
      </dgm:t>
    </dgm:pt>
    <dgm:pt modelId="{880D1535-A05E-4DBE-81A6-078AACA06647}" type="sibTrans" cxnId="{6BE95095-5621-48F8-BC66-7C10AC73DA81}">
      <dgm:prSet/>
      <dgm:spPr/>
      <dgm:t>
        <a:bodyPr/>
        <a:lstStyle/>
        <a:p>
          <a:endParaRPr lang="pl-PL"/>
        </a:p>
      </dgm:t>
    </dgm:pt>
    <dgm:pt modelId="{B5D53784-1030-44DF-889C-A5094FF55340}">
      <dgm:prSet phldrT="[Tekst]" custT="1"/>
      <dgm:spPr/>
      <dgm:t>
        <a:bodyPr/>
        <a:lstStyle/>
        <a:p>
          <a:r>
            <a:rPr lang="pl-PL" sz="2000" b="0" dirty="0"/>
            <a:t>styczeń-sierpień </a:t>
          </a:r>
          <a:r>
            <a:rPr lang="pl-PL" sz="2000" b="0" dirty="0" smtClean="0"/>
            <a:t>2023 –  172 852,45 zł</a:t>
          </a:r>
          <a:endParaRPr lang="pl-PL" sz="2000" b="0" dirty="0"/>
        </a:p>
      </dgm:t>
    </dgm:pt>
    <dgm:pt modelId="{FA01283F-F87F-46F7-BD15-D3A8F17E201E}" type="parTrans" cxnId="{A6596574-9415-4485-89D8-5BB9D57D2886}">
      <dgm:prSet/>
      <dgm:spPr/>
      <dgm:t>
        <a:bodyPr/>
        <a:lstStyle/>
        <a:p>
          <a:endParaRPr lang="pl-PL"/>
        </a:p>
      </dgm:t>
    </dgm:pt>
    <dgm:pt modelId="{470814D0-B036-46DF-A373-3935F5DFE33B}" type="sibTrans" cxnId="{A6596574-9415-4485-89D8-5BB9D57D2886}">
      <dgm:prSet/>
      <dgm:spPr/>
      <dgm:t>
        <a:bodyPr/>
        <a:lstStyle/>
        <a:p>
          <a:endParaRPr lang="pl-PL"/>
        </a:p>
      </dgm:t>
    </dgm:pt>
    <dgm:pt modelId="{D48D5676-850F-4E24-B371-82F234C438A2}" type="pres">
      <dgm:prSet presAssocID="{B738A1E3-6E1D-49D2-820B-1CA3018793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6426DD9-F1BF-46AC-9CEE-76BEA318A7DD}" type="pres">
      <dgm:prSet presAssocID="{B35230BE-FC04-4A40-B322-9ECF34305D1E}" presName="linNode" presStyleCnt="0"/>
      <dgm:spPr/>
    </dgm:pt>
    <dgm:pt modelId="{D181A9E7-DAE0-45B9-BB67-74D1B918C4BA}" type="pres">
      <dgm:prSet presAssocID="{B35230BE-FC04-4A40-B322-9ECF34305D1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CF3076-4173-4ABA-BD65-7EDC81807139}" type="pres">
      <dgm:prSet presAssocID="{B35230BE-FC04-4A40-B322-9ECF34305D1E}" presName="childShp" presStyleLbl="bgAccFollowNode1" presStyleIdx="0" presStyleCnt="2" custScaleX="1069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E394CF-684A-438D-944A-F9D7CD3BB8B1}" type="pres">
      <dgm:prSet presAssocID="{6B68DEC5-FC2B-4FC0-9B06-922082811E59}" presName="spacing" presStyleCnt="0"/>
      <dgm:spPr/>
    </dgm:pt>
    <dgm:pt modelId="{46F8D340-3234-4BAC-9B7D-60456B1A1C3D}" type="pres">
      <dgm:prSet presAssocID="{6F09D94A-4F5A-45D9-802B-00250043D479}" presName="linNode" presStyleCnt="0"/>
      <dgm:spPr/>
    </dgm:pt>
    <dgm:pt modelId="{9332DF97-6A1E-490B-952F-F06A7233D216}" type="pres">
      <dgm:prSet presAssocID="{6F09D94A-4F5A-45D9-802B-00250043D47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D2F00-BE50-4080-8505-84C6D0663C11}" type="pres">
      <dgm:prSet presAssocID="{6F09D94A-4F5A-45D9-802B-00250043D479}" presName="childShp" presStyleLbl="bgAccFollowNode1" presStyleIdx="1" presStyleCnt="2" custScaleX="1070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BE95095-5621-48F8-BC66-7C10AC73DA81}" srcId="{6F09D94A-4F5A-45D9-802B-00250043D479}" destId="{F128F4B9-8521-48E2-994D-5D001B40ABCA}" srcOrd="0" destOrd="0" parTransId="{0C9FB7B9-4EFA-4A46-9643-319BD7826D02}" sibTransId="{880D1535-A05E-4DBE-81A6-078AACA06647}"/>
    <dgm:cxn modelId="{8C12FCD8-11FF-4491-9E51-6375CFA1618F}" type="presOf" srcId="{B35230BE-FC04-4A40-B322-9ECF34305D1E}" destId="{D181A9E7-DAE0-45B9-BB67-74D1B918C4BA}" srcOrd="0" destOrd="0" presId="urn:microsoft.com/office/officeart/2005/8/layout/vList6"/>
    <dgm:cxn modelId="{B112F44B-C378-4728-B4A8-7191986A089F}" srcId="{B35230BE-FC04-4A40-B322-9ECF34305D1E}" destId="{AE2D3CCA-825B-4921-BE04-0C8E3BC9AC5B}" srcOrd="0" destOrd="0" parTransId="{B5396150-B363-4B7B-9DAD-2045213BD110}" sibTransId="{A98423C0-FACB-42B7-B6B7-2A0F009FD356}"/>
    <dgm:cxn modelId="{DBB1110D-3092-4F4D-A3F9-9275CAAEC410}" type="presOf" srcId="{AE2D3CCA-825B-4921-BE04-0C8E3BC9AC5B}" destId="{28CF3076-4173-4ABA-BD65-7EDC81807139}" srcOrd="0" destOrd="0" presId="urn:microsoft.com/office/officeart/2005/8/layout/vList6"/>
    <dgm:cxn modelId="{E6A52CC7-0E9C-4769-AB3B-E79F922D6C09}" type="presOf" srcId="{D65C87CD-3FBC-4FD1-8EF7-7C23B4D3A8E2}" destId="{28CF3076-4173-4ABA-BD65-7EDC81807139}" srcOrd="0" destOrd="1" presId="urn:microsoft.com/office/officeart/2005/8/layout/vList6"/>
    <dgm:cxn modelId="{7DF5CC21-071A-48E4-A3FE-ED16F967C2FB}" type="presOf" srcId="{B738A1E3-6E1D-49D2-820B-1CA30187937F}" destId="{D48D5676-850F-4E24-B371-82F234C438A2}" srcOrd="0" destOrd="0" presId="urn:microsoft.com/office/officeart/2005/8/layout/vList6"/>
    <dgm:cxn modelId="{F79C811B-D693-4A5C-B079-FC05531217C9}" srcId="{B738A1E3-6E1D-49D2-820B-1CA30187937F}" destId="{6F09D94A-4F5A-45D9-802B-00250043D479}" srcOrd="1" destOrd="0" parTransId="{C3169BA4-3685-4A63-AD0E-94EAAB756C70}" sibTransId="{F3D32883-B973-4B8F-809B-C8F4AC6D1E6B}"/>
    <dgm:cxn modelId="{15EB5F37-363C-4A67-8780-28820FE2E46D}" type="presOf" srcId="{6F09D94A-4F5A-45D9-802B-00250043D479}" destId="{9332DF97-6A1E-490B-952F-F06A7233D216}" srcOrd="0" destOrd="0" presId="urn:microsoft.com/office/officeart/2005/8/layout/vList6"/>
    <dgm:cxn modelId="{20C02750-1DC4-44DD-AAC1-F3BB35597E2D}" srcId="{B35230BE-FC04-4A40-B322-9ECF34305D1E}" destId="{D65C87CD-3FBC-4FD1-8EF7-7C23B4D3A8E2}" srcOrd="1" destOrd="0" parTransId="{1A6DA8A5-4DAE-4007-BB6B-1A8D0525B4AC}" sibTransId="{95ABEA01-252F-4A60-9DF7-1E03A94B594C}"/>
    <dgm:cxn modelId="{EB22F06C-66D4-44DC-A0C0-062AEBFCB7B8}" srcId="{B738A1E3-6E1D-49D2-820B-1CA30187937F}" destId="{B35230BE-FC04-4A40-B322-9ECF34305D1E}" srcOrd="0" destOrd="0" parTransId="{9E631927-FAF2-4268-95CC-8A6641EB2116}" sibTransId="{6B68DEC5-FC2B-4FC0-9B06-922082811E59}"/>
    <dgm:cxn modelId="{A6596574-9415-4485-89D8-5BB9D57D2886}" srcId="{6F09D94A-4F5A-45D9-802B-00250043D479}" destId="{B5D53784-1030-44DF-889C-A5094FF55340}" srcOrd="1" destOrd="0" parTransId="{FA01283F-F87F-46F7-BD15-D3A8F17E201E}" sibTransId="{470814D0-B036-46DF-A373-3935F5DFE33B}"/>
    <dgm:cxn modelId="{4893740F-FCF3-428F-828C-C36FC614B8CC}" type="presOf" srcId="{B5D53784-1030-44DF-889C-A5094FF55340}" destId="{B1DD2F00-BE50-4080-8505-84C6D0663C11}" srcOrd="0" destOrd="1" presId="urn:microsoft.com/office/officeart/2005/8/layout/vList6"/>
    <dgm:cxn modelId="{CC5162D5-200D-41F2-BB41-F0F2756E6A11}" type="presOf" srcId="{F128F4B9-8521-48E2-994D-5D001B40ABCA}" destId="{B1DD2F00-BE50-4080-8505-84C6D0663C11}" srcOrd="0" destOrd="0" presId="urn:microsoft.com/office/officeart/2005/8/layout/vList6"/>
    <dgm:cxn modelId="{148E4D8F-FC55-4B14-89A1-76197C7C125C}" type="presParOf" srcId="{D48D5676-850F-4E24-B371-82F234C438A2}" destId="{B6426DD9-F1BF-46AC-9CEE-76BEA318A7DD}" srcOrd="0" destOrd="0" presId="urn:microsoft.com/office/officeart/2005/8/layout/vList6"/>
    <dgm:cxn modelId="{7B7E378A-ECE0-4D17-BE3B-5105C218E300}" type="presParOf" srcId="{B6426DD9-F1BF-46AC-9CEE-76BEA318A7DD}" destId="{D181A9E7-DAE0-45B9-BB67-74D1B918C4BA}" srcOrd="0" destOrd="0" presId="urn:microsoft.com/office/officeart/2005/8/layout/vList6"/>
    <dgm:cxn modelId="{37A2AE46-9C54-434D-BE64-B5F4BA891340}" type="presParOf" srcId="{B6426DD9-F1BF-46AC-9CEE-76BEA318A7DD}" destId="{28CF3076-4173-4ABA-BD65-7EDC81807139}" srcOrd="1" destOrd="0" presId="urn:microsoft.com/office/officeart/2005/8/layout/vList6"/>
    <dgm:cxn modelId="{B4AAB94E-9D95-40C7-9AF2-56543A67055C}" type="presParOf" srcId="{D48D5676-850F-4E24-B371-82F234C438A2}" destId="{ADE394CF-684A-438D-944A-F9D7CD3BB8B1}" srcOrd="1" destOrd="0" presId="urn:microsoft.com/office/officeart/2005/8/layout/vList6"/>
    <dgm:cxn modelId="{135C5477-F93E-4BD0-99F7-A4055035CFCF}" type="presParOf" srcId="{D48D5676-850F-4E24-B371-82F234C438A2}" destId="{46F8D340-3234-4BAC-9B7D-60456B1A1C3D}" srcOrd="2" destOrd="0" presId="urn:microsoft.com/office/officeart/2005/8/layout/vList6"/>
    <dgm:cxn modelId="{274189A0-40AE-42AC-A82F-69EEF9ABCC7E}" type="presParOf" srcId="{46F8D340-3234-4BAC-9B7D-60456B1A1C3D}" destId="{9332DF97-6A1E-490B-952F-F06A7233D216}" srcOrd="0" destOrd="0" presId="urn:microsoft.com/office/officeart/2005/8/layout/vList6"/>
    <dgm:cxn modelId="{E9B412E2-BBBF-4EB8-A461-0E9360617B1E}" type="presParOf" srcId="{46F8D340-3234-4BAC-9B7D-60456B1A1C3D}" destId="{B1DD2F00-BE50-4080-8505-84C6D0663C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F03E1-4D8A-43C0-9C8D-DD1129338D90}" type="doc">
      <dgm:prSet loTypeId="urn:microsoft.com/office/officeart/2005/8/layout/radial2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9305C07F-7E67-4C79-B598-6F2F87475007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</a:t>
          </a:r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im. Jana Pawła II</a:t>
          </a:r>
        </a:p>
      </dgm:t>
    </dgm:pt>
    <dgm:pt modelId="{3C7F525B-C3DB-40E0-AD60-C52DAEEA4AEA}" type="par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2D548D7-0741-4312-A39D-876741DC8E3E}" type="sib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5722A7-5B73-439B-B425-6A7EA6D93445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262 </a:t>
          </a:r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uczniów</a:t>
          </a:r>
        </a:p>
      </dgm:t>
    </dgm:pt>
    <dgm:pt modelId="{B1D0EB83-3DC7-478D-B3BB-35564BCE8C48}" type="par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137FFE-B04E-4B03-A499-81B17F70B7E4}" type="sib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C6BD8BA-3A08-4A5D-A62F-D9B146B9BEED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</a:p>
      </dgm:t>
    </dgm:pt>
    <dgm:pt modelId="{D167A776-935E-479B-9EF9-18A42D9DBAEC}" type="par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663862-AC9A-4D99-8F99-EDCBF3C02495}" type="sib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032DE2F-32B2-477B-B9C1-3195D7A31A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Technikum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380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186438-0FCA-4DF9-8E6B-4BA701051317}" type="par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688BA8B-B7DC-43BF-AF4D-033173662E3E}" type="sib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856914-E462-4D3D-BAB7-B8EA35E9CD9E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</a:p>
      </dgm:t>
    </dgm:pt>
    <dgm:pt modelId="{D700C5B3-656E-4E65-9B27-21C375808E17}" type="par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233226C-37AA-48BF-8651-85B75E7D1F4A}" type="sib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BF1444-CD63-485F-8D4D-E631C0FE9491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17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34956F-CF53-4E97-BEEB-0BA655014E5A}" type="par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C6D700-9D2A-474E-8615-0CCE9AE3205D}" type="sib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BC1CE3-33B1-4F5A-BD94-466701691C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</a:p>
      </dgm:t>
    </dgm:pt>
    <dgm:pt modelId="{D757C0E9-455B-4E00-9159-2625F37A2696}" type="par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B16A619-5C9C-469E-B22A-F78F3B42496D}" type="sib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BB6701-202D-460B-941C-D81AE690C3A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</a:p>
      </dgm:t>
    </dgm:pt>
    <dgm:pt modelId="{372BC77C-1E0B-43DA-A67A-EDCE6416BDFB}" type="par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A04D82-4A6F-4540-BCA5-BBADFC547D4C}" type="sib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9A925-8DA0-4A58-A03F-D33E14D7BA4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Podstawowa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57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5BEB5BF-DDDF-4FF7-9625-CB970EBB5456}" type="par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FE1E32-F25F-4F64-BDF9-0A8FE060759E}" type="sib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7BDF0F-6B77-4570-B8ED-FE062AA66734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12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E1D266E-D46F-42E8-9E93-03E45CAFAC43}" type="par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7C9A05-0C37-41EB-B75C-B1C38F52E270}" type="sib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66724E-81A4-414A-A5B8-7D74C6D290B7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Bursa Szkolna –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8150F5-085B-4AE5-A6BE-879273B4266F}" type="par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75ED32-6746-4D6E-A513-99700E4C21AC}" type="sib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049D78-95A8-4C87-B613-8F6B4E3518CE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</a:p>
      </dgm:t>
    </dgm:pt>
    <dgm:pt modelId="{E2A3767E-0544-482F-8EC1-8A97019BDE81}" type="par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632E2A-393F-4D1A-8B3E-3820219DF801}" type="sib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D9384C-BF60-4C6C-A743-2FB7F35CDCD0}">
      <dgm:prSet phldrT="[Tekst]"/>
      <dgm:spPr/>
      <dgm:t>
        <a:bodyPr/>
        <a:lstStyle/>
        <a:p>
          <a:r>
            <a:rPr lang="pl-PL" b="1" dirty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</a:p>
      </dgm:t>
    </dgm:pt>
    <dgm:pt modelId="{89FFA0C3-2F51-480E-A043-03EC42C71214}" type="par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DB037E-01E0-4DF4-A13F-D18996950347}" type="sib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E2A4B1F-708A-494B-A1AE-984F65B4DCE8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Wczesne wspomaganie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64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123D62D-6772-48BF-9FB0-1896572761FB}" type="par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1576E5-9646-4200-9A55-420A8D3A332E}" type="sib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EC5A93-3C15-442A-9EF7-977D769BEA93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172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967AAD-E48E-4098-812F-1E4ED708C2EA}" type="parTrans" cxnId="{B552F673-2ED3-4D08-8332-E315966460BD}">
      <dgm:prSet/>
      <dgm:spPr/>
      <dgm:t>
        <a:bodyPr/>
        <a:lstStyle/>
        <a:p>
          <a:endParaRPr lang="pl-PL"/>
        </a:p>
      </dgm:t>
    </dgm:pt>
    <dgm:pt modelId="{D1BA9F88-0C51-4432-80C0-13404F4C3E22}" type="sibTrans" cxnId="{B552F673-2ED3-4D08-8332-E315966460BD}">
      <dgm:prSet/>
      <dgm:spPr/>
      <dgm:t>
        <a:bodyPr/>
        <a:lstStyle/>
        <a:p>
          <a:endParaRPr lang="pl-PL"/>
        </a:p>
      </dgm:t>
    </dgm:pt>
    <dgm:pt modelId="{F06778B5-DEF2-498B-A38E-02FA6379F00B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Internat - </a:t>
          </a:r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33B82D8-0A58-4DD3-BD3C-467E35AAE9F6}" type="parTrans" cxnId="{3AD131F6-A561-4A82-9925-2F88DB3FF6A9}">
      <dgm:prSet/>
      <dgm:spPr/>
      <dgm:t>
        <a:bodyPr/>
        <a:lstStyle/>
        <a:p>
          <a:endParaRPr lang="pl-PL"/>
        </a:p>
      </dgm:t>
    </dgm:pt>
    <dgm:pt modelId="{89F02553-793D-4FC0-8246-3777532F9494}" type="sibTrans" cxnId="{3AD131F6-A561-4A82-9925-2F88DB3FF6A9}">
      <dgm:prSet/>
      <dgm:spPr/>
      <dgm:t>
        <a:bodyPr/>
        <a:lstStyle/>
        <a:p>
          <a:endParaRPr lang="pl-PL"/>
        </a:p>
      </dgm:t>
    </dgm:pt>
    <dgm:pt modelId="{47B6B63F-F7E8-4B83-B45D-B2E17B9F9839}">
      <dgm:prSet phldrT="[Tekst]"/>
      <dgm:spPr/>
      <dgm:t>
        <a:bodyPr/>
        <a:lstStyle/>
        <a:p>
          <a:r>
            <a:rPr lang="pl-PL" dirty="0">
              <a:latin typeface="Cambria Math" panose="02040503050406030204" pitchFamily="18" charset="0"/>
              <a:ea typeface="Cambria Math" panose="02040503050406030204" pitchFamily="18" charset="0"/>
            </a:rPr>
            <a:t> Branżowa Szkoła II stopnia - 0</a:t>
          </a:r>
        </a:p>
      </dgm:t>
    </dgm:pt>
    <dgm:pt modelId="{78A78E33-28FF-4E29-8FBE-C30C6DFB5FA4}" type="parTrans" cxnId="{938FF7DC-74C7-4FDC-B127-AD000FD29A06}">
      <dgm:prSet/>
      <dgm:spPr/>
      <dgm:t>
        <a:bodyPr/>
        <a:lstStyle/>
        <a:p>
          <a:endParaRPr lang="pl-PL"/>
        </a:p>
      </dgm:t>
    </dgm:pt>
    <dgm:pt modelId="{A272D3FA-6BDF-4AF0-BC82-807897299A5D}" type="sibTrans" cxnId="{938FF7DC-74C7-4FDC-B127-AD000FD29A06}">
      <dgm:prSet/>
      <dgm:spPr/>
      <dgm:t>
        <a:bodyPr/>
        <a:lstStyle/>
        <a:p>
          <a:endParaRPr lang="pl-PL"/>
        </a:p>
      </dgm:t>
    </dgm:pt>
    <dgm:pt modelId="{050C47B3-549C-448F-AF22-9ACBC2DAD33D}" type="pres">
      <dgm:prSet presAssocID="{EA7F03E1-4D8A-43C0-9C8D-DD1129338D9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56D27EB-AA6D-4844-8C33-11EE10EEED5B}" type="pres">
      <dgm:prSet presAssocID="{EA7F03E1-4D8A-43C0-9C8D-DD1129338D90}" presName="cycle" presStyleCnt="0"/>
      <dgm:spPr/>
    </dgm:pt>
    <dgm:pt modelId="{C5A397FE-B59C-47B5-82B9-09D97CCAC31B}" type="pres">
      <dgm:prSet presAssocID="{EA7F03E1-4D8A-43C0-9C8D-DD1129338D90}" presName="centerShape" presStyleCnt="0"/>
      <dgm:spPr/>
    </dgm:pt>
    <dgm:pt modelId="{A7484C0E-71C7-4860-B827-52F5C2191848}" type="pres">
      <dgm:prSet presAssocID="{EA7F03E1-4D8A-43C0-9C8D-DD1129338D90}" presName="connSite" presStyleLbl="node1" presStyleIdx="0" presStyleCnt="5"/>
      <dgm:spPr/>
    </dgm:pt>
    <dgm:pt modelId="{9D48C094-22DF-4C3F-8B22-316EAFDB5F5F}" type="pres">
      <dgm:prSet presAssocID="{EA7F03E1-4D8A-43C0-9C8D-DD1129338D90}" presName="visible" presStyleLbl="node1" presStyleIdx="0" presStyleCnt="5" custLinFactNeighborX="-14083" custLinFactNeighborY="131"/>
      <dgm:spPr/>
    </dgm:pt>
    <dgm:pt modelId="{7F97724A-CA0D-468D-BB61-F82204C38633}" type="pres">
      <dgm:prSet presAssocID="{3C7F525B-C3DB-40E0-AD60-C52DAEEA4AEA}" presName="Name25" presStyleLbl="parChTrans1D1" presStyleIdx="0" presStyleCnt="4"/>
      <dgm:spPr/>
      <dgm:t>
        <a:bodyPr/>
        <a:lstStyle/>
        <a:p>
          <a:endParaRPr lang="pl-PL"/>
        </a:p>
      </dgm:t>
    </dgm:pt>
    <dgm:pt modelId="{E9F7C14D-BEB3-4326-BB75-5EC2EF3D3768}" type="pres">
      <dgm:prSet presAssocID="{9305C07F-7E67-4C79-B598-6F2F87475007}" presName="node" presStyleCnt="0"/>
      <dgm:spPr/>
    </dgm:pt>
    <dgm:pt modelId="{EE02D241-4A98-4EE9-8CB7-72680E4276D1}" type="pres">
      <dgm:prSet presAssocID="{9305C07F-7E67-4C79-B598-6F2F87475007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6B5145-9B1D-4A7E-9C57-E756AE38C2EA}" type="pres">
      <dgm:prSet presAssocID="{9305C07F-7E67-4C79-B598-6F2F8747500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5BBC43-7DF5-4C30-A431-C99E049DB0AD}" type="pres">
      <dgm:prSet presAssocID="{D167A776-935E-479B-9EF9-18A42D9DBAEC}" presName="Name25" presStyleLbl="parChTrans1D1" presStyleIdx="1" presStyleCnt="4"/>
      <dgm:spPr/>
      <dgm:t>
        <a:bodyPr/>
        <a:lstStyle/>
        <a:p>
          <a:endParaRPr lang="pl-PL"/>
        </a:p>
      </dgm:t>
    </dgm:pt>
    <dgm:pt modelId="{B3A9D7F2-B415-4CD1-8EE3-18680357E053}" type="pres">
      <dgm:prSet presAssocID="{DC6BD8BA-3A08-4A5D-A62F-D9B146B9BEED}" presName="node" presStyleCnt="0"/>
      <dgm:spPr/>
    </dgm:pt>
    <dgm:pt modelId="{9FE9A424-E092-4281-A121-5AD26BC37835}" type="pres">
      <dgm:prSet presAssocID="{DC6BD8BA-3A08-4A5D-A62F-D9B146B9BEED}" presName="parentNode" presStyleLbl="node1" presStyleIdx="2" presStyleCnt="5" custLinFactNeighborX="14619" custLinFactNeighborY="-49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62213D-9745-491D-B6D6-B098088D652C}" type="pres">
      <dgm:prSet presAssocID="{DC6BD8BA-3A08-4A5D-A62F-D9B146B9BEE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3B5E36-76FC-490D-8F58-3116E53A5A92}" type="pres">
      <dgm:prSet presAssocID="{D700C5B3-656E-4E65-9B27-21C375808E17}" presName="Name25" presStyleLbl="parChTrans1D1" presStyleIdx="2" presStyleCnt="4"/>
      <dgm:spPr/>
      <dgm:t>
        <a:bodyPr/>
        <a:lstStyle/>
        <a:p>
          <a:endParaRPr lang="pl-PL"/>
        </a:p>
      </dgm:t>
    </dgm:pt>
    <dgm:pt modelId="{DE192A64-2429-429F-8799-F4B44C6FB03A}" type="pres">
      <dgm:prSet presAssocID="{1C856914-E462-4D3D-BAB7-B8EA35E9CD9E}" presName="node" presStyleCnt="0"/>
      <dgm:spPr/>
    </dgm:pt>
    <dgm:pt modelId="{E3062DE0-43B7-4E20-ADEA-BA29D1747100}" type="pres">
      <dgm:prSet presAssocID="{1C856914-E462-4D3D-BAB7-B8EA35E9CD9E}" presName="parentNode" presStyleLbl="node1" presStyleIdx="3" presStyleCnt="5" custScaleX="115530" custLinFactNeighborX="37886" custLinFactNeighborY="256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72BFA-EA27-4815-AEB3-CFFB6E30F657}" type="pres">
      <dgm:prSet presAssocID="{1C856914-E462-4D3D-BAB7-B8EA35E9CD9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E6EE00-70FF-4D98-A342-27DF90C64B69}" type="pres">
      <dgm:prSet presAssocID="{89FFA0C3-2F51-480E-A043-03EC42C71214}" presName="Name25" presStyleLbl="parChTrans1D1" presStyleIdx="3" presStyleCnt="4"/>
      <dgm:spPr/>
      <dgm:t>
        <a:bodyPr/>
        <a:lstStyle/>
        <a:p>
          <a:endParaRPr lang="pl-PL"/>
        </a:p>
      </dgm:t>
    </dgm:pt>
    <dgm:pt modelId="{6C313733-E206-4F7F-9258-D348EFC02478}" type="pres">
      <dgm:prSet presAssocID="{63D9384C-BF60-4C6C-A743-2FB7F35CDCD0}" presName="node" presStyleCnt="0"/>
      <dgm:spPr/>
    </dgm:pt>
    <dgm:pt modelId="{5E8EF543-68F6-40D3-BBA8-50F08FFA8258}" type="pres">
      <dgm:prSet presAssocID="{63D9384C-BF60-4C6C-A743-2FB7F35CDCD0}" presName="parentNode" presStyleLbl="node1" presStyleIdx="4" presStyleCnt="5" custLinFactNeighborX="54" custLinFactNeighborY="779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2986C-C853-4872-8DBF-F18B0112B184}" type="pres">
      <dgm:prSet presAssocID="{63D9384C-BF60-4C6C-A743-2FB7F35CDC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4F40617-A8DF-4D41-A7D7-B84991D5D306}" srcId="{EA7F03E1-4D8A-43C0-9C8D-DD1129338D90}" destId="{DC6BD8BA-3A08-4A5D-A62F-D9B146B9BEED}" srcOrd="1" destOrd="0" parTransId="{D167A776-935E-479B-9EF9-18A42D9DBAEC}" sibTransId="{F5663862-AC9A-4D99-8F99-EDCBF3C02495}"/>
    <dgm:cxn modelId="{82096E3D-EDDD-440C-8DFA-67D104933B4B}" srcId="{1C856914-E462-4D3D-BAB7-B8EA35E9CD9E}" destId="{D3E9A925-8DA0-4A58-A03F-D33E14D7BA4B}" srcOrd="1" destOrd="0" parTransId="{65BEB5BF-DDDF-4FF7-9625-CB970EBB5456}" sibTransId="{88FE1E32-F25F-4F64-BDF9-0A8FE060759E}"/>
    <dgm:cxn modelId="{656CCF2D-6284-4236-A6A7-E6D3031E5D5B}" type="presOf" srcId="{F06778B5-DEF2-498B-A38E-02FA6379F00B}" destId="{C2572BFA-EA27-4815-AEB3-CFFB6E30F657}" srcOrd="0" destOrd="5" presId="urn:microsoft.com/office/officeart/2005/8/layout/radial2"/>
    <dgm:cxn modelId="{1D5887D2-F69F-48F0-8191-49227893546D}" type="presOf" srcId="{EA7F03E1-4D8A-43C0-9C8D-DD1129338D90}" destId="{050C47B3-549C-448F-AF22-9ACBC2DAD33D}" srcOrd="0" destOrd="0" presId="urn:microsoft.com/office/officeart/2005/8/layout/radial2"/>
    <dgm:cxn modelId="{F2DB3595-C2EF-45D5-A376-2E9C47C5FEF8}" srcId="{EA7F03E1-4D8A-43C0-9C8D-DD1129338D90}" destId="{63D9384C-BF60-4C6C-A743-2FB7F35CDCD0}" srcOrd="3" destOrd="0" parTransId="{89FFA0C3-2F51-480E-A043-03EC42C71214}" sibTransId="{A1DB037E-01E0-4DF4-A13F-D18996950347}"/>
    <dgm:cxn modelId="{4762F0BD-F2B4-4510-A90E-1A269E73C3BB}" srcId="{EA7F03E1-4D8A-43C0-9C8D-DD1129338D90}" destId="{1C856914-E462-4D3D-BAB7-B8EA35E9CD9E}" srcOrd="2" destOrd="0" parTransId="{D700C5B3-656E-4E65-9B27-21C375808E17}" sibTransId="{F233226C-37AA-48BF-8651-85B75E7D1F4A}"/>
    <dgm:cxn modelId="{B5B1F212-E551-4048-A409-DFF9E8DE120D}" srcId="{EA7F03E1-4D8A-43C0-9C8D-DD1129338D90}" destId="{9305C07F-7E67-4C79-B598-6F2F87475007}" srcOrd="0" destOrd="0" parTransId="{3C7F525B-C3DB-40E0-AD60-C52DAEEA4AEA}" sibTransId="{52D548D7-0741-4312-A39D-876741DC8E3E}"/>
    <dgm:cxn modelId="{54DF17E2-9028-4B05-9432-3561F1E039AB}" srcId="{DC6BD8BA-3A08-4A5D-A62F-D9B146B9BEED}" destId="{5032DE2F-32B2-477B-B9C1-3195D7A31AE8}" srcOrd="0" destOrd="0" parTransId="{A9186438-0FCA-4DF9-8E6B-4BA701051317}" sibTransId="{C688BA8B-B7DC-43BF-AF4D-033173662E3E}"/>
    <dgm:cxn modelId="{D9FC30E2-0FE5-490A-A386-FF31677F5EA8}" type="presOf" srcId="{47B6B63F-F7E8-4B83-B45D-B2E17B9F9839}" destId="{3462213D-9745-491D-B6D6-B098088D652C}" srcOrd="0" destOrd="4" presId="urn:microsoft.com/office/officeart/2005/8/layout/radial2"/>
    <dgm:cxn modelId="{B3FBBE5B-E2E7-4DA2-95F5-8BBAFAAF47D3}" srcId="{1C856914-E462-4D3D-BAB7-B8EA35E9CD9E}" destId="{5D049D78-95A8-4C87-B613-8F6B4E3518CE}" srcOrd="6" destOrd="0" parTransId="{E2A3767E-0544-482F-8EC1-8A97019BDE81}" sibTransId="{0D632E2A-393F-4D1A-8B3E-3820219DF801}"/>
    <dgm:cxn modelId="{AD7D71E0-E0B8-4B0A-A631-698545E68937}" type="presOf" srcId="{4B5722A7-5B73-439B-B425-6A7EA6D93445}" destId="{726B5145-9B1D-4A7E-9C57-E756AE38C2EA}" srcOrd="0" destOrd="0" presId="urn:microsoft.com/office/officeart/2005/8/layout/radial2"/>
    <dgm:cxn modelId="{38F4D8F0-C4BD-4A54-A423-B8E3E7F11D48}" type="presOf" srcId="{3C7F525B-C3DB-40E0-AD60-C52DAEEA4AEA}" destId="{7F97724A-CA0D-468D-BB61-F82204C38633}" srcOrd="0" destOrd="0" presId="urn:microsoft.com/office/officeart/2005/8/layout/radial2"/>
    <dgm:cxn modelId="{4B6489C8-C047-423F-89F3-7FCED21BB988}" srcId="{DC6BD8BA-3A08-4A5D-A62F-D9B146B9BEED}" destId="{FEBC1CE3-33B1-4F5A-BD94-466701691CB7}" srcOrd="2" destOrd="0" parTransId="{D757C0E9-455B-4E00-9159-2625F37A2696}" sibTransId="{0B16A619-5C9C-469E-B22A-F78F3B42496D}"/>
    <dgm:cxn modelId="{BA0C3F34-0419-4EB8-8AD9-A675FCEDCBE8}" type="presOf" srcId="{57BF1444-CD63-485F-8D4D-E631C0FE9491}" destId="{C2572BFA-EA27-4815-AEB3-CFFB6E30F657}" srcOrd="0" destOrd="0" presId="urn:microsoft.com/office/officeart/2005/8/layout/radial2"/>
    <dgm:cxn modelId="{3AD131F6-A561-4A82-9925-2F88DB3FF6A9}" srcId="{1C856914-E462-4D3D-BAB7-B8EA35E9CD9E}" destId="{F06778B5-DEF2-498B-A38E-02FA6379F00B}" srcOrd="5" destOrd="0" parTransId="{533B82D8-0A58-4DD3-BD3C-467E35AAE9F6}" sibTransId="{89F02553-793D-4FC0-8246-3777532F9494}"/>
    <dgm:cxn modelId="{6B27CC81-1923-438B-8F59-E9E6EFF67CCE}" srcId="{1C856914-E462-4D3D-BAB7-B8EA35E9CD9E}" destId="{1C66724E-81A4-414A-A5B8-7D74C6D290B7}" srcOrd="4" destOrd="0" parTransId="{0D8150F5-085B-4AE5-A6BE-879273B4266F}" sibTransId="{B375ED32-6746-4D6E-A513-99700E4C21AC}"/>
    <dgm:cxn modelId="{89FC7F46-E9D4-405F-929B-855F15958597}" type="presOf" srcId="{A2BB6701-202D-460B-941C-D81AE690C3AB}" destId="{3462213D-9745-491D-B6D6-B098088D652C}" srcOrd="0" destOrd="3" presId="urn:microsoft.com/office/officeart/2005/8/layout/radial2"/>
    <dgm:cxn modelId="{138A73F7-741D-4D77-B3C0-31EB1EE04081}" type="presOf" srcId="{117BDF0F-6B77-4570-B8ED-FE062AA66734}" destId="{C2572BFA-EA27-4815-AEB3-CFFB6E30F657}" srcOrd="0" destOrd="2" presId="urn:microsoft.com/office/officeart/2005/8/layout/radial2"/>
    <dgm:cxn modelId="{DA368A6E-7378-4093-AAA2-A48A64938233}" srcId="{DC6BD8BA-3A08-4A5D-A62F-D9B146B9BEED}" destId="{A2BB6701-202D-460B-941C-D81AE690C3AB}" srcOrd="3" destOrd="0" parTransId="{372BC77C-1E0B-43DA-A67A-EDCE6416BDFB}" sibTransId="{B0A04D82-4A6F-4540-BCA5-BBADFC547D4C}"/>
    <dgm:cxn modelId="{8BE2FE71-6A94-4911-B26B-B8EF3FFFC7F7}" type="presOf" srcId="{63D9384C-BF60-4C6C-A743-2FB7F35CDCD0}" destId="{5E8EF543-68F6-40D3-BBA8-50F08FFA8258}" srcOrd="0" destOrd="0" presId="urn:microsoft.com/office/officeart/2005/8/layout/radial2"/>
    <dgm:cxn modelId="{A8E832E4-E33D-4539-8BE7-0F7248A4F8DB}" type="presOf" srcId="{5032DE2F-32B2-477B-B9C1-3195D7A31AE8}" destId="{3462213D-9745-491D-B6D6-B098088D652C}" srcOrd="0" destOrd="0" presId="urn:microsoft.com/office/officeart/2005/8/layout/radial2"/>
    <dgm:cxn modelId="{52378A33-FB41-49AE-BA80-4F0A88C4D95D}" type="presOf" srcId="{FEBC1CE3-33B1-4F5A-BD94-466701691CB7}" destId="{3462213D-9745-491D-B6D6-B098088D652C}" srcOrd="0" destOrd="2" presId="urn:microsoft.com/office/officeart/2005/8/layout/radial2"/>
    <dgm:cxn modelId="{87BDF2C9-659A-498B-B069-D639BC81FB1C}" type="presOf" srcId="{1C856914-E462-4D3D-BAB7-B8EA35E9CD9E}" destId="{E3062DE0-43B7-4E20-ADEA-BA29D1747100}" srcOrd="0" destOrd="0" presId="urn:microsoft.com/office/officeart/2005/8/layout/radial2"/>
    <dgm:cxn modelId="{C1714DB9-CE57-42A6-8690-BF784C23CA71}" srcId="{9305C07F-7E67-4C79-B598-6F2F87475007}" destId="{4B5722A7-5B73-439B-B425-6A7EA6D93445}" srcOrd="0" destOrd="0" parTransId="{B1D0EB83-3DC7-478D-B3BB-35564BCE8C48}" sibTransId="{D7137FFE-B04E-4B03-A499-81B17F70B7E4}"/>
    <dgm:cxn modelId="{F58C5743-D295-4916-9B8F-83003B111668}" type="presOf" srcId="{DC6BD8BA-3A08-4A5D-A62F-D9B146B9BEED}" destId="{9FE9A424-E092-4281-A121-5AD26BC37835}" srcOrd="0" destOrd="0" presId="urn:microsoft.com/office/officeart/2005/8/layout/radial2"/>
    <dgm:cxn modelId="{4B8F5EAF-A55A-4E3A-BF52-9F1AD1B89D71}" type="presOf" srcId="{5D049D78-95A8-4C87-B613-8F6B4E3518CE}" destId="{C2572BFA-EA27-4815-AEB3-CFFB6E30F657}" srcOrd="0" destOrd="6" presId="urn:microsoft.com/office/officeart/2005/8/layout/radial2"/>
    <dgm:cxn modelId="{CD0EA343-DE00-493B-9F7B-C9A7C0A98A5C}" type="presOf" srcId="{9305C07F-7E67-4C79-B598-6F2F87475007}" destId="{EE02D241-4A98-4EE9-8CB7-72680E4276D1}" srcOrd="0" destOrd="0" presId="urn:microsoft.com/office/officeart/2005/8/layout/radial2"/>
    <dgm:cxn modelId="{3FDF7355-8CB4-4BC9-B2DC-807471FB6751}" type="presOf" srcId="{D700C5B3-656E-4E65-9B27-21C375808E17}" destId="{D53B5E36-76FC-490D-8F58-3116E53A5A92}" srcOrd="0" destOrd="0" presId="urn:microsoft.com/office/officeart/2005/8/layout/radial2"/>
    <dgm:cxn modelId="{22E466FD-54A8-4658-86C7-5324EAB0B58B}" type="presOf" srcId="{74EC5A93-3C15-442A-9EF7-977D769BEA93}" destId="{3462213D-9745-491D-B6D6-B098088D652C}" srcOrd="0" destOrd="1" presId="urn:microsoft.com/office/officeart/2005/8/layout/radial2"/>
    <dgm:cxn modelId="{E05FA963-CBD5-425B-B576-F5C19E2031F6}" srcId="{1C856914-E462-4D3D-BAB7-B8EA35E9CD9E}" destId="{2E2A4B1F-708A-494B-A1AE-984F65B4DCE8}" srcOrd="3" destOrd="0" parTransId="{3123D62D-6772-48BF-9FB0-1896572761FB}" sibTransId="{BC1576E5-9646-4200-9A55-420A8D3A332E}"/>
    <dgm:cxn modelId="{67C6309E-5483-477F-8948-6F746975E0F9}" srcId="{1C856914-E462-4D3D-BAB7-B8EA35E9CD9E}" destId="{117BDF0F-6B77-4570-B8ED-FE062AA66734}" srcOrd="2" destOrd="0" parTransId="{DE1D266E-D46F-42E8-9E93-03E45CAFAC43}" sibTransId="{727C9A05-0C37-41EB-B75C-B1C38F52E270}"/>
    <dgm:cxn modelId="{938FF7DC-74C7-4FDC-B127-AD000FD29A06}" srcId="{DC6BD8BA-3A08-4A5D-A62F-D9B146B9BEED}" destId="{47B6B63F-F7E8-4B83-B45D-B2E17B9F9839}" srcOrd="4" destOrd="0" parTransId="{78A78E33-28FF-4E29-8FBE-C30C6DFB5FA4}" sibTransId="{A272D3FA-6BDF-4AF0-BC82-807897299A5D}"/>
    <dgm:cxn modelId="{BC989C1A-2D42-4C32-B749-1F90B10699C9}" type="presOf" srcId="{D167A776-935E-479B-9EF9-18A42D9DBAEC}" destId="{AE5BBC43-7DF5-4C30-A431-C99E049DB0AD}" srcOrd="0" destOrd="0" presId="urn:microsoft.com/office/officeart/2005/8/layout/radial2"/>
    <dgm:cxn modelId="{6B2AB975-79E3-495D-A18F-60AC4FEA6EA8}" type="presOf" srcId="{2E2A4B1F-708A-494B-A1AE-984F65B4DCE8}" destId="{C2572BFA-EA27-4815-AEB3-CFFB6E30F657}" srcOrd="0" destOrd="3" presId="urn:microsoft.com/office/officeart/2005/8/layout/radial2"/>
    <dgm:cxn modelId="{D814B08E-43F6-460C-AD33-A6341C6FD388}" type="presOf" srcId="{D3E9A925-8DA0-4A58-A03F-D33E14D7BA4B}" destId="{C2572BFA-EA27-4815-AEB3-CFFB6E30F657}" srcOrd="0" destOrd="1" presId="urn:microsoft.com/office/officeart/2005/8/layout/radial2"/>
    <dgm:cxn modelId="{B552F673-2ED3-4D08-8332-E315966460BD}" srcId="{DC6BD8BA-3A08-4A5D-A62F-D9B146B9BEED}" destId="{74EC5A93-3C15-442A-9EF7-977D769BEA93}" srcOrd="1" destOrd="0" parTransId="{63967AAD-E48E-4098-812F-1E4ED708C2EA}" sibTransId="{D1BA9F88-0C51-4432-80C0-13404F4C3E22}"/>
    <dgm:cxn modelId="{9219ABDA-F576-4EF4-9E5A-07BF9BDCC5CF}" srcId="{1C856914-E462-4D3D-BAB7-B8EA35E9CD9E}" destId="{57BF1444-CD63-485F-8D4D-E631C0FE9491}" srcOrd="0" destOrd="0" parTransId="{1634956F-CF53-4E97-BEEB-0BA655014E5A}" sibTransId="{37C6D700-9D2A-474E-8615-0CCE9AE3205D}"/>
    <dgm:cxn modelId="{F48F7B09-3CA8-4494-9B26-421C2B689C46}" type="presOf" srcId="{89FFA0C3-2F51-480E-A043-03EC42C71214}" destId="{64E6EE00-70FF-4D98-A342-27DF90C64B69}" srcOrd="0" destOrd="0" presId="urn:microsoft.com/office/officeart/2005/8/layout/radial2"/>
    <dgm:cxn modelId="{5215C962-3190-4151-ADFE-CD754849CE48}" type="presOf" srcId="{1C66724E-81A4-414A-A5B8-7D74C6D290B7}" destId="{C2572BFA-EA27-4815-AEB3-CFFB6E30F657}" srcOrd="0" destOrd="4" presId="urn:microsoft.com/office/officeart/2005/8/layout/radial2"/>
    <dgm:cxn modelId="{31F40765-0DBE-4D11-B917-7AFDCAE550A7}" type="presParOf" srcId="{050C47B3-549C-448F-AF22-9ACBC2DAD33D}" destId="{C56D27EB-AA6D-4844-8C33-11EE10EEED5B}" srcOrd="0" destOrd="0" presId="urn:microsoft.com/office/officeart/2005/8/layout/radial2"/>
    <dgm:cxn modelId="{1D7DDFBF-4662-4BD6-9C94-B263E1F8E54A}" type="presParOf" srcId="{C56D27EB-AA6D-4844-8C33-11EE10EEED5B}" destId="{C5A397FE-B59C-47B5-82B9-09D97CCAC31B}" srcOrd="0" destOrd="0" presId="urn:microsoft.com/office/officeart/2005/8/layout/radial2"/>
    <dgm:cxn modelId="{8DA16998-282C-4A42-A4B7-CFB0567D2A7D}" type="presParOf" srcId="{C5A397FE-B59C-47B5-82B9-09D97CCAC31B}" destId="{A7484C0E-71C7-4860-B827-52F5C2191848}" srcOrd="0" destOrd="0" presId="urn:microsoft.com/office/officeart/2005/8/layout/radial2"/>
    <dgm:cxn modelId="{4F59C577-6127-4D6C-840A-E4D94BED47D6}" type="presParOf" srcId="{C5A397FE-B59C-47B5-82B9-09D97CCAC31B}" destId="{9D48C094-22DF-4C3F-8B22-316EAFDB5F5F}" srcOrd="1" destOrd="0" presId="urn:microsoft.com/office/officeart/2005/8/layout/radial2"/>
    <dgm:cxn modelId="{8662FFAA-74EA-490E-84AF-4E61B049A62E}" type="presParOf" srcId="{C56D27EB-AA6D-4844-8C33-11EE10EEED5B}" destId="{7F97724A-CA0D-468D-BB61-F82204C38633}" srcOrd="1" destOrd="0" presId="urn:microsoft.com/office/officeart/2005/8/layout/radial2"/>
    <dgm:cxn modelId="{105BD07F-59D1-4E7F-A620-2496C00C92BE}" type="presParOf" srcId="{C56D27EB-AA6D-4844-8C33-11EE10EEED5B}" destId="{E9F7C14D-BEB3-4326-BB75-5EC2EF3D3768}" srcOrd="2" destOrd="0" presId="urn:microsoft.com/office/officeart/2005/8/layout/radial2"/>
    <dgm:cxn modelId="{8CC08E98-9718-4F60-8570-A353D07DF775}" type="presParOf" srcId="{E9F7C14D-BEB3-4326-BB75-5EC2EF3D3768}" destId="{EE02D241-4A98-4EE9-8CB7-72680E4276D1}" srcOrd="0" destOrd="0" presId="urn:microsoft.com/office/officeart/2005/8/layout/radial2"/>
    <dgm:cxn modelId="{3F9FD773-756C-41F8-9637-67D3EDB1B9F9}" type="presParOf" srcId="{E9F7C14D-BEB3-4326-BB75-5EC2EF3D3768}" destId="{726B5145-9B1D-4A7E-9C57-E756AE38C2EA}" srcOrd="1" destOrd="0" presId="urn:microsoft.com/office/officeart/2005/8/layout/radial2"/>
    <dgm:cxn modelId="{5F66C3D3-37A7-4359-A106-79E3C2E7A15C}" type="presParOf" srcId="{C56D27EB-AA6D-4844-8C33-11EE10EEED5B}" destId="{AE5BBC43-7DF5-4C30-A431-C99E049DB0AD}" srcOrd="3" destOrd="0" presId="urn:microsoft.com/office/officeart/2005/8/layout/radial2"/>
    <dgm:cxn modelId="{4A1C4DF2-A5D1-4C86-A9E2-380E27F7D53E}" type="presParOf" srcId="{C56D27EB-AA6D-4844-8C33-11EE10EEED5B}" destId="{B3A9D7F2-B415-4CD1-8EE3-18680357E053}" srcOrd="4" destOrd="0" presId="urn:microsoft.com/office/officeart/2005/8/layout/radial2"/>
    <dgm:cxn modelId="{FE84142F-4C7C-40B5-9D1A-907913AEBEFE}" type="presParOf" srcId="{B3A9D7F2-B415-4CD1-8EE3-18680357E053}" destId="{9FE9A424-E092-4281-A121-5AD26BC37835}" srcOrd="0" destOrd="0" presId="urn:microsoft.com/office/officeart/2005/8/layout/radial2"/>
    <dgm:cxn modelId="{16D07006-28AA-4647-9315-DCD6B5BDC771}" type="presParOf" srcId="{B3A9D7F2-B415-4CD1-8EE3-18680357E053}" destId="{3462213D-9745-491D-B6D6-B098088D652C}" srcOrd="1" destOrd="0" presId="urn:microsoft.com/office/officeart/2005/8/layout/radial2"/>
    <dgm:cxn modelId="{F757AA10-EE3F-42BA-AA77-1A250CDDFAEA}" type="presParOf" srcId="{C56D27EB-AA6D-4844-8C33-11EE10EEED5B}" destId="{D53B5E36-76FC-490D-8F58-3116E53A5A92}" srcOrd="5" destOrd="0" presId="urn:microsoft.com/office/officeart/2005/8/layout/radial2"/>
    <dgm:cxn modelId="{9C0CCB15-D48B-451D-A097-3A26D8182E67}" type="presParOf" srcId="{C56D27EB-AA6D-4844-8C33-11EE10EEED5B}" destId="{DE192A64-2429-429F-8799-F4B44C6FB03A}" srcOrd="6" destOrd="0" presId="urn:microsoft.com/office/officeart/2005/8/layout/radial2"/>
    <dgm:cxn modelId="{4070D867-2743-4CE4-8C36-8BC9F05551D9}" type="presParOf" srcId="{DE192A64-2429-429F-8799-F4B44C6FB03A}" destId="{E3062DE0-43B7-4E20-ADEA-BA29D1747100}" srcOrd="0" destOrd="0" presId="urn:microsoft.com/office/officeart/2005/8/layout/radial2"/>
    <dgm:cxn modelId="{6B454E97-1231-440A-A2A7-7321BBEB1C00}" type="presParOf" srcId="{DE192A64-2429-429F-8799-F4B44C6FB03A}" destId="{C2572BFA-EA27-4815-AEB3-CFFB6E30F657}" srcOrd="1" destOrd="0" presId="urn:microsoft.com/office/officeart/2005/8/layout/radial2"/>
    <dgm:cxn modelId="{694C7FD6-36CE-45AB-8FC7-AC8E08F8EC13}" type="presParOf" srcId="{C56D27EB-AA6D-4844-8C33-11EE10EEED5B}" destId="{64E6EE00-70FF-4D98-A342-27DF90C64B69}" srcOrd="7" destOrd="0" presId="urn:microsoft.com/office/officeart/2005/8/layout/radial2"/>
    <dgm:cxn modelId="{552E03C1-8C7C-4D04-8E56-F5C266896E77}" type="presParOf" srcId="{C56D27EB-AA6D-4844-8C33-11EE10EEED5B}" destId="{6C313733-E206-4F7F-9258-D348EFC02478}" srcOrd="8" destOrd="0" presId="urn:microsoft.com/office/officeart/2005/8/layout/radial2"/>
    <dgm:cxn modelId="{933DB08F-EEE3-403E-A56F-66485B2107A9}" type="presParOf" srcId="{6C313733-E206-4F7F-9258-D348EFC02478}" destId="{5E8EF543-68F6-40D3-BBA8-50F08FFA8258}" srcOrd="0" destOrd="0" presId="urn:microsoft.com/office/officeart/2005/8/layout/radial2"/>
    <dgm:cxn modelId="{16DC4FEB-DB75-4E34-8F04-C910BCAC1576}" type="presParOf" srcId="{6C313733-E206-4F7F-9258-D348EFC02478}" destId="{41B2986C-C853-4872-8DBF-F18B0112B1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B248376-D138-4B6E-BDC0-C7859320C94A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D299021-A5CF-49A3-85BE-8F7228638023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FDD816B7-97AB-4DA2-B77A-304A19B0B859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50BFE9D-564B-45D5-AE55-E37B9A6C29B0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7F80726-7EA4-4AFE-9FEC-1BF4B38F63F2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DB6F184-EB40-4547-8DE2-0D117EDE3E0A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C0416FB2-89BC-4A8F-9102-65F439F2ED7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3076-4173-4ABA-BD65-7EDC81807139}">
      <dsp:nvSpPr>
        <dsp:cNvPr id="0" name=""/>
        <dsp:cNvSpPr/>
      </dsp:nvSpPr>
      <dsp:spPr>
        <a:xfrm>
          <a:off x="3423813" y="536"/>
          <a:ext cx="5488366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wrzesień-grudzień </a:t>
          </a:r>
          <a:r>
            <a:rPr lang="pl-PL" sz="2000" b="0" kern="1200" dirty="0" smtClean="0"/>
            <a:t>2022  - 5 789,41 zł</a:t>
          </a:r>
          <a:endParaRPr lang="pl-PL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styczeń-sierpień </a:t>
          </a:r>
          <a:r>
            <a:rPr lang="pl-PL" sz="2000" b="0" kern="1200" dirty="0" smtClean="0"/>
            <a:t>2023  - 13 276,48 zł </a:t>
          </a:r>
          <a:endParaRPr lang="pl-PL" sz="2000" b="0" kern="1200" dirty="0"/>
        </a:p>
      </dsp:txBody>
      <dsp:txXfrm>
        <a:off x="3423813" y="261930"/>
        <a:ext cx="4704185" cy="1568362"/>
      </dsp:txXfrm>
    </dsp:sp>
    <dsp:sp modelId="{D181A9E7-DAE0-45B9-BB67-74D1B918C4BA}">
      <dsp:nvSpPr>
        <dsp:cNvPr id="0" name=""/>
        <dsp:cNvSpPr/>
      </dsp:nvSpPr>
      <dsp:spPr>
        <a:xfrm>
          <a:off x="3727" y="536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Mazursko-Podlaskie Centrum Edukacji</a:t>
          </a:r>
        </a:p>
      </dsp:txBody>
      <dsp:txXfrm>
        <a:off x="105809" y="102618"/>
        <a:ext cx="3215922" cy="1886986"/>
      </dsp:txXfrm>
    </dsp:sp>
    <dsp:sp modelId="{B1DD2F00-BE50-4080-8505-84C6D0663C11}">
      <dsp:nvSpPr>
        <dsp:cNvPr id="0" name=""/>
        <dsp:cNvSpPr/>
      </dsp:nvSpPr>
      <dsp:spPr>
        <a:xfrm>
          <a:off x="3421684" y="2300801"/>
          <a:ext cx="5492624" cy="2091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wrzesień-grudzień </a:t>
          </a:r>
          <a:r>
            <a:rPr lang="pl-PL" sz="2000" b="0" kern="1200" dirty="0" smtClean="0"/>
            <a:t>2022- 167 030,94 zł</a:t>
          </a:r>
          <a:endParaRPr lang="pl-PL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b="0" kern="1200" dirty="0"/>
            <a:t>styczeń-sierpień </a:t>
          </a:r>
          <a:r>
            <a:rPr lang="pl-PL" sz="2000" b="0" kern="1200" dirty="0" smtClean="0"/>
            <a:t>2023 –  172 852,45 zł</a:t>
          </a:r>
          <a:endParaRPr lang="pl-PL" sz="2000" b="0" kern="1200" dirty="0"/>
        </a:p>
      </dsp:txBody>
      <dsp:txXfrm>
        <a:off x="3421684" y="2562195"/>
        <a:ext cx="4708443" cy="1568362"/>
      </dsp:txXfrm>
    </dsp:sp>
    <dsp:sp modelId="{9332DF97-6A1E-490B-952F-F06A7233D216}">
      <dsp:nvSpPr>
        <dsp:cNvPr id="0" name=""/>
        <dsp:cNvSpPr/>
      </dsp:nvSpPr>
      <dsp:spPr>
        <a:xfrm>
          <a:off x="1598" y="2300801"/>
          <a:ext cx="3420086" cy="2091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/>
            <a:t>Niepubliczna Terapeutyczna Szkoła Podstawowa „Dobry Start”</a:t>
          </a:r>
        </a:p>
      </dsp:txBody>
      <dsp:txXfrm>
        <a:off x="103680" y="2402883"/>
        <a:ext cx="3215922" cy="188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3EDA20BA-D2F5-4B0C-ABB0-19EA6916ADCF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E97D3CD2-3D5C-4D62-AAAE-6DC65FE22F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068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90"/>
          </a:xfrm>
          <a:prstGeom prst="rect">
            <a:avLst/>
          </a:prstGeom>
        </p:spPr>
        <p:txBody>
          <a:bodyPr vert="horz" lIns="89748" tIns="44874" rIns="89748" bIns="4487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90"/>
          </a:xfrm>
          <a:prstGeom prst="rect">
            <a:avLst/>
          </a:prstGeom>
        </p:spPr>
        <p:txBody>
          <a:bodyPr vert="horz" lIns="89748" tIns="44874" rIns="89748" bIns="44874" rtlCol="0"/>
          <a:lstStyle>
            <a:lvl1pPr algn="r">
              <a:defRPr sz="1200"/>
            </a:lvl1pPr>
          </a:lstStyle>
          <a:p>
            <a:fld id="{4DD6F380-6DEE-4C36-9A33-52C4C7FDE9F0}" type="datetimeFigureOut">
              <a:rPr lang="pl-PL" smtClean="0"/>
              <a:t>09.10.2023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48" tIns="44874" rIns="89748" bIns="4487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6" y="4776788"/>
            <a:ext cx="5438775" cy="3908425"/>
          </a:xfrm>
          <a:prstGeom prst="rect">
            <a:avLst/>
          </a:prstGeom>
        </p:spPr>
        <p:txBody>
          <a:bodyPr vert="horz" lIns="89748" tIns="44874" rIns="89748" bIns="4487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3"/>
            <a:ext cx="2946400" cy="496890"/>
          </a:xfrm>
          <a:prstGeom prst="rect">
            <a:avLst/>
          </a:prstGeom>
        </p:spPr>
        <p:txBody>
          <a:bodyPr vert="horz" lIns="89748" tIns="44874" rIns="89748" bIns="4487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3"/>
            <a:ext cx="2946400" cy="496890"/>
          </a:xfrm>
          <a:prstGeom prst="rect">
            <a:avLst/>
          </a:prstGeom>
        </p:spPr>
        <p:txBody>
          <a:bodyPr vert="horz" lIns="89748" tIns="44874" rIns="89748" bIns="44874" rtlCol="0" anchor="b"/>
          <a:lstStyle>
            <a:lvl1pPr algn="r">
              <a:defRPr sz="1200"/>
            </a:lvl1pPr>
          </a:lstStyle>
          <a:p>
            <a:fld id="{298F5C2A-6882-43FA-B644-CA59CC113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1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591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399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89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51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DFE5D-E123-4A40-B394-5DCC9DB49F8E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8B0C5-2875-447B-AC2C-19879BE2C9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07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0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643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38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657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15526-D698-4394-BDFF-AFB5183670E8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EF5-4934-48F2-B4DB-FC305CD9BE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8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F6315-350E-4E57-A6CC-21889CDDDD97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8477-8C6E-480A-B4D5-0B5BB546D10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5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29FEC-DBEF-42AE-901A-8842CE4E48E9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4F1E-8463-447B-9586-77F12E19D87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84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F00BC-68A5-491F-AF6F-45F2F6DCCA2B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D2CF1-ACD7-49F8-B999-F6A1FCAE1AA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49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4320-64C7-4224-8A8D-AB7286CCB465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F92D-E1DC-423E-98B6-E72E120D8E5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37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560B0-1F22-4D1C-BD62-9165915CB314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EA28C-AB3B-4D74-A897-3108557A26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592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2D642-FB07-4DE2-A63B-E5A3A2F76DF4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0897-9979-4D28-BD51-B9BE33751A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70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CEA19-7ADA-4E46-83EF-4500135B2901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4711-5F30-41E9-9186-835AFDE2284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0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1CE9-5856-47CF-B106-E046A16D6CCD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B8F5-6A44-41B1-B6E6-AAFAFF485A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1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633A2-652D-4358-A829-B901C0F286A4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96C7-4EAD-4291-943D-ED1E9E5FC4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27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09.10.2023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0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74998"/>
            <a:ext cx="8464996" cy="201622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Informacja o stanie realizacji zadań oświatowych </a:t>
            </a:r>
            <a:b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cap="all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4000" b="1" cap="all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2022/2023</a:t>
            </a:r>
            <a:endParaRPr lang="pl-PL" sz="4000" b="1" cap="all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6429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b="1" cap="all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Gołdap, październik </a:t>
            </a:r>
            <a:r>
              <a:rPr lang="pl-PL" b="1" cap="all" dirty="0" smtClean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</a:t>
            </a:r>
            <a:endParaRPr lang="pl-PL" b="1" cap="all" dirty="0">
              <a:solidFill>
                <a:schemeClr val="accent2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3317" name="Picture 5" descr="200px-POL_powiat_go%C5%82dapski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2780928"/>
            <a:ext cx="19050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0" y="116632"/>
            <a:ext cx="9217024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Wysokość subwencji oświatowej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25988"/>
              </p:ext>
            </p:extLst>
          </p:nvPr>
        </p:nvGraphicFramePr>
        <p:xfrm>
          <a:off x="290664" y="1437364"/>
          <a:ext cx="8587680" cy="523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737659022"/>
              </p:ext>
            </p:extLst>
          </p:nvPr>
        </p:nvGraphicFramePr>
        <p:xfrm>
          <a:off x="179512" y="1629678"/>
          <a:ext cx="8554816" cy="484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646317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56810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Skala porównawcza </a:t>
            </a: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subwencji oświatowej dla powiatu w latach 2006-2022</a:t>
            </a:r>
            <a:b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2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095473"/>
              </p:ext>
            </p:extLst>
          </p:nvPr>
        </p:nvGraphicFramePr>
        <p:xfrm>
          <a:off x="611560" y="772776"/>
          <a:ext cx="8208913" cy="577474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80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04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56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30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89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948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Lata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Liczba uczniów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subwencji 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1458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6 925 986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83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1461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7 561 822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+635 836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5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1364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7 503 554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826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-58 568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1338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-26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7 921 723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+418 169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1245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-93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8 094 010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+172 284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1228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8 688 336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+594 326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1178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8 705 312 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+ 16 976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- 78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9 014 000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+ 308 688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9 046 843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+ 32 843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970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- 81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8 557 759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- 489 082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8 199 772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- 357 987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8 430 291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+ 230 519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8 144 892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- 285 399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9 240 932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+ 1 096 040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10 958 224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+ 1 717 292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 </a:t>
                      </a: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271 403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+ 313 179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3284793820"/>
                  </a:ext>
                </a:extLst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pl-PL" sz="10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923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+14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12 105 623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+ 834 220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02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pl-PL" sz="10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919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pl-PL" sz="10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4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14 230 704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+ 2 125 081</a:t>
                      </a:r>
                      <a:endParaRPr lang="pl-PL" sz="10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793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Wydatki szkół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263689"/>
              </p:ext>
            </p:extLst>
          </p:nvPr>
        </p:nvGraphicFramePr>
        <p:xfrm>
          <a:off x="290312" y="1628802"/>
          <a:ext cx="8576000" cy="3417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4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4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67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74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wydatków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 </a:t>
                      </a: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rok szkolny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2022/2023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wrzesień – grudzień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styczeń – sierpień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Liceum Ogólnokształcące im. Jana Pawła II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1 245 367,85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2 000 316,51</a:t>
                      </a:r>
                      <a:r>
                        <a:rPr lang="pl-PL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3 245 684,36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Szkół  Zawodowych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2 493 052,42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5 046 056,41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7 539 108,83 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Placówek Edukacyjno-Wychowawczych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2 962 323,72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5 017 884,10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7 980 207,82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Poradnia Psychologiczno – Pedagogiczna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381 167,47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667 984,83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1 049 152,30</a:t>
                      </a:r>
                      <a:r>
                        <a:rPr lang="pl-PL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7 081 911,46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12 732 241,85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803275" algn="l"/>
                          <a:tab pos="1009015" algn="ctr"/>
                        </a:tabLst>
                      </a:pPr>
                      <a:r>
                        <a:rPr lang="pl-PL" sz="1100" b="1" kern="12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19 814</a:t>
                      </a:r>
                      <a:r>
                        <a:rPr lang="pl-PL" sz="1100" b="1" kern="1200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153,31 </a:t>
                      </a:r>
                      <a:r>
                        <a:rPr lang="pl-PL" sz="1100" b="1" kern="12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62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28080" y="476672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tym dodatki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124572"/>
              </p:ext>
            </p:extLst>
          </p:nvPr>
        </p:nvGraphicFramePr>
        <p:xfrm>
          <a:off x="328080" y="1772816"/>
          <a:ext cx="8618224" cy="38489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1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4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6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Wysokość dodatków: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2022/2023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funkcyjny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motywacyjny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za warunki pracy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27 231,60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15 051,12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---------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42 282,72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Szkół  Zawodowych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79 614,07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58 080,92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---------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137 694,99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6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Placówek Edukacyjno-Wychowawczych 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1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124 335,53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27 936,16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237 408,28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389 679,97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8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Poradnia Psychologiczno – Pedagogiczna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30 879,99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22 475,13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15 620,24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68 975,36 zł</a:t>
                      </a:r>
                      <a:r>
                        <a:rPr lang="pl-PL" sz="11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262 061,19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123 543,33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253 028,52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638 633,04 zł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606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95536" y="226876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Dotacje dla szkół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6322"/>
              </p:ext>
            </p:extLst>
          </p:nvPr>
        </p:nvGraphicFramePr>
        <p:xfrm>
          <a:off x="539552" y="2060848"/>
          <a:ext cx="7678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7125966"/>
              </p:ext>
            </p:extLst>
          </p:nvPr>
        </p:nvGraphicFramePr>
        <p:xfrm>
          <a:off x="107504" y="1412776"/>
          <a:ext cx="891590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56793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14984"/>
            <a:ext cx="8229600" cy="108012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ÓSMOKLASISTY</a:t>
            </a:r>
            <a:b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Średni wynik w ZPEW - 28, 87%</a:t>
            </a: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3200" dirty="0">
              <a:solidFill>
                <a:schemeClr val="accent2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462893973"/>
              </p:ext>
            </p:extLst>
          </p:nvPr>
        </p:nvGraphicFramePr>
        <p:xfrm>
          <a:off x="827584" y="1484784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9443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</a:t>
            </a:r>
            <a:b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powiecie</a:t>
            </a:r>
          </a:p>
        </p:txBody>
      </p:sp>
    </p:spTree>
    <p:extLst>
      <p:ext uri="{BB962C8B-B14F-4D97-AF65-F5344CB8AC3E}">
        <p14:creationId xmlns:p14="http://schemas.microsoft.com/office/powerpoint/2010/main" val="39204822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228" y="332656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Populacja zdających egzamin w </a:t>
            </a: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 </a:t>
            </a:r>
            <a:r>
              <a:rPr lang="pl-PL" sz="24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roku</a:t>
            </a: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49389230"/>
              </p:ext>
            </p:extLst>
          </p:nvPr>
        </p:nvGraphicFramePr>
        <p:xfrm>
          <a:off x="467544" y="147565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983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w 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</a:t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(po poprawkach)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600B289C-05AE-435D-9A97-5DA533B9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23064"/>
              </p:ext>
            </p:extLst>
          </p:nvPr>
        </p:nvGraphicFramePr>
        <p:xfrm>
          <a:off x="379786" y="1772816"/>
          <a:ext cx="8245350" cy="3321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0246">
                  <a:extLst>
                    <a:ext uri="{9D8B030D-6E8A-4147-A177-3AD203B41FA5}">
                      <a16:colId xmlns="" xmlns:a16="http://schemas.microsoft.com/office/drawing/2014/main" val="198884636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384930519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394810957"/>
                    </a:ext>
                  </a:extLst>
                </a:gridCol>
                <a:gridCol w="1244824">
                  <a:extLst>
                    <a:ext uri="{9D8B030D-6E8A-4147-A177-3AD203B41FA5}">
                      <a16:colId xmlns="" xmlns:a16="http://schemas.microsoft.com/office/drawing/2014/main" val="2811039730"/>
                    </a:ext>
                  </a:extLst>
                </a:gridCol>
              </a:tblGrid>
              <a:tr h="151754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Nazwa szkoły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Otrzymali świadectwo dojrzałości - liczba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Liczba zdających, którzy przystąpili do wszystkich egzaminów wymaganych</a:t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/>
                      </a:r>
                      <a:b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Zdawalność (%)  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5409462"/>
                  </a:ext>
                </a:extLst>
              </a:tr>
              <a:tr h="9019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TECHNIKUM W ZESPOLE SZKÓŁ ZAWODOWYCH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73,6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40675098"/>
                  </a:ext>
                </a:extLst>
              </a:tr>
              <a:tr h="9019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10" marR="8610" marT="8610" marB="0" anchor="b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7038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9404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531582849"/>
              </p:ext>
            </p:extLst>
          </p:nvPr>
        </p:nvGraphicFramePr>
        <p:xfrm>
          <a:off x="971600" y="141277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01216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Zdawalność egzaminu maturalnego w powiecie w procentach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57471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Obowiązek sporządzania i przedstawienia niniejszej informacji Radzie Powiatu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wynika z dyspozycji art. 11 ust. 7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ustawy z dnia 14 grudnia 2016 r.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Prawo oświatowe </a:t>
            </a:r>
            <a:b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(Dz.U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z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900 z późn. zm. ) </a:t>
            </a:r>
            <a:endParaRPr lang="pl-PL" sz="3800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856984" cy="1503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zawodowego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764704"/>
            <a:ext cx="8492216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zawodzie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851786"/>
              </p:ext>
            </p:extLst>
          </p:nvPr>
        </p:nvGraphicFramePr>
        <p:xfrm>
          <a:off x="307736" y="1844824"/>
          <a:ext cx="7920880" cy="4160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3641">
                  <a:extLst>
                    <a:ext uri="{9D8B030D-6E8A-4147-A177-3AD203B41FA5}">
                      <a16:colId xmlns="" xmlns:a16="http://schemas.microsoft.com/office/drawing/2014/main" val="3434142456"/>
                    </a:ext>
                  </a:extLst>
                </a:gridCol>
                <a:gridCol w="843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86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53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0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Kod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kwalifikacji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Otrzymali certyfikat kwalifikacji zawodowych </a:t>
                      </a: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(zdawalność)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04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Technikum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 wydawanie dań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(100%)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0945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HGT.07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Przygotowanie imprez i usług turystycznych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(80%)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71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HGT.08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Obsługa klienta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oraz rozliczanie imprez </a:t>
                      </a:r>
                      <a:b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usług turystycznych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 (83,3%)</a:t>
                      </a:r>
                      <a:endParaRPr lang="pl-PL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71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HGT.12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Organizacja żywienia</a:t>
                      </a:r>
                      <a:r>
                        <a:rPr lang="pl-PL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usług gastronomicznych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 (53,8%)</a:t>
                      </a:r>
                      <a:endParaRPr lang="pl-PL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607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INF.02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Administracja i eksploatacja systemów komputerowych, urządzeń peryferyjnych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lokalnych sieci komputerowych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l-PL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(33,3%)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540"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SPL.04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Organizacja transportu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31 (88,6%)</a:t>
                      </a:r>
                      <a:endParaRPr lang="pl-PL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95736" y="1484784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Styczeń - Luty 2023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2019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99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7860" y="584426"/>
            <a:ext cx="8492216" cy="504056"/>
          </a:xfrm>
          <a:noFill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kwalifikacje </a:t>
            </a: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zawodzie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79712" y="1088482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Lato 2023 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podstawa programowa 2019</a:t>
            </a:r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19459"/>
              </p:ext>
            </p:extLst>
          </p:nvPr>
        </p:nvGraphicFramePr>
        <p:xfrm>
          <a:off x="395535" y="2348880"/>
          <a:ext cx="7920881" cy="1882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059">
                  <a:extLst>
                    <a:ext uri="{9D8B030D-6E8A-4147-A177-3AD203B41FA5}">
                      <a16:colId xmlns="" xmlns:a16="http://schemas.microsoft.com/office/drawing/2014/main" val="3434142456"/>
                    </a:ext>
                  </a:extLst>
                </a:gridCol>
                <a:gridCol w="16321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36983"/>
                <a:gridCol w="23234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60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Szkoła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Przystąpili</a:t>
                      </a:r>
                      <a:r>
                        <a:rPr lang="pl-PL" sz="1200" b="0" baseline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do części pisemnej</a:t>
                      </a:r>
                      <a:endParaRPr lang="pl-PL" sz="12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Przystąpili do części praktycznej</a:t>
                      </a:r>
                      <a:endParaRPr lang="pl-PL" sz="12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Przystąpili do obu części egzaminu</a:t>
                      </a:r>
                      <a:endParaRPr lang="pl-PL" sz="12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0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Otrzymali certyfikat kwalifikacji zawodowych (zdawalność)</a:t>
                      </a:r>
                      <a:endParaRPr lang="pl-PL" sz="1200" b="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12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1200" b="1" kern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Technikum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200" kern="1200" dirty="0" smtClean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 (86,5%)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5991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728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Dziękuję za uwagę …</a:t>
            </a:r>
          </a:p>
        </p:txBody>
      </p:sp>
    </p:spTree>
    <p:extLst>
      <p:ext uri="{BB962C8B-B14F-4D97-AF65-F5344CB8AC3E}">
        <p14:creationId xmlns:p14="http://schemas.microsoft.com/office/powerpoint/2010/main" val="24435994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Akty prawne określające zadania oświatowe powiatu</a:t>
            </a:r>
            <a:r>
              <a:rPr lang="pl-PL" sz="4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28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o samorządzie powiatowym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(Dz.U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 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1526)</a:t>
            </a:r>
            <a:r>
              <a:rPr lang="pl-PL" sz="4000" dirty="0" smtClean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pl-PL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Karta Nauczyciela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(Dz.U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2023r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., poz.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984 z późn. zm.)</a:t>
            </a:r>
            <a:endParaRPr lang="pl-PL" sz="40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  <a:defRPr/>
            </a:pPr>
            <a:r>
              <a:rPr lang="pl-PL" sz="40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Prawo Oświatowe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(Dz.U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z 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 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</a:t>
            </a: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900 z późn. zm.)</a:t>
            </a:r>
            <a: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4000" dirty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00994135"/>
              </p:ext>
            </p:extLst>
          </p:nvPr>
        </p:nvGraphicFramePr>
        <p:xfrm>
          <a:off x="1267198" y="206103"/>
          <a:ext cx="7632848" cy="665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9" name="Picture 5" descr="200px-POL_powiat_go%C5%82dapski_CO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51720" y="2848632"/>
            <a:ext cx="1231900" cy="1366838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6200000">
            <a:off x="-2662572" y="2990365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2022/2023</a:t>
            </a:r>
            <a:endParaRPr lang="pl-PL" sz="2400" b="1" dirty="0">
              <a:solidFill>
                <a:schemeClr val="accent5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Powiat Gołdapski był organem prowadzącym dla: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220072" y="5857359"/>
            <a:ext cx="27363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1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MEiN</a:t>
            </a:r>
            <a:r>
              <a:rPr lang="pl-PL" sz="11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naliczył subwencję oświatową na zadania pozaszkolne powiatowe realizowane przez PPP na 2987 mieszkańców powiatu w wieku szkolnym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</a:t>
            </a: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publicznych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2948867313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8760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377469413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68611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="" xmlns:a16="http://schemas.microsoft.com/office/drawing/2014/main" id="{018A5C2F-D78B-43C8-86B5-BB407CDB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0648"/>
            <a:ext cx="7986464" cy="93124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Procentowy </a:t>
            </a: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udział uczniów we wszystkich szkołach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827954149"/>
              </p:ext>
            </p:extLst>
          </p:nvPr>
        </p:nvGraphicFramePr>
        <p:xfrm>
          <a:off x="160868" y="1191892"/>
          <a:ext cx="86868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936293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1236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Nauczyciele w podziale na stopnie awansu zawodowego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44866"/>
              </p:ext>
            </p:extLst>
          </p:nvPr>
        </p:nvGraphicFramePr>
        <p:xfrm>
          <a:off x="395536" y="1397000"/>
          <a:ext cx="7723584" cy="525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958975737"/>
              </p:ext>
            </p:extLst>
          </p:nvPr>
        </p:nvGraphicFramePr>
        <p:xfrm>
          <a:off x="323528" y="116632"/>
          <a:ext cx="8440136" cy="650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0518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772400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Etaty przeliczeniowe ogółem </a:t>
            </a:r>
            <a:b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szkołach i placówkach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4146563506"/>
              </p:ext>
            </p:extLst>
          </p:nvPr>
        </p:nvGraphicFramePr>
        <p:xfrm>
          <a:off x="1043608" y="1255080"/>
          <a:ext cx="7100428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806731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3012</TotalTime>
  <Words>626</Words>
  <Application>Microsoft Office PowerPoint</Application>
  <PresentationFormat>Pokaz na ekranie (4:3)</PresentationFormat>
  <Paragraphs>323</Paragraphs>
  <Slides>23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3" baseType="lpstr">
      <vt:lpstr>Arial</vt:lpstr>
      <vt:lpstr>Berlin Sans FB</vt:lpstr>
      <vt:lpstr>Bookman Old Style</vt:lpstr>
      <vt:lpstr>Calibri</vt:lpstr>
      <vt:lpstr>Cambria</vt:lpstr>
      <vt:lpstr>Cambria Math</vt:lpstr>
      <vt:lpstr>Times New Roman</vt:lpstr>
      <vt:lpstr>Trebuchet MS</vt:lpstr>
      <vt:lpstr>Wingdings 3</vt:lpstr>
      <vt:lpstr>Faseta</vt:lpstr>
      <vt:lpstr>Informacja o stanie realizacji zadań oświatowych  w roku szkolnym 2022/2023</vt:lpstr>
      <vt:lpstr>Obowiązek sporządzania i przedstawienia niniejszej informacji Radzie Powiatu wynika z dyspozycji art. 11 ust. 7 ustawy z dnia 14 grudnia 2016 r.  - Prawo oświatowe  (Dz.U. z 2023 r., poz. 900 z późn. zm. ) </vt:lpstr>
      <vt:lpstr>Akty prawne określające zadania oświatowe powiatu:</vt:lpstr>
      <vt:lpstr>Prezentacja programu PowerPoint</vt:lpstr>
      <vt:lpstr>Liczba uczniów w szkołach publicznych</vt:lpstr>
      <vt:lpstr>Liczba uczniów w szkołach niepublicznych</vt:lpstr>
      <vt:lpstr>Procentowy udział uczniów we wszystkich szkołach</vt:lpstr>
      <vt:lpstr>Nauczyciele w podziale na stopnie awansu zawodowego </vt:lpstr>
      <vt:lpstr>Etaty przeliczeniowe ogółem  w szkołach i placówkach</vt:lpstr>
      <vt:lpstr>Wysokość subwencji oświatowej</vt:lpstr>
      <vt:lpstr>Skala porównawcza subwencji oświatowej dla powiatu w latach 2006-2022 </vt:lpstr>
      <vt:lpstr>Wydatki szkół</vt:lpstr>
      <vt:lpstr>W tym dodatki</vt:lpstr>
      <vt:lpstr>Dotacje dla szkół niepublicznych</vt:lpstr>
      <vt:lpstr>Egzamin ÓSMOKLASISTY Średni wynik w ZPEW - 28, 87% </vt:lpstr>
      <vt:lpstr>Wyniki egzaminu maturalnego  w powiecie</vt:lpstr>
      <vt:lpstr>Populacja zdających egzamin w 2023 roku</vt:lpstr>
      <vt:lpstr>Wyniki egzaminu maturalnego przeprowadzonego w 2023 r. (po poprawkach)</vt:lpstr>
      <vt:lpstr>Prezentacja programu PowerPoint</vt:lpstr>
      <vt:lpstr>Wyniki egzaminu zawodowego</vt:lpstr>
      <vt:lpstr>Egzamin potwierdzający kwalifikacje w zawodzie </vt:lpstr>
      <vt:lpstr>Egzamin potwierdzający kwalifikacje w zawodzie </vt:lpstr>
      <vt:lpstr>Dziękuję za uwagę …</vt:lpstr>
    </vt:vector>
  </TitlesOfParts>
  <Company>marcin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w roku szkolnym 2011/2012, w tym o wynikach sprawdzianów i egzaminów zewnętrznych</dc:title>
  <dc:creator>marcin</dc:creator>
  <cp:lastModifiedBy>Iwona Dębowska</cp:lastModifiedBy>
  <cp:revision>337</cp:revision>
  <cp:lastPrinted>2023-10-09T08:31:29Z</cp:lastPrinted>
  <dcterms:created xsi:type="dcterms:W3CDTF">2012-10-15T16:57:31Z</dcterms:created>
  <dcterms:modified xsi:type="dcterms:W3CDTF">2023-10-09T09:56:31Z</dcterms:modified>
</cp:coreProperties>
</file>