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12"/>
  </p:notesMasterIdLst>
  <p:sldIdLst>
    <p:sldId id="256" r:id="rId2"/>
    <p:sldId id="273" r:id="rId3"/>
    <p:sldId id="259" r:id="rId4"/>
    <p:sldId id="261" r:id="rId5"/>
    <p:sldId id="274" r:id="rId6"/>
    <p:sldId id="262" r:id="rId7"/>
    <p:sldId id="263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CE670-525F-4C9B-B43D-7CABB83146A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2BC4CD-6B9E-4349-AA07-99EB194AA6CF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 trakcie trwania wypoczynków nie odnotowano zgłoszeń </a:t>
          </a:r>
          <a:r>
            <a:rPr lang="pl-PL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zachorowań</a:t>
          </a:r>
          <a:r>
            <a:rPr lang="pl-PL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zatruć pokarmowych, bądź urazów wśród uczestników.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13B73-092B-4AF3-9F2D-A833E4B259A7}" type="parTrans" cxnId="{350580CD-3D74-4B3E-AD88-5AC4EC42BD70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096D5-43D5-4DA0-808C-DEA29317868F}" type="sibTrans" cxnId="{350580CD-3D74-4B3E-AD88-5AC4EC42BD70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F2D59-5919-4EDA-824A-3A4FEF0B06D7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Nie zgłaszano </a:t>
          </a:r>
          <a:r>
            <a:rPr lang="pl-PL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skarg i próśb o interwencję </a:t>
          </a:r>
          <a:r>
            <a:rPr lang="pl-PL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związananych</a:t>
          </a:r>
          <a:r>
            <a:rPr lang="pl-PL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z letnim wypoczynkiem dzieci i młodzieży.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30AC9-A17D-4559-8A3B-F06AF288896A}" type="parTrans" cxnId="{8931B889-C02C-4180-8CD5-9844B9C70A0E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8ABD4-5147-4D2C-B7CE-B111E8E92224}" type="sibTrans" cxnId="{8931B889-C02C-4180-8CD5-9844B9C70A0E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8D218-EE36-407D-B5FE-C15926E0565A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Wszystkie turnusy </a:t>
          </a:r>
          <a:r>
            <a:rPr lang="pl-PL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wypoczynku były zarejestrowane w Bazie wypoczynku. Nie stwierdzono obozów czy kolonii organizowanych "na dziko".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76942-91CB-4897-AA59-90587D4E67AB}" type="parTrans" cxnId="{9744192B-AED0-44DD-9529-DF7A77566ED9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2C887-D641-4EF5-8A45-9FB6545E1AA0}" type="sibTrans" cxnId="{9744192B-AED0-44DD-9529-DF7A77566ED9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C68D0-D60E-4DD0-9170-8474FAB445AD}" type="pres">
      <dgm:prSet presAssocID="{8A1CE670-525F-4C9B-B43D-7CABB83146AD}" presName="vert0" presStyleCnt="0">
        <dgm:presLayoutVars>
          <dgm:dir/>
          <dgm:animOne val="branch"/>
          <dgm:animLvl val="lvl"/>
        </dgm:presLayoutVars>
      </dgm:prSet>
      <dgm:spPr/>
    </dgm:pt>
    <dgm:pt modelId="{BB66EA1C-51F9-4EA2-87DD-2F1AAFA9F06D}" type="pres">
      <dgm:prSet presAssocID="{D62BC4CD-6B9E-4349-AA07-99EB194AA6CF}" presName="thickLine" presStyleLbl="alignNode1" presStyleIdx="0" presStyleCnt="3"/>
      <dgm:spPr/>
    </dgm:pt>
    <dgm:pt modelId="{E7758A74-1F03-4A80-A43D-4D16DC96E102}" type="pres">
      <dgm:prSet presAssocID="{D62BC4CD-6B9E-4349-AA07-99EB194AA6CF}" presName="horz1" presStyleCnt="0"/>
      <dgm:spPr/>
    </dgm:pt>
    <dgm:pt modelId="{60FB83BA-13C3-4D1E-8FED-F0252A69F3D6}" type="pres">
      <dgm:prSet presAssocID="{D62BC4CD-6B9E-4349-AA07-99EB194AA6CF}" presName="tx1" presStyleLbl="revTx" presStyleIdx="0" presStyleCnt="3"/>
      <dgm:spPr/>
    </dgm:pt>
    <dgm:pt modelId="{8AB4D234-EED4-4111-A631-D651344AE856}" type="pres">
      <dgm:prSet presAssocID="{D62BC4CD-6B9E-4349-AA07-99EB194AA6CF}" presName="vert1" presStyleCnt="0"/>
      <dgm:spPr/>
    </dgm:pt>
    <dgm:pt modelId="{C6B1B181-FBB9-4BB0-9926-F528C3EA5A91}" type="pres">
      <dgm:prSet presAssocID="{5DFF2D59-5919-4EDA-824A-3A4FEF0B06D7}" presName="thickLine" presStyleLbl="alignNode1" presStyleIdx="1" presStyleCnt="3"/>
      <dgm:spPr/>
    </dgm:pt>
    <dgm:pt modelId="{EC5CE73B-F0A7-4955-8ADA-693D59939B9D}" type="pres">
      <dgm:prSet presAssocID="{5DFF2D59-5919-4EDA-824A-3A4FEF0B06D7}" presName="horz1" presStyleCnt="0"/>
      <dgm:spPr/>
    </dgm:pt>
    <dgm:pt modelId="{11585CEE-F8B2-4CA1-8605-1D48C61AC2D0}" type="pres">
      <dgm:prSet presAssocID="{5DFF2D59-5919-4EDA-824A-3A4FEF0B06D7}" presName="tx1" presStyleLbl="revTx" presStyleIdx="1" presStyleCnt="3"/>
      <dgm:spPr/>
    </dgm:pt>
    <dgm:pt modelId="{CF28BB43-FC81-4944-8B0A-382E22F76C0C}" type="pres">
      <dgm:prSet presAssocID="{5DFF2D59-5919-4EDA-824A-3A4FEF0B06D7}" presName="vert1" presStyleCnt="0"/>
      <dgm:spPr/>
    </dgm:pt>
    <dgm:pt modelId="{3D9D4A2E-766B-4D9B-9C27-3749E0D1CCBA}" type="pres">
      <dgm:prSet presAssocID="{A0F8D218-EE36-407D-B5FE-C15926E0565A}" presName="thickLine" presStyleLbl="alignNode1" presStyleIdx="2" presStyleCnt="3"/>
      <dgm:spPr/>
    </dgm:pt>
    <dgm:pt modelId="{E5DC53D2-07F3-4465-8BA5-210F6272A14C}" type="pres">
      <dgm:prSet presAssocID="{A0F8D218-EE36-407D-B5FE-C15926E0565A}" presName="horz1" presStyleCnt="0"/>
      <dgm:spPr/>
    </dgm:pt>
    <dgm:pt modelId="{A7C6C163-53C3-4662-A58C-695E10D96888}" type="pres">
      <dgm:prSet presAssocID="{A0F8D218-EE36-407D-B5FE-C15926E0565A}" presName="tx1" presStyleLbl="revTx" presStyleIdx="2" presStyleCnt="3"/>
      <dgm:spPr/>
    </dgm:pt>
    <dgm:pt modelId="{8DA2B156-270A-42AC-B9AA-7E681E65C287}" type="pres">
      <dgm:prSet presAssocID="{A0F8D218-EE36-407D-B5FE-C15926E0565A}" presName="vert1" presStyleCnt="0"/>
      <dgm:spPr/>
    </dgm:pt>
  </dgm:ptLst>
  <dgm:cxnLst>
    <dgm:cxn modelId="{9744192B-AED0-44DD-9529-DF7A77566ED9}" srcId="{8A1CE670-525F-4C9B-B43D-7CABB83146AD}" destId="{A0F8D218-EE36-407D-B5FE-C15926E0565A}" srcOrd="2" destOrd="0" parTransId="{37976942-91CB-4897-AA59-90587D4E67AB}" sibTransId="{32D2C887-D641-4EF5-8A45-9FB6545E1AA0}"/>
    <dgm:cxn modelId="{18173F71-713E-4371-AA9F-3A1905F880A6}" type="presOf" srcId="{5DFF2D59-5919-4EDA-824A-3A4FEF0B06D7}" destId="{11585CEE-F8B2-4CA1-8605-1D48C61AC2D0}" srcOrd="0" destOrd="0" presId="urn:microsoft.com/office/officeart/2008/layout/LinedList"/>
    <dgm:cxn modelId="{8931B889-C02C-4180-8CD5-9844B9C70A0E}" srcId="{8A1CE670-525F-4C9B-B43D-7CABB83146AD}" destId="{5DFF2D59-5919-4EDA-824A-3A4FEF0B06D7}" srcOrd="1" destOrd="0" parTransId="{AAF30AC9-A17D-4559-8A3B-F06AF288896A}" sibTransId="{BF98ABD4-5147-4D2C-B7CE-B111E8E92224}"/>
    <dgm:cxn modelId="{30D4E790-B176-4623-A3F0-F5F11089FAD7}" type="presOf" srcId="{8A1CE670-525F-4C9B-B43D-7CABB83146AD}" destId="{B15C68D0-D60E-4DD0-9170-8474FAB445AD}" srcOrd="0" destOrd="0" presId="urn:microsoft.com/office/officeart/2008/layout/LinedList"/>
    <dgm:cxn modelId="{AB4BD7C9-FEB3-428C-A738-F8AB77ED4F15}" type="presOf" srcId="{D62BC4CD-6B9E-4349-AA07-99EB194AA6CF}" destId="{60FB83BA-13C3-4D1E-8FED-F0252A69F3D6}" srcOrd="0" destOrd="0" presId="urn:microsoft.com/office/officeart/2008/layout/LinedList"/>
    <dgm:cxn modelId="{350580CD-3D74-4B3E-AD88-5AC4EC42BD70}" srcId="{8A1CE670-525F-4C9B-B43D-7CABB83146AD}" destId="{D62BC4CD-6B9E-4349-AA07-99EB194AA6CF}" srcOrd="0" destOrd="0" parTransId="{37213B73-092B-4AF3-9F2D-A833E4B259A7}" sibTransId="{C65096D5-43D5-4DA0-808C-DEA29317868F}"/>
    <dgm:cxn modelId="{E40130F4-C203-4063-BF9D-65D87B58BDE9}" type="presOf" srcId="{A0F8D218-EE36-407D-B5FE-C15926E0565A}" destId="{A7C6C163-53C3-4662-A58C-695E10D96888}" srcOrd="0" destOrd="0" presId="urn:microsoft.com/office/officeart/2008/layout/LinedList"/>
    <dgm:cxn modelId="{3B99B357-2978-4C00-9FD2-B8DD418F5FE3}" type="presParOf" srcId="{B15C68D0-D60E-4DD0-9170-8474FAB445AD}" destId="{BB66EA1C-51F9-4EA2-87DD-2F1AAFA9F06D}" srcOrd="0" destOrd="0" presId="urn:microsoft.com/office/officeart/2008/layout/LinedList"/>
    <dgm:cxn modelId="{CC6CE0D9-F768-48F8-82E9-29185D3DB6BE}" type="presParOf" srcId="{B15C68D0-D60E-4DD0-9170-8474FAB445AD}" destId="{E7758A74-1F03-4A80-A43D-4D16DC96E102}" srcOrd="1" destOrd="0" presId="urn:microsoft.com/office/officeart/2008/layout/LinedList"/>
    <dgm:cxn modelId="{56491760-AFD0-4F15-AF04-14D8D9EAD26F}" type="presParOf" srcId="{E7758A74-1F03-4A80-A43D-4D16DC96E102}" destId="{60FB83BA-13C3-4D1E-8FED-F0252A69F3D6}" srcOrd="0" destOrd="0" presId="urn:microsoft.com/office/officeart/2008/layout/LinedList"/>
    <dgm:cxn modelId="{CA555A26-6B24-4E8B-BC1A-4D6D9175BBBB}" type="presParOf" srcId="{E7758A74-1F03-4A80-A43D-4D16DC96E102}" destId="{8AB4D234-EED4-4111-A631-D651344AE856}" srcOrd="1" destOrd="0" presId="urn:microsoft.com/office/officeart/2008/layout/LinedList"/>
    <dgm:cxn modelId="{3E655D46-05F2-44D9-8190-4A9A92BD7E1E}" type="presParOf" srcId="{B15C68D0-D60E-4DD0-9170-8474FAB445AD}" destId="{C6B1B181-FBB9-4BB0-9926-F528C3EA5A91}" srcOrd="2" destOrd="0" presId="urn:microsoft.com/office/officeart/2008/layout/LinedList"/>
    <dgm:cxn modelId="{DE41EAEE-9E3F-47E8-8667-64292E3FDD8D}" type="presParOf" srcId="{B15C68D0-D60E-4DD0-9170-8474FAB445AD}" destId="{EC5CE73B-F0A7-4955-8ADA-693D59939B9D}" srcOrd="3" destOrd="0" presId="urn:microsoft.com/office/officeart/2008/layout/LinedList"/>
    <dgm:cxn modelId="{DD530F5A-A6CC-4A01-975C-0F52725B603F}" type="presParOf" srcId="{EC5CE73B-F0A7-4955-8ADA-693D59939B9D}" destId="{11585CEE-F8B2-4CA1-8605-1D48C61AC2D0}" srcOrd="0" destOrd="0" presId="urn:microsoft.com/office/officeart/2008/layout/LinedList"/>
    <dgm:cxn modelId="{A47FDCAC-62C5-4BE0-93F3-8952AB4E93A1}" type="presParOf" srcId="{EC5CE73B-F0A7-4955-8ADA-693D59939B9D}" destId="{CF28BB43-FC81-4944-8B0A-382E22F76C0C}" srcOrd="1" destOrd="0" presId="urn:microsoft.com/office/officeart/2008/layout/LinedList"/>
    <dgm:cxn modelId="{03908F42-4B97-4BB6-B8BE-CA8DFE08ED9A}" type="presParOf" srcId="{B15C68D0-D60E-4DD0-9170-8474FAB445AD}" destId="{3D9D4A2E-766B-4D9B-9C27-3749E0D1CCBA}" srcOrd="4" destOrd="0" presId="urn:microsoft.com/office/officeart/2008/layout/LinedList"/>
    <dgm:cxn modelId="{F4889E1C-FCF1-44B6-B96A-4EFF29C39689}" type="presParOf" srcId="{B15C68D0-D60E-4DD0-9170-8474FAB445AD}" destId="{E5DC53D2-07F3-4465-8BA5-210F6272A14C}" srcOrd="5" destOrd="0" presId="urn:microsoft.com/office/officeart/2008/layout/LinedList"/>
    <dgm:cxn modelId="{26C30F10-1ECD-482F-AD51-967D888EF4B5}" type="presParOf" srcId="{E5DC53D2-07F3-4465-8BA5-210F6272A14C}" destId="{A7C6C163-53C3-4662-A58C-695E10D96888}" srcOrd="0" destOrd="0" presId="urn:microsoft.com/office/officeart/2008/layout/LinedList"/>
    <dgm:cxn modelId="{93BD9E84-3A47-4772-8924-8976A0F71E1A}" type="presParOf" srcId="{E5DC53D2-07F3-4465-8BA5-210F6272A14C}" destId="{8DA2B156-270A-42AC-B9AA-7E681E65C2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6EA1C-51F9-4EA2-87DD-2F1AAFA9F06D}">
      <dsp:nvSpPr>
        <dsp:cNvPr id="0" name=""/>
        <dsp:cNvSpPr/>
      </dsp:nvSpPr>
      <dsp:spPr>
        <a:xfrm>
          <a:off x="0" y="2181"/>
          <a:ext cx="69938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B83BA-13C3-4D1E-8FED-F0252A69F3D6}">
      <dsp:nvSpPr>
        <dsp:cNvPr id="0" name=""/>
        <dsp:cNvSpPr/>
      </dsp:nvSpPr>
      <dsp:spPr>
        <a:xfrm>
          <a:off x="0" y="2181"/>
          <a:ext cx="6993842" cy="148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 trakcie trwania wypoczynków nie odnotowano zgłoszeń </a:t>
          </a:r>
          <a:r>
            <a:rPr lang="pl-PL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zachorowań</a:t>
          </a:r>
          <a:r>
            <a:rPr lang="pl-PL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zatruć pokarmowych, bądź urazów wśród uczestników.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81"/>
        <a:ext cx="6993842" cy="1487841"/>
      </dsp:txXfrm>
    </dsp:sp>
    <dsp:sp modelId="{C6B1B181-FBB9-4BB0-9926-F528C3EA5A91}">
      <dsp:nvSpPr>
        <dsp:cNvPr id="0" name=""/>
        <dsp:cNvSpPr/>
      </dsp:nvSpPr>
      <dsp:spPr>
        <a:xfrm>
          <a:off x="0" y="1490022"/>
          <a:ext cx="6993842" cy="0"/>
        </a:xfrm>
        <a:prstGeom prst="line">
          <a:avLst/>
        </a:prstGeom>
        <a:solidFill>
          <a:schemeClr val="accent2">
            <a:hueOff val="689259"/>
            <a:satOff val="12903"/>
            <a:lumOff val="-784"/>
            <a:alphaOff val="0"/>
          </a:schemeClr>
        </a:solidFill>
        <a:ln w="19050" cap="flat" cmpd="sng" algn="ctr">
          <a:solidFill>
            <a:schemeClr val="accent2">
              <a:hueOff val="689259"/>
              <a:satOff val="1290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85CEE-F8B2-4CA1-8605-1D48C61AC2D0}">
      <dsp:nvSpPr>
        <dsp:cNvPr id="0" name=""/>
        <dsp:cNvSpPr/>
      </dsp:nvSpPr>
      <dsp:spPr>
        <a:xfrm>
          <a:off x="0" y="1490022"/>
          <a:ext cx="6993842" cy="148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Nie zgłaszano </a:t>
          </a:r>
          <a:r>
            <a:rPr lang="pl-PL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skarg i próśb o interwencję </a:t>
          </a:r>
          <a:r>
            <a:rPr lang="pl-PL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związananych</a:t>
          </a:r>
          <a:r>
            <a:rPr lang="pl-PL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z letnim wypoczynkiem dzieci i młodzieży.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90022"/>
        <a:ext cx="6993842" cy="1487841"/>
      </dsp:txXfrm>
    </dsp:sp>
    <dsp:sp modelId="{3D9D4A2E-766B-4D9B-9C27-3749E0D1CCBA}">
      <dsp:nvSpPr>
        <dsp:cNvPr id="0" name=""/>
        <dsp:cNvSpPr/>
      </dsp:nvSpPr>
      <dsp:spPr>
        <a:xfrm>
          <a:off x="0" y="2977864"/>
          <a:ext cx="6993842" cy="0"/>
        </a:xfrm>
        <a:prstGeom prst="lin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6C163-53C3-4662-A58C-695E10D96888}">
      <dsp:nvSpPr>
        <dsp:cNvPr id="0" name=""/>
        <dsp:cNvSpPr/>
      </dsp:nvSpPr>
      <dsp:spPr>
        <a:xfrm>
          <a:off x="0" y="2977864"/>
          <a:ext cx="6993842" cy="148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Wszystkie turnusy </a:t>
          </a:r>
          <a:r>
            <a:rPr lang="pl-PL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wypoczynku były zarejestrowane w Bazie wypoczynku. Nie stwierdzono obozów czy kolonii organizowanych "na dziko".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77864"/>
        <a:ext cx="6993842" cy="1487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7972-4525-4186-8A60-156CB1ABD33F}" type="datetimeFigureOut">
              <a:rPr lang="pl-PL" smtClean="0"/>
              <a:t>04.09.2023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A93D-5D1A-430C-9C03-EBB94CB1D6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49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5A93D-5D1A-430C-9C03-EBB94CB1D6D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27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8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70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0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3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sse-goldap/biezaca-ocena-jakosci-wody-w-kapielisku-przy-plazy-miejskiej-osir-w-goldapi" TargetMode="External"/><Relationship Id="rId2" Type="http://schemas.openxmlformats.org/officeDocument/2006/relationships/hyperlink" Target="https://www.gov.pl/web/psse-golda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BB80606-223E-4B46-B8E7-8ADE6425E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7650" y="842481"/>
            <a:ext cx="4044099" cy="2994986"/>
          </a:xfrm>
        </p:spPr>
        <p:txBody>
          <a:bodyPr>
            <a:normAutofit fontScale="92500" lnSpcReduction="20000"/>
          </a:bodyPr>
          <a:lstStyle/>
          <a:p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INFORMACJA </a:t>
            </a:r>
          </a:p>
          <a:p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PRZEBIEGU 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LETNIEGO SEZONU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TURYSTYCZNEGO</a:t>
            </a:r>
          </a:p>
          <a:p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Gołdap 2023 r.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E0AE60B3-9CF9-436B-848B-7860DA61D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9534"/>
          <a:stretch/>
        </p:blipFill>
        <p:spPr>
          <a:xfrm>
            <a:off x="230279" y="240792"/>
            <a:ext cx="3610201" cy="3130829"/>
          </a:xfrm>
          <a:prstGeom prst="rect">
            <a:avLst/>
          </a:prstGeom>
        </p:spPr>
      </p:pic>
      <p:pic>
        <p:nvPicPr>
          <p:cNvPr id="28" name="Obraz 27" descr="Obraz zawierający zewnętrzne, drzewo, most, trawa&#10;&#10;Opis wygenerowany automatycznie">
            <a:extLst>
              <a:ext uri="{FF2B5EF4-FFF2-40B4-BE49-F238E27FC236}">
                <a16:creationId xmlns:a16="http://schemas.microsoft.com/office/drawing/2014/main" id="{4DCE2560-E54A-40B6-8213-00B3CAC07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r="2" b="2"/>
          <a:stretch/>
        </p:blipFill>
        <p:spPr>
          <a:xfrm>
            <a:off x="3880635" y="240793"/>
            <a:ext cx="3655946" cy="313082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CBD2CE3D-C7E6-4EAE-AD92-4B47022C88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583"/>
          <a:stretch/>
        </p:blipFill>
        <p:spPr>
          <a:xfrm>
            <a:off x="228600" y="3397718"/>
            <a:ext cx="7309153" cy="322406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49883C87-0A4A-4B97-AFFA-066CEA6AF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794" y="4872473"/>
            <a:ext cx="1305812" cy="12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4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D061BF-7CC8-4E8E-BB44-B4F886C3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6600" b="1" cap="all" dirty="0">
                <a:solidFill>
                  <a:schemeClr val="tx1"/>
                </a:solidFill>
              </a:rPr>
              <a:t>DZIĘKUJĘ                     ZA UWAGĘ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3323F9-7618-44A0-BA29-1E98635E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941" y="863364"/>
            <a:ext cx="3082986" cy="5120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i="1" dirty="0">
                <a:solidFill>
                  <a:schemeClr val="tx1"/>
                </a:solidFill>
              </a:rPr>
              <a:t>mgr inż. </a:t>
            </a:r>
            <a:r>
              <a:rPr lang="en-US" sz="2000" i="1" dirty="0">
                <a:solidFill>
                  <a:schemeClr val="tx1"/>
                </a:solidFill>
              </a:rPr>
              <a:t>Grażyna Mentel</a:t>
            </a:r>
            <a:endParaRPr lang="pl-PL" sz="200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</a:rPr>
              <a:t>Państwowy Powiatowy Inspektor Sanitarny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</a:rPr>
              <a:t>w Gołdapi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202A29BD-D286-1589-EC7F-58C6E311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906" y="1615425"/>
            <a:ext cx="1305812" cy="12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41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263602-6BAF-888F-664A-CA0A6DC2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Wypoczynek letni dzieci i młodzieży</a:t>
            </a:r>
          </a:p>
        </p:txBody>
      </p:sp>
      <p:pic>
        <p:nvPicPr>
          <p:cNvPr id="6" name="Symbol zastępczy zawartości 5" descr="Obraz zawierający tekst, zrzut ekranu, Strona internetowa, Reklama internetowa&#10;&#10;Opis wygenerowany automatycznie">
            <a:extLst>
              <a:ext uri="{FF2B5EF4-FFF2-40B4-BE49-F238E27FC236}">
                <a16:creationId xmlns:a16="http://schemas.microsoft.com/office/drawing/2014/main" id="{45CE1244-5BBC-963D-D8CD-583654AC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6" y="1971200"/>
            <a:ext cx="3559698" cy="2304904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8BDF06D9-4E57-9E5E-F272-678F81B57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754" y="1464853"/>
            <a:ext cx="7552944" cy="462772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pl-PL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l-PL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WYJAZDOWE WYPOCZYNKU</a:t>
            </a:r>
          </a:p>
          <a:p>
            <a:pPr algn="ctr"/>
            <a:r>
              <a:rPr lang="pl-PL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zgłoszono 8 turnusów</a:t>
            </a:r>
          </a:p>
          <a:p>
            <a:pPr marL="45720" indent="0" algn="ctr"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Wypoczynek w obiektach używanych okazjonalnie do wypoczynku - 3 turnusy</a:t>
            </a:r>
          </a:p>
          <a:p>
            <a:pPr marL="45720" indent="0" algn="ctr"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Wypoczynek w obiekcie hotelowym lub innym całorocznie świadczącym usługi hotelarskie - 5 turnusy</a:t>
            </a:r>
          </a:p>
          <a:p>
            <a:pPr algn="ctr"/>
            <a:r>
              <a:rPr lang="pl-PL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skontrolowano 7 turnusów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l-PL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l-PL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WYPOCZYNKU W MIEJSCU ZAMIESZKANIA:</a:t>
            </a:r>
          </a:p>
          <a:p>
            <a:pPr algn="ctr"/>
            <a:r>
              <a:rPr lang="pl-PL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zgłoszono 4 turnusy</a:t>
            </a:r>
          </a:p>
          <a:p>
            <a:pPr algn="ctr"/>
            <a:r>
              <a:rPr lang="pl-PL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skontrolowano 4 turnusy</a:t>
            </a:r>
          </a:p>
          <a:p>
            <a:pPr marL="45720" indent="0" algn="ctr">
              <a:buNone/>
            </a:pPr>
            <a:endParaRPr lang="pl-PL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DDB444-A47A-5FB7-3BB8-F50DCA8E1621}"/>
              </a:ext>
            </a:extLst>
          </p:cNvPr>
          <p:cNvSpPr txBox="1"/>
          <p:nvPr/>
        </p:nvSpPr>
        <p:spPr>
          <a:xfrm>
            <a:off x="598775" y="4751885"/>
            <a:ext cx="433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pl-PL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Łączna liczba uczestników wszystkich form wypoczynku: </a:t>
            </a:r>
            <a:r>
              <a:rPr lang="pl-PL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 osób </a:t>
            </a:r>
          </a:p>
          <a:p>
            <a:pPr marL="45720" indent="0" algn="ctr"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 2022 r. -  584 osoby, </a:t>
            </a:r>
          </a:p>
          <a:p>
            <a:pPr marL="45720" indent="0" algn="ctr"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2021 r. - 522 osoby)</a:t>
            </a:r>
          </a:p>
        </p:txBody>
      </p:sp>
    </p:spTree>
    <p:extLst>
      <p:ext uri="{BB962C8B-B14F-4D97-AF65-F5344CB8AC3E}">
        <p14:creationId xmlns:p14="http://schemas.microsoft.com/office/powerpoint/2010/main" val="278304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05BF63-F705-45A8-9DB7-F8C49AA8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Wypoczynek letni dzieci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AE670F1-450D-3DB8-F6CA-772D46B2B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22300"/>
              </p:ext>
            </p:extLst>
          </p:nvPr>
        </p:nvGraphicFramePr>
        <p:xfrm>
          <a:off x="4545013" y="1199858"/>
          <a:ext cx="6993842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45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93B8D-17A1-4B53-A694-659D2AB4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15" y="343401"/>
            <a:ext cx="6024428" cy="1443269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promocji zdrowia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oświaty zdrowotnej</a:t>
            </a: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4B1B2BC-89EA-4CD4-B1FB-22CA0F7E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13" y="1520728"/>
            <a:ext cx="6550930" cy="354957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trakcie trwania sezonu letniego prowadzono działania edukacyjne i profilaktyczne.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zajęć edukacyjnych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edukacją objęto </a:t>
            </a:r>
            <a:r>
              <a:rPr lang="pl-PL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654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osoby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Organizowano spotkania z uczestnikami letnich wypoczynków. Wspólnie z  funkcjonariuszami Komendy Powiatowej Policji </a:t>
            </a: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Gołdapi  poruszano istotne dla zdrowia i bezpieczeństwa dzieci </a:t>
            </a: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 zagadnienia.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zajęć edukacyjnych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Ręce z nadgarstkami i wzajemnie połączone w celu utworzenia okręgu">
            <a:extLst>
              <a:ext uri="{FF2B5EF4-FFF2-40B4-BE49-F238E27FC236}">
                <a16:creationId xmlns:a16="http://schemas.microsoft.com/office/drawing/2014/main" id="{73F9ED54-8A6A-3D2B-80F3-71FBB62E9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8" r="12537"/>
          <a:stretch/>
        </p:blipFill>
        <p:spPr>
          <a:xfrm>
            <a:off x="7585698" y="863340"/>
            <a:ext cx="3609760" cy="342089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ACDCBB1-45F0-A5BA-D71A-384B78B78DD7}"/>
              </a:ext>
            </a:extLst>
          </p:cNvPr>
          <p:cNvSpPr txBox="1"/>
          <p:nvPr/>
        </p:nvSpPr>
        <p:spPr>
          <a:xfrm>
            <a:off x="612315" y="4737107"/>
            <a:ext cx="98041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algn="ctr"/>
            <a:r>
              <a:rPr lang="pl-PL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Tematy poruszane w trakcie zajęć: </a:t>
            </a:r>
          </a:p>
          <a:p>
            <a:pPr marL="331470" indent="-285750" 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profilaktyka chorób </a:t>
            </a:r>
            <a:r>
              <a:rPr lang="pl-PL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odkleszczowych</a:t>
            </a: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331470" indent="-285750" 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znaczenie prawidłowego mycia rąk w profilaktyce chorób zakaźnych, </a:t>
            </a:r>
          </a:p>
          <a:p>
            <a:pPr marL="331470" indent="-285750" 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zasady bezpiecznego korzystania z promieniowania słonecznego, </a:t>
            </a:r>
          </a:p>
          <a:p>
            <a:pPr marL="331470" indent="-285750" 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znaczenie wody dla prawidłowego funkcjonowania organizmu </a:t>
            </a:r>
          </a:p>
          <a:p>
            <a:pPr marL="331470" indent="-285750" 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profilaktyka środków psychoaktywnych z wykorzystaniem </a:t>
            </a:r>
            <a:r>
              <a:rPr lang="pl-PL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narkogogli</a:t>
            </a: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6F080-BC95-7CEA-1241-2C4246F8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w zakresie promocji zdrowia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oświaty zdrowotnej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4E229D-04B2-A883-31F8-F8D49AE7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991" y="2057400"/>
            <a:ext cx="6565188" cy="1641297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Działania edukacyjne były propagowane także podczas </a:t>
            </a: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wydarzeń plenerowych takich jak: 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akcja „Bezpieczne Wakacje” zorganizowanej przez Ośrodek Sportu i Rekreacji w Gołdapi na Plaży Miejskiej oraz w XII Turniej Piłki Nożnej im. Mirka Orłowskiego na Stadionie Sportowym w Gołdapi.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6DC05DE-5962-96C6-C247-9844C9081747}"/>
              </a:ext>
            </a:extLst>
          </p:cNvPr>
          <p:cNvSpPr txBox="1"/>
          <p:nvPr/>
        </p:nvSpPr>
        <p:spPr>
          <a:xfrm>
            <a:off x="2868972" y="3885330"/>
            <a:ext cx="624420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Począwszy od 1 lipca br., w ramach akcji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#latozsanepidem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profilu PSSE w Gołdapi portalu społecznościowego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publikowano przygotowywane przez pracowników informacje dotyczące bezpiecznego wypoczynku,  zdrowego trybu życia oraz profilaktyki chorób.</a:t>
            </a:r>
          </a:p>
        </p:txBody>
      </p:sp>
    </p:spTree>
    <p:extLst>
      <p:ext uri="{BB962C8B-B14F-4D97-AF65-F5344CB8AC3E}">
        <p14:creationId xmlns:p14="http://schemas.microsoft.com/office/powerpoint/2010/main" val="173346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4AE38-ED5C-4989-8AF0-89692F65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0" y="609600"/>
            <a:ext cx="10190376" cy="123805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Obiekty użyteczności publicznej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3435395-4560-BB39-5B02-5F805B47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1333562"/>
            <a:ext cx="5455577" cy="3963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obiektach użyteczności publicznej przeprowadzono 109 kontroli.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Parking -1 kontrola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Pole biwakowe – 1 obiekt - 2 kontrole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Obiekty noclegowe sezonowe – 2 obiekty - 3 kontrole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Gospodarstwa agroturystyczne - 29 kontroli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zabaw, obiekty sportowe - 73 kontroli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Plaże - 1 kontrola</a:t>
            </a:r>
          </a:p>
          <a:p>
            <a:pPr marL="45720" indent="0">
              <a:buNone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Obiekty te są </a:t>
            </a: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dobrym stanie sanitarno-techniczny. Nie stwierdzono nieprawidłowości.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wad, bezkręgowiec, kleszcz, szkodnik&#10;&#10;Opis wygenerowany automatycznie">
            <a:extLst>
              <a:ext uri="{FF2B5EF4-FFF2-40B4-BE49-F238E27FC236}">
                <a16:creationId xmlns:a16="http://schemas.microsoft.com/office/drawing/2014/main" id="{EF26ADC7-2B2F-6759-DD89-0A10569BD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19" y="4053854"/>
            <a:ext cx="2619375" cy="17430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6EC8289-C615-C8FB-36AB-4B4E66FB2F72}"/>
              </a:ext>
            </a:extLst>
          </p:cNvPr>
          <p:cNvSpPr txBox="1"/>
          <p:nvPr/>
        </p:nvSpPr>
        <p:spPr>
          <a:xfrm>
            <a:off x="7032040" y="2576526"/>
            <a:ext cx="4636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 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sezonie letnim odnotowano jedną prośbę              o interwencję w obiekcie świadczącym usługi hotelarskie. </a:t>
            </a:r>
          </a:p>
          <a:p>
            <a:pPr marL="45720" indent="0" algn="ctr">
              <a:buNone/>
            </a:pP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Przeprowadzona kontrola interwencyjna nie potwierdziła wniesionej informacji. </a:t>
            </a:r>
          </a:p>
        </p:txBody>
      </p:sp>
    </p:spTree>
    <p:extLst>
      <p:ext uri="{BB962C8B-B14F-4D97-AF65-F5344CB8AC3E}">
        <p14:creationId xmlns:p14="http://schemas.microsoft.com/office/powerpoint/2010/main" val="194480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04606F-3ACF-4776-A8A6-E79E4811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24" y="506858"/>
            <a:ext cx="3364378" cy="56061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Kąpielisko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97421183-3EE7-4725-9A44-FF284DA05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342" y="577320"/>
            <a:ext cx="8127834" cy="1622686"/>
          </a:xfrm>
        </p:spPr>
        <p:txBody>
          <a:bodyPr>
            <a:noAutofit/>
          </a:bodyPr>
          <a:lstStyle/>
          <a:p>
            <a:pPr marL="29261" indent="0" algn="ctr" defTabSz="58521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sezonie letnim, na terenie powiatu gołdapskiego, funkcjonowało </a:t>
            </a:r>
            <a:r>
              <a:rPr lang="pl-PL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 kąpielisko</a:t>
            </a:r>
            <a:r>
              <a:rPr lang="pl-PL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261" indent="0" algn="ctr" defTabSz="58521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Wzorem lat ubiegłych zorganizowane zostało przy </a:t>
            </a:r>
            <a:r>
              <a:rPr lang="pl-PL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Plaży Miejskiej </a:t>
            </a:r>
            <a:r>
              <a:rPr lang="pl-PL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OSiR</a:t>
            </a:r>
            <a:r>
              <a:rPr lang="pl-PL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Promenada Zdrojowa 14, 19-500 Gołdap</a:t>
            </a:r>
          </a:p>
          <a:p>
            <a:pPr marL="29261" indent="0" algn="ctr" defTabSz="58521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9E13F09-22B6-17B6-CCBC-E04ABE0C05B3}"/>
              </a:ext>
            </a:extLst>
          </p:cNvPr>
          <p:cNvSpPr txBox="1"/>
          <p:nvPr/>
        </p:nvSpPr>
        <p:spPr>
          <a:xfrm>
            <a:off x="4402477" y="2006755"/>
            <a:ext cx="715273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126" algn="ctr" defTabSz="292608">
              <a:spcAft>
                <a:spcPts val="640"/>
              </a:spcAft>
            </a:pPr>
            <a:r>
              <a:rPr lang="pl-PL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Zarówno przed rozpoczęciem jak i w trakcie trwania sezonu kąpielowego </a:t>
            </a:r>
            <a:r>
              <a:rPr lang="pl-PL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pobrane zostały cztery próbki wody </a:t>
            </a:r>
            <a:r>
              <a:rPr lang="pl-PL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kąpieliska do badań w ramach ustalonego wcześniej harmonogramu poboru prób. Na podstawie otrzymywanych sprawozdań analiz mikrobiologicznych oraz wizualizacji oceny jakości wody </a:t>
            </a:r>
            <a:r>
              <a:rPr lang="pl-PL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stwierdzana była jej przydatność do kąpieli. </a:t>
            </a:r>
            <a:endParaRPr lang="pl-PL" b="1" kern="120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indent="173126" algn="ctr" defTabSz="292608">
              <a:spcAft>
                <a:spcPts val="640"/>
              </a:spcAft>
            </a:pPr>
            <a:r>
              <a:rPr lang="pl-PL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jeziora Gołdap pobierana była również woda do badania na potrzeby odbywającego się 23 lipca br. </a:t>
            </a:r>
            <a:r>
              <a:rPr lang="pl-PL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Garmin</a:t>
            </a:r>
            <a:r>
              <a:rPr lang="pl-PL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Iron Triatlon</a:t>
            </a:r>
            <a:r>
              <a:rPr lang="pl-PL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którego wyniki potwierdziły przydatność wody do kąpieli.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B839168-FD13-C485-CAE0-5AAFE8C2583C}"/>
              </a:ext>
            </a:extLst>
          </p:cNvPr>
          <p:cNvSpPr txBox="1"/>
          <p:nvPr/>
        </p:nvSpPr>
        <p:spPr>
          <a:xfrm>
            <a:off x="4613097" y="4798032"/>
            <a:ext cx="7060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dot. jakości wody w kąpielisku publikowane są na stronie internetowej PSSE w Gołdapi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https://www.gov.pl/web/psse-goldap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zakładce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Bieżąca ocena jakości wody w kąpielisku przy Plaży Miejskiej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OSiR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w Gołdapi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4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CD4A9-2AFE-4117-AA55-FFA86CCC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62" y="83820"/>
            <a:ext cx="9875520" cy="106877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w zakresie bezpieczeństwa żywności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6F3212-9347-4A42-97A9-4387C259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1152590"/>
            <a:ext cx="8532530" cy="25011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5000"/>
              </a:lnSpc>
              <a:buNone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sezonie letnim </a:t>
            </a:r>
            <a:r>
              <a:rPr lang="pl-PL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przeprowadzono </a:t>
            </a:r>
            <a:r>
              <a:rPr lang="pl-PL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 kontroli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obiektów żywnościowo-żywieniowych:</a:t>
            </a:r>
          </a:p>
          <a:p>
            <a:pPr algn="ctr">
              <a:lnSpc>
                <a:spcPct val="115000"/>
              </a:lnSpc>
              <a:buFontTx/>
              <a:buChar char="-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biekty produkcji żywności – </a:t>
            </a:r>
            <a:r>
              <a:rPr lang="pl-PL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>
              <a:lnSpc>
                <a:spcPct val="115000"/>
              </a:lnSpc>
              <a:buFontTx/>
              <a:buChar char="-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obiekty obrotu żywnością oraz materiałami i wyrobami do kontaktu z żywnością –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algn="ctr">
              <a:lnSpc>
                <a:spcPct val="115000"/>
              </a:lnSpc>
              <a:buFontTx/>
              <a:buChar char="-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akłady żywienia zbiorowego otwartego – </a:t>
            </a:r>
            <a:r>
              <a:rPr lang="pl-PL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</a:p>
          <a:p>
            <a:pPr algn="ctr">
              <a:lnSpc>
                <a:spcPct val="115000"/>
              </a:lnSpc>
              <a:buFontTx/>
              <a:buChar char="-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zakłady żywienia zbiorowego zamkniętego – </a:t>
            </a:r>
            <a:r>
              <a:rPr lang="pl-PL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45720" indent="0" algn="ctr">
              <a:lnSpc>
                <a:spcPct val="115000"/>
              </a:lnSpc>
              <a:buNone/>
            </a:pPr>
            <a:endParaRPr lang="pl-PL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2A91178-3F39-6F0A-B7AB-5038508ACFE3}"/>
              </a:ext>
            </a:extLst>
          </p:cNvPr>
          <p:cNvSpPr txBox="1"/>
          <p:nvPr/>
        </p:nvSpPr>
        <p:spPr>
          <a:xfrm>
            <a:off x="333910" y="3696606"/>
            <a:ext cx="6863137" cy="205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lnSpc>
                <a:spcPct val="115000"/>
              </a:lnSpc>
              <a:buNone/>
            </a:pPr>
            <a:r>
              <a:rPr lang="pl-PL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kontrole sanitarne kompleksowe w zakresie oceny zgodności prowadzonej działalności z przepisami prawa żywnościowego – </a:t>
            </a:r>
            <a:r>
              <a:rPr lang="pl-PL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pl-PL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15000"/>
              </a:lnSpc>
              <a:buNone/>
            </a:pPr>
            <a:r>
              <a:rPr lang="pl-PL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kontrole sanitarne tematyczne – </a:t>
            </a:r>
            <a:r>
              <a:rPr lang="pl-PL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marL="45720" indent="0" algn="ctr">
              <a:lnSpc>
                <a:spcPct val="115000"/>
              </a:lnSpc>
              <a:buNone/>
            </a:pPr>
            <a:r>
              <a:rPr lang="pl-PL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kontrole sprawdzające usunięcie stwierdzonych uchybień -</a:t>
            </a:r>
            <a:r>
              <a:rPr lang="pl-PL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45720" indent="0" algn="ctr">
              <a:lnSpc>
                <a:spcPct val="115000"/>
              </a:lnSpc>
              <a:buNone/>
            </a:pPr>
            <a:r>
              <a:rPr lang="pl-PL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kontrole interwencyjne wynikające z wniesionych informacji konsumentów – </a:t>
            </a:r>
            <a:r>
              <a:rPr lang="pl-PL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115000"/>
              </a:lnSpc>
              <a:buFontTx/>
              <a:buChar char="-"/>
            </a:pPr>
            <a:r>
              <a:rPr lang="pl-PL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kontrole doraźne pod kątem obecności w obrocie produktów kwestionowanych ze względu na niewłaściwą jakość zdrowotną -</a:t>
            </a:r>
            <a:r>
              <a:rPr lang="pl-PL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l-PL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5D03D36-A755-FBED-3F08-752DEA46D2C6}"/>
              </a:ext>
            </a:extLst>
          </p:cNvPr>
          <p:cNvSpPr/>
          <p:nvPr/>
        </p:nvSpPr>
        <p:spPr>
          <a:xfrm>
            <a:off x="7387119" y="2581322"/>
            <a:ext cx="4383641" cy="327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Podczas przeprowadzanych czynności kontrolnych w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obiektach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stwierdzono niezgodności z obowiązującymi przepisami prawa.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Podjęte postępowania:</a:t>
            </a:r>
          </a:p>
          <a:p>
            <a:pPr lvl="1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mandatowe:  4 na kwotę 600 zł</a:t>
            </a:r>
          </a:p>
          <a:p>
            <a:pPr lvl="1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wydane decyzje płatnicze: 31 na kwotę 3100 zł</a:t>
            </a:r>
          </a:p>
          <a:p>
            <a:pPr lvl="1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wydane decyzje administracyjne: 12</a:t>
            </a:r>
          </a:p>
          <a:p>
            <a:pPr lvl="1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wydane upomnienia: 5</a:t>
            </a:r>
          </a:p>
          <a:p>
            <a:pPr lvl="1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tytuły wykonawcze: 1 </a:t>
            </a:r>
          </a:p>
          <a:p>
            <a:pPr lvl="1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nałożone grzywny: 0</a:t>
            </a:r>
          </a:p>
        </p:txBody>
      </p:sp>
    </p:spTree>
    <p:extLst>
      <p:ext uri="{BB962C8B-B14F-4D97-AF65-F5344CB8AC3E}">
        <p14:creationId xmlns:p14="http://schemas.microsoft.com/office/powerpoint/2010/main" val="134051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4F79D2-2502-44D8-93F7-785D9A6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8796532" cy="135636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w zakresie bezpieczeństwa żywności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D3E086-8E6B-4443-9F1B-835EB604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5" y="2044557"/>
            <a:ext cx="7579435" cy="42686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okresie 01.06.2023 r. – 31.08.2023 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pobrano i przekazano do badań laboratoryjnych </a:t>
            </a:r>
            <a:r>
              <a:rPr lang="pl-PL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 próbek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ramach urzędowej kontroli żywności i monitoringu.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Badaniom poddano 20 próbek  lodów z 4 obiektów z terenu powiatu gołdapskiego.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z 20 </a:t>
            </a:r>
            <a:r>
              <a:rPr lang="pl-P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zbadanych próbek nie spełniało wymagań. 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8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higieny procesu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liczby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Enterobacteriaceae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(wyniki w 5 próbkach: 1,2x10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jtk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1g, 1,3x10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jtk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1g, 2,5x1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jtk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1g, 2,4x10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jtk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1g, 2,5x10</a:t>
            </a:r>
            <a:r>
              <a:rPr lang="pl-PL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jtk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1g) –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odpowiadają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limitowi (100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jtk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/g) określonemu w Rozporządzeniu Komisji (WE) Nr 2073/2005 w sprawie kryteriów mikrobiologicznych dotyczących środków spożywczych (Dz. Urz. UE L 338 z dnia 22.12.2005 str. 1 z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zm.).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6" descr="Test tubes">
            <a:extLst>
              <a:ext uri="{FF2B5EF4-FFF2-40B4-BE49-F238E27FC236}">
                <a16:creationId xmlns:a16="http://schemas.microsoft.com/office/drawing/2014/main" id="{3A2CD9BB-37E7-8036-C5CF-49F1C762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5610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94545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885</TotalTime>
  <Words>857</Words>
  <Application>Microsoft Office PowerPoint</Application>
  <PresentationFormat>Panoramiczny</PresentationFormat>
  <Paragraphs>103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Calibri</vt:lpstr>
      <vt:lpstr>Corbel</vt:lpstr>
      <vt:lpstr>Times New Roman</vt:lpstr>
      <vt:lpstr>Wingdings</vt:lpstr>
      <vt:lpstr>Podstawa</vt:lpstr>
      <vt:lpstr>Prezentacja programu PowerPoint</vt:lpstr>
      <vt:lpstr>Wypoczynek letni dzieci i młodzieży</vt:lpstr>
      <vt:lpstr>Wypoczynek letni dzieci  i młodzieży</vt:lpstr>
      <vt:lpstr>Działania  w zakresie promocji zdrowia  i oświaty zdrowotnej</vt:lpstr>
      <vt:lpstr>Działania w zakresie promocji zdrowia  i oświaty zdrowotnej</vt:lpstr>
      <vt:lpstr>Obiekty użyteczności publicznej </vt:lpstr>
      <vt:lpstr>Kąpielisko</vt:lpstr>
      <vt:lpstr>Działania w zakresie bezpieczeństwa żywności</vt:lpstr>
      <vt:lpstr>Działania w zakresie bezpieczeństwa żywności</vt:lpstr>
      <vt:lpstr>DZIĘKUJĘ                    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Grażyna Mentel</dc:creator>
  <cp:lastModifiedBy>PSSE Gołdap - Judyta Ruszewska</cp:lastModifiedBy>
  <cp:revision>33</cp:revision>
  <dcterms:created xsi:type="dcterms:W3CDTF">2021-09-07T09:12:21Z</dcterms:created>
  <dcterms:modified xsi:type="dcterms:W3CDTF">2023-09-04T10:32:25Z</dcterms:modified>
</cp:coreProperties>
</file>