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.xml" ContentType="application/vnd.openxmlformats-officedocument.presentationml.notesSlide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40" r:id="rId1"/>
  </p:sldMasterIdLst>
  <p:notesMasterIdLst>
    <p:notesMasterId r:id="rId29"/>
  </p:notesMasterIdLst>
  <p:handoutMasterIdLst>
    <p:handoutMasterId r:id="rId30"/>
  </p:handoutMasterIdLst>
  <p:sldIdLst>
    <p:sldId id="256" r:id="rId2"/>
    <p:sldId id="267" r:id="rId3"/>
    <p:sldId id="294" r:id="rId4"/>
    <p:sldId id="315" r:id="rId5"/>
    <p:sldId id="269" r:id="rId6"/>
    <p:sldId id="320" r:id="rId7"/>
    <p:sldId id="321" r:id="rId8"/>
    <p:sldId id="322" r:id="rId9"/>
    <p:sldId id="323" r:id="rId10"/>
    <p:sldId id="313" r:id="rId11"/>
    <p:sldId id="295" r:id="rId12"/>
    <p:sldId id="298" r:id="rId13"/>
    <p:sldId id="304" r:id="rId14"/>
    <p:sldId id="314" r:id="rId15"/>
    <p:sldId id="271" r:id="rId16"/>
    <p:sldId id="312" r:id="rId17"/>
    <p:sldId id="272" r:id="rId18"/>
    <p:sldId id="274" r:id="rId19"/>
    <p:sldId id="324" r:id="rId20"/>
    <p:sldId id="316" r:id="rId21"/>
    <p:sldId id="326" r:id="rId22"/>
    <p:sldId id="285" r:id="rId23"/>
    <p:sldId id="327" r:id="rId24"/>
    <p:sldId id="328" r:id="rId25"/>
    <p:sldId id="329" r:id="rId26"/>
    <p:sldId id="330" r:id="rId27"/>
    <p:sldId id="296" r:id="rId28"/>
  </p:sldIdLst>
  <p:sldSz cx="9144000" cy="6858000" type="screen4x3"/>
  <p:notesSz cx="6858000" cy="9947275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ED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2" autoAdjust="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Nauczyciele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Arkusz1!$A$2:$A$6</c:f>
              <c:strCache>
                <c:ptCount val="5"/>
                <c:pt idx="0">
                  <c:v>18/19</c:v>
                </c:pt>
                <c:pt idx="1">
                  <c:v>19/20</c:v>
                </c:pt>
                <c:pt idx="2">
                  <c:v>20/21</c:v>
                </c:pt>
                <c:pt idx="3">
                  <c:v>21/22</c:v>
                </c:pt>
                <c:pt idx="4">
                  <c:v>22/23</c:v>
                </c:pt>
              </c:strCache>
            </c:strRef>
          </c:cat>
          <c:val>
            <c:numRef>
              <c:f>Arkusz1!$B$2:$B$6</c:f>
              <c:numCache>
                <c:formatCode>General</c:formatCode>
                <c:ptCount val="5"/>
                <c:pt idx="0">
                  <c:v>19</c:v>
                </c:pt>
                <c:pt idx="1">
                  <c:v>23</c:v>
                </c:pt>
                <c:pt idx="2">
                  <c:v>25</c:v>
                </c:pt>
                <c:pt idx="3">
                  <c:v>24</c:v>
                </c:pt>
                <c:pt idx="4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3B1-422C-B7BF-31268E661B3A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Obsługa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Arkusz1!$A$2:$A$6</c:f>
              <c:strCache>
                <c:ptCount val="5"/>
                <c:pt idx="0">
                  <c:v>18/19</c:v>
                </c:pt>
                <c:pt idx="1">
                  <c:v>19/20</c:v>
                </c:pt>
                <c:pt idx="2">
                  <c:v>20/21</c:v>
                </c:pt>
                <c:pt idx="3">
                  <c:v>21/22</c:v>
                </c:pt>
                <c:pt idx="4">
                  <c:v>22/23</c:v>
                </c:pt>
              </c:strCache>
            </c:strRef>
          </c:cat>
          <c:val>
            <c:numRef>
              <c:f>Arkusz1!$C$2:$C$6</c:f>
              <c:numCache>
                <c:formatCode>General</c:formatCode>
                <c:ptCount val="5"/>
                <c:pt idx="0">
                  <c:v>6</c:v>
                </c:pt>
                <c:pt idx="1">
                  <c:v>6</c:v>
                </c:pt>
                <c:pt idx="2">
                  <c:v>6</c:v>
                </c:pt>
                <c:pt idx="3">
                  <c:v>6</c:v>
                </c:pt>
                <c:pt idx="4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3B1-422C-B7BF-31268E661B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8491776"/>
        <c:axId val="158493312"/>
      </c:barChart>
      <c:catAx>
        <c:axId val="1584917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58493312"/>
        <c:crosses val="autoZero"/>
        <c:auto val="1"/>
        <c:lblAlgn val="ctr"/>
        <c:lblOffset val="100"/>
        <c:noMultiLvlLbl val="0"/>
      </c:catAx>
      <c:valAx>
        <c:axId val="1584933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849177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dyplomowany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Arkusz1!$A$2:$A$5</c:f>
              <c:strCache>
                <c:ptCount val="4"/>
                <c:pt idx="0">
                  <c:v>19/20</c:v>
                </c:pt>
                <c:pt idx="1">
                  <c:v>20/21</c:v>
                </c:pt>
                <c:pt idx="2">
                  <c:v>21/22</c:v>
                </c:pt>
                <c:pt idx="3">
                  <c:v>22/23</c:v>
                </c:pt>
              </c:strCache>
            </c:strRef>
          </c:cat>
          <c:val>
            <c:numRef>
              <c:f>Arkusz1!$B$2:$B$5</c:f>
              <c:numCache>
                <c:formatCode>General</c:formatCode>
                <c:ptCount val="4"/>
                <c:pt idx="0">
                  <c:v>16</c:v>
                </c:pt>
                <c:pt idx="1">
                  <c:v>16</c:v>
                </c:pt>
                <c:pt idx="2">
                  <c:v>17</c:v>
                </c:pt>
                <c:pt idx="3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FDE-4650-AA90-09CA78159344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mianowany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Arkusz1!$A$2:$A$5</c:f>
              <c:strCache>
                <c:ptCount val="4"/>
                <c:pt idx="0">
                  <c:v>19/20</c:v>
                </c:pt>
                <c:pt idx="1">
                  <c:v>20/21</c:v>
                </c:pt>
                <c:pt idx="2">
                  <c:v>21/22</c:v>
                </c:pt>
                <c:pt idx="3">
                  <c:v>22/23</c:v>
                </c:pt>
              </c:strCache>
            </c:strRef>
          </c:cat>
          <c:val>
            <c:numRef>
              <c:f>Arkusz1!$C$2:$C$5</c:f>
              <c:numCache>
                <c:formatCode>General</c:formatCode>
                <c:ptCount val="4"/>
                <c:pt idx="0">
                  <c:v>3</c:v>
                </c:pt>
                <c:pt idx="1">
                  <c:v>5</c:v>
                </c:pt>
                <c:pt idx="2">
                  <c:v>3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FDE-4650-AA90-09CA78159344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poczatkujący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Arkusz1!$A$2:$A$5</c:f>
              <c:strCache>
                <c:ptCount val="4"/>
                <c:pt idx="0">
                  <c:v>19/20</c:v>
                </c:pt>
                <c:pt idx="1">
                  <c:v>20/21</c:v>
                </c:pt>
                <c:pt idx="2">
                  <c:v>21/22</c:v>
                </c:pt>
                <c:pt idx="3">
                  <c:v>22/23</c:v>
                </c:pt>
              </c:strCache>
            </c:strRef>
          </c:cat>
          <c:val>
            <c:numRef>
              <c:f>Arkusz1!$D$2:$D$5</c:f>
              <c:numCache>
                <c:formatCode>General</c:formatCode>
                <c:ptCount val="4"/>
                <c:pt idx="0">
                  <c:v>3</c:v>
                </c:pt>
                <c:pt idx="1">
                  <c:v>3</c:v>
                </c:pt>
                <c:pt idx="2">
                  <c:v>4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FDE-4650-AA90-09CA781593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1617664"/>
        <c:axId val="61619200"/>
      </c:barChart>
      <c:catAx>
        <c:axId val="616176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61619200"/>
        <c:crosses val="autoZero"/>
        <c:auto val="1"/>
        <c:lblAlgn val="ctr"/>
        <c:lblOffset val="100"/>
        <c:noMultiLvlLbl val="0"/>
      </c:catAx>
      <c:valAx>
        <c:axId val="616192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61617664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977763196267134"/>
          <c:y val="4.2055359268292743E-2"/>
          <c:w val="0.66514873140857389"/>
          <c:h val="0.8431732650045967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Liczba uczniów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Arkusz1!$A$2:$A$6</c:f>
              <c:strCache>
                <c:ptCount val="5"/>
                <c:pt idx="0">
                  <c:v>18/19</c:v>
                </c:pt>
                <c:pt idx="1">
                  <c:v>19/20</c:v>
                </c:pt>
                <c:pt idx="2">
                  <c:v>20/21</c:v>
                </c:pt>
                <c:pt idx="3">
                  <c:v>21/22</c:v>
                </c:pt>
                <c:pt idx="4">
                  <c:v>22/23</c:v>
                </c:pt>
              </c:strCache>
            </c:strRef>
          </c:cat>
          <c:val>
            <c:numRef>
              <c:f>Arkusz1!$B$2:$B$6</c:f>
              <c:numCache>
                <c:formatCode>General</c:formatCode>
                <c:ptCount val="5"/>
                <c:pt idx="0">
                  <c:v>174</c:v>
                </c:pt>
                <c:pt idx="1">
                  <c:v>248</c:v>
                </c:pt>
                <c:pt idx="2">
                  <c:v>251</c:v>
                </c:pt>
                <c:pt idx="3">
                  <c:v>247</c:v>
                </c:pt>
                <c:pt idx="4">
                  <c:v>266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A4-44E5-B27A-DB721182F0E0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Liczba oddziałów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Arkusz1!$A$2:$A$6</c:f>
              <c:strCache>
                <c:ptCount val="5"/>
                <c:pt idx="0">
                  <c:v>18/19</c:v>
                </c:pt>
                <c:pt idx="1">
                  <c:v>19/20</c:v>
                </c:pt>
                <c:pt idx="2">
                  <c:v>20/21</c:v>
                </c:pt>
                <c:pt idx="3">
                  <c:v>21/22</c:v>
                </c:pt>
                <c:pt idx="4">
                  <c:v>22/23</c:v>
                </c:pt>
              </c:strCache>
            </c:strRef>
          </c:cat>
          <c:val>
            <c:numRef>
              <c:f>Arkusz1!$C$2:$C$6</c:f>
              <c:numCache>
                <c:formatCode>General</c:formatCode>
                <c:ptCount val="5"/>
                <c:pt idx="0">
                  <c:v>7</c:v>
                </c:pt>
                <c:pt idx="1">
                  <c:v>11</c:v>
                </c:pt>
                <c:pt idx="2">
                  <c:v>11</c:v>
                </c:pt>
                <c:pt idx="3">
                  <c:v>11</c:v>
                </c:pt>
                <c:pt idx="4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4A4-44E5-B27A-DB721182F0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0702848"/>
        <c:axId val="160704384"/>
      </c:barChart>
      <c:catAx>
        <c:axId val="1607028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60704384"/>
        <c:crosses val="autoZero"/>
        <c:auto val="1"/>
        <c:lblAlgn val="ctr"/>
        <c:lblOffset val="100"/>
        <c:noMultiLvlLbl val="0"/>
      </c:catAx>
      <c:valAx>
        <c:axId val="1607043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607028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6943253621075147"/>
          <c:y val="0.44456616194166854"/>
          <c:w val="0.23056746378924856"/>
          <c:h val="0.155763977743521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508627393797995"/>
          <c:y val="5.8891555233659666E-2"/>
          <c:w val="0.78474773986585011"/>
          <c:h val="0.8431732650045967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Szkoła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Arkusz1!$B$2:$B$5</c:f>
              <c:numCache>
                <c:formatCode>General</c:formatCode>
                <c:ptCount val="4"/>
                <c:pt idx="0">
                  <c:v>98.4</c:v>
                </c:pt>
                <c:pt idx="1">
                  <c:v>90.3</c:v>
                </c:pt>
                <c:pt idx="2">
                  <c:v>96.96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FAF-4361-AB85-54DC99AFA231}"/>
            </c:ext>
          </c:extLst>
        </c:ser>
        <c:ser>
          <c:idx val="1"/>
          <c:order val="1"/>
          <c:tx>
            <c:strRef>
              <c:f>Arkusz1!#ADR!</c:f>
              <c:strCache>
                <c:ptCount val="1"/>
                <c:pt idx="0">
                  <c:v>#REF!</c:v>
                </c:pt>
              </c:strCache>
            </c:strRef>
          </c:tx>
          <c:invertIfNegative val="0"/>
          <c:cat>
            <c:numRef>
              <c:f>Arkusz1!$A$2:$A$4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Arkusz1!#ADR!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FAF-4361-AB85-54DC99AFA231}"/>
            </c:ext>
          </c:extLst>
        </c:ser>
        <c:ser>
          <c:idx val="2"/>
          <c:order val="2"/>
          <c:tx>
            <c:strRef>
              <c:f>Arkusz1!$C$1</c:f>
              <c:strCache>
                <c:ptCount val="1"/>
                <c:pt idx="0">
                  <c:v>Woj..</c:v>
                </c:pt>
              </c:strCache>
            </c:strRef>
          </c:tx>
          <c:invertIfNegative val="0"/>
          <c:dLbls>
            <c:dLbl>
              <c:idx val="2"/>
              <c:layout>
                <c:manualLayout>
                  <c:x val="-1.6975308641975308E-2"/>
                  <c:y val="2.24482612871559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E17-4385-A0FB-BA23B49C225A}"/>
                </c:ext>
              </c:extLst>
            </c:dLbl>
            <c:dLbl>
              <c:idx val="3"/>
              <c:layout>
                <c:manualLayout>
                  <c:x val="-7.716049382716049E-3"/>
                  <c:y val="-2.80603266089451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6EA-4242-9E7F-99FADA39BF93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Arkusz1!$C$2:$C$5</c:f>
              <c:numCache>
                <c:formatCode>General</c:formatCode>
                <c:ptCount val="4"/>
                <c:pt idx="0">
                  <c:v>84</c:v>
                </c:pt>
                <c:pt idx="1">
                  <c:v>81</c:v>
                </c:pt>
                <c:pt idx="2">
                  <c:v>93.1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FAF-4361-AB85-54DC99AFA231}"/>
            </c:ext>
          </c:extLst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Kraj</c:v>
                </c:pt>
              </c:strCache>
            </c:strRef>
          </c:tx>
          <c:invertIfNegative val="0"/>
          <c:dLbls>
            <c:dLbl>
              <c:idx val="2"/>
              <c:layout>
                <c:manualLayout>
                  <c:x val="3.3950617283950615E-2"/>
                  <c:y val="6.1732718539678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6EA-4242-9E7F-99FADA39BF93}"/>
                </c:ext>
              </c:extLst>
            </c:dLbl>
            <c:dLbl>
              <c:idx val="3"/>
              <c:layout>
                <c:manualLayout>
                  <c:x val="3.2407407407407406E-2"/>
                  <c:y val="2.8060326608944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6EA-4242-9E7F-99FADA39BF93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Arkusz1!$E$2:$E$5</c:f>
              <c:numCache>
                <c:formatCode>General</c:formatCode>
                <c:ptCount val="4"/>
                <c:pt idx="0">
                  <c:v>87</c:v>
                </c:pt>
                <c:pt idx="1">
                  <c:v>84</c:v>
                </c:pt>
                <c:pt idx="2">
                  <c:v>94.6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FAF-4361-AB85-54DC99AFA2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0797824"/>
        <c:axId val="160799360"/>
      </c:barChart>
      <c:catAx>
        <c:axId val="1607978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60799360"/>
        <c:crosses val="autoZero"/>
        <c:auto val="1"/>
        <c:lblAlgn val="ctr"/>
        <c:lblOffset val="100"/>
        <c:noMultiLvlLbl val="0"/>
      </c:catAx>
      <c:valAx>
        <c:axId val="1607993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60797824"/>
        <c:crosses val="autoZero"/>
        <c:crossBetween val="between"/>
      </c:valAx>
    </c:plotArea>
    <c:legend>
      <c:legendPos val="r"/>
      <c:legendEntry>
        <c:idx val="1"/>
        <c:delete val="1"/>
      </c:legendEntry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BF48C8-33DA-4763-8289-97426035720B}" type="datetimeFigureOut">
              <a:rPr lang="pl-PL" smtClean="0"/>
              <a:pPr/>
              <a:t>11.09.2023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63E547-A64F-4A20-9329-B125BCF0703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307254-7588-40BA-9DAC-CA8F5531B1D7}" type="datetimeFigureOut">
              <a:rPr lang="pl-PL" smtClean="0"/>
              <a:pPr/>
              <a:t>11.09.2023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7EDD7A-B205-4AD6-B309-884D2A05575D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EDD7A-B205-4AD6-B309-884D2A05575D}" type="slidenum">
              <a:rPr lang="pl-PL" smtClean="0"/>
              <a:pPr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1220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3122-29A6-4798-A7D1-3A7A972D40E7}" type="datetimeFigureOut">
              <a:rPr lang="pl-PL" smtClean="0"/>
              <a:pPr/>
              <a:t>11.09.2023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6BCA2-0D7D-400D-91C2-AFC8FADCF80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3122-29A6-4798-A7D1-3A7A972D40E7}" type="datetimeFigureOut">
              <a:rPr lang="pl-PL" smtClean="0"/>
              <a:pPr/>
              <a:t>11.09.2023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6BCA2-0D7D-400D-91C2-AFC8FADCF80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3122-29A6-4798-A7D1-3A7A972D40E7}" type="datetimeFigureOut">
              <a:rPr lang="pl-PL" smtClean="0"/>
              <a:pPr/>
              <a:t>11.09.2023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6BCA2-0D7D-400D-91C2-AFC8FADCF80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3122-29A6-4798-A7D1-3A7A972D40E7}" type="datetimeFigureOut">
              <a:rPr lang="pl-PL" smtClean="0"/>
              <a:pPr/>
              <a:t>11.09.2023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6BCA2-0D7D-400D-91C2-AFC8FADCF80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3122-29A6-4798-A7D1-3A7A972D40E7}" type="datetimeFigureOut">
              <a:rPr lang="pl-PL" smtClean="0"/>
              <a:pPr/>
              <a:t>11.09.2023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6BCA2-0D7D-400D-91C2-AFC8FADCF80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3122-29A6-4798-A7D1-3A7A972D40E7}" type="datetimeFigureOut">
              <a:rPr lang="pl-PL" smtClean="0"/>
              <a:pPr/>
              <a:t>11.09.2023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6BCA2-0D7D-400D-91C2-AFC8FADCF80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3122-29A6-4798-A7D1-3A7A972D40E7}" type="datetimeFigureOut">
              <a:rPr lang="pl-PL" smtClean="0"/>
              <a:pPr/>
              <a:t>11.09.2023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6BCA2-0D7D-400D-91C2-AFC8FADCF80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3122-29A6-4798-A7D1-3A7A972D40E7}" type="datetimeFigureOut">
              <a:rPr lang="pl-PL" smtClean="0"/>
              <a:pPr/>
              <a:t>11.09.2023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6BCA2-0D7D-400D-91C2-AFC8FADCF80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3122-29A6-4798-A7D1-3A7A972D40E7}" type="datetimeFigureOut">
              <a:rPr lang="pl-PL" smtClean="0"/>
              <a:pPr/>
              <a:t>11.09.2023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6BCA2-0D7D-400D-91C2-AFC8FADCF80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3122-29A6-4798-A7D1-3A7A972D40E7}" type="datetimeFigureOut">
              <a:rPr lang="pl-PL" smtClean="0"/>
              <a:pPr/>
              <a:t>11.09.2023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6BCA2-0D7D-400D-91C2-AFC8FADCF80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3122-29A6-4798-A7D1-3A7A972D40E7}" type="datetimeFigureOut">
              <a:rPr lang="pl-PL" smtClean="0"/>
              <a:pPr/>
              <a:t>11.09.2023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6BCA2-0D7D-400D-91C2-AFC8FADCF80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23122-29A6-4798-A7D1-3A7A972D40E7}" type="datetimeFigureOut">
              <a:rPr lang="pl-PL" smtClean="0"/>
              <a:pPr/>
              <a:t>11.09.2023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C6BCA2-0D7D-400D-91C2-AFC8FADCF805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1988840"/>
            <a:ext cx="6400800" cy="3649960"/>
          </a:xfrm>
        </p:spPr>
        <p:txBody>
          <a:bodyPr>
            <a:normAutofit lnSpcReduction="10000"/>
          </a:bodyPr>
          <a:lstStyle/>
          <a:p>
            <a:r>
              <a:rPr lang="pl-PL" sz="1300" b="1" spc="150" dirty="0">
                <a:ln w="11430"/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Liceum Ogólnokształcące im. Jana Pawła II</a:t>
            </a:r>
            <a:br>
              <a:rPr lang="pl-PL" sz="1300" b="1" spc="150" dirty="0">
                <a:ln w="11430"/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pl-PL" sz="1300" b="1" spc="150" dirty="0">
                <a:ln w="11430"/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ul. Księdza Popiełuszki 2 </a:t>
            </a:r>
          </a:p>
          <a:p>
            <a:r>
              <a:rPr lang="pl-PL" sz="1300" b="1" spc="150" dirty="0">
                <a:ln w="11430"/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19-500 Gołdap</a:t>
            </a:r>
          </a:p>
          <a:p>
            <a:r>
              <a:rPr lang="pl-PL" sz="1300" b="1" spc="150" dirty="0">
                <a:ln w="11430"/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tel. (087) 615-06-99 </a:t>
            </a:r>
          </a:p>
          <a:p>
            <a:r>
              <a:rPr lang="pl-PL" sz="1300" b="1" spc="150" dirty="0">
                <a:ln w="11430"/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fax. (087) 615-10-82</a:t>
            </a:r>
            <a:br>
              <a:rPr lang="pl-PL" sz="1300" b="1" spc="150" dirty="0">
                <a:ln w="11430"/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pl-PL" sz="1300" b="1" spc="150" dirty="0">
                <a:ln w="11430"/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e-mail: </a:t>
            </a:r>
            <a:r>
              <a:rPr lang="pl-PL" sz="1300" b="1" spc="150" dirty="0" err="1">
                <a:ln w="11430"/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logoldap@poczta.onet.pl</a:t>
            </a:r>
            <a:endParaRPr lang="pl-PL" sz="1300" b="1" spc="150" dirty="0">
              <a:ln w="11430"/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pl-PL" sz="1300" b="1" spc="150" dirty="0">
                <a:ln w="11430"/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strona: </a:t>
            </a:r>
            <a:r>
              <a:rPr lang="pl-PL" sz="1300" b="1" spc="150" dirty="0" err="1">
                <a:ln w="11430"/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www.logoldap.edupage.org</a:t>
            </a:r>
            <a:endParaRPr lang="pl-PL" sz="1300" b="1" spc="150" dirty="0">
              <a:ln w="11430"/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pl-PL" b="1" dirty="0">
              <a:solidFill>
                <a:srgbClr val="C00000"/>
              </a:solidFill>
            </a:endParaRPr>
          </a:p>
          <a:p>
            <a:r>
              <a:rPr lang="pl-PL" sz="4300" b="1" dirty="0">
                <a:solidFill>
                  <a:schemeClr val="tx1"/>
                </a:solidFill>
                <a:latin typeface="Berylium" pitchFamily="2" charset="-18"/>
              </a:rPr>
              <a:t>Informacja za rok szkolny </a:t>
            </a:r>
          </a:p>
          <a:p>
            <a:r>
              <a:rPr lang="pl-PL" sz="4300" b="1" dirty="0">
                <a:solidFill>
                  <a:schemeClr val="tx1"/>
                </a:solidFill>
                <a:latin typeface="Berylium" pitchFamily="2" charset="-18"/>
              </a:rPr>
              <a:t>2022/2023</a:t>
            </a:r>
          </a:p>
        </p:txBody>
      </p:sp>
      <p:pic>
        <p:nvPicPr>
          <p:cNvPr id="5" name="Obraz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188640"/>
            <a:ext cx="2520280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latin typeface="Berylium" pitchFamily="2" charset="-18"/>
              </a:rPr>
              <a:t>Sala gimnastyczna</a:t>
            </a:r>
            <a:endParaRPr lang="pl-PL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>
                <a:latin typeface="Berylium" pitchFamily="2" charset="-18"/>
              </a:rPr>
              <a:t>Pracownie komputerowe</a:t>
            </a:r>
            <a:br>
              <a:rPr lang="pl-PL" dirty="0"/>
            </a:br>
            <a:endParaRPr lang="pl-PL" dirty="0"/>
          </a:p>
        </p:txBody>
      </p:sp>
      <p:pic>
        <p:nvPicPr>
          <p:cNvPr id="5" name="Symbol zastępczy zawartości 4" descr="DSCF043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196752"/>
            <a:ext cx="4248472" cy="3186354"/>
          </a:xfrm>
        </p:spPr>
      </p:pic>
      <p:pic>
        <p:nvPicPr>
          <p:cNvPr id="6" name="Symbol zastępczy zawartości 5" descr="DSCF042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4008" y="2204864"/>
            <a:ext cx="4330824" cy="3248118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latin typeface="Berylium" pitchFamily="2" charset="-18"/>
              </a:rPr>
              <a:t>BAZA SZKOŁY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l-PL" sz="2800" dirty="0">
                <a:latin typeface="Berylium" pitchFamily="2" charset="-18"/>
              </a:rPr>
              <a:t>Pracownia z tablicą interaktywną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l-PL" dirty="0">
                <a:latin typeface="Berylium" pitchFamily="2" charset="-18"/>
              </a:rPr>
              <a:t>Pokój nauczycielski</a:t>
            </a:r>
          </a:p>
        </p:txBody>
      </p:sp>
      <p:pic>
        <p:nvPicPr>
          <p:cNvPr id="7" name="Symbol zastępczy zawartości 6" descr="DSCF073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pic>
        <p:nvPicPr>
          <p:cNvPr id="8" name="Symbol zastępczy zawartości 7" descr="DSCF0728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2634853"/>
            <a:ext cx="4041775" cy="3031331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Pracownia chemiczna</a:t>
            </a:r>
          </a:p>
        </p:txBody>
      </p:sp>
      <p:pic>
        <p:nvPicPr>
          <p:cNvPr id="6" name="Symbol zastępczy zawartości 5" descr="_DSC0225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259632" y="2556718"/>
            <a:ext cx="7427168" cy="4805285"/>
          </a:xfr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E63AA2A4-CBFA-74FF-75CF-DCA8107AC05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pl-PL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Szatnia</a:t>
            </a:r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348706"/>
            <a:ext cx="7499176" cy="5624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F80A56C-369E-4FD3-56BB-050F29B3C9C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pl-PL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b="1" dirty="0">
                <a:latin typeface="Berylium" pitchFamily="2" charset="-18"/>
              </a:rPr>
              <a:t>Kadra</a:t>
            </a: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9026410"/>
              </p:ext>
            </p:extLst>
          </p:nvPr>
        </p:nvGraphicFramePr>
        <p:xfrm>
          <a:off x="467544" y="1700808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b="1" i="1" dirty="0">
                <a:latin typeface="Berylium" pitchFamily="2" charset="-18"/>
              </a:rPr>
              <a:t>Nauczyciele według stopni awansu</a:t>
            </a: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1558266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b="1" dirty="0">
                <a:latin typeface="Berylium" pitchFamily="2" charset="-18"/>
              </a:rPr>
              <a:t>Uczniowie</a:t>
            </a: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6258586"/>
              </p:ext>
            </p:extLst>
          </p:nvPr>
        </p:nvGraphicFramePr>
        <p:xfrm>
          <a:off x="179512" y="1556792"/>
          <a:ext cx="8507288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b="1" dirty="0">
                <a:latin typeface="Berylium" pitchFamily="2" charset="-18"/>
              </a:rPr>
              <a:t>Wyniki egzaminów maturalnych</a:t>
            </a: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4732928"/>
              </p:ext>
            </p:extLst>
          </p:nvPr>
        </p:nvGraphicFramePr>
        <p:xfrm>
          <a:off x="395536" y="1700808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DD7E97E-10E4-B3EC-3AAA-1DAFCCA20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Poznaj Polskę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9DCEF94-1873-E61B-E759-1C0C9C7394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Wycieczka do Gdańska 24 uczniów.</a:t>
            </a:r>
          </a:p>
          <a:p>
            <a:r>
              <a:rPr lang="pl-PL" dirty="0"/>
              <a:t>Wycieczka do Wrocławia </a:t>
            </a:r>
            <a:r>
              <a:rPr lang="pl-PL"/>
              <a:t>30 uczniów.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13056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i="1" dirty="0">
                <a:latin typeface="Berylium" pitchFamily="2" charset="-18"/>
              </a:rPr>
              <a:t>Działalność szkoły w roku szkolnym 2022/2023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1115616" y="2348880"/>
            <a:ext cx="70567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pl-PL" sz="2800" dirty="0">
                <a:latin typeface="Berylium" pitchFamily="2" charset="-18"/>
              </a:rPr>
              <a:t>Baza szkoły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800" dirty="0">
                <a:latin typeface="Berylium" pitchFamily="2" charset="-18"/>
              </a:rPr>
              <a:t>Kadra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800" dirty="0">
                <a:latin typeface="Berylium" pitchFamily="2" charset="-18"/>
              </a:rPr>
              <a:t>Uczniowie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800" dirty="0">
                <a:latin typeface="Berylium" pitchFamily="2" charset="-18"/>
              </a:rPr>
              <a:t>Wyniki egzaminów zewnętrznych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800" dirty="0">
                <a:latin typeface="Berylium" pitchFamily="2" charset="-18"/>
              </a:rPr>
              <a:t>Osiągniecia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800" dirty="0">
                <a:latin typeface="Berylium" pitchFamily="2" charset="-18"/>
              </a:rPr>
              <a:t>Pomoc materialna uczniom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2113AC-6A20-18EA-D8CA-0AA724584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OSIĄGNIĘCIA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37AAD95-62D5-03CB-83D6-85551BECF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557337"/>
            <a:ext cx="3810000" cy="3743325"/>
          </a:xfrm>
          <a:prstGeom prst="rect">
            <a:avLst/>
          </a:prstGeom>
        </p:spPr>
      </p:pic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0B8EF456-A74F-842D-FEC9-E89C09E891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410585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2113AC-6A20-18EA-D8CA-0AA724584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7859216" cy="1196752"/>
          </a:xfrm>
        </p:spPr>
        <p:txBody>
          <a:bodyPr/>
          <a:lstStyle/>
          <a:p>
            <a:r>
              <a:rPr lang="pl-PL" dirty="0"/>
              <a:t>OSIĄGNIĘCIA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9AA0E69-B852-2401-98FD-8CAA3430F3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6025" y="1196753"/>
            <a:ext cx="3554127" cy="4738836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447536B2-71E6-5832-3D84-D750A74A6E38}"/>
              </a:ext>
            </a:extLst>
          </p:cNvPr>
          <p:cNvSpPr txBox="1"/>
          <p:nvPr/>
        </p:nvSpPr>
        <p:spPr>
          <a:xfrm>
            <a:off x="2483768" y="6309320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4 MIEJSCE W WOJ. </a:t>
            </a:r>
          </a:p>
          <a:p>
            <a:pPr algn="ctr"/>
            <a:r>
              <a:rPr lang="pl-PL" dirty="0"/>
              <a:t>W SPORCIE</a:t>
            </a:r>
          </a:p>
        </p:txBody>
      </p:sp>
    </p:spTree>
    <p:extLst>
      <p:ext uri="{BB962C8B-B14F-4D97-AF65-F5344CB8AC3E}">
        <p14:creationId xmlns:p14="http://schemas.microsoft.com/office/powerpoint/2010/main" val="9962395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pl-PL" sz="4000" b="1" dirty="0">
                <a:latin typeface="Berylium" pitchFamily="2" charset="-18"/>
              </a:rPr>
              <a:t>Pomoc finansowa uczniom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1043608" y="1225689"/>
            <a:ext cx="640871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pl-PL" sz="2500" dirty="0">
                <a:latin typeface="Berylium" pitchFamily="2" charset="-18"/>
              </a:rPr>
              <a:t>Stypendium Starosty (1 uczeń). (1000 zł)</a:t>
            </a:r>
          </a:p>
          <a:p>
            <a:pPr marL="342900" indent="-342900" algn="just">
              <a:buAutoNum type="arabicPeriod"/>
            </a:pPr>
            <a:r>
              <a:rPr lang="pl-PL" sz="2500" dirty="0">
                <a:latin typeface="Berylium" pitchFamily="2" charset="-18"/>
              </a:rPr>
              <a:t>Stypendium Premiera (1 uczeń) (2500 zł )</a:t>
            </a:r>
          </a:p>
          <a:p>
            <a:pPr marL="342900" indent="-342900" algn="just">
              <a:buAutoNum type="arabicPeriod"/>
            </a:pPr>
            <a:r>
              <a:rPr lang="pl-PL" sz="2500" dirty="0">
                <a:latin typeface="Berylium" pitchFamily="2" charset="-18"/>
              </a:rPr>
              <a:t>Gołdapski </a:t>
            </a:r>
            <a:r>
              <a:rPr lang="pl-PL" sz="2500">
                <a:latin typeface="Berylium" pitchFamily="2" charset="-18"/>
              </a:rPr>
              <a:t>Fundusz Stypendialny– </a:t>
            </a:r>
            <a:r>
              <a:rPr lang="pl-PL" sz="2500" dirty="0">
                <a:latin typeface="Berylium" pitchFamily="2" charset="-18"/>
              </a:rPr>
              <a:t>(8 uczniów- (2000 zł.)</a:t>
            </a:r>
          </a:p>
          <a:p>
            <a:pPr marL="457200" indent="-457200" algn="just"/>
            <a:endParaRPr lang="pl-PL" sz="2400" dirty="0">
              <a:latin typeface="Berylium" pitchFamily="2" charset="-18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ABEDC83-D5D7-BDA1-6B5D-0F9AB5201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Najważniejsze wydarzenia</a:t>
            </a:r>
          </a:p>
        </p:txBody>
      </p:sp>
      <p:pic>
        <p:nvPicPr>
          <p:cNvPr id="4" name="Obraz 3" descr="Obrazek 2022-10-26 13:03:57">
            <a:extLst>
              <a:ext uri="{FF2B5EF4-FFF2-40B4-BE49-F238E27FC236}">
                <a16:creationId xmlns:a16="http://schemas.microsoft.com/office/drawing/2014/main" id="{9B4AB7E1-7180-FA25-8D87-30C777F68A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357850"/>
            <a:ext cx="3647440" cy="27355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B0C0B37A-8925-40C0-7C80-D0B513294065}"/>
              </a:ext>
            </a:extLst>
          </p:cNvPr>
          <p:cNvSpPr txBox="1"/>
          <p:nvPr/>
        </p:nvSpPr>
        <p:spPr>
          <a:xfrm>
            <a:off x="457200" y="4437112"/>
            <a:ext cx="7931224" cy="2408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Kiermasz powiązany ze zbiórką na bezdomne koty. – 11.10.2022rr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Kino „Orlęta. Grodno 1939” – 12.10.2022r.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„Jak chronić się przed rakiem?” – 12.10.2022r.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miejsce w województwie w piłce ręcznej dziewcząt. – 12.10.2022r.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Dzień Edukacji Narodowej – 13.10.2022r.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Pielgrzymka Maturzystów do Częstochowy. – 14-15.10.2022r.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717970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27D11FD-CF51-BBAF-282C-8FF638256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Najważniejsze wydarzenia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42AD0559-94CC-C195-CFDB-2496F894EF6D}"/>
              </a:ext>
            </a:extLst>
          </p:cNvPr>
          <p:cNvSpPr txBox="1"/>
          <p:nvPr/>
        </p:nvSpPr>
        <p:spPr>
          <a:xfrm>
            <a:off x="683568" y="1417638"/>
            <a:ext cx="7776864" cy="5806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Wystawa Pana Rutkowskiego „Jak w dawnej szkole bywało”. 13-20.X.22r.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„POZNAJ POLSKĘ” – dwie wycieczki do Gdańska i Wrocławia. Dofinansowanie 2x15000zł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Podsumowanie projektu ERASMUS z udziałem senator Małgorzaty Kopiczki – 21.10.2022r.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Narodziny gwiazdy – film profilaktyczny – udział uczniów ze szkoły – 26.10.2022r.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Konkurs recytatorski „Moje Twoje Nasze” – I miejsce Świtaj Klaudia, Kamila Jurewicz- 28.10.2022r.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WOT – spotkanie z uczniami klas IV – 28.10.2022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Spotkanie z policją dotyczące handlu ludźmi – 28.10.2022r.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pl-PL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Czy znasz swojego nauczyciela?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</a:pP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pierwszej połowie października uczniowie naszej szkoły mogli przyglądać się zdjęciom umieszczonym w gablocie. „Czy znasz swojego nauczyciela?” –zdjęcia nauczycieli z dzieciństwa. Był to konkurs zorganizowany przez Radę Pedagogiczną, skierowany do uczniów, który polegał na odgadnięciu, jaki nauczyciel znajduje się na zdjęciu. Było to dość trudne zadanie i żadna klasa nie trafiła w 100%.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022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140201E-140D-9DC4-1AB0-1D3B4C4EA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Wydarzenia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AC65C064-54E6-D173-A5AD-9D49EECD707C}"/>
              </a:ext>
            </a:extLst>
          </p:cNvPr>
          <p:cNvSpPr txBox="1"/>
          <p:nvPr/>
        </p:nvSpPr>
        <p:spPr>
          <a:xfrm>
            <a:off x="467544" y="2060848"/>
            <a:ext cx="7704856" cy="4766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Akademia poświęcona 104 rocznicy Odzyskania Niepodległości. – 10.11.2022r.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17.11.2022r. –  „Młodość bez papierosa” konkurs ortograficzny – sanepid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Konkurs o Rynku Pracy 15.12.2022 – Martyna Drażbo I miejsce.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Jasełka 22.12.2022.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Realizacja programów „Podstępne WZW” i „Znamię? Znam je” – szkolny koordynator Iwona Malinowska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Próby samobójcze, depresja, samookaleczanie, zaburzenia odżywiania wśród dzieci i młodzieży – spotkanie z psychiatrą 03.03.2023r.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Lekcja żywej historii – średniowiecze. – 03.03.2023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Żołnierze wykleci – wykład Pana Rutkowskiego WMODN – 03.03.2023r.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miejsce chłopców w piłce ręcznej na szczeblu rejonu.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Zasady odżywiania – pogadanka Sanepid.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488084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5932102-9EB0-E1D4-9CD8-053FA556C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Programy realizowane w szkole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C7CF7CBB-8C33-99BE-5EDA-8313EDE5A060}"/>
              </a:ext>
            </a:extLst>
          </p:cNvPr>
          <p:cNvSpPr txBox="1"/>
          <p:nvPr/>
        </p:nvSpPr>
        <p:spPr>
          <a:xfrm>
            <a:off x="611560" y="1417638"/>
            <a:ext cx="7632848" cy="4980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pl-P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Program </a:t>
            </a:r>
            <a:r>
              <a:rPr lang="pl-PL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KLUB 2020 – </a:t>
            </a:r>
            <a:r>
              <a:rPr lang="pl-P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Ministerstwo Sportu – 10000zł – szkolenie sportowe, zakup sprzętu sportowego.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pl-PL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Program SKS – </a:t>
            </a:r>
            <a:r>
              <a:rPr lang="pl-P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Ministerstwo Sportu -  5600zł – zajęcia sportowe w LO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Zadanie publiczne w zakresie rozwoju sportu „Gołdapska Akademia Siatkówki” – </a:t>
            </a:r>
            <a:r>
              <a:rPr lang="pl-P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Gmina Gołdap – 10000zł – zajęcia szkoleniowe w zakresie piłki siatkowej, organizacja i udział w turniejach, zakup sprzętu sportowego</a:t>
            </a: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830396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2348880"/>
            <a:ext cx="6400800" cy="3289920"/>
          </a:xfrm>
        </p:spPr>
        <p:txBody>
          <a:bodyPr>
            <a:normAutofit/>
          </a:bodyPr>
          <a:lstStyle/>
          <a:p>
            <a:r>
              <a:rPr lang="pl-PL" sz="1300" b="1" spc="150" dirty="0">
                <a:ln w="11430"/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Liceum Ogólnokształcące im. Jana Pawła II</a:t>
            </a:r>
            <a:br>
              <a:rPr lang="pl-PL" sz="1300" b="1" spc="150" dirty="0">
                <a:ln w="11430"/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pl-PL" sz="1300" b="1" spc="150" dirty="0">
                <a:ln w="11430"/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ul. Księdza Popiełuszki 2 </a:t>
            </a:r>
          </a:p>
          <a:p>
            <a:r>
              <a:rPr lang="pl-PL" sz="1300" b="1" spc="150" dirty="0">
                <a:ln w="11430"/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19-500 Gołdap</a:t>
            </a:r>
          </a:p>
          <a:p>
            <a:r>
              <a:rPr lang="pl-PL" sz="1300" b="1" spc="150" dirty="0">
                <a:ln w="11430"/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tel. (087) 615-06-99 </a:t>
            </a:r>
          </a:p>
          <a:p>
            <a:r>
              <a:rPr lang="pl-PL" sz="1300" b="1" spc="150" dirty="0">
                <a:ln w="11430"/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fax. (087) 615-10-82</a:t>
            </a:r>
            <a:br>
              <a:rPr lang="pl-PL" sz="1300" b="1" spc="150" dirty="0">
                <a:ln w="11430"/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pl-PL" sz="1300" b="1" spc="150" dirty="0">
                <a:ln w="11430"/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e-mail: </a:t>
            </a:r>
            <a:r>
              <a:rPr lang="pl-PL" sz="1300" b="1" spc="150" dirty="0" err="1">
                <a:ln w="11430"/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logoldap@poczta.onet.pl</a:t>
            </a:r>
            <a:endParaRPr lang="pl-PL" sz="1300" b="1" spc="150" dirty="0">
              <a:ln w="11430"/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pl-PL" sz="1300" b="1" spc="150" dirty="0">
                <a:ln w="11430"/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strona: </a:t>
            </a:r>
            <a:r>
              <a:rPr lang="pl-PL" sz="1300" b="1" spc="150" dirty="0" err="1">
                <a:ln w="11430"/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www.logoldap.edupage.org</a:t>
            </a:r>
            <a:endParaRPr lang="pl-PL" sz="1300" b="1" spc="150" dirty="0">
              <a:ln w="11430"/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pl-PL" b="1" dirty="0">
              <a:solidFill>
                <a:srgbClr val="C00000"/>
              </a:solidFill>
            </a:endParaRPr>
          </a:p>
          <a:p>
            <a:r>
              <a:rPr lang="pl-PL" sz="4300" b="1" dirty="0">
                <a:solidFill>
                  <a:schemeClr val="tx1"/>
                </a:solidFill>
                <a:latin typeface="Berylium" pitchFamily="2" charset="-18"/>
              </a:rPr>
              <a:t>Dziękuję za uwagę</a:t>
            </a:r>
          </a:p>
        </p:txBody>
      </p:sp>
      <p:pic>
        <p:nvPicPr>
          <p:cNvPr id="4" name="Picture 4" descr="D:\Documents and Settings\User\Pulpit\Dane\Moje WWW\LO_Gołdap_strona\papiez-logo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332656"/>
            <a:ext cx="7704856" cy="16561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latin typeface="Berylium" pitchFamily="2" charset="-18"/>
              </a:rPr>
              <a:t>BAZA SZKOŁY</a:t>
            </a:r>
            <a:endParaRPr lang="pl-PL" dirty="0"/>
          </a:p>
        </p:txBody>
      </p:sp>
      <p:sp>
        <p:nvSpPr>
          <p:cNvPr id="3" name="pole tekstowe 2"/>
          <p:cNvSpPr txBox="1"/>
          <p:nvPr/>
        </p:nvSpPr>
        <p:spPr>
          <a:xfrm>
            <a:off x="539552" y="1196752"/>
            <a:ext cx="7704856" cy="5863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269875">
              <a:spcBef>
                <a:spcPts val="600"/>
              </a:spcBef>
              <a:buFont typeface="Arial" pitchFamily="34" charset="0"/>
              <a:buChar char="•"/>
            </a:pPr>
            <a:r>
              <a:rPr lang="pl-PL" sz="2400" dirty="0">
                <a:latin typeface="Berylium" pitchFamily="2" charset="-18"/>
              </a:rPr>
              <a:t>Liczba budynków – 2 (szkoła i sala gimnastyczna),</a:t>
            </a:r>
          </a:p>
          <a:p>
            <a:pPr lvl="0" indent="269875">
              <a:spcBef>
                <a:spcPts val="600"/>
              </a:spcBef>
              <a:buFont typeface="Arial" pitchFamily="34" charset="0"/>
              <a:buChar char="•"/>
            </a:pPr>
            <a:r>
              <a:rPr lang="pl-PL" sz="2400" dirty="0">
                <a:latin typeface="Berylium" pitchFamily="2" charset="-18"/>
              </a:rPr>
              <a:t>Liczba sal wykorzystywanych do celów dydaktycznych – 15,</a:t>
            </a:r>
          </a:p>
          <a:p>
            <a:pPr lvl="0" indent="269875">
              <a:spcBef>
                <a:spcPts val="600"/>
              </a:spcBef>
              <a:buFont typeface="Arial" pitchFamily="34" charset="0"/>
              <a:buChar char="•"/>
            </a:pPr>
            <a:r>
              <a:rPr lang="pl-PL" sz="2400" dirty="0">
                <a:latin typeface="Berylium" pitchFamily="2" charset="-18"/>
              </a:rPr>
              <a:t>Pracownie komputerowe z dostępem do Internetu -2 (32 komputery),</a:t>
            </a:r>
          </a:p>
          <a:p>
            <a:pPr lvl="0" indent="269875">
              <a:spcBef>
                <a:spcPts val="600"/>
              </a:spcBef>
              <a:buFont typeface="Arial" pitchFamily="34" charset="0"/>
              <a:buChar char="•"/>
            </a:pPr>
            <a:r>
              <a:rPr lang="pl-PL" sz="2400" dirty="0">
                <a:latin typeface="Berylium" pitchFamily="2" charset="-18"/>
              </a:rPr>
              <a:t>Biblioteka z centrum multimedialnym – 1 (8 komputerów z dostępem do Internetu),</a:t>
            </a:r>
          </a:p>
          <a:p>
            <a:pPr lvl="0" indent="269875">
              <a:spcBef>
                <a:spcPts val="600"/>
              </a:spcBef>
              <a:buFont typeface="Arial" pitchFamily="34" charset="0"/>
              <a:buChar char="•"/>
            </a:pPr>
            <a:r>
              <a:rPr lang="pl-PL" sz="2400" dirty="0">
                <a:latin typeface="Berylium" pitchFamily="2" charset="-18"/>
              </a:rPr>
              <a:t>Sala gimnastyczna – 1 (200 m</a:t>
            </a:r>
            <a:r>
              <a:rPr lang="pl-PL" sz="2400" baseline="30000" dirty="0">
                <a:latin typeface="Berylium" pitchFamily="2" charset="-18"/>
              </a:rPr>
              <a:t>2</a:t>
            </a:r>
            <a:r>
              <a:rPr lang="pl-PL" sz="2400" dirty="0">
                <a:latin typeface="Berylium" pitchFamily="2" charset="-18"/>
              </a:rPr>
              <a:t>),</a:t>
            </a:r>
          </a:p>
          <a:p>
            <a:pPr lvl="0" indent="269875">
              <a:spcBef>
                <a:spcPts val="600"/>
              </a:spcBef>
              <a:buFont typeface="Arial" pitchFamily="34" charset="0"/>
              <a:buChar char="•"/>
            </a:pPr>
            <a:r>
              <a:rPr lang="pl-PL" sz="2400" dirty="0">
                <a:latin typeface="Berylium" pitchFamily="2" charset="-18"/>
              </a:rPr>
              <a:t>Siłownia – 1 (28m</a:t>
            </a:r>
            <a:r>
              <a:rPr lang="pl-PL" sz="2400" baseline="30000" dirty="0">
                <a:latin typeface="Berylium" pitchFamily="2" charset="-18"/>
              </a:rPr>
              <a:t>2</a:t>
            </a:r>
            <a:r>
              <a:rPr lang="pl-PL" sz="2400" dirty="0">
                <a:latin typeface="Berylium" pitchFamily="2" charset="-18"/>
              </a:rPr>
              <a:t>),</a:t>
            </a:r>
          </a:p>
          <a:p>
            <a:pPr lvl="0" indent="269875">
              <a:spcBef>
                <a:spcPts val="600"/>
              </a:spcBef>
              <a:buFont typeface="Arial" pitchFamily="34" charset="0"/>
              <a:buChar char="•"/>
            </a:pPr>
            <a:r>
              <a:rPr lang="pl-PL" sz="2400" dirty="0">
                <a:latin typeface="Berylium" pitchFamily="2" charset="-18"/>
              </a:rPr>
              <a:t>Sala do tenisa stołowego – 1 (28m</a:t>
            </a:r>
            <a:r>
              <a:rPr lang="pl-PL" sz="2400" baseline="30000" dirty="0">
                <a:latin typeface="Berylium" pitchFamily="2" charset="-18"/>
              </a:rPr>
              <a:t>2</a:t>
            </a:r>
            <a:r>
              <a:rPr lang="pl-PL" sz="2400" dirty="0">
                <a:latin typeface="Berylium" pitchFamily="2" charset="-18"/>
              </a:rPr>
              <a:t>),</a:t>
            </a:r>
          </a:p>
          <a:p>
            <a:pPr lvl="0" indent="269875">
              <a:spcBef>
                <a:spcPts val="600"/>
              </a:spcBef>
              <a:buFont typeface="Arial" pitchFamily="34" charset="0"/>
              <a:buChar char="•"/>
            </a:pPr>
            <a:r>
              <a:rPr lang="pl-PL" sz="2400" dirty="0">
                <a:latin typeface="Berylium" pitchFamily="2" charset="-18"/>
              </a:rPr>
              <a:t>Bisko do piłki ręcznej (asfaltowe) – 1 (703m</a:t>
            </a:r>
            <a:r>
              <a:rPr lang="pl-PL" sz="2400" baseline="30000" dirty="0">
                <a:latin typeface="Berylium" pitchFamily="2" charset="-18"/>
              </a:rPr>
              <a:t>2</a:t>
            </a:r>
            <a:r>
              <a:rPr lang="pl-PL" sz="2400" dirty="0">
                <a:latin typeface="Berylium" pitchFamily="2" charset="-18"/>
              </a:rPr>
              <a:t>),</a:t>
            </a:r>
          </a:p>
          <a:p>
            <a:pPr lvl="0" indent="269875">
              <a:spcBef>
                <a:spcPts val="600"/>
              </a:spcBef>
              <a:buFont typeface="Arial" pitchFamily="34" charset="0"/>
              <a:buChar char="•"/>
            </a:pPr>
            <a:r>
              <a:rPr lang="pl-PL" sz="2400" dirty="0">
                <a:latin typeface="Berylium" pitchFamily="2" charset="-18"/>
              </a:rPr>
              <a:t>Boisko wielofunkcyjne (tartanowe) – 1 </a:t>
            </a:r>
            <a:r>
              <a:rPr lang="pl-PL" sz="2400">
                <a:latin typeface="Berylium" pitchFamily="2" charset="-18"/>
              </a:rPr>
              <a:t>(522m</a:t>
            </a:r>
            <a:r>
              <a:rPr lang="pl-PL" sz="2400" baseline="30000">
                <a:latin typeface="Berylium" pitchFamily="2" charset="-18"/>
              </a:rPr>
              <a:t>2</a:t>
            </a:r>
            <a:r>
              <a:rPr lang="pl-PL" sz="2400">
                <a:latin typeface="Berylium" pitchFamily="2" charset="-18"/>
              </a:rPr>
              <a:t>)</a:t>
            </a:r>
            <a:endParaRPr lang="pl-PL" sz="2400" baseline="30000" dirty="0">
              <a:latin typeface="Berylium" pitchFamily="2" charset="-18"/>
            </a:endParaRPr>
          </a:p>
          <a:p>
            <a:pPr lvl="0">
              <a:spcBef>
                <a:spcPts val="600"/>
              </a:spcBef>
            </a:pPr>
            <a:endParaRPr lang="pl-PL" sz="2400" dirty="0">
              <a:latin typeface="Berylium" pitchFamily="2" charset="-18"/>
            </a:endParaRPr>
          </a:p>
          <a:p>
            <a:endParaRPr lang="pl-PL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latin typeface="Berylium" pitchFamily="2" charset="-18"/>
              </a:rPr>
              <a:t>Budynek szkoły</a:t>
            </a:r>
            <a:endParaRPr lang="pl-PL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2339752" y="548680"/>
            <a:ext cx="48245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000" b="1" dirty="0">
                <a:latin typeface="Berylium" pitchFamily="2" charset="-18"/>
              </a:rPr>
              <a:t>Sala gimnastyczna</a:t>
            </a:r>
            <a:endParaRPr lang="pl-PL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99592" y="1268760"/>
            <a:ext cx="6720747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D5F354A-0D7D-736F-FDF1-DC48110EF8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2335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CAF78AF-BC68-6609-76BE-DDFAEC38C6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3884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2CE41A24-DA01-4D5E-2570-3957E974E0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2543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4B67464-F3D4-286D-AC1E-567CC7C0B5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648093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Wykusz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2514</TotalTime>
  <Words>690</Words>
  <Application>Microsoft Office PowerPoint</Application>
  <PresentationFormat>Pokaz na ekranie (4:3)</PresentationFormat>
  <Paragraphs>91</Paragraphs>
  <Slides>27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27</vt:i4>
      </vt:variant>
    </vt:vector>
  </HeadingPairs>
  <TitlesOfParts>
    <vt:vector size="32" baseType="lpstr">
      <vt:lpstr>Arial</vt:lpstr>
      <vt:lpstr>Berylium</vt:lpstr>
      <vt:lpstr>Calibri</vt:lpstr>
      <vt:lpstr>Times New Roman</vt:lpstr>
      <vt:lpstr>Motyw pakietu Office</vt:lpstr>
      <vt:lpstr>Prezentacja programu PowerPoint</vt:lpstr>
      <vt:lpstr>Działalność szkoły w roku szkolnym 2022/2023</vt:lpstr>
      <vt:lpstr>BAZA SZKOŁY</vt:lpstr>
      <vt:lpstr>Budynek szkoły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Sala gimnastyczna</vt:lpstr>
      <vt:lpstr>Pracownie komputerowe </vt:lpstr>
      <vt:lpstr>BAZA SZKOŁY</vt:lpstr>
      <vt:lpstr>Pracownia chemiczna</vt:lpstr>
      <vt:lpstr>Szatnia</vt:lpstr>
      <vt:lpstr>Kadra</vt:lpstr>
      <vt:lpstr>Nauczyciele według stopni awansu</vt:lpstr>
      <vt:lpstr>Uczniowie</vt:lpstr>
      <vt:lpstr>Wyniki egzaminów maturalnych</vt:lpstr>
      <vt:lpstr>Poznaj Polskę</vt:lpstr>
      <vt:lpstr>OSIĄGNIĘCIA</vt:lpstr>
      <vt:lpstr>OSIĄGNIĘCIA</vt:lpstr>
      <vt:lpstr>Pomoc finansowa uczniom</vt:lpstr>
      <vt:lpstr>Najważniejsze wydarzenia</vt:lpstr>
      <vt:lpstr>Najważniejsze wydarzenia</vt:lpstr>
      <vt:lpstr>Wydarzenia</vt:lpstr>
      <vt:lpstr>Programy realizowane w szkole</vt:lpstr>
      <vt:lpstr>Prezentacja programu PowerPoint</vt:lpstr>
    </vt:vector>
  </TitlesOfParts>
  <Company>Your Company Name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Your User Name</dc:creator>
  <cp:lastModifiedBy>Grzegorz Klimaszewski</cp:lastModifiedBy>
  <cp:revision>256</cp:revision>
  <cp:lastPrinted>2023-09-11T07:51:07Z</cp:lastPrinted>
  <dcterms:created xsi:type="dcterms:W3CDTF">2012-10-16T10:38:01Z</dcterms:created>
  <dcterms:modified xsi:type="dcterms:W3CDTF">2023-09-11T07:53:26Z</dcterms:modified>
</cp:coreProperties>
</file>