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/>
  <p:notesSz cx="6797675" cy="9929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przesunąć slajd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E77EB5B-BECA-4396-B5E2-789A4C37D1D2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V 0.08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25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2132B99-9987-4EA7-A12D-D4470936D60E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52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389BE2F-D1E0-4064-815E-77FF5D541042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55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F3D7B5A-56F3-4BFA-A3BC-AABD5CC48FF7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58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B58C1A9-167B-4DE9-AE5A-DA9B91ABE1EF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61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AFFF207-8CB2-42C8-A501-A542F4812C1D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64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0A7AEE9-33AF-40B6-B9B8-AD06221681F4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67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24112A5-A464-42B9-9B22-28F04BDB4103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70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B2E400B-DD8A-4C6E-AA25-C514BE3052EB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73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8C7CA19-D618-4BD4-B938-6B5908C92247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76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2C0FC82-3AED-4E90-A54E-C308B2E3D402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28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54A6099-233D-4366-8AFE-123553AF9A2E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31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273DD1B-65EA-47A0-905C-A8A916B1895C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34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DA51FB4-46C1-404A-981E-51492425DF11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37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B092410-17EB-4C0F-BA33-19D397FCA835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40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D63AE87-3676-48CB-8F55-67A21A4A152E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43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BBA2F28-1158-475F-B8E8-5CA79DD4ED7E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46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887EF6A-027A-48FE-B663-0CF7DEA3EDC2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440" cy="4467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pl-PL" sz="2000" spc="-1" strike="noStrike">
                <a:latin typeface="Arial"/>
              </a:rPr>
              <a:t>Zrobione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49" name="Symbol zastępczy numeru slajdu 3"/>
          <p:cNvSpPr/>
          <p:nvPr/>
        </p:nvSpPr>
        <p:spPr>
          <a:xfrm>
            <a:off x="3850560" y="9431640"/>
            <a:ext cx="294480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3AA5933-224C-4B21-92E2-6E48A3BB4BB2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7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127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5"/>
          <p:cNvSpPr/>
          <p:nvPr/>
        </p:nvSpPr>
        <p:spPr>
          <a:xfrm>
            <a:off x="378720" y="116640"/>
            <a:ext cx="820836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3600" spc="145" strike="noStrike">
                <a:solidFill>
                  <a:srgbClr val="ffffff"/>
                </a:solidFill>
                <a:latin typeface="Times New Roman"/>
                <a:ea typeface="DejaVu Sans"/>
              </a:rPr>
              <a:t>KOMENDA POWIATOWA POLICJI</a:t>
            </a:r>
            <a:br/>
            <a:r>
              <a:rPr b="1" lang="pl-PL" sz="3600" spc="145" strike="noStrike">
                <a:solidFill>
                  <a:srgbClr val="ffffff"/>
                </a:solidFill>
                <a:latin typeface="Times New Roman"/>
                <a:ea typeface="DejaVu Sans"/>
              </a:rPr>
              <a:t>W GOŁDAPI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83" name="Prostokąt 6"/>
          <p:cNvSpPr/>
          <p:nvPr/>
        </p:nvSpPr>
        <p:spPr>
          <a:xfrm>
            <a:off x="819720" y="3759480"/>
            <a:ext cx="759276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Sprawozdanie 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z zabezpieczenia sezonu letniego 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KPP w Gołdapi 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 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„</a:t>
            </a:r>
            <a:r>
              <a:rPr b="1" lang="pl-PL" sz="3200" spc="-1" strike="noStrike">
                <a:solidFill>
                  <a:srgbClr val="ffc000"/>
                </a:solidFill>
                <a:latin typeface="Times New Roman"/>
                <a:ea typeface="DejaVu Sans"/>
              </a:rPr>
              <a:t>W A K A C J E – 2023”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84" name="Obraz 1" descr=""/>
          <p:cNvPicPr/>
          <p:nvPr/>
        </p:nvPicPr>
        <p:blipFill>
          <a:blip r:embed="rId1"/>
          <a:stretch/>
        </p:blipFill>
        <p:spPr>
          <a:xfrm>
            <a:off x="3463920" y="1412640"/>
            <a:ext cx="2037240" cy="211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Bezpieczeństwo w ruchu drogowym </a:t>
            </a:r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na terenie powiatu gołdapskiego.</a:t>
            </a:r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.</a:t>
            </a:r>
            <a:br/>
            <a:br/>
            <a:endParaRPr b="0" lang="pl-PL" sz="2400" spc="-1" strike="noStrike">
              <a:latin typeface="Arial"/>
            </a:endParaRPr>
          </a:p>
        </p:txBody>
      </p:sp>
      <p:sp>
        <p:nvSpPr>
          <p:cNvPr id="102" name="Symbol zastępczy zawartości 2"/>
          <p:cNvSpPr/>
          <p:nvPr/>
        </p:nvSpPr>
        <p:spPr>
          <a:xfrm>
            <a:off x="395640" y="1417680"/>
            <a:ext cx="8208360" cy="47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Działania prewencyjno - kontrolne podejmowane na terenie powiatu ukierunkowane były przede wszystkim 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na zapewnienie bezpieczeństwa w ruchu drogowym. W trakcie wakacji policjanci Zespołu Ruchu Drogowego uczestniczyli w następujących przedsięwzięciach: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„</a:t>
            </a: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PRĘDKOŚĆ”</a:t>
            </a:r>
            <a:r>
              <a:rPr b="0" lang="pl-PL" sz="1400" spc="-1" strike="noStrike">
                <a:solidFill>
                  <a:srgbClr val="92d050"/>
                </a:solidFill>
                <a:latin typeface="Times New Roman"/>
              </a:rPr>
              <a:t> 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– celem działań jest egzekwowanie od kierujących przestrzeganie ograniczeń prędkości. 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 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„</a:t>
            </a: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TRUCK &amp; BUS”</a:t>
            </a:r>
            <a:r>
              <a:rPr b="0" lang="pl-PL" sz="1400" spc="-1" strike="noStrike">
                <a:solidFill>
                  <a:srgbClr val="92d050"/>
                </a:solidFill>
                <a:latin typeface="Times New Roman"/>
              </a:rPr>
              <a:t> 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– działania zmierzające do ujawniania i eliminowania nieprawidłowości związanych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z wykonywaniem transportu drogowego osób i rzeczy.                                                                        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 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„</a:t>
            </a: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NIECHRONIENI UCZESTNICY RUCHU DROGOWEGO”</a:t>
            </a:r>
            <a:r>
              <a:rPr b="0" lang="pl-PL" sz="1400" spc="-1" strike="noStrike">
                <a:solidFill>
                  <a:srgbClr val="92d050"/>
                </a:solidFill>
                <a:latin typeface="Times New Roman"/>
              </a:rPr>
              <a:t> 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– działania mające  na celu poprawę bezpieczeństwa pieszych i rowerzystów oraz egzekwowanie stosowania się uczestników ruchu do przepisów dotyczących relacji kierujący – pieszy.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 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„</a:t>
            </a: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BEZPIECZNE WAKACJE 2023”</a:t>
            </a:r>
            <a:r>
              <a:rPr b="0" lang="pl-PL" sz="1400" spc="-1" strike="noStrike">
                <a:solidFill>
                  <a:srgbClr val="92d050"/>
                </a:solidFill>
                <a:latin typeface="Times New Roman"/>
              </a:rPr>
              <a:t> 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– działania mające na celu zapewnienie bezpieczeństwa i porządku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w ruchu drogowym podczas wzmożonych przejazdów wakacyjnych oraz w miejscowościach (bądź rejonach) wypoczynkowych – działania długofalowe, realizowane w codziennej służbie.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Wybrane dane statystyczne z obszaru ruchu drogowego za okres wakacji .</a:t>
            </a:r>
            <a:br/>
            <a:br/>
            <a:br/>
            <a:endParaRPr b="0" lang="pl-PL" sz="2400" spc="-1" strike="noStrike">
              <a:latin typeface="Arial"/>
            </a:endParaRPr>
          </a:p>
        </p:txBody>
      </p:sp>
      <p:graphicFrame>
        <p:nvGraphicFramePr>
          <p:cNvPr id="104" name="Symbol zastępczy zawartości 4"/>
          <p:cNvGraphicFramePr/>
          <p:nvPr/>
        </p:nvGraphicFramePr>
        <p:xfrm>
          <a:off x="755640" y="1124640"/>
          <a:ext cx="7200000" cy="5351040"/>
        </p:xfrm>
        <a:graphic>
          <a:graphicData uri="http://schemas.openxmlformats.org/drawingml/2006/table">
            <a:tbl>
              <a:tblPr/>
              <a:tblGrid>
                <a:gridCol w="1109880"/>
                <a:gridCol w="1522440"/>
                <a:gridCol w="1522440"/>
                <a:gridCol w="1522440"/>
                <a:gridCol w="1523160"/>
              </a:tblGrid>
              <a:tr h="300600">
                <a:tc rowSpan="5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skontrolowanych 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Pojazdów ogółem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1120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 row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tym: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marL="50760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Autobusów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marL="41400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Motocykli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marL="41400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Rowerów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45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Pieszych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row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zastosowanych środków prawnych za wykroczenia przeciwko bezp. i porządkowi w komunikacji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Mandatów Karnych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804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Wniosków o ukaranie do Sądu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Pouczeń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rowSpan="6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ujawnionych nietrzeźwych kierujących 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Ogółem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5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tym: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gridSpan="2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art. 178a § 1 KK</a:t>
                      </a:r>
                      <a:endParaRPr b="0" lang="pl-PL" sz="6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art. 87 § 1 KW</a:t>
                      </a:r>
                      <a:endParaRPr b="0" lang="pl-PL" sz="6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art. 87 § 1a KW</a:t>
                      </a:r>
                      <a:endParaRPr b="0" lang="pl-PL" sz="6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art. 87 § 2 KW</a:t>
                      </a:r>
                      <a:endParaRPr b="0" lang="pl-PL" sz="6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00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autobusami (ogółem)</a:t>
                      </a:r>
                      <a:endParaRPr b="0" lang="pl-PL" sz="6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31840">
                <a:tc rowSpan="2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zatrzymanych dowodów rejestracyjnych 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Ogółem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401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tym: dotycząca autobusów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81240">
                <a:tc rowSpan="2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skontrolowanych autobusów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punkcie kontrolnym lub na zgłoszenie osób zainteresowanych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81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inicjatywy własnej</a:t>
                      </a:r>
                      <a:endParaRPr b="0" lang="pl-PL" sz="9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Stan Bezpieczeństwa w RD na drogach w czasie wakacji </a:t>
            </a:r>
            <a:br/>
            <a:br/>
            <a:br/>
            <a:endParaRPr b="0" lang="pl-PL" sz="2400" spc="-1" strike="noStrike">
              <a:latin typeface="Arial"/>
            </a:endParaRPr>
          </a:p>
        </p:txBody>
      </p:sp>
      <p:graphicFrame>
        <p:nvGraphicFramePr>
          <p:cNvPr id="106" name="Symbol zastępczy zawartości 3"/>
          <p:cNvGraphicFramePr/>
          <p:nvPr/>
        </p:nvGraphicFramePr>
        <p:xfrm>
          <a:off x="899640" y="1484640"/>
          <a:ext cx="7560360" cy="2663640"/>
        </p:xfrm>
        <a:graphic>
          <a:graphicData uri="http://schemas.openxmlformats.org/drawingml/2006/table">
            <a:tbl>
              <a:tblPr/>
              <a:tblGrid>
                <a:gridCol w="4350600"/>
                <a:gridCol w="3210120"/>
              </a:tblGrid>
              <a:tr h="666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wypadków drogowych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666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osób zabitych na miejscu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666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osób rannych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66600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kolizji drogowych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Informacja z przebiegu policyjnych  działań na wodach i terenach przywodnych.</a:t>
            </a:r>
            <a:br/>
            <a:br/>
            <a:br/>
            <a:br/>
            <a:endParaRPr b="0" lang="pl-PL" sz="2400" spc="-1" strike="noStrike">
              <a:latin typeface="Arial"/>
            </a:endParaRPr>
          </a:p>
        </p:txBody>
      </p:sp>
      <p:graphicFrame>
        <p:nvGraphicFramePr>
          <p:cNvPr id="108" name="Symbol zastępczy zawartości 4"/>
          <p:cNvGraphicFramePr/>
          <p:nvPr/>
        </p:nvGraphicFramePr>
        <p:xfrm>
          <a:off x="719640" y="1845000"/>
          <a:ext cx="7848000" cy="2488680"/>
        </p:xfrm>
        <a:graphic>
          <a:graphicData uri="http://schemas.openxmlformats.org/drawingml/2006/table">
            <a:tbl>
              <a:tblPr/>
              <a:tblGrid>
                <a:gridCol w="4580280"/>
                <a:gridCol w="3268080"/>
              </a:tblGrid>
              <a:tr h="1033200">
                <a:tc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Ilość wykonanych służb na wodach i terenach przywodnych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599400">
                <a:tc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Ilość interwencji na wodach i terenach przywodnych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856440">
                <a:tc>
                  <a:txBody>
                    <a:bodyPr lIns="34920" rIns="3492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Ilość kontroli kąpielisk</a:t>
                      </a:r>
                      <a:endParaRPr b="0" lang="pl-PL" sz="1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34920" rIns="34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l-PL" sz="1400" spc="-1" strike="noStrike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Działania profilaktyczne.</a:t>
            </a:r>
            <a:br/>
            <a:br/>
            <a:br/>
            <a:br/>
            <a:endParaRPr b="0" lang="pl-PL" sz="2400" spc="-1" strike="noStrike">
              <a:latin typeface="Arial"/>
            </a:endParaRPr>
          </a:p>
        </p:txBody>
      </p:sp>
      <p:graphicFrame>
        <p:nvGraphicFramePr>
          <p:cNvPr id="110" name="Symbol zastępczy zawartości 3"/>
          <p:cNvGraphicFramePr/>
          <p:nvPr/>
        </p:nvGraphicFramePr>
        <p:xfrm>
          <a:off x="915120" y="1495080"/>
          <a:ext cx="7560360" cy="4319640"/>
        </p:xfrm>
        <a:graphic>
          <a:graphicData uri="http://schemas.openxmlformats.org/drawingml/2006/table">
            <a:tbl>
              <a:tblPr/>
              <a:tblGrid>
                <a:gridCol w="4379400"/>
                <a:gridCol w="3181320"/>
              </a:tblGrid>
              <a:tr h="-96840">
                <a:tc gridSpan="2">
                  <a:txBody>
                    <a:bodyPr lIns="68400" rIns="68400">
                      <a:noAutofit/>
                    </a:bodyPr>
                    <a:p>
                      <a:pPr marL="343080" indent="-342360" algn="just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000000"/>
                        </a:buClr>
                        <a:buFont typeface="Arial"/>
                        <a:buAutoNum type="romanUcPeriod"/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Informacja z przebiegu akcji „Bezpieczne Wakacje 2023 - Dzielnicowy w Szkole” 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35880">
                <a:tc>
                  <a:txBody>
                    <a:bodyPr lIns="68400" rIns="68400">
                      <a:noAutofit/>
                    </a:bodyPr>
                    <a:p>
                      <a:pPr lvl="1" marL="743040" indent="-285120" algn="just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000000"/>
                        </a:buClr>
                        <a:buFont typeface="Arial"/>
                        <a:buAutoNum type="alphaLcPeriod"/>
                        <a:tabLst>
                          <a:tab algn="l" pos="-162036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placówek objętych akcją 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marL="221760"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35880">
                <a:tc gridSpan="2">
                  <a:txBody>
                    <a:bodyPr lIns="68400" rIns="68400">
                      <a:noAutofit/>
                    </a:bodyPr>
                    <a:p>
                      <a:pPr marL="89640" algn="just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 liczba przeprowadzonych spotkań: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35880">
                <a:tc>
                  <a:txBody>
                    <a:bodyPr lIns="68400" rIns="6840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ogółem 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3588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dziećmi szkół podstawowych  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335880"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młodzieżą szkół ponadpodstawowych 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717840">
                <a:tc gridSpan="2">
                  <a:txBody>
                    <a:bodyPr lIns="68400" rIns="68400">
                      <a:noAutofit/>
                    </a:bodyPr>
                    <a:p>
                      <a:pPr marL="179640">
                        <a:lnSpc>
                          <a:spcPct val="150000"/>
                        </a:lnSpc>
                        <a:spcAft>
                          <a:spcPts val="601"/>
                        </a:spcAf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II. Informacja z przebiegu działań „Bezpieczne Wakacje 2023" realizowanych  w terminie  23.06-31.08.2023 r. 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587600">
                <a:tc>
                  <a:txBody>
                    <a:bodyPr lIns="68400" rIns="68400">
                      <a:noAutofit/>
                    </a:bodyPr>
                    <a:p>
                      <a:pPr marL="343080" indent="-3423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000000"/>
                        </a:buClr>
                        <a:buFont typeface="Arial"/>
                        <a:buAutoNum type="arabicParenR"/>
                        <a:tabLst>
                          <a:tab algn="l" pos="4572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spotkań profilaktyczno – edukacyjnych 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000000"/>
                        </a:buClr>
                        <a:buFont typeface="Arial"/>
                        <a:buAutoNum type="arabicParenR"/>
                        <a:tabLst>
                          <a:tab algn="l" pos="4572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spotkań profilaktyczno-edukacyjnych w placówkach  zorganizowanego  wypoczynku                                                                                dzieci i młodzieży  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4572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pl-PL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4572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Działania profilaktyczne –cd.</a:t>
            </a:r>
            <a:br/>
            <a:br/>
            <a:br/>
            <a:br/>
            <a:endParaRPr b="0" lang="pl-PL" sz="2400" spc="-1" strike="noStrike">
              <a:latin typeface="Arial"/>
            </a:endParaRPr>
          </a:p>
        </p:txBody>
      </p:sp>
      <p:graphicFrame>
        <p:nvGraphicFramePr>
          <p:cNvPr id="112" name="Symbol zastępczy zawartości 4"/>
          <p:cNvGraphicFramePr/>
          <p:nvPr/>
        </p:nvGraphicFramePr>
        <p:xfrm>
          <a:off x="1043640" y="1052640"/>
          <a:ext cx="6840000" cy="5072760"/>
        </p:xfrm>
        <a:graphic>
          <a:graphicData uri="http://schemas.openxmlformats.org/drawingml/2006/table">
            <a:tbl>
              <a:tblPr/>
              <a:tblGrid>
                <a:gridCol w="3962160"/>
                <a:gridCol w="2878200"/>
              </a:tblGrid>
              <a:tr h="533880">
                <a:tc>
                  <a:txBody>
                    <a:bodyPr lIns="59400" rIns="59400">
                      <a:noAutofit/>
                    </a:bodyPr>
                    <a:p>
                      <a:pPr marL="252000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71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tym: liczba spotkań przeprowadzonych wspólnie z pracownikami PSSE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4572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 marL="343080" indent="-342360" algn="just">
                        <a:lnSpc>
                          <a:spcPct val="150000"/>
                        </a:lnSpc>
                        <a:spcBef>
                          <a:spcPts val="601"/>
                        </a:spcBef>
                        <a:buClr>
                          <a:srgbClr val="000000"/>
                        </a:buClr>
                        <a:buFont typeface="Arial"/>
                        <a:buAutoNum type="arabicParenR"/>
                        <a:tabLst>
                          <a:tab algn="l" pos="4572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Ujawniono (liczba):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801360">
                <a:tc>
                  <a:txBody>
                    <a:bodyPr lIns="59400" rIns="59400">
                      <a:noAutofit/>
                    </a:bodyPr>
                    <a:p>
                      <a:pPr marL="179640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wychowawców będących pod wpływem alkoholu sprawujących opiekę nad dziećmi w ramach zorganizowanych form wypoczynku 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1068120">
                <a:tc>
                  <a:txBody>
                    <a:bodyPr lIns="59400" rIns="59400">
                      <a:noAutofit/>
                    </a:bodyPr>
                    <a:p>
                      <a:pPr marL="179640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71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liczba  wszczętych postępowań w sprawach o wykroczenia z  art.92a ustawy o systemie (tj.  liczba miejsc wypoczynku dzieci i młodzieży funkcjonujących niezgodnie z prawem)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 marL="179640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71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uciekinierów, w tym: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domów rodzinnych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98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placówek opiekuńczo – wychowawczych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98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98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 mow/mos 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98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ze schronisk dla nieletnich i zakładów poprawczych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171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ujawniono nieletnich pod wpływem alkoholu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266760">
                <a:tc>
                  <a:txBody>
                    <a:bodyPr lIns="59400" rIns="59400">
                      <a:noAutofit/>
                    </a:bodyPr>
                    <a:p>
                      <a:pPr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tym uczestników zorganizowanego wypoczynku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  <a:tr h="535680">
                <a:tc>
                  <a:txBody>
                    <a:bodyPr lIns="59400" rIns="59400">
                      <a:noAutofit/>
                    </a:bodyPr>
                    <a:p>
                      <a:pPr marL="179640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ujawniono nieletnich pod wpływem środków odurzających  </a:t>
                      </a:r>
                      <a:endParaRPr b="0" lang="pl-PL" sz="10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  <a:tc>
                  <a:txBody>
                    <a:bodyPr lIns="59400" rIns="5940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spcBef>
                          <a:spcPts val="601"/>
                        </a:spcBef>
                        <a:tabLst>
                          <a:tab algn="l" pos="-2070000"/>
                        </a:tabLst>
                      </a:pPr>
                      <a:r>
                        <a:rPr b="0" lang="pl-PL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pl-PL" sz="1200" spc="-1" strike="noStrike">
                        <a:latin typeface="Arial"/>
                      </a:endParaRPr>
                    </a:p>
                  </a:txBody>
                  <a:tcPr marL="59400" marR="59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a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ytuł 2"/>
          <p:cNvSpPr/>
          <p:nvPr/>
        </p:nvSpPr>
        <p:spPr>
          <a:xfrm>
            <a:off x="395640" y="274680"/>
            <a:ext cx="8496360" cy="128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Działania profilaktyczne –cd.</a:t>
            </a:r>
            <a:br/>
            <a:br/>
            <a:br/>
            <a:br/>
            <a:endParaRPr b="0" lang="pl-PL" sz="2400" spc="-1" strike="noStrike">
              <a:latin typeface="Arial"/>
            </a:endParaRPr>
          </a:p>
        </p:txBody>
      </p:sp>
      <p:sp>
        <p:nvSpPr>
          <p:cNvPr id="114" name="Symbol zastępczy zawartości 1"/>
          <p:cNvSpPr/>
          <p:nvPr/>
        </p:nvSpPr>
        <p:spPr>
          <a:xfrm>
            <a:off x="457200" y="980640"/>
            <a:ext cx="8228880" cy="54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5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pl-PL" sz="1300" spc="-1" strike="noStrike">
                <a:solidFill>
                  <a:srgbClr val="ffffff"/>
                </a:solidFill>
                <a:latin typeface="Times New Roman"/>
              </a:rPr>
              <a:t>20 czerwca 2023 roku na Plaży Miejskiej w Gołdapi odbyła się powiatowa inauguracja akcji „Kręci mnie bezpieczeństwo nad wodą”. Podczas imprezy plenerowej służby mundurowe przeprowadziły akcję informacyjno-profilaktyczną, w ramach której odbyły się pogadanki na temat bezpiecznego wypoczynku podczas wakacji oraz pokaz sprzętu służbowego. </a:t>
            </a:r>
            <a:endParaRPr b="0" lang="pl-PL" sz="13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3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4803480" y="4320000"/>
            <a:ext cx="4016160" cy="2261160"/>
          </a:xfrm>
          <a:prstGeom prst="rect">
            <a:avLst/>
          </a:prstGeom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360000" y="4320000"/>
            <a:ext cx="3959640" cy="222660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360000" y="1980000"/>
            <a:ext cx="3959640" cy="2226960"/>
          </a:xfrm>
          <a:prstGeom prst="rect">
            <a:avLst/>
          </a:prstGeom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4"/>
          <a:stretch/>
        </p:blipFill>
        <p:spPr>
          <a:xfrm>
            <a:off x="4860000" y="1980000"/>
            <a:ext cx="3879720" cy="218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Działania profilaktyczne –cd.</a:t>
            </a:r>
            <a:br/>
            <a:br/>
            <a:br/>
            <a:br/>
            <a:endParaRPr b="0" lang="pl-PL" sz="2400" spc="-1" strike="noStrike">
              <a:latin typeface="Arial"/>
            </a:endParaRPr>
          </a:p>
        </p:txBody>
      </p:sp>
      <p:sp>
        <p:nvSpPr>
          <p:cNvPr id="120" name="Symbol zastępczy zawartości 1"/>
          <p:cNvSpPr/>
          <p:nvPr/>
        </p:nvSpPr>
        <p:spPr>
          <a:xfrm>
            <a:off x="457200" y="980640"/>
            <a:ext cx="8228880" cy="54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0000"/>
          </a:bodyPr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„</a:t>
            </a: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DZIELNICOWY W SZKOLE", 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w ramach akcji  przeprowadzono 49 spotkań edukacyjnych z uczniami szkół z terenu powiatu gołdapskiego na temat występujących zagrożeń, sposobów ich unikania oraz radzenia sobie w trudnych sytuacjach.</a:t>
            </a: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„</a:t>
            </a:r>
            <a:r>
              <a:rPr b="1" lang="pl-PL" sz="1400" spc="-1" strike="noStrike">
                <a:solidFill>
                  <a:srgbClr val="92d050"/>
                </a:solidFill>
                <a:latin typeface="Times New Roman"/>
              </a:rPr>
              <a:t>BEZPIECZNE WAKACJE 2023”, 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działania polegające na zapewnieniu bezpieczeństwa mieszkańcom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i turystom przebywającym w czasie wakacji na Warmii i Mazurach, poprzez podejmowanie działań profilaktycznych, prewencyjnych, a także poprzez komunikację zewnętrzną w obszarze profilaktyki społecznej, ukierunkowaną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na ograniczenie zagrożeń związanych z letnim wypoczynkiem. </a:t>
            </a: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W okresie od 24.06- 31.08.2023 roku wraz z pracownikami Inspekcji Sanitarno- Epidemiologicznej oraz funkcjonariuszami Straży Granicznej przeprowadzono </a:t>
            </a:r>
            <a:r>
              <a:rPr b="0" lang="pl-PL" sz="2000" spc="-1" strike="noStrike">
                <a:solidFill>
                  <a:srgbClr val="ff0000"/>
                </a:solidFill>
                <a:latin typeface="Times New Roman"/>
              </a:rPr>
              <a:t>7 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kontroli w placówkach zorganizowanego wypoczynku dzieci i młodzieży. W trakcie spotkań profilaktyczno-edukacyjnych z uczestnikami zorganizowanego wypoczynku  promowano działania „Bezpieczne wakacje” oraz akcję </a:t>
            </a:r>
            <a:r>
              <a:rPr b="0" lang="pl-PL" sz="1400" spc="-1" strike="noStrike">
                <a:solidFill>
                  <a:srgbClr val="92d050"/>
                </a:solidFill>
                <a:latin typeface="Times New Roman"/>
              </a:rPr>
              <a:t>„Kręci mnie bezpieczeństwo nad wodą”.</a:t>
            </a: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Nawiązano współpracę ze szkołami podstawowymi z terenu powiatu gołdapskiego oraz  Biblioteką Publiczną w Gołdapi. Przeprowadzono </a:t>
            </a:r>
            <a:r>
              <a:rPr b="1" lang="pl-PL" sz="1400" spc="-1" strike="noStrike">
                <a:solidFill>
                  <a:srgbClr val="ffffff"/>
                </a:solidFill>
                <a:latin typeface="Times New Roman"/>
              </a:rPr>
              <a:t>75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 spotkań z dziećmi w ramach działań „Bezpieczne wakacje” oraz </a:t>
            </a:r>
            <a:r>
              <a:rPr b="0" lang="pl-PL" sz="1400" spc="-1" strike="noStrike">
                <a:solidFill>
                  <a:srgbClr val="92d050"/>
                </a:solidFill>
                <a:latin typeface="Times New Roman"/>
              </a:rPr>
              <a:t>„Wakacje z biblioteką</a:t>
            </a: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”, na których promowano bezpieczne zachowania podczas letniego wypoczynku, jak również rozpropagowano ideę konkursu „Artystyczny przewodnik” dotyczącego bezpieczeństwa nad wodą w ramach działań „Kręci mnie bezpieczeństwo nad wodą”.</a:t>
            </a: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Nawiązano współpracę z Powiatową Stacją Sanitarno-Epidemiologiczną w Gołdapi, Ośrodkiem Sportu i Rekreacji, Wodnym Ochotniczym Pogotowiem Ratunkowym, Strażą Pożarną i Graniczną. Przeprowadzono spotkania z dziećmi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Times New Roman"/>
              </a:rPr>
              <a:t> i młodzieżą wypoczywającą na zorganizowanych formach wypoczynku, gdzie promowano bezpieczne zachowania podczas letniego wypoczynku oraz nad wodą. 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"/>
          <p:cNvPicPr/>
          <p:nvPr/>
        </p:nvPicPr>
        <p:blipFill>
          <a:blip r:embed="rId1"/>
          <a:stretch/>
        </p:blipFill>
        <p:spPr>
          <a:xfrm>
            <a:off x="0" y="19800"/>
            <a:ext cx="9143280" cy="6792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22" name="Prostokąt 6"/>
          <p:cNvSpPr/>
          <p:nvPr/>
        </p:nvSpPr>
        <p:spPr>
          <a:xfrm>
            <a:off x="323640" y="5022720"/>
            <a:ext cx="831816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40000"/>
              </a:lnSpc>
              <a:spcBef>
                <a:spcPts val="720"/>
              </a:spcBef>
            </a:pPr>
            <a:r>
              <a:rPr b="1" lang="pl-PL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DZIĘKUJĘ ZA UWAGĘ</a:t>
            </a:r>
            <a:endParaRPr b="0" lang="pl-PL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Informacja kadrowa KPP w Gołdapi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86" name="Symbol zastępczy zawartości 2"/>
          <p:cNvSpPr/>
          <p:nvPr/>
        </p:nvSpPr>
        <p:spPr>
          <a:xfrm>
            <a:off x="539640" y="1268640"/>
            <a:ext cx="8064000" cy="49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Stan etatowy KPP w Gołdapi liczy 66 policjantów natomiast stan zatrudnienia 65,</a:t>
            </a:r>
            <a:br/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8 pracowników cywilnych i 5 pracowników korpusu służby cywilnej (jeden wakat)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stan etatowy służby prewencji wynosi 44 policjantów ( jeden wakat)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stan etatowy służby kryminalnej 20 policjantów ( brak wakatów)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stan etatowy służby wspomagającej 1 policjant (brak wakatów)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Na cały sezon letni  do KPP w Gołdapi zostało delegowanych czterech funkcjonariuszy Oddziału Prewencji Policji w Olsztynie.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Siły i środki kierowane do służby patrolowej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88" name="Symbol zastępczy zawartości 2"/>
          <p:cNvSpPr/>
          <p:nvPr/>
        </p:nvSpPr>
        <p:spPr>
          <a:xfrm>
            <a:off x="539640" y="1268640"/>
            <a:ext cx="8208360" cy="49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Priorytetem działań pionu służby prewencji jest realizacja  służby patrolowej </a:t>
            </a:r>
            <a:br/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w rejonach szczególnie zagrożonych przestępczością kryminalną i wykroczeniami. Dlatego też w Komendzie Powiatowej Policji w Gołdapi przykładano dużą wagę </a:t>
            </a:r>
            <a:br/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do właściwej jej organizacji i wykonawstwa. 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Dyslokację służby każdorazowo poprzedzano analizą stanu bezpieczeństwa i porządku publicznego na terenie powiatu oraz analizą stopnia zagrożenia ładu i porządku publicznego w przewidywanych i odbywających się imprezach rozrywkowych </a:t>
            </a:r>
            <a:br/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i rekreacyjnych.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Główny ciężar służby patrolowej spada na Referat Patrolowo-Interwencyjny.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W sezonie letnim policjanci wykonali łącznie -  </a:t>
            </a:r>
            <a:r>
              <a:rPr b="1" lang="pl-PL" sz="1800" spc="-1" strike="noStrike">
                <a:solidFill>
                  <a:srgbClr val="ff0000"/>
                </a:solidFill>
                <a:latin typeface="Times New Roman"/>
              </a:rPr>
              <a:t>689 służb zewnętrznych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Ilość wykonanych służb patrolowych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0" name="Symbol zastępczy zawartości 2"/>
          <p:cNvSpPr/>
          <p:nvPr/>
        </p:nvSpPr>
        <p:spPr>
          <a:xfrm>
            <a:off x="388800" y="1417680"/>
            <a:ext cx="8208360" cy="47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Patrol zmotoryzowany - 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632 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służby zewnętrzne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Patrol pieszy -  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15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służb zewnętrznych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Służba w PDOZ - 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 85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służby ochronne           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Inne czynności  - 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44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 służby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Inni policjanci KPP w Gołdapi kierowani do służby patrolowej:  42 służby zewnętrzne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 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Siły i środki kierowane do służby na drodze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2" name="Symbol zastępczy zawartości 2"/>
          <p:cNvSpPr/>
          <p:nvPr/>
        </p:nvSpPr>
        <p:spPr>
          <a:xfrm>
            <a:off x="395640" y="1845000"/>
            <a:ext cx="8208360" cy="43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W 2023 roku stan ewidencyjny Zespołu Ruchu Drogowego wynosi </a:t>
            </a:r>
            <a:br/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7 funkcjonariuszy. Zaangażowanie  policjantów ruchu drogowego  kierowanych do codziennej służby przedstawia  się następująco: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nadzór/kontrola ruchu w trasie/w rejonie  - 206 służb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obsługa zdarzeń drogowych i sporządzanie dokumentacji 11 służb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inne czynności/delegowania -33  służby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Wspólne służby z podmiotami pozapolicyjnymi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4" name="Symbol zastępczy zawartości 2"/>
          <p:cNvSpPr/>
          <p:nvPr/>
        </p:nvSpPr>
        <p:spPr>
          <a:xfrm>
            <a:off x="395640" y="1268640"/>
            <a:ext cx="8208360" cy="49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- służba ze  Strażą Graniczną ---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- służba z Krajową Administracją Skarbową - Oddział Celny w Gołdapi  ---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- służba ze Strażą Miejską – </a:t>
            </a:r>
            <a:r>
              <a:rPr b="0" lang="pl-PL" sz="2000" spc="-1" strike="noStrike">
                <a:solidFill>
                  <a:srgbClr val="ff0000"/>
                </a:solidFill>
                <a:latin typeface="Times New Roman"/>
              </a:rPr>
              <a:t>1 służba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- służba z  Inspekcją Transportu Drogowego ---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Służba obchodowa dzielnicowych</a:t>
            </a:r>
            <a:br/>
            <a:endParaRPr b="0" lang="pl-PL" sz="2400" spc="-1" strike="noStrike">
              <a:latin typeface="Arial"/>
            </a:endParaRPr>
          </a:p>
        </p:txBody>
      </p:sp>
      <p:sp>
        <p:nvSpPr>
          <p:cNvPr id="96" name="Symbol zastępczy zawartości 2"/>
          <p:cNvSpPr/>
          <p:nvPr/>
        </p:nvSpPr>
        <p:spPr>
          <a:xfrm>
            <a:off x="395640" y="1417680"/>
            <a:ext cx="8208360" cy="47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W 2023 roku stan ewidencyjny wynosi 6 policjantów z Zespołu Dzielnicowych -  stan faktyczny do służby obchodowej wynosi obecnie 5 funkcjonariuszy  -  brak wakatów, jedna dzielnicowa  przebywa na urlopie macierzyńskim. </a:t>
            </a:r>
            <a:endParaRPr b="0" lang="pl-PL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Zaangażowanie  dzielnicowych kierowanych do codziennej służby obchodowej w czasie wakacji na terenie powiatu  przedstawia  się następująco:                                                                 </a:t>
            </a: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                                    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obchód - </a:t>
            </a: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 144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  służby 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patrol zmotoryzowany - </a:t>
            </a: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 4 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służb </a:t>
            </a:r>
            <a:endParaRPr b="0" lang="pl-PL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inne czynności - </a:t>
            </a: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4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 służby 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Czynności wyjaśniające  w sprawach o wykroczenia.</a:t>
            </a:r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Ilość interwencji</a:t>
            </a:r>
            <a:br/>
            <a:endParaRPr b="0" lang="pl-PL" sz="2400" spc="-1" strike="noStrike">
              <a:latin typeface="Arial"/>
            </a:endParaRPr>
          </a:p>
        </p:txBody>
      </p:sp>
      <p:sp>
        <p:nvSpPr>
          <p:cNvPr id="98" name="Symbol zastępczy zawartości 2"/>
          <p:cNvSpPr/>
          <p:nvPr/>
        </p:nvSpPr>
        <p:spPr>
          <a:xfrm>
            <a:off x="395640" y="1628640"/>
            <a:ext cx="8208360" cy="45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92d050"/>
                </a:solidFill>
                <a:latin typeface="Times New Roman"/>
              </a:rPr>
              <a:t>Wnioski o ukaranie.</a:t>
            </a:r>
            <a:endParaRPr b="0" lang="pl-PL" sz="20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W okresie wakacyjnym  policjanci Komendy Powiatowej Policji w Gołdapi prowadzący czynności wyjaśniające w sprawach o wykroczenia  łącznie przeprowadzili </a:t>
            </a:r>
            <a:r>
              <a:rPr b="1" lang="pl-PL" sz="1800" spc="-1" strike="noStrike">
                <a:solidFill>
                  <a:srgbClr val="ff0000"/>
                </a:solidFill>
                <a:latin typeface="Times New Roman"/>
              </a:rPr>
              <a:t>108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 postępowań.  Do  Sądu Rejonowego w Olecku  skierowano </a:t>
            </a:r>
            <a:br/>
            <a:r>
              <a:rPr b="1" lang="pl-PL" sz="1800" spc="-1" strike="noStrike">
                <a:solidFill>
                  <a:srgbClr val="ff0000"/>
                </a:solidFill>
                <a:latin typeface="Times New Roman"/>
              </a:rPr>
              <a:t>60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wniosków o ukaranie.</a:t>
            </a: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                                                                                                                 </a:t>
            </a:r>
            <a:endParaRPr b="0" lang="pl-P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pl-P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92d050"/>
                </a:solidFill>
                <a:latin typeface="Times New Roman"/>
              </a:rPr>
              <a:t>Ilość podejmowanych Interwencji.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W okresie wakacyjnym policjanci Komendy Powiatowej Policji w Gołdapi  zostali zadysponowani do obsługi łącznie </a:t>
            </a:r>
            <a:r>
              <a:rPr b="1" lang="pl-PL" sz="1800" spc="-1" strike="noStrike">
                <a:solidFill>
                  <a:srgbClr val="ff0000"/>
                </a:solidFill>
                <a:latin typeface="Times New Roman"/>
              </a:rPr>
              <a:t>812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zleconych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interwencji 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br/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Na ogólną liczbę interwencji złożyły się:                                              </a:t>
            </a:r>
            <a:endParaRPr b="0" lang="pl-PL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interwencje domowe -  </a:t>
            </a:r>
            <a:r>
              <a:rPr b="1" lang="pl-PL" sz="1800" spc="-1" strike="noStrike">
                <a:solidFill>
                  <a:srgbClr val="ff0000"/>
                </a:solidFill>
                <a:latin typeface="Times New Roman"/>
              </a:rPr>
              <a:t>56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interwencji  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                                   </a:t>
            </a:r>
            <a:endParaRPr b="0" lang="pl-PL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interwencje w miejscach publicznych i  pozostałe - 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pl-PL" sz="1800" spc="-1" strike="noStrike">
                <a:solidFill>
                  <a:srgbClr val="ff0000"/>
                </a:solidFill>
                <a:latin typeface="Times New Roman"/>
              </a:rPr>
              <a:t>756</a:t>
            </a:r>
            <a:r>
              <a:rPr b="0" lang="pl-PL" sz="1800" spc="-1" strike="noStrike">
                <a:solidFill>
                  <a:srgbClr val="ffffff"/>
                </a:solidFill>
                <a:latin typeface="Times New Roman"/>
              </a:rPr>
              <a:t> interwencji</a:t>
            </a:r>
            <a:r>
              <a:rPr b="1" lang="pl-PL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ytuł 2"/>
          <p:cNvSpPr/>
          <p:nvPr/>
        </p:nvSpPr>
        <p:spPr>
          <a:xfrm>
            <a:off x="395640" y="274680"/>
            <a:ext cx="84963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lang="pl-PL" sz="2400" spc="-1" strike="noStrike">
                <a:solidFill>
                  <a:srgbClr val="ffc000"/>
                </a:solidFill>
                <a:latin typeface="Arial"/>
              </a:rPr>
              <a:t>Konwoje i doprowadzenia osób zatrzymanych.</a:t>
            </a:r>
            <a:br/>
            <a:br/>
            <a:endParaRPr b="0" lang="pl-PL" sz="2400" spc="-1" strike="noStrike">
              <a:latin typeface="Arial"/>
            </a:endParaRPr>
          </a:p>
        </p:txBody>
      </p:sp>
      <p:sp>
        <p:nvSpPr>
          <p:cNvPr id="100" name="Symbol zastępczy zawartości 2"/>
          <p:cNvSpPr/>
          <p:nvPr/>
        </p:nvSpPr>
        <p:spPr>
          <a:xfrm>
            <a:off x="395640" y="1417680"/>
            <a:ext cx="8208360" cy="43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W czasie wakacji  do Pomieszczeniach Dla Osób Zatrzymanych  trafiły  łącznie </a:t>
            </a:r>
            <a:r>
              <a:rPr b="1" lang="pl-PL" sz="2400" spc="-1" strike="noStrike">
                <a:solidFill>
                  <a:srgbClr val="ff0000"/>
                </a:solidFill>
                <a:latin typeface="Times New Roman"/>
              </a:rPr>
              <a:t>52 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osoby.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Na ogólną liczbę zatrzymanych  złożyły się doprowadzenia do:                                                          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- </a:t>
            </a:r>
            <a:r>
              <a:rPr b="1" lang="pl-PL" sz="2400" spc="-1" strike="noStrike">
                <a:solidFill>
                  <a:srgbClr val="ff0000"/>
                </a:solidFill>
                <a:latin typeface="Times New Roman"/>
              </a:rPr>
              <a:t>21</a:t>
            </a: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zatrzymanych osób do wyjaśnienia sprawy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          </a:t>
            </a: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                                     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- </a:t>
            </a:r>
            <a:r>
              <a:rPr b="1" lang="pl-PL" sz="2400" spc="-1" strike="noStrike">
                <a:solidFill>
                  <a:srgbClr val="ff0000"/>
                </a:solidFill>
                <a:latin typeface="Times New Roman"/>
              </a:rPr>
              <a:t>24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 osób zatrzymanych do wytrzeźwienia</a:t>
            </a:r>
            <a:r>
              <a:rPr b="1" lang="pl-PL" sz="2400" spc="-1" strike="noStrike">
                <a:solidFill>
                  <a:srgbClr val="ffffff"/>
                </a:solidFill>
                <a:latin typeface="Times New Roman"/>
              </a:rPr>
              <a:t>                                                               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- </a:t>
            </a:r>
            <a:r>
              <a:rPr b="1" lang="pl-PL" sz="2400" spc="-1" strike="noStrike">
                <a:solidFill>
                  <a:srgbClr val="ff0000"/>
                </a:solidFill>
                <a:latin typeface="Times New Roman"/>
              </a:rPr>
              <a:t>7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 osób zatrzymanych z związku z wydanym sądowym nakazem 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doprowadzenia  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0d78c9"/>
      </a:accent3>
      <a:accent4>
        <a:srgbClr val="31479f"/>
      </a:accent4>
      <a:accent5>
        <a:srgbClr val="31479f"/>
      </a:accent5>
      <a:accent6>
        <a:srgbClr val="11b2eb"/>
      </a:accent6>
      <a:hlink>
        <a:srgbClr val="8bc9f7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0d78c9"/>
      </a:accent3>
      <a:accent4>
        <a:srgbClr val="31479f"/>
      </a:accent4>
      <a:accent5>
        <a:srgbClr val="31479f"/>
      </a:accent5>
      <a:accent6>
        <a:srgbClr val="11b2eb"/>
      </a:accent6>
      <a:hlink>
        <a:srgbClr val="8bc9f7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0d78c9"/>
      </a:accent3>
      <a:accent4>
        <a:srgbClr val="31479f"/>
      </a:accent4>
      <a:accent5>
        <a:srgbClr val="31479f"/>
      </a:accent5>
      <a:accent6>
        <a:srgbClr val="11b2eb"/>
      </a:accent6>
      <a:hlink>
        <a:srgbClr val="8bc9f7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10288</TotalTime>
  <Application>LibreOffice/7.1.1.2$Windows_X86_64 LibreOffice_project/fe0b08f4af1bacafe4c7ecc87ce55bb426164676</Application>
  <AppVersion>15.0000</AppVersion>
  <Words>680</Words>
  <Paragraphs>241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2013-01-16T06:40:49Z</dcterms:created>
  <dc:creator>Administrator</dc:creator>
  <dc:description/>
  <dc:language>pl-PL</dc:language>
  <cp:lastModifiedBy/>
  <cp:lastPrinted>2021-01-07T13:43:59Z</cp:lastPrinted>
  <dcterms:modified xsi:type="dcterms:W3CDTF">2023-08-31T15:15:36Z</dcterms:modified>
  <cp:revision>782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18</vt:i4>
  </property>
  <property fmtid="{D5CDD505-2E9C-101B-9397-08002B2CF9AE}" pid="3" name="PresentationFormat">
    <vt:lpwstr>Pokaz na ekranie (4:3)</vt:lpwstr>
  </property>
  <property fmtid="{D5CDD505-2E9C-101B-9397-08002B2CF9AE}" pid="4" name="Slides">
    <vt:i4>18</vt:i4>
  </property>
</Properties>
</file>