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2" r:id="rId2"/>
    <p:sldMasterId id="2147483813" r:id="rId3"/>
  </p:sldMasterIdLst>
  <p:handoutMasterIdLst>
    <p:handoutMasterId r:id="rId12"/>
  </p:handoutMasterIdLst>
  <p:sldIdLst>
    <p:sldId id="256" r:id="rId4"/>
    <p:sldId id="272" r:id="rId5"/>
    <p:sldId id="282" r:id="rId6"/>
    <p:sldId id="273" r:id="rId7"/>
    <p:sldId id="268" r:id="rId8"/>
    <p:sldId id="271" r:id="rId9"/>
    <p:sldId id="290" r:id="rId10"/>
    <p:sldId id="291" r:id="rId11"/>
  </p:sldIdLst>
  <p:sldSz cx="9144000" cy="6858000" type="screen4x3"/>
  <p:notesSz cx="6888163" cy="100187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62" autoAdjust="0"/>
    <p:restoredTop sz="90929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770027545965695E-2"/>
          <c:y val="3.8585209003215437E-2"/>
          <c:w val="0.69185296795418116"/>
          <c:h val="0.869063270628148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0.18618396749168825"/>
                  <c:y val="-1.00301288705480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30291835980790544"/>
                  <c:y val="-2.57234726688112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2755818248984119"/>
                  <c:y val="-5.1446945337620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7083629252225827"/>
                  <c:y val="1.3117770000972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1177528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15995567048394"/>
                      <c:h val="6.1672126996987112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6339869281045752E-3"/>
                  <c:y val="-3.0864197530864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1165620</c:v>
                </c:pt>
                <c:pt idx="1">
                  <c:v>1281011</c:v>
                </c:pt>
                <c:pt idx="2">
                  <c:v>1430565</c:v>
                </c:pt>
                <c:pt idx="3">
                  <c:v>1534916</c:v>
                </c:pt>
                <c:pt idx="4">
                  <c:v>1727305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Arkusz1!#REF!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Arkusz1!#REF!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Arkusz1!$E$2:$E$6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733504"/>
        <c:axId val="187735040"/>
      </c:barChart>
      <c:catAx>
        <c:axId val="187733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7735040"/>
        <c:crosses val="autoZero"/>
        <c:auto val="1"/>
        <c:lblAlgn val="ctr"/>
        <c:lblOffset val="100"/>
        <c:noMultiLvlLbl val="0"/>
      </c:catAx>
      <c:valAx>
        <c:axId val="1877350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7733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0936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901699" y="1"/>
            <a:ext cx="2984871" cy="500936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8753EAB5-1D04-499D-A5D4-C7F3D4012DE7}" type="datetimeFigureOut">
              <a:rPr lang="pl-PL" smtClean="0"/>
              <a:t>2023-04-12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0936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901699" y="9516039"/>
            <a:ext cx="2984871" cy="500936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FE3384A7-A262-45FD-B89B-F825261C1F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458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pPr>
              <a:defRPr/>
            </a:pPr>
            <a:fld id="{2CB48AC7-C39D-4C6E-9A26-C573106B367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35BAD-B161-4AD4-8AD7-38AF3224081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4A453-56E6-4835-8F27-3F8E9624FBD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48AC7-C39D-4C6E-9A26-C573106B367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996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E98FE-5DC2-4BE8-AAE0-0A7A72F7B1C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1273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9A4C-31A6-40A3-94F4-FEB4F03420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709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24000-CE53-46EB-AA87-46E72C7AE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491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130A0-7601-4E15-BFD1-4DECE7898C9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847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1596-63A5-452C-A57C-1856FB2F53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593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D53E2-D085-4E99-B3E5-55091C9714E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311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9E8C9-4C43-46C7-BB03-41AEA2C4F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79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E98FE-5DC2-4BE8-AAE0-0A7A72F7B1C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CF177-2C3E-487A-9EE2-281F6ACCD1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8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098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3489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940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598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172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35BAD-B161-4AD4-8AD7-38AF3224081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539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4A453-56E6-4835-8F27-3F8E9624FBD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055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48AC7-C39D-4C6E-9A26-C573106B367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1981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E98FE-5DC2-4BE8-AAE0-0A7A72F7B1C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03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9A4C-31A6-40A3-94F4-FEB4F03420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9A4C-31A6-40A3-94F4-FEB4F03420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500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24000-CE53-46EB-AA87-46E72C7AE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194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130A0-7601-4E15-BFD1-4DECE7898C9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8759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1596-63A5-452C-A57C-1856FB2F53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65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D53E2-D085-4E99-B3E5-55091C9714E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203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9E8C9-4C43-46C7-BB03-41AEA2C4F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877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CF177-2C3E-487A-9EE2-281F6ACCD1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06255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0425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9303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707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24000-CE53-46EB-AA87-46E72C7AE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8718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5086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791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35BAD-B161-4AD4-8AD7-38AF3224081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51128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4A453-56E6-4835-8F27-3F8E9624FBD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001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130A0-7601-4E15-BFD1-4DECE7898C9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1596-63A5-452C-A57C-1856FB2F53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D53E2-D085-4E99-B3E5-55091C9714E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9E8C9-4C43-46C7-BB03-41AEA2C4F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CF177-2C3E-487A-9EE2-281F6ACCD1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86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84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692696"/>
            <a:ext cx="7272808" cy="5976664"/>
          </a:xfrm>
          <a:noFill/>
          <a:ln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  <a:tileRect/>
            </a:gradFill>
          </a:ln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pl-PL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Sprawozdanie </a:t>
            </a:r>
            <a:br>
              <a:rPr lang="pl-PL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z realizacji Powiatowego Programu Działań na Rzecz Osób Niepełnosprawnych</a:t>
            </a:r>
            <a:br>
              <a:rPr lang="pl-PL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 2022 roku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pl-PL" dirty="0" smtClean="0"/>
          </a:p>
          <a:p>
            <a:pPr eaLnBrk="1" hangingPunct="1"/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eaLnBrk="1" hangingPunct="1"/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411760" cy="1503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" y="0"/>
            <a:ext cx="9139129" cy="6858000"/>
          </a:xfrm>
        </p:spPr>
      </p:pic>
      <p:sp>
        <p:nvSpPr>
          <p:cNvPr id="5" name="Prostokąt 4"/>
          <p:cNvSpPr/>
          <p:nvPr/>
        </p:nvSpPr>
        <p:spPr>
          <a:xfrm>
            <a:off x="323528" y="188640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pl-PL" sz="3200" b="1" dirty="0" smtClean="0">
                <a:latin typeface="Bookman Old Style" pitchFamily="18" charset="0"/>
              </a:rPr>
              <a:t>Zadania na rzecz niepełnosprawnych mieszkańców powiatu realizowano                   z następujących środków/programów:</a:t>
            </a:r>
            <a:endParaRPr lang="pl-PL" b="1" dirty="0" smtClean="0">
              <a:latin typeface="Bookman Old Style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PFRON – 1.727.305,00 zł.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Aktywny Samorząd –  85.114,82 zł.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Powiat Gołdapski –  143.867,00 zł.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Asystent osobisty osoby niepełnosprawnej – 110.772 zł.</a:t>
            </a:r>
          </a:p>
          <a:p>
            <a:pPr algn="ctr" eaLnBrk="1" hangingPunct="1">
              <a:lnSpc>
                <a:spcPct val="150000"/>
              </a:lnSpc>
            </a:pP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013176"/>
            <a:ext cx="8064896" cy="1524000"/>
          </a:xfrm>
        </p:spPr>
        <p:txBody>
          <a:bodyPr>
            <a:normAutofit/>
          </a:bodyPr>
          <a:lstStyle/>
          <a:p>
            <a:pPr algn="ctr"/>
            <a:r>
              <a:rPr lang="pl-P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Wysokość środków PFRON</a:t>
            </a:r>
            <a:endParaRPr lang="pl-PL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249076"/>
              </p:ext>
            </p:extLst>
          </p:nvPr>
        </p:nvGraphicFramePr>
        <p:xfrm>
          <a:off x="533400" y="533400"/>
          <a:ext cx="8359080" cy="447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356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 flipV="1">
            <a:off x="0" y="-242888"/>
            <a:ext cx="5003800" cy="431801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2">
                    <a:lumMod val="75000"/>
                  </a:schemeClr>
                </a:solidFill>
                <a:effectLst>
                  <a:outerShdw blurRad="139700" dist="177800" dir="2700000" algn="tl">
                    <a:schemeClr val="tx1">
                      <a:alpha val="43000"/>
                    </a:schemeClr>
                  </a:outerShdw>
                </a:effectLst>
                <a:latin typeface="Berlin Sans FB" pitchFamily="34" charset="0"/>
              </a:rPr>
              <a:t/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  <a:effectLst>
                  <a:outerShdw blurRad="139700" dist="177800" dir="2700000" algn="tl">
                    <a:schemeClr val="tx1">
                      <a:alpha val="43000"/>
                    </a:schemeClr>
                  </a:outerShdw>
                </a:effectLst>
                <a:latin typeface="Berlin Sans FB" pitchFamily="34" charset="0"/>
              </a:rPr>
            </a:b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43877" y="260648"/>
            <a:ext cx="6978761" cy="891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Bariery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architektoniczne</a:t>
            </a:r>
            <a:endParaRPr lang="pl-PL" b="1" dirty="0" smtClean="0"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pl-PL" sz="20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Wydano: 49.989,20 </a:t>
            </a:r>
            <a:r>
              <a:rPr lang="pl-PL" sz="20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zł</a:t>
            </a:r>
            <a:r>
              <a:rPr lang="pl-PL" sz="20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- s</a:t>
            </a:r>
            <a:r>
              <a:rPr lang="pl-PL" sz="2000" dirty="0" smtClean="0">
                <a:latin typeface="Book Antiqua" panose="02040602050305030304" pitchFamily="18" charset="0"/>
              </a:rPr>
              <a:t>korzystało </a:t>
            </a:r>
            <a:r>
              <a:rPr lang="pl-PL" sz="2000" dirty="0" smtClean="0">
                <a:latin typeface="Book Antiqua" panose="02040602050305030304" pitchFamily="18" charset="0"/>
              </a:rPr>
              <a:t>11 </a:t>
            </a:r>
            <a:r>
              <a:rPr lang="pl-PL" sz="2000" dirty="0" smtClean="0">
                <a:latin typeface="Book Antiqua" panose="02040602050305030304" pitchFamily="18" charset="0"/>
              </a:rPr>
              <a:t>osób</a:t>
            </a: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Likwidacja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barier technicznych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b="1" dirty="0" smtClean="0">
                <a:latin typeface="Book Antiqua" panose="02040602050305030304" pitchFamily="18" charset="0"/>
              </a:rPr>
              <a:t>Wydano: 17.250,00 </a:t>
            </a:r>
            <a:r>
              <a:rPr lang="pl-PL" sz="2000" b="1" dirty="0" smtClean="0">
                <a:latin typeface="Book Antiqua" panose="02040602050305030304" pitchFamily="18" charset="0"/>
              </a:rPr>
              <a:t>zł - </a:t>
            </a:r>
            <a:r>
              <a:rPr lang="pl-PL" sz="2000" dirty="0" smtClean="0">
                <a:latin typeface="Book Antiqua" panose="02040602050305030304" pitchFamily="18" charset="0"/>
              </a:rPr>
              <a:t>dofinansowanie </a:t>
            </a:r>
            <a:r>
              <a:rPr lang="pl-PL" sz="2000" dirty="0" smtClean="0">
                <a:latin typeface="Book Antiqua" panose="02040602050305030304" pitchFamily="18" charset="0"/>
              </a:rPr>
              <a:t>otrzymały 4 </a:t>
            </a:r>
            <a:r>
              <a:rPr lang="pl-PL" sz="2000" dirty="0" smtClean="0">
                <a:latin typeface="Book Antiqua" panose="02040602050305030304" pitchFamily="18" charset="0"/>
              </a:rPr>
              <a:t>osoby</a:t>
            </a:r>
          </a:p>
          <a:p>
            <a:pPr algn="ctr"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Bariery  w komunikowaniu się </a:t>
            </a:r>
          </a:p>
          <a:p>
            <a:pPr>
              <a:defRPr/>
            </a:pPr>
            <a:r>
              <a:rPr lang="pl-PL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Wydano: </a:t>
            </a:r>
            <a:r>
              <a:rPr lang="pl-PL" sz="20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9400,00zł - d</a:t>
            </a:r>
            <a:r>
              <a:rPr lang="pl-PL" sz="2000" b="1" dirty="0" smtClean="0">
                <a:latin typeface="Book Antiqua" panose="02040602050305030304" pitchFamily="18" charset="0"/>
              </a:rPr>
              <a:t>o</a:t>
            </a:r>
            <a:r>
              <a:rPr lang="pl-PL" sz="2000" dirty="0" smtClean="0">
                <a:latin typeface="Book Antiqua" panose="02040602050305030304" pitchFamily="18" charset="0"/>
              </a:rPr>
              <a:t>finansowanie </a:t>
            </a:r>
            <a:r>
              <a:rPr lang="pl-PL" sz="2000" dirty="0">
                <a:latin typeface="Book Antiqua" panose="02040602050305030304" pitchFamily="18" charset="0"/>
              </a:rPr>
              <a:t>otrzymało 6 osób </a:t>
            </a:r>
            <a:endParaRPr lang="pl-PL" sz="2000" dirty="0" smtClean="0">
              <a:latin typeface="Book Antiqua" panose="02040602050305030304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Przedmioty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ortopedyczne i środki pomocnicze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b="1" dirty="0">
                <a:latin typeface="Book Antiqua" panose="02040602050305030304" pitchFamily="18" charset="0"/>
              </a:rPr>
              <a:t>Wydano: 253.200,26 </a:t>
            </a:r>
            <a:r>
              <a:rPr lang="pl-PL" sz="2000" b="1" dirty="0" smtClean="0">
                <a:latin typeface="Book Antiqua" panose="02040602050305030304" pitchFamily="18" charset="0"/>
              </a:rPr>
              <a:t>zł - </a:t>
            </a:r>
            <a:r>
              <a:rPr lang="pl-PL" sz="2000" dirty="0" smtClean="0">
                <a:latin typeface="Book Antiqua" panose="02040602050305030304" pitchFamily="18" charset="0"/>
              </a:rPr>
              <a:t>skorzystało </a:t>
            </a:r>
            <a:r>
              <a:rPr lang="pl-PL" sz="2000" dirty="0">
                <a:latin typeface="Book Antiqua" panose="02040602050305030304" pitchFamily="18" charset="0"/>
              </a:rPr>
              <a:t>218 </a:t>
            </a:r>
            <a:r>
              <a:rPr lang="pl-PL" sz="2000" dirty="0" smtClean="0">
                <a:latin typeface="Book Antiqua" panose="02040602050305030304" pitchFamily="18" charset="0"/>
              </a:rPr>
              <a:t>osób</a:t>
            </a:r>
          </a:p>
          <a:p>
            <a:pPr algn="ctr"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Sprzęt rehabilitacyjny</a:t>
            </a:r>
          </a:p>
          <a:p>
            <a:pPr>
              <a:defRPr/>
            </a:pPr>
            <a:r>
              <a:rPr lang="pl-PL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Wydano: 12570,70 </a:t>
            </a:r>
            <a:r>
              <a:rPr lang="pl-PL" sz="20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zł - </a:t>
            </a:r>
            <a:r>
              <a:rPr lang="pl-PL" sz="2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d</a:t>
            </a:r>
            <a:r>
              <a:rPr lang="pl-PL" sz="2000" dirty="0" smtClean="0">
                <a:latin typeface="Book Antiqua" panose="02040602050305030304" pitchFamily="18" charset="0"/>
              </a:rPr>
              <a:t>ofinansowanie </a:t>
            </a:r>
            <a:r>
              <a:rPr lang="pl-PL" sz="2000" dirty="0">
                <a:latin typeface="Book Antiqua" panose="02040602050305030304" pitchFamily="18" charset="0"/>
              </a:rPr>
              <a:t>otrzymały 4 osoby </a:t>
            </a:r>
            <a:endParaRPr lang="pl-PL" sz="2000" dirty="0" smtClean="0">
              <a:latin typeface="Book Antiqua" panose="02040602050305030304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Turnusy Rehabilitacyjne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b="1" dirty="0">
                <a:latin typeface="Book Antiqua" panose="02040602050305030304" pitchFamily="18" charset="0"/>
              </a:rPr>
              <a:t>Wydano: 63.914,00 </a:t>
            </a:r>
            <a:r>
              <a:rPr lang="pl-PL" sz="2000" b="1" dirty="0" smtClean="0">
                <a:latin typeface="Book Antiqua" panose="02040602050305030304" pitchFamily="18" charset="0"/>
              </a:rPr>
              <a:t>zł - </a:t>
            </a:r>
            <a:r>
              <a:rPr lang="pl-PL" sz="2000" dirty="0" smtClean="0">
                <a:latin typeface="Book Antiqua" panose="02040602050305030304" pitchFamily="18" charset="0"/>
              </a:rPr>
              <a:t>skorzystały  </a:t>
            </a:r>
            <a:r>
              <a:rPr lang="pl-PL" sz="2000" dirty="0">
                <a:latin typeface="Book Antiqua" panose="02040602050305030304" pitchFamily="18" charset="0"/>
              </a:rPr>
              <a:t>34 </a:t>
            </a:r>
            <a:r>
              <a:rPr lang="pl-PL" sz="2000" dirty="0" smtClean="0">
                <a:latin typeface="Book Antiqua" panose="02040602050305030304" pitchFamily="18" charset="0"/>
              </a:rPr>
              <a:t>osoby</a:t>
            </a:r>
            <a:endParaRPr lang="pl-PL" sz="2000" dirty="0">
              <a:latin typeface="Book Antiqua" panose="02040602050305030304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Sport, kultura, rekreacja i turystyka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b="1" dirty="0" smtClean="0">
                <a:latin typeface="Book Antiqua" panose="02040602050305030304" pitchFamily="18" charset="0"/>
              </a:rPr>
              <a:t>Wydano: 14202 zł </a:t>
            </a:r>
            <a:r>
              <a:rPr lang="pl-PL" sz="2000" dirty="0" smtClean="0">
                <a:latin typeface="Book Antiqua" panose="02040602050305030304" pitchFamily="18" charset="0"/>
              </a:rPr>
              <a:t>– 3 wnioski</a:t>
            </a:r>
            <a:endParaRPr lang="pl-PL" sz="2000" dirty="0">
              <a:latin typeface="Book Antiqua" panose="02040602050305030304" pitchFamily="18" charset="0"/>
            </a:endParaRPr>
          </a:p>
          <a:p>
            <a:pPr>
              <a:defRPr/>
            </a:pPr>
            <a:endParaRPr lang="pl-PL" sz="2000" dirty="0"/>
          </a:p>
          <a:p>
            <a:pPr eaLnBrk="1" hangingPunct="1">
              <a:lnSpc>
                <a:spcPct val="150000"/>
              </a:lnSpc>
              <a:defRPr/>
            </a:pPr>
            <a:endParaRPr lang="pl-PL" sz="20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pl-PL" sz="1800" dirty="0" smtClean="0"/>
          </a:p>
          <a:p>
            <a:pPr marL="0" indent="0" algn="ctr">
              <a:buNone/>
            </a:pPr>
            <a:endParaRPr lang="pl-PL" sz="1800" dirty="0"/>
          </a:p>
          <a:p>
            <a:pPr algn="ctr" eaLnBrk="1" hangingPunct="1">
              <a:lnSpc>
                <a:spcPct val="150000"/>
              </a:lnSpc>
              <a:defRPr/>
            </a:pPr>
            <a:endParaRPr lang="pl-PL" b="1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l-PL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1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107504" y="0"/>
            <a:ext cx="7704855" cy="18694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Warsztat </a:t>
            </a:r>
            <a:b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</a:br>
            <a: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Terapii Zajęciowej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107504" y="2160590"/>
            <a:ext cx="7488831" cy="388077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Środki PFRON – 1.294.800 zł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Środki ze Starostwa Powiatowego              w Gołdapi (10%) – 143.867,00 zł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Środki własne Caritas – 21.271,00 zł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347713" cy="1930400"/>
          </a:xfrm>
        </p:spPr>
        <p:txBody>
          <a:bodyPr>
            <a:normAutofit/>
          </a:bodyPr>
          <a:lstStyle/>
          <a:p>
            <a:pPr algn="ctr"/>
            <a:r>
              <a:rPr lang="pl-PL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Rehabilitacja </a:t>
            </a:r>
            <a:br>
              <a:rPr lang="pl-PL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</a:br>
            <a:r>
              <a:rPr lang="pl-PL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zawodowa </a:t>
            </a:r>
            <a:endParaRPr lang="pl-PL" sz="2000" b="1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05143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Instrumenty i usługi rynku pracy- 11.978,84 (staże)</a:t>
            </a:r>
          </a:p>
          <a:p>
            <a:pPr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Rozpoczęcie działalności gospodarczej, rolniczej albo wniesienie wkładu do spółdzielni socjalnej – 0</a:t>
            </a:r>
          </a:p>
          <a:p>
            <a:pPr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Zwrot kosztów wyposażenia  lub doposażenia stanowiska pracy osoby niepełnosprawnej –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pl-PL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354" y="0"/>
            <a:ext cx="7740351" cy="1813768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Aktywny </a:t>
            </a:r>
            <a:br>
              <a:rPr lang="pl-PL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</a:br>
            <a:r>
              <a:rPr lang="pl-PL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Samorząd</a:t>
            </a:r>
            <a:endParaRPr lang="pl-PL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84784"/>
            <a:ext cx="8964488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PCPR od 2012 roku realizuje pilotażowy program Aktywny </a:t>
            </a:r>
            <a:r>
              <a:rPr lang="pl-PL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amorząd:</a:t>
            </a:r>
          </a:p>
          <a:p>
            <a:pPr marL="0" indent="0">
              <a:buNone/>
            </a:pP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Środki wykorzystane w 2022 r. – 85.114,82 zł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uzyskaniu wykształcenia na poziomie wyższym – 14 os.  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zakupie sprzętu elektronicznego, jego elementów, oprogramowania – 1 os.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utrzymaniu aktywności zawodowej poprzez zapewnienie opieki dla osoby zależnej – </a:t>
            </a:r>
            <a:r>
              <a:rPr lang="pl-PL" sz="26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 os.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zakupie wózka inwalidzkiego o napędzie elektrycznym – 1 os.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zakupie i montażu oprzyrządowania do posiadanego samochodu – 1 osoba  </a:t>
            </a:r>
          </a:p>
          <a:p>
            <a:endParaRPr lang="pl-PL" sz="47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</a:t>
            </a:r>
            <a:endParaRPr lang="pl-PL" sz="29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26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788436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Zapobieganie niepełnosprawności,  ochrona socjalna i prawna osób niepełnosprawnych</a:t>
            </a:r>
            <a:endParaRPr lang="pl-PL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766" y="1772816"/>
            <a:ext cx="8046641" cy="5085184"/>
          </a:xfrm>
        </p:spPr>
        <p:txBody>
          <a:bodyPr>
            <a:noAutofit/>
          </a:bodyPr>
          <a:lstStyle/>
          <a:p>
            <a:pPr algn="just"/>
            <a:r>
              <a:rPr lang="pl-PL" sz="2000" dirty="0" smtClean="0"/>
              <a:t>W 2022 roku mieszkańcy powiatu (również niepełnosprawni) mieli możliwość uzyskania konsultacji prawnych, psychologicznych, wsparcia pracownika socjalnego.</a:t>
            </a:r>
          </a:p>
          <a:p>
            <a:pPr algn="just"/>
            <a:r>
              <a:rPr lang="pl-PL" sz="2000" dirty="0" smtClean="0"/>
              <a:t>Realizowano program AOON skierowany do 4 dzieci i 12 dorosłych </a:t>
            </a:r>
            <a:endParaRPr lang="pl-PL" sz="2300" dirty="0" smtClean="0"/>
          </a:p>
          <a:p>
            <a:pPr marL="0" indent="0" algn="r">
              <a:buNone/>
            </a:pPr>
            <a:r>
              <a:rPr lang="pl-PL" sz="2300" dirty="0" smtClean="0"/>
              <a:t>Dziękuję za uwagę. </a:t>
            </a:r>
          </a:p>
        </p:txBody>
      </p:sp>
    </p:spTree>
    <p:extLst>
      <p:ext uri="{BB962C8B-B14F-4D97-AF65-F5344CB8AC3E}">
        <p14:creationId xmlns:p14="http://schemas.microsoft.com/office/powerpoint/2010/main" val="3698761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Żółty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aseta">
  <a:themeElements>
    <a:clrScheme name="Czerwonopomarańczowy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318</Words>
  <Application>Microsoft Office PowerPoint</Application>
  <PresentationFormat>Pokaz na ekranie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Soho</vt:lpstr>
      <vt:lpstr>1_Faseta</vt:lpstr>
      <vt:lpstr>Wycinek</vt:lpstr>
      <vt:lpstr>Sprawozdanie  z realizacji Powiatowego Programu Działań na Rzecz Osób Niepełnosprawnych w 2022 roku</vt:lpstr>
      <vt:lpstr>Prezentacja programu PowerPoint</vt:lpstr>
      <vt:lpstr>Wysokość środków PFRON</vt:lpstr>
      <vt:lpstr> </vt:lpstr>
      <vt:lpstr>Warsztat  Terapii Zajęciowej</vt:lpstr>
      <vt:lpstr>Rehabilitacja  zawodowa </vt:lpstr>
      <vt:lpstr>Aktywny  Samorząd</vt:lpstr>
      <vt:lpstr>Zapobieganie niepełnosprawności,  ochrona socjalna i prawna osób niepełnosprawnych</vt:lpstr>
    </vt:vector>
  </TitlesOfParts>
  <Company>Powiatowe Centrum Pomocy Rodzinie w Gołdapi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realizacji Powiatowego Programu Działań na Rzecz Osób niepełnosprawnych</dc:title>
  <dc:creator>admin1</dc:creator>
  <cp:lastModifiedBy>3</cp:lastModifiedBy>
  <cp:revision>122</cp:revision>
  <cp:lastPrinted>2021-04-19T10:53:26Z</cp:lastPrinted>
  <dcterms:created xsi:type="dcterms:W3CDTF">2013-04-12T12:37:56Z</dcterms:created>
  <dcterms:modified xsi:type="dcterms:W3CDTF">2023-04-12T07:48:44Z</dcterms:modified>
</cp:coreProperties>
</file>