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8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90" r:id="rId7"/>
    <p:sldId id="291" r:id="rId8"/>
    <p:sldId id="292" r:id="rId9"/>
    <p:sldId id="293" r:id="rId10"/>
    <p:sldId id="268" r:id="rId11"/>
    <p:sldId id="269" r:id="rId12"/>
    <p:sldId id="267" r:id="rId13"/>
    <p:sldId id="270" r:id="rId14"/>
    <p:sldId id="266" r:id="rId15"/>
    <p:sldId id="272" r:id="rId16"/>
    <p:sldId id="273" r:id="rId17"/>
    <p:sldId id="274" r:id="rId18"/>
    <p:sldId id="302" r:id="rId19"/>
    <p:sldId id="275" r:id="rId20"/>
    <p:sldId id="296" r:id="rId21"/>
    <p:sldId id="297" r:id="rId22"/>
    <p:sldId id="298" r:id="rId23"/>
    <p:sldId id="299" r:id="rId24"/>
    <p:sldId id="277" r:id="rId25"/>
    <p:sldId id="271" r:id="rId26"/>
    <p:sldId id="278" r:id="rId27"/>
    <p:sldId id="279" r:id="rId28"/>
    <p:sldId id="281" r:id="rId29"/>
    <p:sldId id="265" r:id="rId30"/>
    <p:sldId id="282" r:id="rId31"/>
    <p:sldId id="283" r:id="rId32"/>
    <p:sldId id="285" r:id="rId33"/>
    <p:sldId id="286" r:id="rId34"/>
    <p:sldId id="288" r:id="rId35"/>
    <p:sldId id="287" r:id="rId36"/>
    <p:sldId id="289" r:id="rId37"/>
    <p:sldId id="301" r:id="rId38"/>
    <p:sldId id="300" r:id="rId3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70153113509781"/>
          <c:y val="0.21852233809212299"/>
          <c:w val="0.8043957374167271"/>
          <c:h val="0.5949713090845963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zachorowania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Covid-19 2021 </c:v>
                </c:pt>
                <c:pt idx="1">
                  <c:v>Covid-19 2022</c:v>
                </c:pt>
                <c:pt idx="2">
                  <c:v>Grypa 2021</c:v>
                </c:pt>
                <c:pt idx="3">
                  <c:v>Grypa 2022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1438</c:v>
                </c:pt>
                <c:pt idx="1">
                  <c:v>1014</c:v>
                </c:pt>
                <c:pt idx="2">
                  <c:v>221</c:v>
                </c:pt>
                <c:pt idx="3">
                  <c:v>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D7-44D3-804A-F6EFBC69666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hospitalizacje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Covid-19 2021 </c:v>
                </c:pt>
                <c:pt idx="1">
                  <c:v>Covid-19 2022</c:v>
                </c:pt>
                <c:pt idx="2">
                  <c:v>Grypa 2021</c:v>
                </c:pt>
                <c:pt idx="3">
                  <c:v>Grypa 2022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159</c:v>
                </c:pt>
                <c:pt idx="1">
                  <c:v>80</c:v>
                </c:pt>
                <c:pt idx="2">
                  <c:v>0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D7-44D3-804A-F6EFBC696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9757344"/>
        <c:axId val="789754016"/>
      </c:barChart>
      <c:catAx>
        <c:axId val="78975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89754016"/>
        <c:crosses val="autoZero"/>
        <c:auto val="1"/>
        <c:lblAlgn val="ctr"/>
        <c:lblOffset val="100"/>
        <c:noMultiLvlLbl val="0"/>
      </c:catAx>
      <c:valAx>
        <c:axId val="789754016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8975734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325978305543372"/>
          <c:y val="0.9182569789125733"/>
          <c:w val="0.68938302037065835"/>
          <c:h val="8.05484351760475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768700787401581E-2"/>
          <c:y val="1.6834029476253107E-2"/>
          <c:w val="0.90085629921259847"/>
          <c:h val="0.600233046245506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obiektów wg ewidencji na 31 XII 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Arkusz1!$A$2:$A$16</c:f>
              <c:strCache>
                <c:ptCount val="15"/>
                <c:pt idx="0">
                  <c:v>Ustępy publiczne</c:v>
                </c:pt>
                <c:pt idx="1">
                  <c:v>Pływalnie kryte</c:v>
                </c:pt>
                <c:pt idx="2">
                  <c:v>Jednostki pomocy społecznej</c:v>
                </c:pt>
                <c:pt idx="3">
                  <c:v>Hotele</c:v>
                </c:pt>
                <c:pt idx="4">
                  <c:v>Pola biwakowe</c:v>
                </c:pt>
                <c:pt idx="5">
                  <c:v>Inne obiekty noclegowe</c:v>
                </c:pt>
                <c:pt idx="6">
                  <c:v>Zakłady fryzjerskie</c:v>
                </c:pt>
                <c:pt idx="7">
                  <c:v>Zakłady tatuażu</c:v>
                </c:pt>
                <c:pt idx="8">
                  <c:v>Zakłady kosmetyczne</c:v>
                </c:pt>
                <c:pt idx="9">
                  <c:v>Zakłady odnowy biologicznej </c:v>
                </c:pt>
                <c:pt idx="10">
                  <c:v>Dworce autobusowe</c:v>
                </c:pt>
                <c:pt idx="11">
                  <c:v>Tereny rekreacyjne</c:v>
                </c:pt>
                <c:pt idx="12">
                  <c:v>Cmentarze</c:v>
                </c:pt>
                <c:pt idx="13">
                  <c:v>Domy przedpogrzebowe</c:v>
                </c:pt>
                <c:pt idx="14">
                  <c:v>Inne obiekty</c:v>
                </c:pt>
              </c:strCache>
            </c:strRef>
          </c:cat>
          <c:val>
            <c:numRef>
              <c:f>Arkusz1!$B$2:$B$16</c:f>
              <c:numCache>
                <c:formatCode>General</c:formatCode>
                <c:ptCount val="1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41</c:v>
                </c:pt>
                <c:pt idx="6">
                  <c:v>33</c:v>
                </c:pt>
                <c:pt idx="7">
                  <c:v>1</c:v>
                </c:pt>
                <c:pt idx="8">
                  <c:v>22</c:v>
                </c:pt>
                <c:pt idx="9">
                  <c:v>4</c:v>
                </c:pt>
                <c:pt idx="10">
                  <c:v>1</c:v>
                </c:pt>
                <c:pt idx="11">
                  <c:v>85</c:v>
                </c:pt>
                <c:pt idx="12">
                  <c:v>8</c:v>
                </c:pt>
                <c:pt idx="13">
                  <c:v>4</c:v>
                </c:pt>
                <c:pt idx="1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5F-4C6E-A238-1967D579F94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Skontrolowanych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Arkusz1!$A$2:$A$16</c:f>
              <c:strCache>
                <c:ptCount val="15"/>
                <c:pt idx="0">
                  <c:v>Ustępy publiczne</c:v>
                </c:pt>
                <c:pt idx="1">
                  <c:v>Pływalnie kryte</c:v>
                </c:pt>
                <c:pt idx="2">
                  <c:v>Jednostki pomocy społecznej</c:v>
                </c:pt>
                <c:pt idx="3">
                  <c:v>Hotele</c:v>
                </c:pt>
                <c:pt idx="4">
                  <c:v>Pola biwakowe</c:v>
                </c:pt>
                <c:pt idx="5">
                  <c:v>Inne obiekty noclegowe</c:v>
                </c:pt>
                <c:pt idx="6">
                  <c:v>Zakłady fryzjerskie</c:v>
                </c:pt>
                <c:pt idx="7">
                  <c:v>Zakłady tatuażu</c:v>
                </c:pt>
                <c:pt idx="8">
                  <c:v>Zakłady kosmetyczne</c:v>
                </c:pt>
                <c:pt idx="9">
                  <c:v>Zakłady odnowy biologicznej </c:v>
                </c:pt>
                <c:pt idx="10">
                  <c:v>Dworce autobusowe</c:v>
                </c:pt>
                <c:pt idx="11">
                  <c:v>Tereny rekreacyjne</c:v>
                </c:pt>
                <c:pt idx="12">
                  <c:v>Cmentarze</c:v>
                </c:pt>
                <c:pt idx="13">
                  <c:v>Domy przedpogrzebowe</c:v>
                </c:pt>
                <c:pt idx="14">
                  <c:v>Inne obiekty</c:v>
                </c:pt>
              </c:strCache>
            </c:strRef>
          </c:cat>
          <c:val>
            <c:numRef>
              <c:f>Arkusz1!$C$2:$C$16</c:f>
              <c:numCache>
                <c:formatCode>General</c:formatCode>
                <c:ptCount val="1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38</c:v>
                </c:pt>
                <c:pt idx="6">
                  <c:v>31</c:v>
                </c:pt>
                <c:pt idx="7">
                  <c:v>0</c:v>
                </c:pt>
                <c:pt idx="8">
                  <c:v>20</c:v>
                </c:pt>
                <c:pt idx="9">
                  <c:v>4</c:v>
                </c:pt>
                <c:pt idx="10">
                  <c:v>1</c:v>
                </c:pt>
                <c:pt idx="11">
                  <c:v>79</c:v>
                </c:pt>
                <c:pt idx="12">
                  <c:v>8</c:v>
                </c:pt>
                <c:pt idx="13">
                  <c:v>4</c:v>
                </c:pt>
                <c:pt idx="1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5F-4C6E-A238-1967D579F94A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Decyzja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Arkusz1!$A$2:$A$16</c:f>
              <c:strCache>
                <c:ptCount val="15"/>
                <c:pt idx="0">
                  <c:v>Ustępy publiczne</c:v>
                </c:pt>
                <c:pt idx="1">
                  <c:v>Pływalnie kryte</c:v>
                </c:pt>
                <c:pt idx="2">
                  <c:v>Jednostki pomocy społecznej</c:v>
                </c:pt>
                <c:pt idx="3">
                  <c:v>Hotele</c:v>
                </c:pt>
                <c:pt idx="4">
                  <c:v>Pola biwakowe</c:v>
                </c:pt>
                <c:pt idx="5">
                  <c:v>Inne obiekty noclegowe</c:v>
                </c:pt>
                <c:pt idx="6">
                  <c:v>Zakłady fryzjerskie</c:v>
                </c:pt>
                <c:pt idx="7">
                  <c:v>Zakłady tatuażu</c:v>
                </c:pt>
                <c:pt idx="8">
                  <c:v>Zakłady kosmetyczne</c:v>
                </c:pt>
                <c:pt idx="9">
                  <c:v>Zakłady odnowy biologicznej </c:v>
                </c:pt>
                <c:pt idx="10">
                  <c:v>Dworce autobusowe</c:v>
                </c:pt>
                <c:pt idx="11">
                  <c:v>Tereny rekreacyjne</c:v>
                </c:pt>
                <c:pt idx="12">
                  <c:v>Cmentarze</c:v>
                </c:pt>
                <c:pt idx="13">
                  <c:v>Domy przedpogrzebowe</c:v>
                </c:pt>
                <c:pt idx="14">
                  <c:v>Inne obiekty</c:v>
                </c:pt>
              </c:strCache>
            </c:strRef>
          </c:cat>
          <c:val>
            <c:numRef>
              <c:f>Arkusz1!$D$2:$D$16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5F-4C6E-A238-1967D579F9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4"/>
        <c:overlap val="-7"/>
        <c:axId val="1473928639"/>
        <c:axId val="1473932799"/>
      </c:barChart>
      <c:catAx>
        <c:axId val="14739286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73932799"/>
        <c:crosses val="autoZero"/>
        <c:auto val="1"/>
        <c:lblAlgn val="ctr"/>
        <c:lblOffset val="100"/>
        <c:noMultiLvlLbl val="0"/>
      </c:catAx>
      <c:valAx>
        <c:axId val="1473932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73928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8.8802170909797612E-2"/>
          <c:y val="1.5322708675993878E-2"/>
          <c:w val="0.32978302916980434"/>
          <c:h val="0.257790638506808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400" dirty="0"/>
              <a:t>Działalność</a:t>
            </a:r>
            <a:r>
              <a:rPr lang="pl-PL" sz="1400" baseline="0" dirty="0"/>
              <a:t> kontrolno-represyjna</a:t>
            </a:r>
            <a:endParaRPr lang="pl-PL" sz="1400" dirty="0"/>
          </a:p>
        </c:rich>
      </c:tx>
      <c:layout>
        <c:manualLayout>
          <c:xMode val="edge"/>
          <c:yMode val="edge"/>
          <c:x val="0.26289915223192756"/>
          <c:y val="6.7497778944333568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88083062865943E-2"/>
          <c:y val="7.8950974329323867E-2"/>
          <c:w val="0.84466292646640595"/>
          <c:h val="0.567713492532491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Woda do picia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Kontrole za rok 2021</c:v>
                </c:pt>
                <c:pt idx="1">
                  <c:v>Kontrole za rok 2022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42</c:v>
                </c:pt>
                <c:pt idx="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E5-40D8-8021-0BACD434E8C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Kąpielisko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Kontrole za rok 2021</c:v>
                </c:pt>
                <c:pt idx="1">
                  <c:v>Kontrole za rok 2022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E5-40D8-8021-0BACD434E8C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Jakość wody w basenie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Kontrole za rok 2021</c:v>
                </c:pt>
                <c:pt idx="1">
                  <c:v>Kontrole za rok 2022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E5-40D8-8021-0BACD434E8C1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Urządzenia wodne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Kontrole za rok 2021</c:v>
                </c:pt>
                <c:pt idx="1">
                  <c:v>Kontrole za rok 2022</c:v>
                </c:pt>
              </c:strCache>
            </c:strRef>
          </c:cat>
          <c:val>
            <c:numRef>
              <c:f>Arkusz1!$E$2:$E$3</c:f>
              <c:numCache>
                <c:formatCode>General</c:formatCode>
                <c:ptCount val="2"/>
                <c:pt idx="0">
                  <c:v>16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E5-40D8-8021-0BACD434E8C1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Obiekty użyteczności publicznej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Kontrole za rok 2021</c:v>
                </c:pt>
                <c:pt idx="1">
                  <c:v>Kontrole za rok 2022</c:v>
                </c:pt>
              </c:strCache>
            </c:strRef>
          </c:cat>
          <c:val>
            <c:numRef>
              <c:f>Arkusz1!$F$2:$F$3</c:f>
              <c:numCache>
                <c:formatCode>General</c:formatCode>
                <c:ptCount val="2"/>
                <c:pt idx="0">
                  <c:v>247</c:v>
                </c:pt>
                <c:pt idx="1">
                  <c:v>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E5-40D8-8021-0BACD434E8C1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Inne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Kontrole za rok 2021</c:v>
                </c:pt>
                <c:pt idx="1">
                  <c:v>Kontrole za rok 2022</c:v>
                </c:pt>
              </c:strCache>
            </c:strRef>
          </c:cat>
          <c:val>
            <c:numRef>
              <c:f>Arkusz1!$G$2:$G$3</c:f>
              <c:numCache>
                <c:formatCode>General</c:formatCode>
                <c:ptCount val="2"/>
                <c:pt idx="0">
                  <c:v>10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E5-40D8-8021-0BACD434E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94872287"/>
        <c:axId val="1094870623"/>
        <c:axId val="0"/>
      </c:bar3DChart>
      <c:catAx>
        <c:axId val="1094872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94870623"/>
        <c:crosses val="autoZero"/>
        <c:auto val="1"/>
        <c:lblAlgn val="ctr"/>
        <c:lblOffset val="100"/>
        <c:noMultiLvlLbl val="0"/>
      </c:catAx>
      <c:valAx>
        <c:axId val="1094870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94872287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400" dirty="0"/>
              <a:t>Działalność kontrolno-represyjna za 2022</a:t>
            </a:r>
            <a:r>
              <a:rPr lang="pl-PL" sz="1400" baseline="0" dirty="0"/>
              <a:t> r.</a:t>
            </a:r>
            <a:endParaRPr lang="pl-PL" sz="1400" dirty="0"/>
          </a:p>
        </c:rich>
      </c:tx>
      <c:layout>
        <c:manualLayout>
          <c:xMode val="edge"/>
          <c:yMode val="edge"/>
          <c:x val="0.1960980646776287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7.4663326084722967E-2"/>
          <c:y val="0.15441581525759024"/>
          <c:w val="0.87875989490325945"/>
          <c:h val="0.27907982481500687"/>
        </c:manualLayout>
      </c:layout>
      <c:barChart>
        <c:barDir val="bar"/>
        <c:grouping val="stacked"/>
        <c:varyColors val="0"/>
        <c:ser>
          <c:idx val="0"/>
          <c:order val="0"/>
          <c:tx>
            <c:v>Woda do picia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0302577927902143E-3"/>
                  <c:y val="-7.0803536513200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41-4703-8324-BC174EFA0B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45-493A-92C5-A6DD2377D9BF}"/>
            </c:ext>
          </c:extLst>
        </c:ser>
        <c:ser>
          <c:idx val="1"/>
          <c:order val="1"/>
          <c:tx>
            <c:v>Urządzenia wodne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575644481975536E-2"/>
                  <c:y val="-7.0803536513200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41-4703-8324-BC174EFA0B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45-493A-92C5-A6DD2377D9BF}"/>
            </c:ext>
          </c:extLst>
        </c:ser>
        <c:ser>
          <c:idx val="2"/>
          <c:order val="2"/>
          <c:tx>
            <c:v>Kąpielisko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151288963951072E-3"/>
                  <c:y val="-6.068874558274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641-4703-8324-BC174EFA0B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45-493A-92C5-A6DD2377D9BF}"/>
            </c:ext>
          </c:extLst>
        </c:ser>
        <c:ser>
          <c:idx val="3"/>
          <c:order val="3"/>
          <c:tx>
            <c:v>Obiekty użyteczności publicznej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2696675653136394E-2"/>
                  <c:y val="-7.5860931978429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41-4703-8324-BC174EFA0B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Arkusz1!$E$2:$E$5</c:f>
              <c:numCache>
                <c:formatCode>General</c:formatCode>
                <c:ptCount val="4"/>
                <c:pt idx="0">
                  <c:v>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45-493A-92C5-A6DD2377D9BF}"/>
            </c:ext>
          </c:extLst>
        </c:ser>
        <c:ser>
          <c:idx val="4"/>
          <c:order val="4"/>
          <c:tx>
            <c:v>Jakość wody w basenie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Arkusz1!$F$2:$F$5</c:f>
              <c:numCache>
                <c:formatCode>General</c:formatCode>
                <c:ptCount val="4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445-493A-92C5-A6DD2377D9BF}"/>
            </c:ext>
          </c:extLst>
        </c:ser>
        <c:ser>
          <c:idx val="5"/>
          <c:order val="5"/>
          <c:tx>
            <c:v>Inne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151288963951072E-3"/>
                  <c:y val="-7.5860931978429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41-4703-8324-BC174EFA0B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Arkusz1!$G$2:$G$5</c:f>
              <c:numCache>
                <c:formatCode>General</c:formatCode>
                <c:ptCount val="4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445-493A-92C5-A6DD2377D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63380575"/>
        <c:axId val="1463389727"/>
      </c:barChart>
      <c:catAx>
        <c:axId val="14633805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63389727"/>
        <c:crosses val="autoZero"/>
        <c:auto val="1"/>
        <c:lblAlgn val="ctr"/>
        <c:lblOffset val="100"/>
        <c:noMultiLvlLbl val="0"/>
      </c:catAx>
      <c:valAx>
        <c:axId val="14633897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63380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191855220466903E-2"/>
          <c:y val="0.596587094323213"/>
          <c:w val="0.90735671241362659"/>
          <c:h val="0.403412905676787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DC-4F1E-B45C-03921CC80A9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DC-4F1E-B45C-03921CC80A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DC-4F1E-B45C-03921CC80A91}"/>
              </c:ext>
            </c:extLst>
          </c:dPt>
          <c:cat>
            <c:strRef>
              <c:f>Arkusz1!$A$2:$A$4</c:f>
              <c:strCache>
                <c:ptCount val="3"/>
                <c:pt idx="0">
                  <c:v>30 - placówek stałych</c:v>
                </c:pt>
                <c:pt idx="1">
                  <c:v>2 - placówki zimowego wypoczynku</c:v>
                </c:pt>
                <c:pt idx="2">
                  <c:v>13 - placówki letniego wypoczynku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30</c:v>
                </c:pt>
                <c:pt idx="1">
                  <c:v>2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AB-4AA6-B3BD-74503A81DB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pl-PL" dirty="0">
                <a:solidFill>
                  <a:schemeClr val="tx1"/>
                </a:solidFill>
              </a:rPr>
              <a:t>Kontrole kompleksowe placówek stałych oraz placówek zimowego i letniego wypoczynku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ilość placówek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3"/>
                <c:pt idx="0">
                  <c:v>placówki stałe </c:v>
                </c:pt>
                <c:pt idx="1">
                  <c:v>placówki zimowego wypoczynku </c:v>
                </c:pt>
                <c:pt idx="2">
                  <c:v>placówki letniego wypoczynku 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30</c:v>
                </c:pt>
                <c:pt idx="1">
                  <c:v>2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BA-49DD-A660-53A6A9DA7A97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ilość placówek skontrolowanych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3"/>
                <c:pt idx="0">
                  <c:v>placówki stałe </c:v>
                </c:pt>
                <c:pt idx="1">
                  <c:v>placówki zimowego wypoczynku </c:v>
                </c:pt>
                <c:pt idx="2">
                  <c:v>placówki letniego wypoczynku 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30</c:v>
                </c:pt>
                <c:pt idx="1">
                  <c:v>2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BA-49DD-A660-53A6A9DA7A97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ilość placówek z nieprawidłowościami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3"/>
                <c:pt idx="0">
                  <c:v>placówki stałe </c:v>
                </c:pt>
                <c:pt idx="1">
                  <c:v>placówki zimowego wypoczynku </c:v>
                </c:pt>
                <c:pt idx="2">
                  <c:v>placówki letniego wypoczynku 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7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BA-49DD-A660-53A6A9DA7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6415504"/>
        <c:axId val="1036413424"/>
      </c:barChart>
      <c:catAx>
        <c:axId val="103641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036413424"/>
        <c:crosses val="autoZero"/>
        <c:auto val="1"/>
        <c:lblAlgn val="ctr"/>
        <c:lblOffset val="100"/>
        <c:noMultiLvlLbl val="0"/>
      </c:catAx>
      <c:valAx>
        <c:axId val="103641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036415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</c:legendEntry>
      <c:layout>
        <c:manualLayout>
          <c:xMode val="edge"/>
          <c:yMode val="edge"/>
          <c:x val="5.0296998031496065E-2"/>
          <c:y val="0.94111928265752443"/>
          <c:w val="0.84940600393700783"/>
          <c:h val="4.48182182075407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pl-P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836784139824656E-2"/>
          <c:y val="4.460140955670449E-2"/>
          <c:w val="0.93538461538461537"/>
          <c:h val="0.7020408163265305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do 9 osób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50800" dist="342900" dir="5400000" algn="ctr" rotWithShape="0">
                  <a:srgbClr val="000000">
                    <a:alpha val="43137"/>
                  </a:srgbClr>
                </a:outerShdw>
              </a:effectLst>
              <a:sp3d contourW="9525">
                <a:contourClr>
                  <a:schemeClr val="accent2">
                    <a:shade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5EB8-4B83-A527-DAD450A211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67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CC-48D7-A334-0355B40375F1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od 10 do 49 osób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7.7934418800236441E-3"/>
                  <c:y val="-1.0349431861011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B8-4B83-A527-DAD450A21194}"/>
                </c:ext>
              </c:extLst>
            </c:dLbl>
            <c:dLbl>
              <c:idx val="1"/>
              <c:layout>
                <c:manualLayout>
                  <c:x val="1.3638523290041307E-2"/>
                  <c:y val="-2.5873579652528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B8-4B83-A527-DAD450A211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Sheet1!$B$3:$C$3</c:f>
              <c:numCache>
                <c:formatCode>General</c:formatCode>
                <c:ptCount val="2"/>
                <c:pt idx="0">
                  <c:v>40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CC-48D7-A334-0355B40375F1}"/>
            </c:ext>
          </c:extLst>
        </c:ser>
        <c:ser>
          <c:idx val="0"/>
          <c:order val="2"/>
          <c:tx>
            <c:strRef>
              <c:f>Sheet1!$A$4</c:f>
              <c:strCache>
                <c:ptCount val="1"/>
                <c:pt idx="0">
                  <c:v>od 50 do 249 osób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1690162820035467E-2"/>
                  <c:y val="-5.17471593050560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B8-4B83-A527-DAD450A21194}"/>
                </c:ext>
              </c:extLst>
            </c:dLbl>
            <c:dLbl>
              <c:idx val="1"/>
              <c:layout>
                <c:manualLayout>
                  <c:x val="9.7418023500296259E-3"/>
                  <c:y val="-5.17471593050560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B8-4B83-A527-DAD450A211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Sheet1!$B$4:$C$4</c:f>
              <c:numCache>
                <c:formatCode>General</c:formatCode>
                <c:ptCount val="2"/>
                <c:pt idx="0">
                  <c:v>10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CC-48D7-A334-0355B40375F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od 250 osób i więcej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89672094001175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CC-48D7-A334-0355B40375F1}"/>
                </c:ext>
              </c:extLst>
            </c:dLbl>
            <c:dLbl>
              <c:idx val="1"/>
              <c:layout>
                <c:manualLayout>
                  <c:x val="7.793441880023501E-3"/>
                  <c:y val="-1.5524147791516807E-2"/>
                </c:manualLayout>
              </c:layout>
              <c:tx>
                <c:rich>
                  <a:bodyPr/>
                  <a:lstStyle/>
                  <a:p>
                    <a:fld id="{A5B6CF12-FC44-4B2E-BF45-144A4B049075}" type="CELLRANGE">
                      <a:rPr lang="en-US"/>
                      <a:pPr/>
                      <a:t>[ZAKRES KOMÓREK]</a:t>
                    </a:fld>
                    <a:endParaRPr lang="pl-P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74CC-48D7-A334-0355B40375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Sheet1!$B$5:$C$5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Sheet1!$B$5:$C$5</c15:f>
                <c15:dlblRangeCache>
                  <c:ptCount val="2"/>
                  <c:pt idx="0">
                    <c:v>2</c:v>
                  </c:pt>
                  <c:pt idx="1">
                    <c:v>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74CC-48D7-A334-0355B4037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shape val="box"/>
        <c:axId val="412125503"/>
        <c:axId val="1"/>
        <c:axId val="0"/>
      </c:bar3DChart>
      <c:catAx>
        <c:axId val="412125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2125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9.3737378873860619E-2"/>
          <c:w val="0.35235823461426263"/>
          <c:h val="0.794487727742567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CBB-4C81-90A6-BD5B047FFC2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CBB-4C81-90A6-BD5B047FFC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Liczba zakładów pracy w ewidencji</c:v>
                </c:pt>
                <c:pt idx="1">
                  <c:v>Skontrolowane zakłady pracy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117</c:v>
                </c:pt>
                <c:pt idx="1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B8-45A0-BE0A-757E617EC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pl-P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114703922546968E-2"/>
          <c:y val="3.9659703927696285E-2"/>
          <c:w val="0.94777265745007677"/>
          <c:h val="0.68724279835390945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czynniki fizyczne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8.5544020397197058E-3"/>
                  <c:y val="-2.3369286868730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6D-4C8E-90B8-DCB5263556D7}"/>
                </c:ext>
              </c:extLst>
            </c:dLbl>
            <c:dLbl>
              <c:idx val="1"/>
              <c:layout>
                <c:manualLayout>
                  <c:x val="8.55440203971962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6D-4C8E-90B8-DCB5263556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2022</c:v>
                </c:pt>
                <c:pt idx="1">
                  <c:v>2021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8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D9-4D0A-A1A6-EAF1D5F912E5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pył całkowity 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2022</c:v>
                </c:pt>
                <c:pt idx="1">
                  <c:v>2021</c:v>
                </c:pt>
              </c:numCache>
            </c:numRef>
          </c:cat>
          <c:val>
            <c:numRef>
              <c:f>Sheet1!$B$3:$C$3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D9-4D0A-A1A6-EAF1D5F912E5}"/>
            </c:ext>
          </c:extLst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czynniki chemiczne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2022</c:v>
                </c:pt>
                <c:pt idx="1">
                  <c:v>2021</c:v>
                </c:pt>
              </c:numCache>
            </c:numRef>
          </c:cat>
          <c:val>
            <c:numRef>
              <c:f>Sheet1!$B$4:$C$4</c:f>
              <c:numCache>
                <c:formatCode>General</c:formatCode>
                <c:ptCount val="2"/>
                <c:pt idx="0">
                  <c:v>2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D9-4D0A-A1A6-EAF1D5F912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0680415"/>
        <c:axId val="1"/>
        <c:axId val="0"/>
      </c:bar3DChart>
      <c:catAx>
        <c:axId val="9068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068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Nieprawidłowości dot. czynników rakotwórczych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A-4733-91E5-676FEAFAF4A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Nieprawidłowości dot. czynników rakotwórczych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3A-4733-91E5-676FEAFAF4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4353807"/>
        <c:axId val="524357967"/>
      </c:barChart>
      <c:catAx>
        <c:axId val="524353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4357967"/>
        <c:crosses val="autoZero"/>
        <c:auto val="1"/>
        <c:lblAlgn val="ctr"/>
        <c:lblOffset val="100"/>
        <c:noMultiLvlLbl val="0"/>
      </c:catAx>
      <c:valAx>
        <c:axId val="524357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4353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Liczba zgłoszeń dotyczących choroby zawodowej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E7-4BE2-8CCB-27688CFA0107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Liczba zgłoszeń dotyczących choroby zawodowej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E7-4BE2-8CCB-27688CFA0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2981855"/>
        <c:axId val="942975199"/>
      </c:barChart>
      <c:catAx>
        <c:axId val="942981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42975199"/>
        <c:crosses val="autoZero"/>
        <c:auto val="1"/>
        <c:lblAlgn val="ctr"/>
        <c:lblOffset val="100"/>
        <c:noMultiLvlLbl val="0"/>
      </c:catAx>
      <c:valAx>
        <c:axId val="942975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42981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1030977142059"/>
          <c:y val="7.5474622578135447E-2"/>
          <c:w val="0.83976908230478109"/>
          <c:h val="0.733461647286325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Ospa wietrzna</c:v>
                </c:pt>
                <c:pt idx="1">
                  <c:v>Borelioza</c:v>
                </c:pt>
                <c:pt idx="2">
                  <c:v>Biegunki, zapalenia żoł.-jelit.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51</c:v>
                </c:pt>
                <c:pt idx="1">
                  <c:v>39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82-498A-93CE-DE2A6A99DCD7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Ospa wietrzna</c:v>
                </c:pt>
                <c:pt idx="1">
                  <c:v>Borelioza</c:v>
                </c:pt>
                <c:pt idx="2">
                  <c:v>Biegunki, zapalenia żoł.-jelit.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149</c:v>
                </c:pt>
                <c:pt idx="1">
                  <c:v>27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82-498A-93CE-DE2A6A99DCD7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Ospa wietrzna</c:v>
                </c:pt>
                <c:pt idx="1">
                  <c:v>Borelioza</c:v>
                </c:pt>
                <c:pt idx="2">
                  <c:v>Biegunki, zapalenia żoł.-jelit.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66</c:v>
                </c:pt>
                <c:pt idx="1">
                  <c:v>43</c:v>
                </c:pt>
                <c:pt idx="2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82-498A-93CE-DE2A6A99DC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0510048"/>
        <c:axId val="710504640"/>
      </c:barChart>
      <c:catAx>
        <c:axId val="71051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10504640"/>
        <c:crosses val="autoZero"/>
        <c:auto val="1"/>
        <c:lblAlgn val="ctr"/>
        <c:lblOffset val="100"/>
        <c:noMultiLvlLbl val="0"/>
      </c:catAx>
      <c:valAx>
        <c:axId val="71050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1051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27114227300808E-2"/>
          <c:y val="5.026282786592829E-2"/>
          <c:w val="0.90997283667447593"/>
          <c:h val="0.4065486141477198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Arkusz1!$A$2:$A$12</c:f>
              <c:strCache>
                <c:ptCount val="11"/>
                <c:pt idx="0">
                  <c:v>DTP+HIB+Polio 1 r.ż</c:v>
                </c:pt>
                <c:pt idx="1">
                  <c:v>DTP+HIB+Polio 2 r.ż</c:v>
                </c:pt>
                <c:pt idx="2">
                  <c:v>DTP+Polio 6 r.ż</c:v>
                </c:pt>
                <c:pt idx="3">
                  <c:v>Odra+świnka+różyczka 2 r.ż</c:v>
                </c:pt>
                <c:pt idx="4">
                  <c:v>Odra+świnka+różyczka 6 r.ż</c:v>
                </c:pt>
                <c:pt idx="5">
                  <c:v>Odra+świnka+różyczka 10 r.ż</c:v>
                </c:pt>
                <c:pt idx="6">
                  <c:v>WZW B 1 r.ż</c:v>
                </c:pt>
                <c:pt idx="7">
                  <c:v>Błonica+tężec 14 latki</c:v>
                </c:pt>
                <c:pt idx="8">
                  <c:v>Błonica+tężec 19 latki</c:v>
                </c:pt>
                <c:pt idx="9">
                  <c:v>Pneumokoki 1 r.ż</c:v>
                </c:pt>
                <c:pt idx="10">
                  <c:v>Pneumokoki 2 r.ż</c:v>
                </c:pt>
              </c:strCache>
            </c:strRef>
          </c:cat>
          <c:val>
            <c:numRef>
              <c:f>Arkusz1!$B$2:$B$12</c:f>
              <c:numCache>
                <c:formatCode>General</c:formatCode>
                <c:ptCount val="11"/>
                <c:pt idx="0">
                  <c:v>53.6</c:v>
                </c:pt>
                <c:pt idx="1">
                  <c:v>64.599999999999994</c:v>
                </c:pt>
                <c:pt idx="2">
                  <c:v>92.3</c:v>
                </c:pt>
                <c:pt idx="3">
                  <c:v>95.3</c:v>
                </c:pt>
                <c:pt idx="4">
                  <c:v>69</c:v>
                </c:pt>
                <c:pt idx="5">
                  <c:v>68.900000000000006</c:v>
                </c:pt>
                <c:pt idx="6">
                  <c:v>54.6</c:v>
                </c:pt>
                <c:pt idx="7">
                  <c:v>90.6</c:v>
                </c:pt>
                <c:pt idx="8">
                  <c:v>99.1</c:v>
                </c:pt>
                <c:pt idx="9">
                  <c:v>83.6</c:v>
                </c:pt>
                <c:pt idx="10">
                  <c:v>95.3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49-49D7-8139-6EED660CC10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Arkusz1!$A$2:$A$12</c:f>
              <c:strCache>
                <c:ptCount val="11"/>
                <c:pt idx="0">
                  <c:v>DTP+HIB+Polio 1 r.ż</c:v>
                </c:pt>
                <c:pt idx="1">
                  <c:v>DTP+HIB+Polio 2 r.ż</c:v>
                </c:pt>
                <c:pt idx="2">
                  <c:v>DTP+Polio 6 r.ż</c:v>
                </c:pt>
                <c:pt idx="3">
                  <c:v>Odra+świnka+różyczka 2 r.ż</c:v>
                </c:pt>
                <c:pt idx="4">
                  <c:v>Odra+świnka+różyczka 6 r.ż</c:v>
                </c:pt>
                <c:pt idx="5">
                  <c:v>Odra+świnka+różyczka 10 r.ż</c:v>
                </c:pt>
                <c:pt idx="6">
                  <c:v>WZW B 1 r.ż</c:v>
                </c:pt>
                <c:pt idx="7">
                  <c:v>Błonica+tężec 14 latki</c:v>
                </c:pt>
                <c:pt idx="8">
                  <c:v>Błonica+tężec 19 latki</c:v>
                </c:pt>
                <c:pt idx="9">
                  <c:v>Pneumokoki 1 r.ż</c:v>
                </c:pt>
                <c:pt idx="10">
                  <c:v>Pneumokoki 2 r.ż</c:v>
                </c:pt>
              </c:strCache>
            </c:strRef>
          </c:cat>
          <c:val>
            <c:numRef>
              <c:f>Arkusz1!$C$2:$C$12</c:f>
              <c:numCache>
                <c:formatCode>General</c:formatCode>
                <c:ptCount val="11"/>
                <c:pt idx="0">
                  <c:v>58.4</c:v>
                </c:pt>
                <c:pt idx="1">
                  <c:v>60.1</c:v>
                </c:pt>
                <c:pt idx="2">
                  <c:v>86.3</c:v>
                </c:pt>
                <c:pt idx="3">
                  <c:v>85.7</c:v>
                </c:pt>
                <c:pt idx="4">
                  <c:v>82.6</c:v>
                </c:pt>
                <c:pt idx="5">
                  <c:v>82.1</c:v>
                </c:pt>
                <c:pt idx="6">
                  <c:v>52.6</c:v>
                </c:pt>
                <c:pt idx="7">
                  <c:v>88.8</c:v>
                </c:pt>
                <c:pt idx="8">
                  <c:v>87.9</c:v>
                </c:pt>
                <c:pt idx="9">
                  <c:v>70.2</c:v>
                </c:pt>
                <c:pt idx="10">
                  <c:v>86.7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49-49D7-8139-6EED660CC109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Arkusz1!$A$2:$A$12</c:f>
              <c:strCache>
                <c:ptCount val="11"/>
                <c:pt idx="0">
                  <c:v>DTP+HIB+Polio 1 r.ż</c:v>
                </c:pt>
                <c:pt idx="1">
                  <c:v>DTP+HIB+Polio 2 r.ż</c:v>
                </c:pt>
                <c:pt idx="2">
                  <c:v>DTP+Polio 6 r.ż</c:v>
                </c:pt>
                <c:pt idx="3">
                  <c:v>Odra+świnka+różyczka 2 r.ż</c:v>
                </c:pt>
                <c:pt idx="4">
                  <c:v>Odra+świnka+różyczka 6 r.ż</c:v>
                </c:pt>
                <c:pt idx="5">
                  <c:v>Odra+świnka+różyczka 10 r.ż</c:v>
                </c:pt>
                <c:pt idx="6">
                  <c:v>WZW B 1 r.ż</c:v>
                </c:pt>
                <c:pt idx="7">
                  <c:v>Błonica+tężec 14 latki</c:v>
                </c:pt>
                <c:pt idx="8">
                  <c:v>Błonica+tężec 19 latki</c:v>
                </c:pt>
                <c:pt idx="9">
                  <c:v>Pneumokoki 1 r.ż</c:v>
                </c:pt>
                <c:pt idx="10">
                  <c:v>Pneumokoki 2 r.ż</c:v>
                </c:pt>
              </c:strCache>
            </c:strRef>
          </c:cat>
          <c:val>
            <c:numRef>
              <c:f>Arkusz1!$D$2:$D$12</c:f>
              <c:numCache>
                <c:formatCode>General</c:formatCode>
                <c:ptCount val="11"/>
                <c:pt idx="0">
                  <c:v>55.3</c:v>
                </c:pt>
                <c:pt idx="1">
                  <c:v>65.7</c:v>
                </c:pt>
                <c:pt idx="2">
                  <c:v>84.6</c:v>
                </c:pt>
                <c:pt idx="3">
                  <c:v>86.4</c:v>
                </c:pt>
                <c:pt idx="4">
                  <c:v>83.8</c:v>
                </c:pt>
                <c:pt idx="5">
                  <c:v>82.5</c:v>
                </c:pt>
                <c:pt idx="6">
                  <c:v>49.6</c:v>
                </c:pt>
                <c:pt idx="7">
                  <c:v>91.6</c:v>
                </c:pt>
                <c:pt idx="8">
                  <c:v>87.5</c:v>
                </c:pt>
                <c:pt idx="9">
                  <c:v>74.2</c:v>
                </c:pt>
                <c:pt idx="10">
                  <c:v>84.7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59-4F0B-BF9A-345C863789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4358544"/>
        <c:axId val="1824361040"/>
      </c:lineChart>
      <c:catAx>
        <c:axId val="182435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24361040"/>
        <c:crosses val="autoZero"/>
        <c:auto val="1"/>
        <c:lblAlgn val="ctr"/>
        <c:lblOffset val="100"/>
        <c:noMultiLvlLbl val="0"/>
      </c:catAx>
      <c:valAx>
        <c:axId val="1824361040"/>
        <c:scaling>
          <c:orientation val="minMax"/>
          <c:max val="10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2435854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29596134311703"/>
          <c:y val="6.9221222652899816E-2"/>
          <c:w val="0.798704038656883"/>
          <c:h val="0.69360729167451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p/grypie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F8-4FDA-BBF0-6A89F302636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p/grypie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F8-4FDA-BBF0-6A89F3026369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p/grypie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66-4366-ABB6-F0E1D2642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1253328"/>
        <c:axId val="601253744"/>
      </c:barChart>
      <c:catAx>
        <c:axId val="60125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1253744"/>
        <c:crosses val="autoZero"/>
        <c:auto val="1"/>
        <c:lblAlgn val="ctr"/>
        <c:lblOffset val="100"/>
        <c:noMultiLvlLbl val="0"/>
      </c:catAx>
      <c:valAx>
        <c:axId val="601253744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125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765155876662607"/>
          <c:y val="0.87084323002980657"/>
          <c:w val="0.5423734467311242"/>
          <c:h val="0.107827350949138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98035962721349"/>
          <c:y val="5.3374293537943936E-2"/>
          <c:w val="0.81201964037278651"/>
          <c:h val="0.67924348897359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p/meningokokom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AD-443B-9BC2-2F3AFA1BB83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p/meningokokom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AD-443B-9BC2-2F3AFA1BB833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p/meningokokom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D2-4801-BCE3-CA10315178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5961168"/>
        <c:axId val="495960752"/>
      </c:barChart>
      <c:catAx>
        <c:axId val="49596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95960752"/>
        <c:crosses val="autoZero"/>
        <c:auto val="1"/>
        <c:lblAlgn val="ctr"/>
        <c:lblOffset val="100"/>
        <c:noMultiLvlLbl val="0"/>
      </c:catAx>
      <c:valAx>
        <c:axId val="495960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9596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60412396722873"/>
          <c:y val="6.292472808658281E-2"/>
          <c:w val="0.80813149388869521"/>
          <c:h val="0.652889909991910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D00-43BD-8B46-3FE011330E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p/KZM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00-43BD-8B46-3FE011330EB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p/KZM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00-43BD-8B46-3FE011330EB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p/KZM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FA-4F65-8731-BC92E983B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4451200"/>
        <c:axId val="714452032"/>
      </c:barChart>
      <c:catAx>
        <c:axId val="71445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14452032"/>
        <c:crosses val="autoZero"/>
        <c:auto val="1"/>
        <c:lblAlgn val="ctr"/>
        <c:lblOffset val="100"/>
        <c:noMultiLvlLbl val="0"/>
      </c:catAx>
      <c:valAx>
        <c:axId val="714452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1445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Liczba postępowań adm.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Liczba dzieci niezaszczepionych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8C-4F58-8D71-17294D52E2B2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Liczba dzieci niezaszczepionych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8C-4F58-8D71-17294D52E2B2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Liczba dzieci niezaszczepionych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8C-4F58-8D71-17294D52E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5363951"/>
        <c:axId val="1095362703"/>
      </c:barChart>
      <c:catAx>
        <c:axId val="109536395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95362703"/>
        <c:crosses val="autoZero"/>
        <c:auto val="1"/>
        <c:lblAlgn val="ctr"/>
        <c:lblOffset val="100"/>
        <c:noMultiLvlLbl val="0"/>
      </c:catAx>
      <c:valAx>
        <c:axId val="1095362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95363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liczba obiektów</c:v>
                </c:pt>
                <c:pt idx="1">
                  <c:v>liczba kontroli</c:v>
                </c:pt>
                <c:pt idx="2">
                  <c:v>liczba decyzji</c:v>
                </c:pt>
                <c:pt idx="3">
                  <c:v>liczba mandatów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240</c:v>
                </c:pt>
                <c:pt idx="1">
                  <c:v>155</c:v>
                </c:pt>
                <c:pt idx="2">
                  <c:v>28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DC-4E0D-8821-888B66638206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liczba obiektów</c:v>
                </c:pt>
                <c:pt idx="1">
                  <c:v>liczba kontroli</c:v>
                </c:pt>
                <c:pt idx="2">
                  <c:v>liczba decyzji</c:v>
                </c:pt>
                <c:pt idx="3">
                  <c:v>liczba mandatów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249</c:v>
                </c:pt>
                <c:pt idx="1">
                  <c:v>292</c:v>
                </c:pt>
                <c:pt idx="2">
                  <c:v>52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DC-4E0D-8821-888B66638206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liczba obiektów</c:v>
                </c:pt>
                <c:pt idx="1">
                  <c:v>liczba kontroli</c:v>
                </c:pt>
                <c:pt idx="2">
                  <c:v>liczba decyzji</c:v>
                </c:pt>
                <c:pt idx="3">
                  <c:v>liczba mandatów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258</c:v>
                </c:pt>
                <c:pt idx="1">
                  <c:v>225</c:v>
                </c:pt>
                <c:pt idx="2">
                  <c:v>58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EC-4CF4-A71E-F466096316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9296096"/>
        <c:axId val="2018340144"/>
      </c:barChart>
      <c:catAx>
        <c:axId val="168929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18340144"/>
        <c:crosses val="autoZero"/>
        <c:auto val="1"/>
        <c:lblAlgn val="ctr"/>
        <c:lblOffset val="100"/>
        <c:noMultiLvlLbl val="0"/>
      </c:catAx>
      <c:valAx>
        <c:axId val="201834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89296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próbki pobrane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93</c:v>
                </c:pt>
                <c:pt idx="1">
                  <c:v>128</c:v>
                </c:pt>
                <c:pt idx="2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E1-4FA7-B7C9-E8B54793CBC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próbki zdyskwalifikowane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Arkusz1!$C$2:$C$4</c:f>
              <c:numCache>
                <c:formatCode>General</c:formatCode>
                <c:ptCount val="3"/>
                <c:pt idx="0">
                  <c:v>8</c:v>
                </c:pt>
                <c:pt idx="1">
                  <c:v>0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E1-4FA7-B7C9-E8B54793C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370688"/>
        <c:axId val="65369440"/>
      </c:barChart>
      <c:catAx>
        <c:axId val="6537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369440"/>
        <c:crosses val="autoZero"/>
        <c:auto val="1"/>
        <c:lblAlgn val="ctr"/>
        <c:lblOffset val="100"/>
        <c:noMultiLvlLbl val="0"/>
      </c:catAx>
      <c:valAx>
        <c:axId val="6536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370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6CD8D-ACB7-4C75-9D43-D3B9958A0595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1103F36-B4D2-4855-B896-CCB9093EEF81}">
      <dgm:prSet custT="1"/>
      <dgm:spPr/>
      <dgm:t>
        <a:bodyPr/>
        <a:lstStyle/>
        <a:p>
          <a:r>
            <a:rPr lang="pl-PL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W roku 2022 wydano: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FAA69B-618D-4634-BA98-0196F1486EFB}" type="parTrans" cxnId="{AB9875B3-2AF7-457C-AED0-73EC4B122C7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5BD20A-AEDE-4066-8258-3139CE2F5ED8}" type="sibTrans" cxnId="{AB9875B3-2AF7-457C-AED0-73EC4B122C7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CA1B30-E3B4-42D9-971C-42858D064537}">
      <dgm:prSet custT="1"/>
      <dgm:spPr/>
      <dgm:t>
        <a:bodyPr/>
        <a:lstStyle/>
        <a:p>
          <a:r>
            <a:rPr lang="pl-PL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decyzji</a:t>
          </a:r>
          <a:r>
            <a: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płatniczych - 19, 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CBACD3-C909-42B0-98CA-3AFFC5E4FA2E}" type="parTrans" cxnId="{E9F5541B-1BB2-4282-B835-C6216866C92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FD7B84-D0A0-4A9C-ADCD-4F4C6D231F69}" type="sibTrans" cxnId="{E9F5541B-1BB2-4282-B835-C6216866C92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77E1D9-4679-4058-86FF-DDC92FD952D1}">
      <dgm:prSet custT="1"/>
      <dgm:spPr/>
      <dgm:t>
        <a:bodyPr/>
        <a:lstStyle/>
        <a:p>
          <a:r>
            <a:rPr lang="pl-PL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opinii </a:t>
          </a:r>
          <a:r>
            <a:rPr lang="pl-PL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sanitarnych - 40, </a:t>
          </a:r>
          <a:endParaRPr 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78AB0F-04EA-45A9-8669-9312C793B5D9}" type="parTrans" cxnId="{3010EE3A-5305-4035-84FC-264B1C3E41E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C31A1C-963C-442D-A285-C47128D408FE}" type="sibTrans" cxnId="{3010EE3A-5305-4035-84FC-264B1C3E41E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AB0091-8A50-4CAF-ABDD-010A0CF25569}">
      <dgm:prSet custT="1"/>
      <dgm:spPr/>
      <dgm:t>
        <a:bodyPr/>
        <a:lstStyle/>
        <a:p>
          <a:r>
            <a: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pism – 34, w tym 9 nie wnoszących sprzeciwu przeciwko uruchomieniu obiektów zgłaszanych do odbioru. 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849B6A-9573-4F30-876C-68CE21A69361}" type="parTrans" cxnId="{FB9B150E-B4CF-4970-A50A-290526A65AE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0849C6-08F6-4EC2-89F6-86960E1E8970}" type="sibTrans" cxnId="{FB9B150E-B4CF-4970-A50A-290526A65AE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51D748-FFA0-47E3-ACBB-2450BF36EC6B}">
      <dgm:prSet custT="1"/>
      <dgm:spPr/>
      <dgm:t>
        <a:bodyPr/>
        <a:lstStyle/>
        <a:p>
          <a:r>
            <a: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Przeprowadzono w terenie, w tym: </a:t>
          </a:r>
          <a:r>
            <a:rPr lang="pl-PL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kontroli </a:t>
          </a:r>
          <a:br>
            <a: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 sprawie odbioru higieniczno-sanitarnego obiektu, </a:t>
          </a:r>
          <a:r>
            <a:rPr lang="pl-PL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kontrole </a:t>
          </a:r>
          <a:r>
            <a: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wspólne z innymi działami PSSE, </a:t>
          </a:r>
          <a:r>
            <a:rPr lang="pl-PL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kontroli</a:t>
          </a:r>
          <a:r>
            <a: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po zawiadomieniu z art. 56 prawa budowlanego. </a:t>
          </a:r>
        </a:p>
        <a:p>
          <a:r>
            <a: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Brak kontroli w trakcie realizacji obiektów. </a:t>
          </a:r>
        </a:p>
        <a:p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FAA23C-A04B-4C51-A48C-4DE66B56FE4A}" type="parTrans" cxnId="{6AFB9B51-8215-4191-9864-B710143F571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586D04-835B-455F-B216-1B200E326AC5}" type="sibTrans" cxnId="{6AFB9B51-8215-4191-9864-B710143F571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29ED9D-F1FA-43B6-8C80-DD636E86915D}" type="pres">
      <dgm:prSet presAssocID="{8E16CD8D-ACB7-4C75-9D43-D3B9958A0595}" presName="vert0" presStyleCnt="0">
        <dgm:presLayoutVars>
          <dgm:dir/>
          <dgm:animOne val="branch"/>
          <dgm:animLvl val="lvl"/>
        </dgm:presLayoutVars>
      </dgm:prSet>
      <dgm:spPr/>
    </dgm:pt>
    <dgm:pt modelId="{C9C49BA3-EE5D-489D-A274-61C1186133EA}" type="pres">
      <dgm:prSet presAssocID="{A1103F36-B4D2-4855-B896-CCB9093EEF81}" presName="thickLine" presStyleLbl="alignNode1" presStyleIdx="0" presStyleCnt="5"/>
      <dgm:spPr/>
    </dgm:pt>
    <dgm:pt modelId="{5AD3CD8E-6AE0-47F3-B066-2C8A30384CC7}" type="pres">
      <dgm:prSet presAssocID="{A1103F36-B4D2-4855-B896-CCB9093EEF81}" presName="horz1" presStyleCnt="0"/>
      <dgm:spPr/>
    </dgm:pt>
    <dgm:pt modelId="{C981449F-ED84-4030-9D53-6FA9FC2D208D}" type="pres">
      <dgm:prSet presAssocID="{A1103F36-B4D2-4855-B896-CCB9093EEF81}" presName="tx1" presStyleLbl="revTx" presStyleIdx="0" presStyleCnt="5"/>
      <dgm:spPr/>
    </dgm:pt>
    <dgm:pt modelId="{1742C46C-DD0B-4DF5-A1EF-D52FDDB6A707}" type="pres">
      <dgm:prSet presAssocID="{A1103F36-B4D2-4855-B896-CCB9093EEF81}" presName="vert1" presStyleCnt="0"/>
      <dgm:spPr/>
    </dgm:pt>
    <dgm:pt modelId="{4F081475-3E9F-45BE-876C-5EB653B31BCA}" type="pres">
      <dgm:prSet presAssocID="{03CA1B30-E3B4-42D9-971C-42858D064537}" presName="thickLine" presStyleLbl="alignNode1" presStyleIdx="1" presStyleCnt="5"/>
      <dgm:spPr/>
    </dgm:pt>
    <dgm:pt modelId="{E95AC54F-B700-4387-9C30-482ED1246494}" type="pres">
      <dgm:prSet presAssocID="{03CA1B30-E3B4-42D9-971C-42858D064537}" presName="horz1" presStyleCnt="0"/>
      <dgm:spPr/>
    </dgm:pt>
    <dgm:pt modelId="{D1F120E9-5869-4965-9F8C-D9270628F660}" type="pres">
      <dgm:prSet presAssocID="{03CA1B30-E3B4-42D9-971C-42858D064537}" presName="tx1" presStyleLbl="revTx" presStyleIdx="1" presStyleCnt="5"/>
      <dgm:spPr/>
    </dgm:pt>
    <dgm:pt modelId="{58C30A19-6071-4415-8579-B56758598936}" type="pres">
      <dgm:prSet presAssocID="{03CA1B30-E3B4-42D9-971C-42858D064537}" presName="vert1" presStyleCnt="0"/>
      <dgm:spPr/>
    </dgm:pt>
    <dgm:pt modelId="{FDF6F0A9-898C-417A-B04A-F1CC80269857}" type="pres">
      <dgm:prSet presAssocID="{EB77E1D9-4679-4058-86FF-DDC92FD952D1}" presName="thickLine" presStyleLbl="alignNode1" presStyleIdx="2" presStyleCnt="5"/>
      <dgm:spPr/>
    </dgm:pt>
    <dgm:pt modelId="{C05179D4-CC11-4FC5-BD6C-8F478BB3860F}" type="pres">
      <dgm:prSet presAssocID="{EB77E1D9-4679-4058-86FF-DDC92FD952D1}" presName="horz1" presStyleCnt="0"/>
      <dgm:spPr/>
    </dgm:pt>
    <dgm:pt modelId="{9D760C44-CB3A-42C6-A573-399610EFB11F}" type="pres">
      <dgm:prSet presAssocID="{EB77E1D9-4679-4058-86FF-DDC92FD952D1}" presName="tx1" presStyleLbl="revTx" presStyleIdx="2" presStyleCnt="5"/>
      <dgm:spPr/>
    </dgm:pt>
    <dgm:pt modelId="{D17B9D2D-A9C3-480D-AE56-837DF9FD4F02}" type="pres">
      <dgm:prSet presAssocID="{EB77E1D9-4679-4058-86FF-DDC92FD952D1}" presName="vert1" presStyleCnt="0"/>
      <dgm:spPr/>
    </dgm:pt>
    <dgm:pt modelId="{5AFF89FA-FD2B-4A2C-B5EB-4219B3E24D74}" type="pres">
      <dgm:prSet presAssocID="{C7AB0091-8A50-4CAF-ABDD-010A0CF25569}" presName="thickLine" presStyleLbl="alignNode1" presStyleIdx="3" presStyleCnt="5"/>
      <dgm:spPr/>
    </dgm:pt>
    <dgm:pt modelId="{638C6B9B-F4A1-48CE-A404-AC69DCC3133D}" type="pres">
      <dgm:prSet presAssocID="{C7AB0091-8A50-4CAF-ABDD-010A0CF25569}" presName="horz1" presStyleCnt="0"/>
      <dgm:spPr/>
    </dgm:pt>
    <dgm:pt modelId="{B05CD0F4-79C8-4ACB-A528-2BDAE1334926}" type="pres">
      <dgm:prSet presAssocID="{C7AB0091-8A50-4CAF-ABDD-010A0CF25569}" presName="tx1" presStyleLbl="revTx" presStyleIdx="3" presStyleCnt="5"/>
      <dgm:spPr/>
    </dgm:pt>
    <dgm:pt modelId="{6A6B683D-9597-49D1-946C-75E2804837AC}" type="pres">
      <dgm:prSet presAssocID="{C7AB0091-8A50-4CAF-ABDD-010A0CF25569}" presName="vert1" presStyleCnt="0"/>
      <dgm:spPr/>
    </dgm:pt>
    <dgm:pt modelId="{E99BEF7B-8B21-47EE-AB77-FD61AF23EC23}" type="pres">
      <dgm:prSet presAssocID="{5951D748-FFA0-47E3-ACBB-2450BF36EC6B}" presName="thickLine" presStyleLbl="alignNode1" presStyleIdx="4" presStyleCnt="5"/>
      <dgm:spPr/>
    </dgm:pt>
    <dgm:pt modelId="{EA3C03B9-F7CE-490F-928F-7C822EB40847}" type="pres">
      <dgm:prSet presAssocID="{5951D748-FFA0-47E3-ACBB-2450BF36EC6B}" presName="horz1" presStyleCnt="0"/>
      <dgm:spPr/>
    </dgm:pt>
    <dgm:pt modelId="{AD670B06-923E-4208-AF62-685D93D29F8C}" type="pres">
      <dgm:prSet presAssocID="{5951D748-FFA0-47E3-ACBB-2450BF36EC6B}" presName="tx1" presStyleLbl="revTx" presStyleIdx="4" presStyleCnt="5" custScaleX="100098" custScaleY="116484"/>
      <dgm:spPr/>
    </dgm:pt>
    <dgm:pt modelId="{8DA77801-0A17-4B56-8FF7-9714D862D07B}" type="pres">
      <dgm:prSet presAssocID="{5951D748-FFA0-47E3-ACBB-2450BF36EC6B}" presName="vert1" presStyleCnt="0"/>
      <dgm:spPr/>
    </dgm:pt>
  </dgm:ptLst>
  <dgm:cxnLst>
    <dgm:cxn modelId="{ED9FBA02-070A-4B1F-9F2B-BD266E528770}" type="presOf" srcId="{EB77E1D9-4679-4058-86FF-DDC92FD952D1}" destId="{9D760C44-CB3A-42C6-A573-399610EFB11F}" srcOrd="0" destOrd="0" presId="urn:microsoft.com/office/officeart/2008/layout/LinedList"/>
    <dgm:cxn modelId="{FB9B150E-B4CF-4970-A50A-290526A65AE5}" srcId="{8E16CD8D-ACB7-4C75-9D43-D3B9958A0595}" destId="{C7AB0091-8A50-4CAF-ABDD-010A0CF25569}" srcOrd="3" destOrd="0" parTransId="{BF849B6A-9573-4F30-876C-68CE21A69361}" sibTransId="{FD0849C6-08F6-4EC2-89F6-86960E1E8970}"/>
    <dgm:cxn modelId="{E6662315-1EA7-4A91-8FDE-C291AC744D78}" type="presOf" srcId="{03CA1B30-E3B4-42D9-971C-42858D064537}" destId="{D1F120E9-5869-4965-9F8C-D9270628F660}" srcOrd="0" destOrd="0" presId="urn:microsoft.com/office/officeart/2008/layout/LinedList"/>
    <dgm:cxn modelId="{E9F5541B-1BB2-4282-B835-C6216866C92E}" srcId="{8E16CD8D-ACB7-4C75-9D43-D3B9958A0595}" destId="{03CA1B30-E3B4-42D9-971C-42858D064537}" srcOrd="1" destOrd="0" parTransId="{70CBACD3-C909-42B0-98CA-3AFFC5E4FA2E}" sibTransId="{31FD7B84-D0A0-4A9C-ADCD-4F4C6D231F69}"/>
    <dgm:cxn modelId="{2C6BF61E-666A-440A-8A61-BBC5ECFBD4CC}" type="presOf" srcId="{8E16CD8D-ACB7-4C75-9D43-D3B9958A0595}" destId="{9B29ED9D-F1FA-43B6-8C80-DD636E86915D}" srcOrd="0" destOrd="0" presId="urn:microsoft.com/office/officeart/2008/layout/LinedList"/>
    <dgm:cxn modelId="{2911CC26-2004-4F4A-81A6-108FA413A350}" type="presOf" srcId="{C7AB0091-8A50-4CAF-ABDD-010A0CF25569}" destId="{B05CD0F4-79C8-4ACB-A528-2BDAE1334926}" srcOrd="0" destOrd="0" presId="urn:microsoft.com/office/officeart/2008/layout/LinedList"/>
    <dgm:cxn modelId="{3010EE3A-5305-4035-84FC-264B1C3E41E1}" srcId="{8E16CD8D-ACB7-4C75-9D43-D3B9958A0595}" destId="{EB77E1D9-4679-4058-86FF-DDC92FD952D1}" srcOrd="2" destOrd="0" parTransId="{0578AB0F-04EA-45A9-8669-9312C793B5D9}" sibTransId="{C6C31A1C-963C-442D-A285-C47128D408FE}"/>
    <dgm:cxn modelId="{6AFB9B51-8215-4191-9864-B710143F5711}" srcId="{8E16CD8D-ACB7-4C75-9D43-D3B9958A0595}" destId="{5951D748-FFA0-47E3-ACBB-2450BF36EC6B}" srcOrd="4" destOrd="0" parTransId="{38FAA23C-A04B-4C51-A48C-4DE66B56FE4A}" sibTransId="{75586D04-835B-455F-B216-1B200E326AC5}"/>
    <dgm:cxn modelId="{AB9875B3-2AF7-457C-AED0-73EC4B122C77}" srcId="{8E16CD8D-ACB7-4C75-9D43-D3B9958A0595}" destId="{A1103F36-B4D2-4855-B896-CCB9093EEF81}" srcOrd="0" destOrd="0" parTransId="{76FAA69B-618D-4634-BA98-0196F1486EFB}" sibTransId="{825BD20A-AEDE-4066-8258-3139CE2F5ED8}"/>
    <dgm:cxn modelId="{1B809CCA-BAD4-41AE-93A9-30AEFDA6AD2A}" type="presOf" srcId="{A1103F36-B4D2-4855-B896-CCB9093EEF81}" destId="{C981449F-ED84-4030-9D53-6FA9FC2D208D}" srcOrd="0" destOrd="0" presId="urn:microsoft.com/office/officeart/2008/layout/LinedList"/>
    <dgm:cxn modelId="{79D711EC-AB69-47BB-A88D-7E34BF41FC54}" type="presOf" srcId="{5951D748-FFA0-47E3-ACBB-2450BF36EC6B}" destId="{AD670B06-923E-4208-AF62-685D93D29F8C}" srcOrd="0" destOrd="0" presId="urn:microsoft.com/office/officeart/2008/layout/LinedList"/>
    <dgm:cxn modelId="{E15CA7FE-69C5-41B4-AA43-E39EF748F811}" type="presParOf" srcId="{9B29ED9D-F1FA-43B6-8C80-DD636E86915D}" destId="{C9C49BA3-EE5D-489D-A274-61C1186133EA}" srcOrd="0" destOrd="0" presId="urn:microsoft.com/office/officeart/2008/layout/LinedList"/>
    <dgm:cxn modelId="{4DBFCC43-5A7B-49B4-8B2D-70AD2A245510}" type="presParOf" srcId="{9B29ED9D-F1FA-43B6-8C80-DD636E86915D}" destId="{5AD3CD8E-6AE0-47F3-B066-2C8A30384CC7}" srcOrd="1" destOrd="0" presId="urn:microsoft.com/office/officeart/2008/layout/LinedList"/>
    <dgm:cxn modelId="{FC466374-5324-4B05-8CC5-2F67ECE0FFF6}" type="presParOf" srcId="{5AD3CD8E-6AE0-47F3-B066-2C8A30384CC7}" destId="{C981449F-ED84-4030-9D53-6FA9FC2D208D}" srcOrd="0" destOrd="0" presId="urn:microsoft.com/office/officeart/2008/layout/LinedList"/>
    <dgm:cxn modelId="{5F71B0AF-2E74-43F9-A5DF-2E4C65DB1DCE}" type="presParOf" srcId="{5AD3CD8E-6AE0-47F3-B066-2C8A30384CC7}" destId="{1742C46C-DD0B-4DF5-A1EF-D52FDDB6A707}" srcOrd="1" destOrd="0" presId="urn:microsoft.com/office/officeart/2008/layout/LinedList"/>
    <dgm:cxn modelId="{9C26C6FE-1B20-4376-BFA6-F455F754A9DD}" type="presParOf" srcId="{9B29ED9D-F1FA-43B6-8C80-DD636E86915D}" destId="{4F081475-3E9F-45BE-876C-5EB653B31BCA}" srcOrd="2" destOrd="0" presId="urn:microsoft.com/office/officeart/2008/layout/LinedList"/>
    <dgm:cxn modelId="{E5864242-6BD2-43B9-971E-8F23459D69EC}" type="presParOf" srcId="{9B29ED9D-F1FA-43B6-8C80-DD636E86915D}" destId="{E95AC54F-B700-4387-9C30-482ED1246494}" srcOrd="3" destOrd="0" presId="urn:microsoft.com/office/officeart/2008/layout/LinedList"/>
    <dgm:cxn modelId="{C4CE1BD9-8B12-4AB0-B2C0-9AEF1D380834}" type="presParOf" srcId="{E95AC54F-B700-4387-9C30-482ED1246494}" destId="{D1F120E9-5869-4965-9F8C-D9270628F660}" srcOrd="0" destOrd="0" presId="urn:microsoft.com/office/officeart/2008/layout/LinedList"/>
    <dgm:cxn modelId="{A07822FE-8E4C-45CD-92AA-8DFBF1057C8F}" type="presParOf" srcId="{E95AC54F-B700-4387-9C30-482ED1246494}" destId="{58C30A19-6071-4415-8579-B56758598936}" srcOrd="1" destOrd="0" presId="urn:microsoft.com/office/officeart/2008/layout/LinedList"/>
    <dgm:cxn modelId="{03791775-86FA-4AA8-9138-836CABF7CE51}" type="presParOf" srcId="{9B29ED9D-F1FA-43B6-8C80-DD636E86915D}" destId="{FDF6F0A9-898C-417A-B04A-F1CC80269857}" srcOrd="4" destOrd="0" presId="urn:microsoft.com/office/officeart/2008/layout/LinedList"/>
    <dgm:cxn modelId="{E712DC0A-427E-4F95-83B6-C8B29D7D6761}" type="presParOf" srcId="{9B29ED9D-F1FA-43B6-8C80-DD636E86915D}" destId="{C05179D4-CC11-4FC5-BD6C-8F478BB3860F}" srcOrd="5" destOrd="0" presId="urn:microsoft.com/office/officeart/2008/layout/LinedList"/>
    <dgm:cxn modelId="{6647EC79-AECB-46CD-828D-7880B31F2CE7}" type="presParOf" srcId="{C05179D4-CC11-4FC5-BD6C-8F478BB3860F}" destId="{9D760C44-CB3A-42C6-A573-399610EFB11F}" srcOrd="0" destOrd="0" presId="urn:microsoft.com/office/officeart/2008/layout/LinedList"/>
    <dgm:cxn modelId="{DB454D30-5785-4945-9657-8A1F6739556A}" type="presParOf" srcId="{C05179D4-CC11-4FC5-BD6C-8F478BB3860F}" destId="{D17B9D2D-A9C3-480D-AE56-837DF9FD4F02}" srcOrd="1" destOrd="0" presId="urn:microsoft.com/office/officeart/2008/layout/LinedList"/>
    <dgm:cxn modelId="{85CA0132-8961-4AB0-A783-6DBA72943D75}" type="presParOf" srcId="{9B29ED9D-F1FA-43B6-8C80-DD636E86915D}" destId="{5AFF89FA-FD2B-4A2C-B5EB-4219B3E24D74}" srcOrd="6" destOrd="0" presId="urn:microsoft.com/office/officeart/2008/layout/LinedList"/>
    <dgm:cxn modelId="{545D3E86-41B0-4CA7-9986-AEFC477F9E95}" type="presParOf" srcId="{9B29ED9D-F1FA-43B6-8C80-DD636E86915D}" destId="{638C6B9B-F4A1-48CE-A404-AC69DCC3133D}" srcOrd="7" destOrd="0" presId="urn:microsoft.com/office/officeart/2008/layout/LinedList"/>
    <dgm:cxn modelId="{189609A4-56D9-4839-9F31-57B10129CE1C}" type="presParOf" srcId="{638C6B9B-F4A1-48CE-A404-AC69DCC3133D}" destId="{B05CD0F4-79C8-4ACB-A528-2BDAE1334926}" srcOrd="0" destOrd="0" presId="urn:microsoft.com/office/officeart/2008/layout/LinedList"/>
    <dgm:cxn modelId="{6B352F5D-EC0A-4100-8D66-C523298ED55C}" type="presParOf" srcId="{638C6B9B-F4A1-48CE-A404-AC69DCC3133D}" destId="{6A6B683D-9597-49D1-946C-75E2804837AC}" srcOrd="1" destOrd="0" presId="urn:microsoft.com/office/officeart/2008/layout/LinedList"/>
    <dgm:cxn modelId="{72580EBA-BD5B-445C-AAFF-AF1F976AD508}" type="presParOf" srcId="{9B29ED9D-F1FA-43B6-8C80-DD636E86915D}" destId="{E99BEF7B-8B21-47EE-AB77-FD61AF23EC23}" srcOrd="8" destOrd="0" presId="urn:microsoft.com/office/officeart/2008/layout/LinedList"/>
    <dgm:cxn modelId="{C139DB6C-EACE-465F-BF21-804907011D2F}" type="presParOf" srcId="{9B29ED9D-F1FA-43B6-8C80-DD636E86915D}" destId="{EA3C03B9-F7CE-490F-928F-7C822EB40847}" srcOrd="9" destOrd="0" presId="urn:microsoft.com/office/officeart/2008/layout/LinedList"/>
    <dgm:cxn modelId="{9CCB80D0-063E-4766-8FF9-683CB299556D}" type="presParOf" srcId="{EA3C03B9-F7CE-490F-928F-7C822EB40847}" destId="{AD670B06-923E-4208-AF62-685D93D29F8C}" srcOrd="0" destOrd="0" presId="urn:microsoft.com/office/officeart/2008/layout/LinedList"/>
    <dgm:cxn modelId="{0B630CA5-AE0A-4333-AF8F-9DE18274D5E4}" type="presParOf" srcId="{EA3C03B9-F7CE-490F-928F-7C822EB40847}" destId="{8DA77801-0A17-4B56-8FF7-9714D862D07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49BA3-EE5D-489D-A274-61C1186133EA}">
      <dsp:nvSpPr>
        <dsp:cNvPr id="0" name=""/>
        <dsp:cNvSpPr/>
      </dsp:nvSpPr>
      <dsp:spPr>
        <a:xfrm>
          <a:off x="0" y="191"/>
          <a:ext cx="557685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1449F-ED84-4030-9D53-6FA9FC2D208D}">
      <dsp:nvSpPr>
        <dsp:cNvPr id="0" name=""/>
        <dsp:cNvSpPr/>
      </dsp:nvSpPr>
      <dsp:spPr>
        <a:xfrm>
          <a:off x="0" y="191"/>
          <a:ext cx="5576857" cy="1078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 roku 2022 wydano: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1"/>
        <a:ext cx="5576857" cy="1078244"/>
      </dsp:txXfrm>
    </dsp:sp>
    <dsp:sp modelId="{4F081475-3E9F-45BE-876C-5EB653B31BCA}">
      <dsp:nvSpPr>
        <dsp:cNvPr id="0" name=""/>
        <dsp:cNvSpPr/>
      </dsp:nvSpPr>
      <dsp:spPr>
        <a:xfrm>
          <a:off x="0" y="1078436"/>
          <a:ext cx="5576857" cy="0"/>
        </a:xfrm>
        <a:prstGeom prst="line">
          <a:avLst/>
        </a:prstGeom>
        <a:solidFill>
          <a:schemeClr val="accent5">
            <a:hueOff val="2252699"/>
            <a:satOff val="-5635"/>
            <a:lumOff val="-6127"/>
            <a:alphaOff val="0"/>
          </a:schemeClr>
        </a:solidFill>
        <a:ln w="12700" cap="flat" cmpd="sng" algn="ctr">
          <a:solidFill>
            <a:schemeClr val="accent5">
              <a:hueOff val="2252699"/>
              <a:satOff val="-5635"/>
              <a:lumOff val="-61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120E9-5869-4965-9F8C-D9270628F660}">
      <dsp:nvSpPr>
        <dsp:cNvPr id="0" name=""/>
        <dsp:cNvSpPr/>
      </dsp:nvSpPr>
      <dsp:spPr>
        <a:xfrm>
          <a:off x="0" y="1078436"/>
          <a:ext cx="5576857" cy="1078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decyzji</a:t>
          </a:r>
          <a:r>
            <a:rPr lang="pl-PL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płatniczych - 19, 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078436"/>
        <a:ext cx="5576857" cy="1078244"/>
      </dsp:txXfrm>
    </dsp:sp>
    <dsp:sp modelId="{FDF6F0A9-898C-417A-B04A-F1CC80269857}">
      <dsp:nvSpPr>
        <dsp:cNvPr id="0" name=""/>
        <dsp:cNvSpPr/>
      </dsp:nvSpPr>
      <dsp:spPr>
        <a:xfrm>
          <a:off x="0" y="2156681"/>
          <a:ext cx="5576857" cy="0"/>
        </a:xfrm>
        <a:prstGeom prst="line">
          <a:avLst/>
        </a:prstGeom>
        <a:solidFill>
          <a:schemeClr val="accent5">
            <a:hueOff val="4505397"/>
            <a:satOff val="-11270"/>
            <a:lumOff val="-12255"/>
            <a:alphaOff val="0"/>
          </a:schemeClr>
        </a:solidFill>
        <a:ln w="12700" cap="flat" cmpd="sng" algn="ctr">
          <a:solidFill>
            <a:schemeClr val="accent5">
              <a:hueOff val="4505397"/>
              <a:satOff val="-11270"/>
              <a:lumOff val="-122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60C44-CB3A-42C6-A573-399610EFB11F}">
      <dsp:nvSpPr>
        <dsp:cNvPr id="0" name=""/>
        <dsp:cNvSpPr/>
      </dsp:nvSpPr>
      <dsp:spPr>
        <a:xfrm>
          <a:off x="0" y="2156681"/>
          <a:ext cx="5576857" cy="1078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opinii </a:t>
          </a:r>
          <a:r>
            <a:rPr lang="pl-PL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sanitarnych - 40, </a:t>
          </a:r>
          <a:endParaRPr 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156681"/>
        <a:ext cx="5576857" cy="1078244"/>
      </dsp:txXfrm>
    </dsp:sp>
    <dsp:sp modelId="{5AFF89FA-FD2B-4A2C-B5EB-4219B3E24D74}">
      <dsp:nvSpPr>
        <dsp:cNvPr id="0" name=""/>
        <dsp:cNvSpPr/>
      </dsp:nvSpPr>
      <dsp:spPr>
        <a:xfrm>
          <a:off x="0" y="3234925"/>
          <a:ext cx="5576857" cy="0"/>
        </a:xfrm>
        <a:prstGeom prst="line">
          <a:avLst/>
        </a:prstGeom>
        <a:solidFill>
          <a:schemeClr val="accent5">
            <a:hueOff val="6758096"/>
            <a:satOff val="-16904"/>
            <a:lumOff val="-18382"/>
            <a:alphaOff val="0"/>
          </a:schemeClr>
        </a:solidFill>
        <a:ln w="12700" cap="flat" cmpd="sng" algn="ctr">
          <a:solidFill>
            <a:schemeClr val="accent5">
              <a:hueOff val="6758096"/>
              <a:satOff val="-16904"/>
              <a:lumOff val="-183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CD0F4-79C8-4ACB-A528-2BDAE1334926}">
      <dsp:nvSpPr>
        <dsp:cNvPr id="0" name=""/>
        <dsp:cNvSpPr/>
      </dsp:nvSpPr>
      <dsp:spPr>
        <a:xfrm>
          <a:off x="0" y="3234925"/>
          <a:ext cx="5576857" cy="1078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pism – 34, w tym 9 nie wnoszących sprzeciwu przeciwko uruchomieniu obiektów zgłaszanych do odbioru. 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234925"/>
        <a:ext cx="5576857" cy="1078244"/>
      </dsp:txXfrm>
    </dsp:sp>
    <dsp:sp modelId="{E99BEF7B-8B21-47EE-AB77-FD61AF23EC23}">
      <dsp:nvSpPr>
        <dsp:cNvPr id="0" name=""/>
        <dsp:cNvSpPr/>
      </dsp:nvSpPr>
      <dsp:spPr>
        <a:xfrm>
          <a:off x="0" y="4313170"/>
          <a:ext cx="5576857" cy="0"/>
        </a:xfrm>
        <a:prstGeom prst="line">
          <a:avLst/>
        </a:prstGeom>
        <a:solidFill>
          <a:schemeClr val="accent5">
            <a:hueOff val="9010794"/>
            <a:satOff val="-22539"/>
            <a:lumOff val="-24510"/>
            <a:alphaOff val="0"/>
          </a:schemeClr>
        </a:solidFill>
        <a:ln w="12700" cap="flat" cmpd="sng" algn="ctr">
          <a:solidFill>
            <a:schemeClr val="accent5">
              <a:hueOff val="9010794"/>
              <a:satOff val="-22539"/>
              <a:lumOff val="-245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70B06-923E-4208-AF62-685D93D29F8C}">
      <dsp:nvSpPr>
        <dsp:cNvPr id="0" name=""/>
        <dsp:cNvSpPr/>
      </dsp:nvSpPr>
      <dsp:spPr>
        <a:xfrm>
          <a:off x="0" y="4313170"/>
          <a:ext cx="5571419" cy="1255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Przeprowadzono w terenie, w tym: </a:t>
          </a:r>
          <a:r>
            <a:rPr lang="pl-PL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kontroli </a:t>
          </a:r>
          <a:br>
            <a:rPr lang="pl-PL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pl-PL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 sprawie odbioru higieniczno-sanitarnego obiektu, </a:t>
          </a:r>
          <a:r>
            <a:rPr lang="pl-PL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kontrole </a:t>
          </a:r>
          <a:r>
            <a:rPr lang="pl-PL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wspólne z innymi działami PSSE, </a:t>
          </a:r>
          <a:r>
            <a:rPr lang="pl-PL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kontroli</a:t>
          </a:r>
          <a:r>
            <a:rPr lang="pl-PL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po zawiadomieniu z art. 56 prawa budowlanego.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Brak kontroli w trakcie realizacji obiektów.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13170"/>
        <a:ext cx="5571419" cy="1255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593FD-DC4E-4192-9596-7D1ABA89202C}" type="datetimeFigureOut">
              <a:rPr lang="pl-PL" smtClean="0"/>
              <a:t>28.02.2023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D33F8-2225-4C72-BDE0-1CA9D017BF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5524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872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6140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5809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4543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0726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6751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7087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14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3110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409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2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8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7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5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3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3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8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5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08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21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95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g"/><Relationship Id="rId4" Type="http://schemas.openxmlformats.org/officeDocument/2006/relationships/image" Target="../media/image38.jpeg"/><Relationship Id="rId9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2DFD373-6DB6-47FC-9340-CE6002F6E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127" y="1251371"/>
            <a:ext cx="4325419" cy="3226084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 SANITARNY POWIATU GOŁDAPSKIEGO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r.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D7B6BE-A4E0-4483-BEC5-493AC3E5D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5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id="{7FEF253D-C10A-41ED-AE48-D25BCE5356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r="1" b="1"/>
          <a:stretch/>
        </p:blipFill>
        <p:spPr>
          <a:xfrm>
            <a:off x="5393147" y="643468"/>
            <a:ext cx="5627231" cy="557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0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C1F2F7-0883-4AA6-8571-13FDCB53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6701"/>
            <a:ext cx="10363200" cy="949489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87AC89-713A-4FE9-9324-2A54E7496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07" y="1356190"/>
            <a:ext cx="6541362" cy="486995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W dziedzinie chorób zakaźnych sytuacja w znacznym stopniu uległa poprawie w stosunku do roku poprzedniego. Nastąpił spadek zachorowań na choroby zakaźne. Zarejestrowano ogółem 1271 przypadków; z tego 131 osoby były hospitalizowane, natomiast w roku 2021 zarejestrowano ogółem 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1680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przypadki,</a:t>
            </a:r>
            <a:r>
              <a:rPr lang="pl-PL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tego 194 osoby były hospitalizowane,</a:t>
            </a:r>
            <a:r>
              <a:rPr lang="pl-PL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 stanowi spadek o 24,34%. Przyczyną spadku zachorowań jest zmniejszająca się liczba chorych na Covid-19.</a:t>
            </a:r>
          </a:p>
          <a:p>
            <a:pPr marL="0" indent="0" algn="just">
              <a:buNone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W 2022 r. odnotowano 1014 przypadków zachorowań na SARS-CoV-2, w tym 80 osób było hospitalizowanych, natomiast w 2021 r. odnotowano 1438 przypadków zachorowań, w tym 159 osób było hospitalizowanych. Spadek wyniósł</a:t>
            </a:r>
            <a:r>
              <a:rPr lang="pl-PL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29,48%.</a:t>
            </a:r>
          </a:p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W 2022 r. nastąpił duży wzrost zachorowań na grypę. Zarejestrowano 732 przypadki zachorowań, 13 osób skierowano do szpitala, w tym 5 przypadków grypy zostało potwierdzonych laboratoryjnie. Natomiast w 2021 r. zarejestrowano 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221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przypadków zachorowań, osoby nie były hospitalizowane.</a:t>
            </a:r>
            <a:r>
              <a:rPr lang="pl-PL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Wzrost wyniósł</a:t>
            </a:r>
            <a:r>
              <a:rPr lang="pl-PL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69,80%.</a:t>
            </a:r>
          </a:p>
          <a:p>
            <a:pPr marL="0" indent="0">
              <a:buNone/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664CB136-4D1F-4D39-B7C7-2766C461B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795469"/>
              </p:ext>
            </p:extLst>
          </p:nvPr>
        </p:nvGraphicFramePr>
        <p:xfrm>
          <a:off x="7417941" y="1808251"/>
          <a:ext cx="4260351" cy="3996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Obraz 11" descr="Osoba z maską kwiatową">
            <a:extLst>
              <a:ext uri="{FF2B5EF4-FFF2-40B4-BE49-F238E27FC236}">
                <a16:creationId xmlns:a16="http://schemas.microsoft.com/office/drawing/2014/main" id="{67225608-71CF-0378-5CE1-D1847F2D4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38" y="271552"/>
            <a:ext cx="2986756" cy="198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09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46D2FD-896B-4C6A-8A98-678888F0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696"/>
            <a:ext cx="10363200" cy="1314443"/>
          </a:xfrm>
        </p:spPr>
        <p:txBody>
          <a:bodyPr/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Epidemiologia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4C0334-FF44-4ED3-914E-CFA82C6D7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08" y="1186843"/>
            <a:ext cx="7793058" cy="627397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2022 r.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najwięcej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zachorowań zarejestrowano na:</a:t>
            </a:r>
          </a:p>
          <a:p>
            <a:pPr algn="just">
              <a:lnSpc>
                <a:spcPct val="80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ospę wietrzną – 66 przypadków,</a:t>
            </a:r>
          </a:p>
          <a:p>
            <a:pPr algn="just">
              <a:lnSpc>
                <a:spcPct val="80000"/>
              </a:lnSpc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biegunkę i zapalenia żołądkowo-jelitowe o prawdopodobnie zakaźnym pochodzeniu – 65 przypadków,</a:t>
            </a:r>
          </a:p>
          <a:p>
            <a:pPr algn="just">
              <a:lnSpc>
                <a:spcPct val="80000"/>
              </a:lnSpc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boreliozę – 43 przypadki,  </a:t>
            </a:r>
          </a:p>
          <a:p>
            <a:pPr algn="just">
              <a:lnSpc>
                <a:spcPct val="80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inne bakteryjne zakażenia jelitowe wywołane przez clostridium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difficile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16 przypadków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 porównaniu z poprzednim rokiem </a:t>
            </a: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zwiększyła się 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liczba zachorowań na:</a:t>
            </a:r>
          </a:p>
          <a:p>
            <a:pPr algn="just">
              <a:lnSpc>
                <a:spcPct val="80000"/>
              </a:lnSpc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boreliozę – 43 przypadki, natomiast w 2021 r. odnotowano 27 przypadków,  </a:t>
            </a:r>
          </a:p>
          <a:p>
            <a:pPr algn="just">
              <a:lnSpc>
                <a:spcPct val="80000"/>
              </a:lnSpc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płonicę – 7 przypadków, natomiast w 2021 r. odnotowano 1 przypadek,</a:t>
            </a:r>
          </a:p>
          <a:p>
            <a:pPr algn="just">
              <a:lnSpc>
                <a:spcPct val="80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biegunka i zapalenia żołądkowo-jelitowe o prawdopodobnie zakaźnym pochodzeniu – 65 przypadków, natomiast w 2021 r. odnotowano 27 przypadków.</a:t>
            </a:r>
            <a:endParaRPr lang="pl-P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porównaniu z rokiem poprzednim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spadła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liczba zachorowań na:</a:t>
            </a:r>
          </a:p>
          <a:p>
            <a:pPr algn="just">
              <a:lnSpc>
                <a:spcPct val="80000"/>
              </a:lnSpc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ospę wietrzną – 66 przypadków, natomiast w 2021 r. zarejestrowano 149 przypadków,</a:t>
            </a:r>
          </a:p>
          <a:p>
            <a:pPr algn="just">
              <a:lnSpc>
                <a:spcPct val="80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świnkę – nie odnotowano żadnego zachorowania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w porównaniu z rokiem ubiegłym – 2 przypadki,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 roku 2022 zarejestrowano 24 przypadki pogryzień przez zwierzęta, które kształtują się na podobnym poziomie co w roku 2021.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Pozostałe jednostki chorobowe utrzymują się na podobnym poziomie w stosunku do roku ubiegłego.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BA70279E-0773-4EE7-B2E3-7BB97242E6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084062"/>
              </p:ext>
            </p:extLst>
          </p:nvPr>
        </p:nvGraphicFramePr>
        <p:xfrm>
          <a:off x="8421608" y="2116587"/>
          <a:ext cx="3470785" cy="2974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Obraz 7" descr="Ręka Sanitizer na dłoni">
            <a:extLst>
              <a:ext uri="{FF2B5EF4-FFF2-40B4-BE49-F238E27FC236}">
                <a16:creationId xmlns:a16="http://schemas.microsoft.com/office/drawing/2014/main" id="{F70C08D7-F8F8-998E-6790-E0C19DFE3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76" y="197626"/>
            <a:ext cx="2750367" cy="183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22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070397-0CB9-42AC-A9F3-791AB042B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94855"/>
            <a:ext cx="10363200" cy="762000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Epidemiologia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AFB669-5AAD-474E-82EB-FE0C56627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489753"/>
            <a:ext cx="10644028" cy="510625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roku 2022 działalność leczniczą prowadziło 44 podmioty, w tym 5 wykonujące świadczenia całodobowe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NZOZ Szpital Uzdrowiskowy „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Wital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w Gołdapi wykonujący 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stacjonarne i całodobowe świadczenia zdrowotne inne niż szpitalne,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NZOZ Sanatorium Uzdrowiskowe „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Wital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Gołdapi wykonujący 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stacjonarne i całodobowe świadczenia zdrowotne inne niż szpitalne,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Centrum Rehabilitacji Dzieci i Młodzieży „Marzenia” w Niedrzwicy,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GoldMedica Szpital w Gołdapi,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Zakład Pielęgnacyjno-Opiekuńczy w Gołdapi.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podmiotach całodobowych przeprowadzono 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kontroli sanitarnych, w tym 2 w punkcie szczepień.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Działalność leczniczą w ramach stacjonarnych świadczeń zdrowotnych wykonywało 39 podmiotów, w których przeprowadzono 45 kontroli sanitarnych, w tym 12 w punktach szczepień.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Podmioty lecznicze będące pod nadzorem PPIS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nie zajmowały się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leczeniem pacjentów z zakażeniem SARS CoV-2.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4845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B28355-C4AE-4B4E-B51D-1E7BA613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58710"/>
            <a:ext cx="10363200" cy="902531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Szczepienia ochronne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B2A487F6-CB6D-4176-9301-EC2F46C8A2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378238"/>
              </p:ext>
            </p:extLst>
          </p:nvPr>
        </p:nvGraphicFramePr>
        <p:xfrm>
          <a:off x="1048693" y="2907015"/>
          <a:ext cx="10094614" cy="3781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3447405D-196E-4272-A7BB-CDD537D5A42D}"/>
              </a:ext>
            </a:extLst>
          </p:cNvPr>
          <p:cNvSpPr txBox="1"/>
          <p:nvPr/>
        </p:nvSpPr>
        <p:spPr>
          <a:xfrm>
            <a:off x="1048693" y="1429687"/>
            <a:ext cx="10094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Polsce Program Szczepień Ochronnych co roku jest aktualizowany Komunikatem Głównego Inspektora Sanitarnego w sprawie przeprowadzania szczepień ochronnych przeciw chorobom zakaźnym. Kalendarz szczepień określa wiek dzieci i młodzieży, w którym powinny być podane poszczególne dawki szczepionki. W powiecie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gołdapskim d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obowiązkowych szczepień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ochronnych w 2022 roku podlegało 4798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dzieci i młodzieży do 19 roku życia, w porównaniu do roku ubiegłego – 4880 dzieci.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9652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61F9BC-ACF4-410C-9ADA-F06FCB4A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50879"/>
            <a:ext cx="10363200" cy="1314443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Szczepienia ochronne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99F5F-6746-441D-AC1F-A86EA0688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257572"/>
            <a:ext cx="10363200" cy="3711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roku 2022 p/grypie zaszczepiono 735 osób </a:t>
            </a:r>
            <a:r>
              <a:rPr lang="pl-PL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(&gt;65 r.ż. 478 osób, w wieku 15-64 było to 238 osób oraz w wieku 5-14 było to 19 osób). Dodatkowo wykonano szczepienia: </a:t>
            </a:r>
            <a:endParaRPr lang="pl-PL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p/kleszczowemu zapaleniu mózgu zaszczepiono 43 osoby,</a:t>
            </a:r>
          </a:p>
          <a:p>
            <a:pPr>
              <a:buFontTx/>
              <a:buChar char="-"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p/ospie wietrznej 14 dzieci,</a:t>
            </a:r>
          </a:p>
          <a:p>
            <a:pPr>
              <a:buFontTx/>
              <a:buChar char="-"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p/meningokokom 2 dzieci.</a:t>
            </a:r>
          </a:p>
          <a:p>
            <a:pPr marL="0" indent="0">
              <a:buNone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roku 2022 nadzorem sanitarnym objęto 7 punktów szczepień, kontrolę przeprowadzono we wszystkich punktach.</a:t>
            </a:r>
          </a:p>
          <a:p>
            <a:pPr marL="0" indent="0">
              <a:buNone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Obserwuje się wzrost odmów realizacji obowiązkowych szczepień ochronnych dzieci. Wynika to najczęściej z odrębności religijnej oraz ruchów </a:t>
            </a:r>
            <a:r>
              <a:rPr lang="pl-PL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antyszczepionkowych</a:t>
            </a: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0CC45CBB-61A2-4749-8A6D-258219DAA7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5511804"/>
              </p:ext>
            </p:extLst>
          </p:nvPr>
        </p:nvGraphicFramePr>
        <p:xfrm>
          <a:off x="5368703" y="4125434"/>
          <a:ext cx="3237688" cy="2381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8FF78BDB-9F45-4466-BD85-5D8CCA0703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9460861"/>
              </p:ext>
            </p:extLst>
          </p:nvPr>
        </p:nvGraphicFramePr>
        <p:xfrm>
          <a:off x="2380954" y="4163981"/>
          <a:ext cx="2987749" cy="2381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Wykres 11">
            <a:extLst>
              <a:ext uri="{FF2B5EF4-FFF2-40B4-BE49-F238E27FC236}">
                <a16:creationId xmlns:a16="http://schemas.microsoft.com/office/drawing/2014/main" id="{06CFADD0-BC18-4512-9E7A-38ABAB8535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110402"/>
              </p:ext>
            </p:extLst>
          </p:nvPr>
        </p:nvGraphicFramePr>
        <p:xfrm>
          <a:off x="7623" y="4125436"/>
          <a:ext cx="2739595" cy="245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13B330A3-995E-256A-5FE6-31A6297BE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289139"/>
              </p:ext>
            </p:extLst>
          </p:nvPr>
        </p:nvGraphicFramePr>
        <p:xfrm>
          <a:off x="8656084" y="4390102"/>
          <a:ext cx="3535916" cy="185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23593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B28355-C4AE-4B4E-B51D-1E7BA613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93153"/>
            <a:ext cx="10363200" cy="887226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Żywności, Żywienia i Przedmiotów Użytku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8C93D5C8-C019-4361-BE6A-1593D6A8E2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938675"/>
              </p:ext>
            </p:extLst>
          </p:nvPr>
        </p:nvGraphicFramePr>
        <p:xfrm>
          <a:off x="1006867" y="2657101"/>
          <a:ext cx="10363200" cy="373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ytuł 1">
            <a:extLst>
              <a:ext uri="{FF2B5EF4-FFF2-40B4-BE49-F238E27FC236}">
                <a16:creationId xmlns:a16="http://schemas.microsoft.com/office/drawing/2014/main" id="{1B3A5259-BAF5-4835-995C-0D2D98D6D558}"/>
              </a:ext>
            </a:extLst>
          </p:cNvPr>
          <p:cNvSpPr txBox="1">
            <a:spLocks/>
          </p:cNvSpPr>
          <p:nvPr/>
        </p:nvSpPr>
        <p:spPr>
          <a:xfrm>
            <a:off x="1159267" y="1850356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Działalność kontrolno-represyjna w latach 2020-2022</a:t>
            </a:r>
          </a:p>
        </p:txBody>
      </p:sp>
    </p:spTree>
    <p:extLst>
      <p:ext uri="{BB962C8B-B14F-4D97-AF65-F5344CB8AC3E}">
        <p14:creationId xmlns:p14="http://schemas.microsoft.com/office/powerpoint/2010/main" val="3650504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D51A5F-A570-45A5-A2E8-46C8ADC4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9554"/>
            <a:ext cx="10363200" cy="546846"/>
          </a:xfrm>
        </p:spPr>
        <p:txBody>
          <a:bodyPr>
            <a:normAutofit fontScale="90000"/>
          </a:bodyPr>
          <a:lstStyle/>
          <a:p>
            <a:r>
              <a:rPr lang="pl-PL" sz="2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Wśród zagadnień tematycznych realizowanych w 2022 r. dużo uwagi poświęcono m.in.: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22D60D-B80B-4EC3-9A17-5F3FBBA13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608083"/>
            <a:ext cx="10160877" cy="5025798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pl-PL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Nadzorowi nad podmiotami prowadzącymi produkcję pierwotną, RHD oraz dostawy bezpośrednie w aspekcie warunków sanitarnych produkowanej i sprzedawanej żywności oraz egzekwowania dokumentacji dotyczącej </a:t>
            </a:r>
            <a:r>
              <a:rPr lang="pl-PL" sz="2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traceability</a:t>
            </a:r>
            <a:r>
              <a:rPr lang="pl-PL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w przypadku produkcji pierwotnej,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pl-PL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Nadzorowi nad realizacją obowiązku wdrażania GHP, GMP oraz HACCP ze szczególny uwzględnieniem weryfikacji prawidłowości funkcjonowania stosowanych przez kontrolowane podmioty procedur opartych na tym systemie w zakładach produkcyjnych, zakładach obrotu żywnością oraz zakładach żywienia zbiorowego,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pl-PL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Nadzorowi nad warunkami higienicznymi obiektów bazy żywieniowej w ośrodkach wczasowo-wypoczynkowych oraz obiektami żywnościowymi przy trasach i w miejscowościach turystycznych w okresie wakacyjnym,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pl-PL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Nadzorowi nad produkcją, importem oraz obrotem suplementów diety, żywności dla określonych grup oraz żywności wzbogaconej,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pl-PL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Monitoringowi jakości żywienia w zakładach żywienia zbiorowego zamkniętego.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6859A7C6-C778-4F7A-B946-2220709AA628}"/>
              </a:ext>
            </a:extLst>
          </p:cNvPr>
          <p:cNvSpPr txBox="1">
            <a:spLocks/>
          </p:cNvSpPr>
          <p:nvPr/>
        </p:nvSpPr>
        <p:spPr>
          <a:xfrm>
            <a:off x="914400" y="397540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Żywności, Żywienia i Przedmiotów Użytku</a:t>
            </a:r>
          </a:p>
        </p:txBody>
      </p:sp>
    </p:spTree>
    <p:extLst>
      <p:ext uri="{BB962C8B-B14F-4D97-AF65-F5344CB8AC3E}">
        <p14:creationId xmlns:p14="http://schemas.microsoft.com/office/powerpoint/2010/main" val="1965245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1474F9-2FC2-448B-987C-1D73D678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8166"/>
            <a:ext cx="10363200" cy="52891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zdrowotna środków spożywczych</a:t>
            </a:r>
            <a:b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5F2679-72B8-4FFC-9184-D84B4BF40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918446"/>
            <a:ext cx="10363200" cy="4023383"/>
          </a:xfrm>
        </p:spPr>
        <p:txBody>
          <a:bodyPr>
            <a:normAutofit fontScale="92500"/>
          </a:bodyPr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Podstawą podejmowania działań w tym zakresie był </a:t>
            </a:r>
            <a:r>
              <a:rPr lang="pl-PL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pobierania próbek do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badania żywności w ramach urzędowej kontroli monitoringu dla Państwowej Inspekcji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Sanitarnej na 2022 r. tworzony na podstawie Krajowego i Wojewódzkiego planu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poboru prób na dany rok wskazujący liczbę i kierunek badań w zależności od liczby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mieszkańców oraz ilości i rodzaju funkcjonujących obiektów.</a:t>
            </a:r>
            <a:endParaRPr lang="pl-P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Pobrano do badań: 150 próbek żywności, 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próbki materiałów i wyrobów do kontaktu z żywnością.</a:t>
            </a:r>
            <a:endParaRPr lang="pl-PL" sz="1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Zakres badań obejmował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parametry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dotyczące zanieczyszczeń mikrobiologicznych, parametrów fizykochemicznych, cech organoleptycznych i znakowania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roku 2022 sporządzono i przekazano 1 powiadomienie do systemu RASFF dotyczące środka spożywczego, w którym badania wykazały przekroczenie NDP pestycydów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Ponadto zakwestionowano 5 próbek lodów z automatu ze względu na stwierdzone przekroczenie liczby bakterii </a:t>
            </a:r>
            <a:r>
              <a:rPr lang="pl-PL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Enterobacteriaceae</a:t>
            </a:r>
            <a:r>
              <a:rPr lang="pl-PL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pl-PL" dirty="0"/>
              <a:t> 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270D80DC-E787-43E6-8A94-F96B2FFC2BD3}"/>
              </a:ext>
            </a:extLst>
          </p:cNvPr>
          <p:cNvSpPr txBox="1">
            <a:spLocks/>
          </p:cNvSpPr>
          <p:nvPr/>
        </p:nvSpPr>
        <p:spPr>
          <a:xfrm>
            <a:off x="914399" y="402147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Żywności, Żywienia i Przedmiotów Użytku</a:t>
            </a:r>
          </a:p>
        </p:txBody>
      </p:sp>
    </p:spTree>
    <p:extLst>
      <p:ext uri="{BB962C8B-B14F-4D97-AF65-F5344CB8AC3E}">
        <p14:creationId xmlns:p14="http://schemas.microsoft.com/office/powerpoint/2010/main" val="3706947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7B3106-64BD-1E44-435F-012D8C397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78372"/>
            <a:ext cx="10363200" cy="938049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Żywności, Żywienia i Przedmiotów Użytku</a:t>
            </a:r>
            <a:b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F75CD2-55D7-4C50-2AA8-3BC6503D8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8" y="1487863"/>
            <a:ext cx="7501814" cy="450239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Wystąpienie podejrzenia zatrucia pokarmowego</a:t>
            </a:r>
          </a:p>
          <a:p>
            <a:pPr marL="0" indent="0" algn="ctr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roku 2022 odnotowano podejrzenie zatrucia pokarmowego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zakładzie żywienia zbiorowego zamkniętego. Przeprowadzono czynności kontrolne w obiekcie mające na cele ustalenie przyczyny wystąpienia dolegliwości żołądkowo-jelitowych. Pobrano do badań próbki wody, próbki kontrolne posiłków, wymazy sanitarne oraz wymazy od ludzi. Badania wykazały, iż przyczyną wystąpienia zachorowania był </a:t>
            </a:r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norowirus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będący częstą przyczyną zakażeń pokarmowych objawiających się m.in. wymiotami i biegunką. Do zakażenia dochodzi drogą pokarmową przez zanieczyszczone ręce i pokarm.</a:t>
            </a:r>
          </a:p>
        </p:txBody>
      </p:sp>
      <p:pic>
        <p:nvPicPr>
          <p:cNvPr id="5" name="Obraz 4" descr="Badacz sprawdzający wzrost na szalce Petriego">
            <a:extLst>
              <a:ext uri="{FF2B5EF4-FFF2-40B4-BE49-F238E27FC236}">
                <a16:creationId xmlns:a16="http://schemas.microsoft.com/office/drawing/2014/main" id="{627251BE-972F-CD3B-58F5-8260ADF0A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285" y="2807319"/>
            <a:ext cx="3575907" cy="23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4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39A7BD-1FE0-4182-A67B-2EFD567B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65412"/>
            <a:ext cx="10363200" cy="690283"/>
          </a:xfrm>
        </p:spPr>
        <p:txBody>
          <a:bodyPr>
            <a:normAutofit/>
          </a:bodyPr>
          <a:lstStyle/>
          <a:p>
            <a:pPr algn="ctr"/>
            <a:r>
              <a:rPr lang="pl-PL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zdrowotna środków spożywczych</a:t>
            </a:r>
            <a:endParaRPr lang="pl-PL" sz="1800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CA4F11E1-51C2-4119-960D-F69668D0A4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389378"/>
              </p:ext>
            </p:extLst>
          </p:nvPr>
        </p:nvGraphicFramePr>
        <p:xfrm>
          <a:off x="914400" y="2052638"/>
          <a:ext cx="10363200" cy="398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ytuł 1">
            <a:extLst>
              <a:ext uri="{FF2B5EF4-FFF2-40B4-BE49-F238E27FC236}">
                <a16:creationId xmlns:a16="http://schemas.microsoft.com/office/drawing/2014/main" id="{925C9447-078F-4824-8DFF-E942BA02A4BA}"/>
              </a:ext>
            </a:extLst>
          </p:cNvPr>
          <p:cNvSpPr txBox="1">
            <a:spLocks/>
          </p:cNvSpPr>
          <p:nvPr/>
        </p:nvSpPr>
        <p:spPr>
          <a:xfrm>
            <a:off x="914400" y="368646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Żywności, Żywienia i Przedmiotów Użytku</a:t>
            </a:r>
          </a:p>
        </p:txBody>
      </p:sp>
    </p:spTree>
    <p:extLst>
      <p:ext uri="{BB962C8B-B14F-4D97-AF65-F5344CB8AC3E}">
        <p14:creationId xmlns:p14="http://schemas.microsoft.com/office/powerpoint/2010/main" val="231592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AE04D-06C5-4FAC-AB4A-6B0DBB6C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83924"/>
            <a:ext cx="10363200" cy="1314443"/>
          </a:xfrm>
        </p:spPr>
        <p:txBody>
          <a:bodyPr/>
          <a:lstStyle/>
          <a:p>
            <a:pPr algn="ctr"/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POWIATOWA STACJA SANITARNO-EPIDEMIOLOGICZNA W GOŁDAPI</a:t>
            </a:r>
            <a:endParaRPr lang="pl-PL" dirty="0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E888190A-129D-40B4-B6CD-72D4BA77B3DE}"/>
              </a:ext>
            </a:extLst>
          </p:cNvPr>
          <p:cNvSpPr txBox="1">
            <a:spLocks/>
          </p:cNvSpPr>
          <p:nvPr/>
        </p:nvSpPr>
        <p:spPr>
          <a:xfrm>
            <a:off x="2116476" y="2851078"/>
            <a:ext cx="5818156" cy="3499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ts val="1200"/>
              <a:buFont typeface="Arial" panose="020B0604020202020204" pitchFamily="34" charset="0"/>
              <a:buNone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Siedziba: </a:t>
            </a: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ul. Wolności 11, 19-500 Gołdap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just">
              <a:buSzPts val="1200"/>
              <a:buFont typeface="Arial" panose="020B0604020202020204" pitchFamily="34" charset="0"/>
              <a:buNone/>
            </a:pPr>
            <a:endParaRPr lang="pl-P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SzPts val="1200"/>
              <a:buFont typeface="Arial" panose="020B0604020202020204" pitchFamily="34" charset="0"/>
              <a:buNone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Terytorialny zakres działania: </a:t>
            </a: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powiat gołdapski 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wchodzące      w jego skład gminy: </a:t>
            </a: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Gmina Gołdap, Gmina Banie Mazurskie, Gmina Dubeninki</a:t>
            </a:r>
            <a:endParaRPr lang="pl-P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SzPts val="1200"/>
              <a:buFont typeface="Arial" panose="020B0604020202020204" pitchFamily="34" charset="0"/>
              <a:buNone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Nadzór merytoryczny i instancyjny: </a:t>
            </a: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Warmińsko-Mazurski Państwowy Wojewódzki Inspektor Sanitarny.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l-PL" dirty="0"/>
          </a:p>
        </p:txBody>
      </p:sp>
      <p:pic>
        <p:nvPicPr>
          <p:cNvPr id="5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C391654F-1440-4EC1-AC1B-E3340B46C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304305"/>
            <a:ext cx="3048000" cy="149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9354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239733"/>
              </p:ext>
            </p:extLst>
          </p:nvPr>
        </p:nvGraphicFramePr>
        <p:xfrm>
          <a:off x="209292" y="639390"/>
          <a:ext cx="7109302" cy="599101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33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7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95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84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6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017">
                  <a:extLst>
                    <a:ext uri="{9D8B030D-6E8A-4147-A177-3AD203B41FA5}">
                      <a16:colId xmlns:a16="http://schemas.microsoft.com/office/drawing/2014/main" val="1624949106"/>
                    </a:ext>
                  </a:extLst>
                </a:gridCol>
              </a:tblGrid>
              <a:tr h="541341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</a:rPr>
                        <a:t>Lp. </a:t>
                      </a:r>
                      <a:endParaRPr lang="pl-PL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</a:rPr>
                        <a:t>Nazwa wodociągu</a:t>
                      </a:r>
                      <a:endParaRPr lang="pl-PL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</a:rPr>
                        <a:t>Długość sieci      w km</a:t>
                      </a:r>
                      <a:endParaRPr lang="pl-PL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Liczba ludności zaopatrywanej w wodę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Produkcja wody</a:t>
                      </a:r>
                    </a:p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 w m3/d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0" dirty="0">
                          <a:latin typeface="+mj-lt"/>
                          <a:cs typeface="Arial" panose="020B0604020202020204" pitchFamily="34" charset="0"/>
                        </a:rPr>
                        <a:t>Stwierdzone zanieczyszczenie</a:t>
                      </a:r>
                      <a:r>
                        <a:rPr lang="pl-PL" sz="1000" b="0" baseline="0" dirty="0"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000" b="0" dirty="0">
                          <a:latin typeface="+mj-lt"/>
                          <a:cs typeface="Arial" panose="020B0604020202020204" pitchFamily="34" charset="0"/>
                        </a:rPr>
                        <a:t>wody</a:t>
                      </a:r>
                      <a:endParaRPr lang="en-US" sz="10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</a:rPr>
                        <a:t>Gmina </a:t>
                      </a:r>
                      <a:endParaRPr lang="pl-PL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>
                          <a:effectLst/>
                        </a:rPr>
                        <a:t>Gmina </a:t>
                      </a:r>
                      <a:endParaRPr lang="pl-PL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198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1.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Gołdap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143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15386</a:t>
                      </a:r>
                      <a:endParaRPr lang="pl-PL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2265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</a:rPr>
                        <a:t>Gołdap</a:t>
                      </a:r>
                      <a:endParaRPr lang="pl-PL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>
                          <a:effectLst/>
                          <a:latin typeface="+mj-lt"/>
                        </a:rPr>
                        <a:t>Gołdap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8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2.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Górne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13,5</a:t>
                      </a:r>
                      <a:endParaRPr lang="pl-PL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183</a:t>
                      </a:r>
                      <a:endParaRPr lang="pl-PL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35,5</a:t>
                      </a:r>
                      <a:endParaRPr lang="pl-PL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353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3.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Pogorzel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21,3</a:t>
                      </a:r>
                      <a:endParaRPr lang="pl-PL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608</a:t>
                      </a:r>
                      <a:endParaRPr lang="pl-PL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127,1</a:t>
                      </a:r>
                      <a:endParaRPr lang="pl-PL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Zwiększona zawartość jonu amonowego</a:t>
                      </a: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198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4.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Kowalki 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50,1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1246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b="0" i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168,3</a:t>
                      </a: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198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5.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>
                          <a:effectLst/>
                          <a:latin typeface="+mj-lt"/>
                        </a:rPr>
                        <a:t>Wodociąg Boćwinka </a:t>
                      </a:r>
                      <a:endParaRPr lang="pl-PL" sz="1100" b="0" i="0" u="none" strike="noStrike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25,1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811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63,7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198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>
                          <a:effectLst/>
                          <a:latin typeface="+mj-lt"/>
                        </a:rPr>
                        <a:t>6.</a:t>
                      </a:r>
                      <a:endParaRPr lang="pl-PL" sz="1100" b="0" i="0" u="none" strike="noStrike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Kozaki 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19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496</a:t>
                      </a: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65,4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573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7.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lokalny Kolniszki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1,4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94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5,6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3279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b="0" i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8.</a:t>
                      </a: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lokalny Mażucie 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3,8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103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6,5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pl-PL" sz="1000" b="1" i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Zwiększona zawartość manganu, zanieczyszczenie mikrobiologiczne </a:t>
                      </a: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134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b="0" i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9.</a:t>
                      </a: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Łoje 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73,74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1752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215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</a:rPr>
                        <a:t>Dubeninki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>
                          <a:effectLst/>
                          <a:latin typeface="+mj-lt"/>
                        </a:rPr>
                        <a:t>Dubeninki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9198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10.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Żytkiejmy 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23,64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1018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66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198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11.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Banie Mazurskie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58,73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2177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255</a:t>
                      </a: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</a:rPr>
                        <a:t>Banie Mazurskie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Banie Mazurskie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198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12.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Budziska 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49,05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703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76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9198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13.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Radkiejmy 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>
                          <a:effectLst/>
                          <a:latin typeface="+mj-lt"/>
                        </a:rPr>
                        <a:t>28,47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377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0557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Inne podmioty zaopatrujące w wodę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9404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</a:rPr>
                        <a:t>14.</a:t>
                      </a:r>
                      <a:endParaRPr lang="pl-PL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lokalny Kompleksu Wypoczynkowego „Leśny Zakątek” 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1,2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Ośrodek na ok.100 osób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10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 rowSpan="3" gridSpan="2"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Gołdap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 rowSpan="3" hMerge="1"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</a:rPr>
                        <a:t>15.</a:t>
                      </a:r>
                      <a:endParaRPr lang="pl-PL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lokalny „</a:t>
                      </a:r>
                      <a:r>
                        <a:rPr lang="pl-PL" sz="1100" u="none" strike="noStrike" dirty="0" err="1">
                          <a:effectLst/>
                          <a:latin typeface="+mj-lt"/>
                        </a:rPr>
                        <a:t>Wital</a:t>
                      </a:r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”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>
                          <a:effectLst/>
                          <a:latin typeface="+mj-lt"/>
                        </a:rPr>
                        <a:t>1,2</a:t>
                      </a:r>
                      <a:endParaRPr lang="pl-PL" sz="1100" b="0" i="0" u="none" strike="noStrike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Sanatorium na ok. 450 miejsc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75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815975"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</a:rPr>
                        <a:t>16.</a:t>
                      </a:r>
                      <a:endParaRPr lang="pl-PL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Wodociąg lokalny „Marzenia”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>
                          <a:effectLst/>
                          <a:latin typeface="+mj-lt"/>
                        </a:rPr>
                        <a:t>0,6</a:t>
                      </a:r>
                      <a:endParaRPr lang="pl-PL" sz="1100" b="0" i="0" u="none" strike="noStrike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Ośrodek rehabilitacji dzieci i młodzieży na ok. 34 miejsca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u="none" strike="noStrike" dirty="0">
                          <a:effectLst/>
                          <a:latin typeface="+mj-lt"/>
                        </a:rPr>
                        <a:t>5,7</a:t>
                      </a:r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pl-PL" sz="1100" b="0" i="0" u="none" strike="noStrike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192" marR="5192" marT="5192" marB="0" anchor="ctr"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6" name="Symbol zastępczy zawartości 2"/>
          <p:cNvSpPr txBox="1">
            <a:spLocks/>
          </p:cNvSpPr>
          <p:nvPr/>
        </p:nvSpPr>
        <p:spPr>
          <a:xfrm>
            <a:off x="7455877" y="415745"/>
            <a:ext cx="4526831" cy="6442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pl-PL" altLang="pl-PL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jakości wody do spożycia</a:t>
            </a:r>
          </a:p>
          <a:p>
            <a:pPr marL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pl-PL" altLang="pl-PL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Stałemu monitoringowi podlega woda do spożycia pochodząca </a:t>
            </a:r>
            <a:b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urządzeń służących zbiorowemu zaopatrzeniu oraz urządzeń indywidualnych, z których woda jest wykorzystywana </a:t>
            </a:r>
            <a:b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budynkach użyteczności publicznej lub w przypadku prowadzenia działalności usługowej.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powiatu gołdapskiego znajduje się 16 wodociągów,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tym 11 publicznych i 5 lokalnych.</a:t>
            </a:r>
          </a:p>
          <a:p>
            <a:pPr marL="0" algn="ctr">
              <a:spcBef>
                <a:spcPts val="0"/>
              </a:spcBef>
              <a:buNone/>
              <a:defRPr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Bef>
                <a:spcPts val="0"/>
              </a:spcBef>
              <a:buNone/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wytypowanych punktach pobierania próbek wody systematycznie prowadzony jest monitoring - badane są parametry grupy A i parametry grupy B, zgodnie z rozporządzeniem Ministra Zdrowia z dnia 7 grudnia 2017 r.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sprawie jakości wody przeznaczonej do spożycia przez ludzi. Punkty te zlokalizowane są na ujęciach wody (stacje uzdatniania wody bądź hydrofornie), gdzie pobierana jest woda w miejscu podawania wody do sieci rozdzielczej, ponadto w wodociągach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wydajności powyżej 101 m</a:t>
            </a:r>
            <a:r>
              <a:rPr lang="pl-PL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 dodatkowo pobierano próby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sieci rozdzielczej.</a:t>
            </a:r>
          </a:p>
          <a:p>
            <a:pPr marL="0" indent="0" algn="ctr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 każdego wodociągu sporządzono okresową ocenę zaopatrzenia ludności w wodę przeznaczoną do spożycia przez ludzi. W gminach powiatu gołdapskiego wodę w wodociągach oceniono jako dobrą – odpowiadającą wymaganiom.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sz="2400" u="db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Ujęcie wody Bronisze</a:t>
            </a:r>
            <a: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 dniem 17.02.2022 r. zostało całkowicie wyłączone z eksploatacji, jego odbiorcy z początkiem 2022 roku zostali przełączeni do wodociągu publicznego Górne.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7455877" y="2996419"/>
            <a:ext cx="4509029" cy="3861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3B98FDD4-315D-4401-A441-5B10C40593A0}"/>
              </a:ext>
            </a:extLst>
          </p:cNvPr>
          <p:cNvSpPr txBox="1">
            <a:spLocks/>
          </p:cNvSpPr>
          <p:nvPr/>
        </p:nvSpPr>
        <p:spPr>
          <a:xfrm>
            <a:off x="328773" y="106255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Komunalna</a:t>
            </a:r>
          </a:p>
        </p:txBody>
      </p:sp>
    </p:spTree>
    <p:extLst>
      <p:ext uri="{BB962C8B-B14F-4D97-AF65-F5344CB8AC3E}">
        <p14:creationId xmlns:p14="http://schemas.microsoft.com/office/powerpoint/2010/main" val="978442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E6E5D94B-A73A-4D5F-9FB1-323594254B78}"/>
              </a:ext>
            </a:extLst>
          </p:cNvPr>
          <p:cNvSpPr txBox="1">
            <a:spLocks/>
          </p:cNvSpPr>
          <p:nvPr/>
        </p:nvSpPr>
        <p:spPr>
          <a:xfrm>
            <a:off x="914400" y="322603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Komunalna</a:t>
            </a:r>
          </a:p>
        </p:txBody>
      </p:sp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E250148B-A09D-0BA2-0E20-9449C4D14E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3026411"/>
              </p:ext>
            </p:extLst>
          </p:nvPr>
        </p:nvGraphicFramePr>
        <p:xfrm>
          <a:off x="136359" y="1631076"/>
          <a:ext cx="7213934" cy="452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A79FD9B4-9DE4-1B82-6529-274AEB2410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8701685"/>
              </p:ext>
            </p:extLst>
          </p:nvPr>
        </p:nvGraphicFramePr>
        <p:xfrm>
          <a:off x="7213934" y="418618"/>
          <a:ext cx="5172995" cy="3406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Wykres 16">
            <a:extLst>
              <a:ext uri="{FF2B5EF4-FFF2-40B4-BE49-F238E27FC236}">
                <a16:creationId xmlns:a16="http://schemas.microsoft.com/office/drawing/2014/main" id="{8001FC47-B4AA-63C2-A016-AD7C06C975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9941516"/>
              </p:ext>
            </p:extLst>
          </p:nvPr>
        </p:nvGraphicFramePr>
        <p:xfrm>
          <a:off x="7142557" y="4245903"/>
          <a:ext cx="5049443" cy="2511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3751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10" y="324045"/>
            <a:ext cx="6449453" cy="272487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9965" y="3244391"/>
            <a:ext cx="11424431" cy="23606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Sezon kąpielowy określony został uchwałą Rady Miejskiej w Gołdapi w sprawie wykazu kąpielisk i sezonu kąpielowego na terenie gminy Gołdap i obejmował okres od 1 lipca 2021 r. do 31 sierpnia 2022 r. Na podstawie sprawozdań z badań (próbek pobranych w ramach kontroli urzędowej i kontroli wewnętrznej) wody z kąpieliska zlokalizowanego przy Promenadzie Zdrojowej 14, 19-500 Gołdap, Państwowy Powiatowy Inspektor Sanitarny Gołdapi dokonał oceny sezonowej jakości wody w odniesieniu do parametrów określonych w załączniku 1 Rozporządzenia Ministra Zdrowia z dnia 17 stycznia 2019 r. w sprawie nadzoru nad jakością wody w kąpielisku i miejscu wykorzystywanym do kąpieli (Dz. U. 2019 r. poz. 255) i stwierdził przydatność wody do kąpieli w kąpielisku w sezonie letnim 2022 r.</a:t>
            </a: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2568337" y="5408457"/>
            <a:ext cx="9026575" cy="2934401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sezonie letnim 2022 r. zgodnie z § 6 rozporządzenia Ministra Zdrowia z dnia 17 stycznia 2019 r. w sprawie nadzoru nad jakością wody w kąpielisku i miejscu wykorzystywanym do kąpieli (Dz. U. 2019 r. poz. 255)  nie stwierdzono zanieczyszczeń mikrobiologicznych wody w kąpielisku.</a:t>
            </a: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92869" y="954130"/>
            <a:ext cx="540917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600"/>
              </a:spcAft>
            </a:pP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Kąpielisko </a:t>
            </a:r>
          </a:p>
          <a:p>
            <a:pPr algn="ctr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Gminy Gołdap w sezonie letnim 2022 funkcjonowało 1 kąpielisko. Kąpielisko lokalizowane było przy Promenadzie Zdrojowej 14, 19-500 Gołdap. Organizatorem kąpieliska był Ośrodek Sportu i Rekreacji, ul. Partyzantów 31, 19-500 Gołdap. 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5" y="5165161"/>
            <a:ext cx="2118888" cy="1428464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63A9F416-C278-4A3C-96C5-9541FEC8E69C}"/>
              </a:ext>
            </a:extLst>
          </p:cNvPr>
          <p:cNvSpPr txBox="1">
            <a:spLocks/>
          </p:cNvSpPr>
          <p:nvPr/>
        </p:nvSpPr>
        <p:spPr>
          <a:xfrm>
            <a:off x="914400" y="373355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Komunalna</a:t>
            </a:r>
          </a:p>
        </p:txBody>
      </p:sp>
    </p:spTree>
    <p:extLst>
      <p:ext uri="{BB962C8B-B14F-4D97-AF65-F5344CB8AC3E}">
        <p14:creationId xmlns:p14="http://schemas.microsoft.com/office/powerpoint/2010/main" val="2974414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15070" y="829340"/>
            <a:ext cx="8576930" cy="602866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Inne informacje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Państwowy Powiatowy Inspektor Sanitarny w Gołdapi w 2022 r. wystawił 31 decyzji na przeprowadzenie ekshumacji zwłok, </a:t>
            </a:r>
            <a:r>
              <a:rPr lang="pl-PL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przeprowadzono kontrolę 13 z nich, wszystkie odbyły się zgodnie z wydanymi zaleceniami.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Wystawiano 5 postanowień na przywóz zwłok lub szczątków z zagranicy. Skontrolowano 6 samochodów do przewozu zwłok lub szczątków ludzkich należących do 3 firm pogrzebowych. Stan sanitarno-techniczny samochodów określono jako dobry.</a:t>
            </a:r>
          </a:p>
          <a:p>
            <a:pPr marL="0" indent="0" algn="ctr">
              <a:buNone/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Przed rozpoczęciem sezonu letniego przeprowadzono 3 kontrole obiektów noclegowych do przyjęcia dzieci i młodzieży na wypoczynek letni, podczas których nie stwierdzono nieprawidłowości. </a:t>
            </a:r>
          </a:p>
          <a:p>
            <a:pPr marL="0" indent="0" algn="ctr">
              <a:buNone/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Uczestniczono we wspólnych kontrolach przeprowadzonych w obiektach wykonujących działalność leczniczą przez podmioty lecznicze - wykonujące stacjonarne i całodobowe świadczenia zdrowotne: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szpitalne: </a:t>
            </a:r>
          </a:p>
          <a:p>
            <a:pPr lvl="2"/>
            <a:r>
              <a:rPr lang="pl-PL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GoldMedica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sp. z o.o., ul. Słoneczna 7 , 19-500 Gołdapi;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oraz inne niż szpitalne: </a:t>
            </a:r>
          </a:p>
          <a:p>
            <a:pPr lvl="2"/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Zakład Pielęgnacyjno-Opiekuńczy, ul. Słoneczna 7b, 19-500 Gołdap; </a:t>
            </a:r>
          </a:p>
          <a:p>
            <a:pPr lvl="2"/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Sanatorium Uzdrowiskowe WITAL, ul. Wczasowa 7, 19-500 Gołdap; </a:t>
            </a:r>
          </a:p>
          <a:p>
            <a:pPr lvl="2"/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Szpital Uzdrowiskowy WITAL, ul. Wczasowa 7, 19-500 Gołdap; </a:t>
            </a:r>
          </a:p>
          <a:p>
            <a:pPr lvl="2"/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Centrum Rehabilitacji Dzieci i Młodzieży MARZENIA, Niedrzwica 27, 19-500 Gołdap.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2" y="4352924"/>
            <a:ext cx="3353695" cy="22336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4" y="1250156"/>
            <a:ext cx="3360553" cy="111442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4" y="2528886"/>
            <a:ext cx="3319466" cy="1659733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DE078257-AEFB-4B1D-9E55-CB960DA3B289}"/>
              </a:ext>
            </a:extLst>
          </p:cNvPr>
          <p:cNvSpPr txBox="1">
            <a:spLocks/>
          </p:cNvSpPr>
          <p:nvPr/>
        </p:nvSpPr>
        <p:spPr>
          <a:xfrm>
            <a:off x="914400" y="362930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Komunalna</a:t>
            </a:r>
          </a:p>
        </p:txBody>
      </p:sp>
    </p:spTree>
    <p:extLst>
      <p:ext uri="{BB962C8B-B14F-4D97-AF65-F5344CB8AC3E}">
        <p14:creationId xmlns:p14="http://schemas.microsoft.com/office/powerpoint/2010/main" val="994085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B28355-C4AE-4B4E-B51D-1E7BA613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36" y="1264814"/>
            <a:ext cx="10496764" cy="967955"/>
          </a:xfrm>
        </p:spPr>
        <p:txBody>
          <a:bodyPr>
            <a:noAutofit/>
          </a:bodyPr>
          <a:lstStyle/>
          <a:p>
            <a:pPr algn="ctr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Placówek Edukacyjno-Wychowawczych objętych nadzorem sanitarnym w 2022 r.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0EEA9B57-6315-4493-9481-9C28666669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049481"/>
              </p:ext>
            </p:extLst>
          </p:nvPr>
        </p:nvGraphicFramePr>
        <p:xfrm>
          <a:off x="914400" y="1823662"/>
          <a:ext cx="10363200" cy="2971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5853AF41-E537-468C-8489-78C55D86036E}"/>
              </a:ext>
            </a:extLst>
          </p:cNvPr>
          <p:cNvSpPr txBox="1"/>
          <p:nvPr/>
        </p:nvSpPr>
        <p:spPr>
          <a:xfrm flipH="1">
            <a:off x="1222623" y="4795460"/>
            <a:ext cx="10233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Placówki pod stałym nadzorem sanitarnym: 1 żłobek niepubliczny, 2 przedszkola publiczne, 6 przedszkoli niepublicznych, 11 szkół podstawowych publicznych,  2 szkoły funkcjonujące samodzielnie (Liceum Ogólnokształcące, Szkoła Specjalna Publiczna),  2 Zespoły Szkół Publicznych, 4  Placówki z pobytem całodobowym oraz 2 placówki wychowania pozaszkolnego.</a:t>
            </a:r>
          </a:p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409D098-E66C-4656-9F36-29978482B149}"/>
              </a:ext>
            </a:extLst>
          </p:cNvPr>
          <p:cNvSpPr txBox="1">
            <a:spLocks/>
          </p:cNvSpPr>
          <p:nvPr/>
        </p:nvSpPr>
        <p:spPr>
          <a:xfrm>
            <a:off x="914400" y="377588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Dzieci i Młodzieży</a:t>
            </a:r>
          </a:p>
        </p:txBody>
      </p:sp>
    </p:spTree>
    <p:extLst>
      <p:ext uri="{BB962C8B-B14F-4D97-AF65-F5344CB8AC3E}">
        <p14:creationId xmlns:p14="http://schemas.microsoft.com/office/powerpoint/2010/main" val="1226860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F6286E0-8A10-40ED-8FC5-A04DEC16C09A}"/>
              </a:ext>
            </a:extLst>
          </p:cNvPr>
          <p:cNvSpPr txBox="1"/>
          <p:nvPr/>
        </p:nvSpPr>
        <p:spPr>
          <a:xfrm rot="10800000" flipV="1">
            <a:off x="808229" y="1569366"/>
            <a:ext cx="109454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wszystkich placówkach przeprowadzono łącznie 70 kontroli sanitarnych: 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- 51 kontroli w placówkach stałych - dotyczyły kontroli z zakresu przygotowania szkół do rozpoczęcia nowego roku szkolnego 2022/2023 pod kątem zapewnienia właściwych warunków higieniczno-sanitarnych oraz oceny przestrzegania przepisów określających wymagania higieniczne i zdrowotne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stosunku do pomieszczeń i sprzętu używanego w placówkach oświatowych oraz utrzymania stanu higienicznego nieruchomości;</a:t>
            </a:r>
          </a:p>
          <a:p>
            <a:pPr marL="342900" indent="-342900" algn="just">
              <a:buFontTx/>
              <a:buChar char="-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kontrole  zimowego wypoczynku dzieci i młodzieży i 16 kontroli letniego wypoczynku dzieci i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młodzieży - dotyczyły oceny przestrzegania przepisów określających wymagania higieniczne i zdrowotne w stosunku do pomieszczeń i sprzętu używanego na turnusie wypoczynku dzieci i młodzieży oraz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zakresie utrzymania należytego stanu higienicznego nieruchomości. </a:t>
            </a:r>
          </a:p>
          <a:p>
            <a:pPr algn="just"/>
            <a:endParaRPr lang="pl-PL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Podczas kontroli sanitarnej stwierdzono nieprawidłowości w 4 szkołach podstawowych, w jednym przedszkolu niepublicznym i w liceum ogólnokształcącym. 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CCCA6F2-EDFA-40D9-9744-A5C8EEDCA185}"/>
              </a:ext>
            </a:extLst>
          </p:cNvPr>
          <p:cNvSpPr txBox="1"/>
          <p:nvPr/>
        </p:nvSpPr>
        <p:spPr>
          <a:xfrm rot="10800000" flipV="1">
            <a:off x="914400" y="1220468"/>
            <a:ext cx="10715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Kontrole Placówek Opiekuńczo-Wychowawczych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EA61BED3-C47C-4B2F-B931-89848759CABC}"/>
              </a:ext>
            </a:extLst>
          </p:cNvPr>
          <p:cNvSpPr txBox="1">
            <a:spLocks/>
          </p:cNvSpPr>
          <p:nvPr/>
        </p:nvSpPr>
        <p:spPr>
          <a:xfrm>
            <a:off x="914400" y="384454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Dzieci i Młodzieży</a:t>
            </a:r>
          </a:p>
        </p:txBody>
      </p:sp>
      <p:pic>
        <p:nvPicPr>
          <p:cNvPr id="6" name="Obraz 5" descr="Uczniowie w klasie wykonujący pracę klasową">
            <a:extLst>
              <a:ext uri="{FF2B5EF4-FFF2-40B4-BE49-F238E27FC236}">
                <a16:creationId xmlns:a16="http://schemas.microsoft.com/office/drawing/2014/main" id="{6DB4CBF8-7A36-6945-1876-8971C6E11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476" y="169347"/>
            <a:ext cx="2816623" cy="18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88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CE096DD5-6FF7-46E0-ABB1-F1DC20CDDB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4489527"/>
              </p:ext>
            </p:extLst>
          </p:nvPr>
        </p:nvGraphicFramePr>
        <p:xfrm>
          <a:off x="2372725" y="126261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ytuł 1">
            <a:extLst>
              <a:ext uri="{FF2B5EF4-FFF2-40B4-BE49-F238E27FC236}">
                <a16:creationId xmlns:a16="http://schemas.microsoft.com/office/drawing/2014/main" id="{A47C6657-2BD3-4014-A42E-22D73469F2D5}"/>
              </a:ext>
            </a:extLst>
          </p:cNvPr>
          <p:cNvSpPr txBox="1">
            <a:spLocks/>
          </p:cNvSpPr>
          <p:nvPr/>
        </p:nvSpPr>
        <p:spPr>
          <a:xfrm>
            <a:off x="914400" y="375388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Dzieci i Młodzieży</a:t>
            </a:r>
          </a:p>
        </p:txBody>
      </p:sp>
    </p:spTree>
    <p:extLst>
      <p:ext uri="{BB962C8B-B14F-4D97-AF65-F5344CB8AC3E}">
        <p14:creationId xmlns:p14="http://schemas.microsoft.com/office/powerpoint/2010/main" val="1549838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CD5C65F-969F-4248-A4EB-639D05BACF3F}"/>
              </a:ext>
            </a:extLst>
          </p:cNvPr>
          <p:cNvSpPr txBox="1"/>
          <p:nvPr/>
        </p:nvSpPr>
        <p:spPr>
          <a:xfrm rot="10800000" flipV="1">
            <a:off x="837428" y="1245655"/>
            <a:ext cx="10066546" cy="495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Prowadzenie zajęć lekcyjnych</a:t>
            </a:r>
          </a:p>
          <a:p>
            <a:pPr algn="just"/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Wszystkie placówki prowadziły zajęcia w systemie jednozmianowym.</a:t>
            </a:r>
          </a:p>
          <a:p>
            <a:pPr algn="just">
              <a:lnSpc>
                <a:spcPct val="150000"/>
              </a:lnSpc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szkołach podstawowych część zajęć prowadzona była w klasach łączonych.</a:t>
            </a:r>
          </a:p>
          <a:p>
            <a:pPr algn="just">
              <a:lnSpc>
                <a:spcPct val="150000"/>
              </a:lnSpc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Wszystkie szkoły zapewniają przerwy 10 min. i przynajmniej jedną przerwę dłuższą.</a:t>
            </a:r>
          </a:p>
          <a:p>
            <a:pPr algn="just">
              <a:lnSpc>
                <a:spcPct val="150000"/>
              </a:lnSpc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Wszystkie szkoły umożliwiają uczniom spędzanie przerw na świeżym powietrzu.</a:t>
            </a:r>
          </a:p>
          <a:p>
            <a:pPr algn="just">
              <a:lnSpc>
                <a:spcPct val="150000"/>
              </a:lnSpc>
            </a:pP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2022 r. w czterech szkołach przeprowadzono ocenę badań obciążenia uczniów tornistrami/plecakami, dodatkowo w jednej szkole przeprowadzono edukację na temat jak ważną rolę dla zdrowia odgrywa odpowiednio dopasowany plecak. </a:t>
            </a: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793CD4D-012C-4768-A1CF-91C900C68F5A}"/>
              </a:ext>
            </a:extLst>
          </p:cNvPr>
          <p:cNvSpPr txBox="1">
            <a:spLocks/>
          </p:cNvSpPr>
          <p:nvPr/>
        </p:nvSpPr>
        <p:spPr>
          <a:xfrm>
            <a:off x="921248" y="358428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Dzieci i Młodzieży</a:t>
            </a:r>
          </a:p>
        </p:txBody>
      </p:sp>
      <p:pic>
        <p:nvPicPr>
          <p:cNvPr id="5" name="Obraz 4" descr="Uczniowie trzymający się za ręce">
            <a:extLst>
              <a:ext uri="{FF2B5EF4-FFF2-40B4-BE49-F238E27FC236}">
                <a16:creationId xmlns:a16="http://schemas.microsoft.com/office/drawing/2014/main" id="{F71F04D1-EBB7-BE50-D199-2B81C0F8E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764" y="244515"/>
            <a:ext cx="2977460" cy="200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69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22556A-FF2F-478A-9041-12EECD13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25" y="1237325"/>
            <a:ext cx="10363200" cy="1314443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Nadzór bieżący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C3CD1E-6198-4A9F-A5DF-995554547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773" y="2406409"/>
            <a:ext cx="4941227" cy="2045182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70000"/>
              <a:buFont typeface="Arial" panose="020B0604020202020204" pitchFamily="34" charset="0"/>
              <a:buNone/>
              <a:tabLst>
                <a:tab pos="540385" algn="l"/>
              </a:tabLst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293737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 nadzorem pracownika pionu higieny pracy znajduje się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293737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117 zakładów pracy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293737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 których zatrudnionych jest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293737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3019 pracowników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293737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terenie powiatu gołdapskiego dominuje produkcja roślinna i zwierzęca  oraz  przemysł drzewny, produkcja wyrobów metalowych, handel hurtowo-detaliczny.</a:t>
            </a:r>
            <a:endParaRPr lang="pl-PL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iekt 3">
            <a:extLst>
              <a:ext uri="{FF2B5EF4-FFF2-40B4-BE49-F238E27FC236}">
                <a16:creationId xmlns:a16="http://schemas.microsoft.com/office/drawing/2014/main" id="{A8DF3C2C-0FC1-42D2-A8B8-95FF8286CD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319952"/>
              </p:ext>
            </p:extLst>
          </p:nvPr>
        </p:nvGraphicFramePr>
        <p:xfrm>
          <a:off x="6474752" y="1494503"/>
          <a:ext cx="6518301" cy="2454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32F04DB3-02FE-4BA3-AAE3-81C1548754F5}"/>
              </a:ext>
            </a:extLst>
          </p:cNvPr>
          <p:cNvSpPr txBox="1"/>
          <p:nvPr/>
        </p:nvSpPr>
        <p:spPr>
          <a:xfrm>
            <a:off x="1154773" y="4607275"/>
            <a:ext cx="51227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Zostało skontrolowanych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 obiektów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 względem przestrzegania przepisów określających wymagania higieniczne i zdrowotne środowiska pracy w zakresie ogólnych wymogów bezpieczeństwa i higieny pracy oraz narażenia pracowników na czynniki chemiczne, biologiczne, fizyczne.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C2FA49C-DD4D-4B5C-A574-D3BFF939DD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6067088"/>
              </p:ext>
            </p:extLst>
          </p:nvPr>
        </p:nvGraphicFramePr>
        <p:xfrm>
          <a:off x="7175469" y="4221020"/>
          <a:ext cx="3987800" cy="1941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id="{F718C223-9F69-47FC-B0AC-2311E0CA9CD2}"/>
              </a:ext>
            </a:extLst>
          </p:cNvPr>
          <p:cNvSpPr txBox="1">
            <a:spLocks/>
          </p:cNvSpPr>
          <p:nvPr/>
        </p:nvSpPr>
        <p:spPr>
          <a:xfrm>
            <a:off x="914400" y="404066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Pracy</a:t>
            </a:r>
          </a:p>
        </p:txBody>
      </p:sp>
    </p:spTree>
    <p:extLst>
      <p:ext uri="{BB962C8B-B14F-4D97-AF65-F5344CB8AC3E}">
        <p14:creationId xmlns:p14="http://schemas.microsoft.com/office/powerpoint/2010/main" val="3853380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C0985C-73CC-4158-99F1-6897E48C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3" y="1432918"/>
            <a:ext cx="10559426" cy="3945327"/>
          </a:xfrm>
        </p:spPr>
        <p:txBody>
          <a:bodyPr>
            <a:normAutofit fontScale="62500" lnSpcReduction="20000"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pl-PL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Podczas kontroli zanotowano przekroczenia higienicznych norm warunków pracy </a:t>
            </a:r>
            <a:r>
              <a:rPr lang="pl-PL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7 zakładach pracy.</a:t>
            </a:r>
            <a:r>
              <a:rPr lang="pl-PL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Są to zakłady pracy, gdzie             występuję przekroczenia czynników fizycznych – </a:t>
            </a:r>
            <a:r>
              <a:rPr lang="pl-PL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hałasu oraz drgań </a:t>
            </a:r>
            <a:r>
              <a:rPr lang="pl-PL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ponadto stwierdzono przekroczenia higienicznych norm warunków pracy odnośnie</a:t>
            </a:r>
            <a:r>
              <a:rPr lang="pl-PL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czynników chemicznych. </a:t>
            </a:r>
            <a:r>
              <a:rPr lang="pl-PL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Nie odnotowano przekroczeń odnośnie NDS pyłów.</a:t>
            </a:r>
            <a:r>
              <a:rPr lang="pl-PL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Przekroczenia występują w zakładach zajmujących się: </a:t>
            </a:r>
          </a:p>
          <a:p>
            <a:pPr indent="449580" algn="just">
              <a:lnSpc>
                <a:spcPct val="150000"/>
              </a:lnSpc>
            </a:pPr>
            <a:r>
              <a:rPr lang="pl-PL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PKD 08 – wydobyciem torfu </a:t>
            </a:r>
          </a:p>
          <a:p>
            <a:pPr indent="449580" algn="just">
              <a:lnSpc>
                <a:spcPct val="150000"/>
              </a:lnSpc>
            </a:pPr>
            <a:r>
              <a:rPr lang="pl-PL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PKD 17 -  produkcją papieru falistego i tektury falistej oraz opakowań z papieru i tektury</a:t>
            </a:r>
          </a:p>
          <a:p>
            <a:pPr indent="449580" algn="just">
              <a:lnSpc>
                <a:spcPct val="150000"/>
              </a:lnSpc>
            </a:pPr>
            <a:r>
              <a:rPr lang="pl-PL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PKD 22 - produkcją pozostałych wyrobów z tworzyw sztucznych</a:t>
            </a:r>
          </a:p>
          <a:p>
            <a:pPr indent="449580" algn="just">
              <a:lnSpc>
                <a:spcPct val="150000"/>
              </a:lnSpc>
            </a:pPr>
            <a:r>
              <a:rPr lang="pl-PL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PKD 25 - produkcją pozostałych gotowych wyrobów, gdzie indziej niesklasyfikowanych</a:t>
            </a:r>
          </a:p>
          <a:p>
            <a:pPr indent="449580" algn="just">
              <a:lnSpc>
                <a:spcPct val="150000"/>
              </a:lnSpc>
            </a:pPr>
            <a:r>
              <a:rPr lang="pl-PL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PKD 42 - robotami związanymi z budową dróg i autostrad</a:t>
            </a:r>
          </a:p>
          <a:p>
            <a:pPr indent="449580" algn="just">
              <a:lnSpc>
                <a:spcPct val="150000"/>
              </a:lnSpc>
            </a:pPr>
            <a:r>
              <a:rPr lang="pl-PL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PKD 71 - działalnością w zakresie inżynierii </a:t>
            </a:r>
          </a:p>
          <a:p>
            <a:endParaRPr lang="pl-PL" dirty="0"/>
          </a:p>
        </p:txBody>
      </p:sp>
      <p:graphicFrame>
        <p:nvGraphicFramePr>
          <p:cNvPr id="4" name="Obiekt 4">
            <a:extLst>
              <a:ext uri="{FF2B5EF4-FFF2-40B4-BE49-F238E27FC236}">
                <a16:creationId xmlns:a16="http://schemas.microsoft.com/office/drawing/2014/main" id="{8E737463-1FB9-4385-9E7E-62F9DAB2F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992179"/>
              </p:ext>
            </p:extLst>
          </p:nvPr>
        </p:nvGraphicFramePr>
        <p:xfrm>
          <a:off x="6380252" y="3324928"/>
          <a:ext cx="5938463" cy="3260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C29036D5-2D37-47BB-ABA8-7B4DB9F0B2A0}"/>
              </a:ext>
            </a:extLst>
          </p:cNvPr>
          <p:cNvSpPr txBox="1"/>
          <p:nvPr/>
        </p:nvSpPr>
        <p:spPr>
          <a:xfrm>
            <a:off x="655777" y="5599891"/>
            <a:ext cx="6548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2022 r. zanotowano, iż 139 pracowników pracujących w przekroczeniach.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2C10FCF-D2CE-4ABC-92A2-3405D3D283F9}"/>
              </a:ext>
            </a:extLst>
          </p:cNvPr>
          <p:cNvSpPr txBox="1">
            <a:spLocks/>
          </p:cNvSpPr>
          <p:nvPr/>
        </p:nvSpPr>
        <p:spPr>
          <a:xfrm>
            <a:off x="921248" y="324046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Pracy</a:t>
            </a:r>
          </a:p>
        </p:txBody>
      </p:sp>
    </p:spTree>
    <p:extLst>
      <p:ext uri="{BB962C8B-B14F-4D97-AF65-F5344CB8AC3E}">
        <p14:creationId xmlns:p14="http://schemas.microsoft.com/office/powerpoint/2010/main" val="334253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38D5F47-E54B-4CBB-83CB-D01124B9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3746114" cy="4717676"/>
          </a:xfrm>
        </p:spPr>
        <p:txBody>
          <a:bodyPr anchor="t">
            <a:normAutofit/>
          </a:bodyPr>
          <a:lstStyle/>
          <a:p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 DZIAŁALNOŚCI </a:t>
            </a:r>
            <a:b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POWIATOWEJ STACJI SANITARNO-EPIDEMIOLOGICZNEJ W GOŁDAPI</a:t>
            </a:r>
            <a:endParaRPr lang="pl-PL" sz="2500" dirty="0"/>
          </a:p>
        </p:txBody>
      </p:sp>
      <p:cxnSp>
        <p:nvCxnSpPr>
          <p:cNvPr id="23" name="Straight Connector 19">
            <a:extLst>
              <a:ext uri="{FF2B5EF4-FFF2-40B4-BE49-F238E27FC236}">
                <a16:creationId xmlns:a16="http://schemas.microsoft.com/office/drawing/2014/main" id="{F30C6137-1326-42B2-91E9-330C3BC40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6546" y="371394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396F31-3AAF-4AE1-BF0E-469444A49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5664" y="3990397"/>
            <a:ext cx="4796346" cy="2022316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sz="1900" kern="5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Realizacja zadań z zakresu zdrowia publicznego w celu ochrony zdrowia ludzkiego przed niekorzystnym wpływem szkodliwości              i uciążliwości środowiskowych, zapobiegania powstawaniu chorób, w tym chorób zakaźnych i zawodowych.</a:t>
            </a:r>
          </a:p>
          <a:p>
            <a:pPr marL="0" indent="0">
              <a:lnSpc>
                <a:spcPct val="110000"/>
              </a:lnSpc>
              <a:buNone/>
            </a:pPr>
            <a:endParaRPr lang="pl-PL" sz="1900" dirty="0"/>
          </a:p>
        </p:txBody>
      </p:sp>
    </p:spTree>
    <p:extLst>
      <p:ext uri="{BB962C8B-B14F-4D97-AF65-F5344CB8AC3E}">
        <p14:creationId xmlns:p14="http://schemas.microsoft.com/office/powerpoint/2010/main" val="3063432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F28D47-51EC-4F33-AF1D-25BA4C38E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52271"/>
            <a:ext cx="10363200" cy="3088460"/>
          </a:xfrm>
        </p:spPr>
        <p:txBody>
          <a:bodyPr>
            <a:normAutofit fontScale="92500" lnSpcReduction="20000"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Na terenie powiatu gołdapskiego znajduje się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23 obiekty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w których występuje narażenie pracowników na szkodliwe czynniki rakotwórcze. W 2022 r. zostało skontrolowanych 20 zakładów w zakresie czynników rakotwórczych i mutagennych.  Są to m.in. zakłady ochrony zdrowia, zakłady zajmujące obróbką drewna oraz zakłady pracy oraz zakłady gdzie występuje narażenie na czynniki chemiczne – krzemionka krystaliczna (frakcja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respirabilna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– stanowiska spawania. 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Zanotowano, iż w 2022 r. 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64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osoby 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były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narażone na czynniki rakotwórcze. 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 stwierdzone nieprawidłowości w zakresie czynników rakotwórczych zostało wystawionych 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decyzji administracyjnych.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D4654D7-AF59-4EC2-85BB-A87DBA691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06" y="4207090"/>
            <a:ext cx="3248988" cy="2399428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11EF2C26-D1C7-40CF-9B12-F0E64CBE0CC7}"/>
              </a:ext>
            </a:extLst>
          </p:cNvPr>
          <p:cNvSpPr txBox="1">
            <a:spLocks/>
          </p:cNvSpPr>
          <p:nvPr/>
        </p:nvSpPr>
        <p:spPr>
          <a:xfrm>
            <a:off x="914400" y="359622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Pracy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83C8A229-F9BE-2FA9-A1BB-02905A9144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76930"/>
              </p:ext>
            </p:extLst>
          </p:nvPr>
        </p:nvGraphicFramePr>
        <p:xfrm>
          <a:off x="8354142" y="4168958"/>
          <a:ext cx="2716981" cy="2709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4857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3D3FDA-B4CB-4776-B39F-681E847C8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933" y="1266761"/>
            <a:ext cx="10609672" cy="3088460"/>
          </a:xfrm>
        </p:spPr>
        <p:txBody>
          <a:bodyPr/>
          <a:lstStyle/>
          <a:p>
            <a:pPr indent="0" algn="just">
              <a:lnSpc>
                <a:spcPct val="150000"/>
              </a:lnSpc>
              <a:buNone/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pl-P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2022 r. wpłynęło </a:t>
            </a:r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zgłoszeń </a:t>
            </a:r>
            <a:r>
              <a:rPr lang="pl-P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dotyczących podejrzenia zachorowania na chorobę zawodową. Wykonanych zostało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pl-P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kart oceny narażenia zawodowego pracowników. 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pl-P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Wystawionych zostało </a:t>
            </a:r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decyzji administracyjnych</a:t>
            </a:r>
            <a:r>
              <a:rPr lang="pl-P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stwierdzających choroby zawodowe </a:t>
            </a: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nr 26 BORELIOZA</a:t>
            </a:r>
            <a:r>
              <a:rPr lang="pl-P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Choroby zawodowe dotyczyły  pracowników zatrudnionych w rolnictwie oraz  produkcji zwierzęcej.</a:t>
            </a:r>
          </a:p>
          <a:p>
            <a:endParaRPr lang="pl-PL" dirty="0"/>
          </a:p>
        </p:txBody>
      </p:sp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87A54435-2739-44FD-9B83-BBFBA95185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6539844"/>
              </p:ext>
            </p:extLst>
          </p:nvPr>
        </p:nvGraphicFramePr>
        <p:xfrm>
          <a:off x="5720458" y="3774468"/>
          <a:ext cx="4943475" cy="2827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Obraz 10">
            <a:extLst>
              <a:ext uri="{FF2B5EF4-FFF2-40B4-BE49-F238E27FC236}">
                <a16:creationId xmlns:a16="http://schemas.microsoft.com/office/drawing/2014/main" id="{A6E6DCF1-79A3-41CC-BFD3-E0794BB0C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6" y="3828407"/>
            <a:ext cx="4240746" cy="282716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4D9A284-9D6C-4723-B37D-317F23B149B7}"/>
              </a:ext>
            </a:extLst>
          </p:cNvPr>
          <p:cNvSpPr txBox="1"/>
          <p:nvPr/>
        </p:nvSpPr>
        <p:spPr>
          <a:xfrm>
            <a:off x="905631" y="393077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Pracy</a:t>
            </a:r>
          </a:p>
        </p:txBody>
      </p:sp>
    </p:spTree>
    <p:extLst>
      <p:ext uri="{BB962C8B-B14F-4D97-AF65-F5344CB8AC3E}">
        <p14:creationId xmlns:p14="http://schemas.microsoft.com/office/powerpoint/2010/main" val="663657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C0985C-73CC-4158-99F1-6897E48C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993392"/>
            <a:ext cx="10363200" cy="43525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podejmowane przez Promocję Zdrowia i Oświatę Zdrowotną wynikają z założeń krajowych (Ustawy o Inspekcji Sanitarnej, wytycznych Głównego Inspektora Sanitarnego, Narodowego Programu Zdrowia), wojewódzkich (Wojewódzkiego Programu Promocji i Ochrony Zdrowia, Wojewódzkiego Programu Zwalczania AIDS i Zapobiegania Zakażeniom HIV, Programu Przeciwdziałania Narkomanii), sytuacji epidemiologicznej, społecznej oraz demograficznej powiatu. </a:t>
            </a:r>
          </a:p>
          <a:p>
            <a:pPr marL="0" indent="0" algn="just">
              <a:buNone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Ich inicjacją i koordynacją na poziomie powiatowym zajmuje się pracownik Oddziału Promocji Zdrowia i Oświaty Zdrowotnej. Organizuje, prowadzi, koordynuje i nadzoruje działalność oświatowo-zdrowotną w celu ukształtowania odpowiednich postaw i zachowań zdrowotnych. Prowadzone działania z zakresu promocji zdrowia i oświaty zdrowotnej kierowane są między innymi do: rodziców i opiekunów dzieci, uczniów, nauczycieli, wychowawców oraz pedagogów szkolnych, seniorów, pacjentów zakładów opieki zdrowotnej, pracowników ochrony zdrowia, przedstawicieli samorządów lokalnych, policjantów, strażników miejskich, żołnierzy.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605E18C-C26A-4D29-B9B9-244A30D0731C}"/>
              </a:ext>
            </a:extLst>
          </p:cNvPr>
          <p:cNvSpPr txBox="1"/>
          <p:nvPr/>
        </p:nvSpPr>
        <p:spPr>
          <a:xfrm>
            <a:off x="914399" y="346401"/>
            <a:ext cx="7890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i Oświata Zdrowotna</a:t>
            </a:r>
          </a:p>
        </p:txBody>
      </p:sp>
      <p:pic>
        <p:nvPicPr>
          <p:cNvPr id="8" name="Obraz 7" descr="Obraz zawierający sufit, osoba, wewnątrz, osoby&#10;&#10;Opis wygenerowany automatycznie">
            <a:extLst>
              <a:ext uri="{FF2B5EF4-FFF2-40B4-BE49-F238E27FC236}">
                <a16:creationId xmlns:a16="http://schemas.microsoft.com/office/drawing/2014/main" id="{EDB3AE98-229F-89EE-C07E-6E0BF54EF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45" y="230728"/>
            <a:ext cx="2077616" cy="1558212"/>
          </a:xfrm>
          <a:prstGeom prst="rect">
            <a:avLst/>
          </a:prstGeom>
        </p:spPr>
      </p:pic>
      <p:pic>
        <p:nvPicPr>
          <p:cNvPr id="10" name="Obraz 9" descr="Obraz zawierający tekst, ściana, grupa, pozujący&#10;&#10;Opis wygenerowany automatycznie">
            <a:extLst>
              <a:ext uri="{FF2B5EF4-FFF2-40B4-BE49-F238E27FC236}">
                <a16:creationId xmlns:a16="http://schemas.microsoft.com/office/drawing/2014/main" id="{15EC5520-BAF1-CAC8-895F-096F25D9A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534" y="512064"/>
            <a:ext cx="1986052" cy="14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6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1450" y="1568772"/>
            <a:ext cx="6742391" cy="439211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 roku 2022 przeprowadzono 5 szkoleń skierowanych do 89 osób, 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narad z tematyki programowej, wizytowano realizację programów edukacyjnych w 7 placówkach nauczania i wychowania. Zrealizowano 6 konkursów – 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dwa konkursy plastyczne, jeden ortograficzny z profilaktyki palenia tytoniu skierowany do uczniów szkół ponadpodstawowych oraz trzy konkurs wiedzy.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Zrealizowano 20 zajęć edukacyjnych z uczniami szkół podstawowych i średnich, 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których udział wzięło 749 osób, 6 pogadanek dla 112 osób na temat profilaktyki środków psychoaktywnych/dopalaczy oraz profilaktyki zakażeń HIV i choroby AIDS.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63A6175-8BB5-44B1-A287-5B92D0949AD8}"/>
              </a:ext>
            </a:extLst>
          </p:cNvPr>
          <p:cNvSpPr txBox="1"/>
          <p:nvPr/>
        </p:nvSpPr>
        <p:spPr>
          <a:xfrm>
            <a:off x="901934" y="348626"/>
            <a:ext cx="7890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i Oświata Zdrowotna</a:t>
            </a:r>
          </a:p>
        </p:txBody>
      </p:sp>
      <p:pic>
        <p:nvPicPr>
          <p:cNvPr id="6" name="Obraz 5" descr="Obraz zawierający osoba, wewnątrz, sufit, sport&#10;&#10;Opis wygenerowany automatycznie">
            <a:extLst>
              <a:ext uri="{FF2B5EF4-FFF2-40B4-BE49-F238E27FC236}">
                <a16:creationId xmlns:a16="http://schemas.microsoft.com/office/drawing/2014/main" id="{2021AE8D-EAD2-98C1-8D94-3C2CA53FD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72" y="1693575"/>
            <a:ext cx="1789401" cy="2392098"/>
          </a:xfrm>
          <a:prstGeom prst="rect">
            <a:avLst/>
          </a:prstGeom>
        </p:spPr>
      </p:pic>
      <p:pic>
        <p:nvPicPr>
          <p:cNvPr id="4" name="Obraz 3" descr="Obraz zawierający osoba&#10;&#10;Opis wygenerowany automatycznie">
            <a:extLst>
              <a:ext uri="{FF2B5EF4-FFF2-40B4-BE49-F238E27FC236}">
                <a16:creationId xmlns:a16="http://schemas.microsoft.com/office/drawing/2014/main" id="{95D3F27A-2DD2-EF71-BAF4-CB2F739DC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826" y="488340"/>
            <a:ext cx="2354592" cy="1765944"/>
          </a:xfrm>
          <a:prstGeom prst="rect">
            <a:avLst/>
          </a:prstGeom>
        </p:spPr>
      </p:pic>
      <p:pic>
        <p:nvPicPr>
          <p:cNvPr id="8" name="Obraz 7" descr="Obraz zawierający tekst, ściana, wewnątrz, osoba&#10;&#10;Opis wygenerowany automatycznie">
            <a:extLst>
              <a:ext uri="{FF2B5EF4-FFF2-40B4-BE49-F238E27FC236}">
                <a16:creationId xmlns:a16="http://schemas.microsoft.com/office/drawing/2014/main" id="{4D430D84-7EF1-9EAF-25DB-57AC4F49D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903" y="2511110"/>
            <a:ext cx="2391507" cy="1793630"/>
          </a:xfrm>
          <a:prstGeom prst="rect">
            <a:avLst/>
          </a:prstGeom>
        </p:spPr>
      </p:pic>
      <p:pic>
        <p:nvPicPr>
          <p:cNvPr id="13" name="Obraz 12" descr="Obraz zawierający wewnątrz, stół, osoba, podłoże&#10;&#10;Opis wygenerowany automatycznie">
            <a:extLst>
              <a:ext uri="{FF2B5EF4-FFF2-40B4-BE49-F238E27FC236}">
                <a16:creationId xmlns:a16="http://schemas.microsoft.com/office/drawing/2014/main" id="{5A8C7691-1EC2-17C4-E3BA-88ED268F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552" y="4603717"/>
            <a:ext cx="2637732" cy="1978299"/>
          </a:xfrm>
          <a:prstGeom prst="rect">
            <a:avLst/>
          </a:prstGeom>
        </p:spPr>
      </p:pic>
      <p:pic>
        <p:nvPicPr>
          <p:cNvPr id="15" name="Obraz 14" descr="Obraz zawierający wewnątrz, podłoże, ściana, sufit&#10;&#10;Opis wygenerowany automatycznie">
            <a:extLst>
              <a:ext uri="{FF2B5EF4-FFF2-40B4-BE49-F238E27FC236}">
                <a16:creationId xmlns:a16="http://schemas.microsoft.com/office/drawing/2014/main" id="{6E3C7D75-6F7B-3DD2-9F23-B2CC32590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41" y="4617963"/>
            <a:ext cx="2637732" cy="1978299"/>
          </a:xfrm>
          <a:prstGeom prst="rect">
            <a:avLst/>
          </a:prstGeom>
        </p:spPr>
      </p:pic>
      <p:pic>
        <p:nvPicPr>
          <p:cNvPr id="5" name="Obraz 4" descr="Obraz zawierający osoba, wewnątrz, sufit, osoby&#10;&#10;Opis wygenerowany automatycznie">
            <a:extLst>
              <a:ext uri="{FF2B5EF4-FFF2-40B4-BE49-F238E27FC236}">
                <a16:creationId xmlns:a16="http://schemas.microsoft.com/office/drawing/2014/main" id="{1F2BC784-E523-2DC9-7AD0-000049263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47" y="4954676"/>
            <a:ext cx="2377966" cy="1783475"/>
          </a:xfrm>
          <a:prstGeom prst="rect">
            <a:avLst/>
          </a:prstGeom>
        </p:spPr>
      </p:pic>
      <p:pic>
        <p:nvPicPr>
          <p:cNvPr id="9" name="Obraz 8" descr="Obraz zawierający tekst, podłoże, stół, krzesło&#10;&#10;Opis wygenerowany automatycznie">
            <a:extLst>
              <a:ext uri="{FF2B5EF4-FFF2-40B4-BE49-F238E27FC236}">
                <a16:creationId xmlns:a16="http://schemas.microsoft.com/office/drawing/2014/main" id="{DB003B6A-FF44-A106-60F3-51FF503139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4" y="4989034"/>
            <a:ext cx="2271128" cy="170334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399" y="1231271"/>
            <a:ext cx="6400801" cy="544113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kwietniu w ramach obchodów Światowego Dnia Zdrowia została zorganizowana ,,I Plenerowa Impreza Prozdrowotna W Otoczeniu Mazurskich Tężni Solankowych’’ w której udział wzięło 12 instytucji: Nadleśnictwo </a:t>
            </a:r>
            <a:b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Gołdapi, Ośrodek Sportu i Rekreacji w Gołdapi, Starostwo Powiatowe </a:t>
            </a:r>
            <a:b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Gołdapi, Urząd Miejski w Gołdapi, Ochotnicza Straż Pożarna w Górnem, Ośrodek Pomocy Społecznej w Gołdapi, Komenda Powiatowa Policji w Gołdapi, Wolontariat Gołdap przy Stowarzyszeniu Partnerstwo Sztuk, Straż Graniczna Gołdap, KOLSPORT Gołdap, Powiatowe Centrum Pomocy Rodzinie w Gołdapi, Uniwersytet III Wieku w Gołdapi, Jednostka Wojskowa 4808 w Gołdapi, Zespół Szkół Zawodowych w Gołdapi, Zespół Szkół Zawodowych w Gołdapi. Impreza była skierowana do ogółu społeczności lokalnej z terenu powiatu gołdapskiego.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obchodów Światowego Dnia Mycia Rąk w miesiącu maju, została rozpoczęta akcja edukacyjna „Myję ręce, bo wiem więcej”. Do realizacji akcji włączyło się Przedsiębiorstwo Wodociągów i Kanalizacji w Gołdapi, a swym zasięgiem akcja objęła uczniów i nauczycieli klas I z czterech szkół podstawowych z miasta Gołdapi. W ramach tej akcji pracownicy PSSE wystawili stanowisko, na którym udzielali instruktarzu prawidłowego mycia rąk, rozmawiali z dziećmi po jakich czynnościach należy myć ręce. Odwiedziło nas ponad 200 osób.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802ADF5-D9DD-49EA-B3C0-520F1EDF0108}"/>
              </a:ext>
            </a:extLst>
          </p:cNvPr>
          <p:cNvSpPr txBox="1"/>
          <p:nvPr/>
        </p:nvSpPr>
        <p:spPr>
          <a:xfrm>
            <a:off x="914399" y="346401"/>
            <a:ext cx="7890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i Oświata Zdrowotna</a:t>
            </a:r>
          </a:p>
        </p:txBody>
      </p:sp>
      <p:pic>
        <p:nvPicPr>
          <p:cNvPr id="11" name="Obraz 10" descr="Obraz zawierający tekst, pościel&#10;&#10;Opis wygenerowany automatycznie">
            <a:extLst>
              <a:ext uri="{FF2B5EF4-FFF2-40B4-BE49-F238E27FC236}">
                <a16:creationId xmlns:a16="http://schemas.microsoft.com/office/drawing/2014/main" id="{4F397036-B9A8-2336-8022-11B1528D6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773" y="2012514"/>
            <a:ext cx="2390227" cy="1793645"/>
          </a:xfrm>
          <a:prstGeom prst="rect">
            <a:avLst/>
          </a:prstGeom>
        </p:spPr>
      </p:pic>
      <p:pic>
        <p:nvPicPr>
          <p:cNvPr id="9" name="Obraz 8" descr="Obraz zawierający tekst, podłoże, wewnątrz, grupa&#10;&#10;Opis wygenerowany automatycznie">
            <a:extLst>
              <a:ext uri="{FF2B5EF4-FFF2-40B4-BE49-F238E27FC236}">
                <a16:creationId xmlns:a16="http://schemas.microsoft.com/office/drawing/2014/main" id="{D25BE0F2-B58F-DC51-DACA-4624B4EC1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33" y="262759"/>
            <a:ext cx="2581295" cy="1937024"/>
          </a:xfrm>
          <a:prstGeom prst="rect">
            <a:avLst/>
          </a:prstGeom>
        </p:spPr>
      </p:pic>
      <p:pic>
        <p:nvPicPr>
          <p:cNvPr id="13" name="Obraz 12" descr="Obraz zawierający niebo, osoba, zewnętrzne, osoby&#10;&#10;Opis wygenerowany automatycznie">
            <a:extLst>
              <a:ext uri="{FF2B5EF4-FFF2-40B4-BE49-F238E27FC236}">
                <a16:creationId xmlns:a16="http://schemas.microsoft.com/office/drawing/2014/main" id="{0D17F604-633B-DF02-46A6-6AB6FB0BC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4" y="2426700"/>
            <a:ext cx="2280259" cy="3050274"/>
          </a:xfrm>
          <a:prstGeom prst="rect">
            <a:avLst/>
          </a:prstGeom>
        </p:spPr>
      </p:pic>
      <p:pic>
        <p:nvPicPr>
          <p:cNvPr id="15" name="Obraz 14" descr="Obraz zawierający tekst, trawa, osoba, zewnętrzne&#10;&#10;Opis wygenerowany automatycznie">
            <a:extLst>
              <a:ext uri="{FF2B5EF4-FFF2-40B4-BE49-F238E27FC236}">
                <a16:creationId xmlns:a16="http://schemas.microsoft.com/office/drawing/2014/main" id="{05627D08-4610-8D57-AC03-8FCD31F22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200" y="3949538"/>
            <a:ext cx="2113535" cy="282725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399" y="1440179"/>
            <a:ext cx="6494108" cy="560700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lipcu w siedzibie Inspekcji Sanitarnej zorganizowano zajęcia edukacyjne dla dzieci uczęszczających do przedszkoli. W trakcie zajęć dzieci mogły poznać na czym polega praca w Inspekcji, jak również rozwiązać ciekawe zagadki. Odwiedziło nas 85 osób.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roku sprawozdawczym przeprowadzone zostały zajęcia edukacyjne na obozach i koloniach letnich oraz na półkoloniach zimowych z tematyki bezpiecznego wypoczynku i profilaktyki COVID – 19.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październiku w ramach akcji profilaktyki raka piersi, przeprowadziliśmy działanie edukacyjne w które włączyli się uczniowie z Zespołu Szkół Zawodowych. Akcja była skierowana do mieszkańców Gołdapi.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minionym roku przeprowadziliśmy szereg działań skierowanych do uchodźców z Ukrainy, a przebywających na terenie Gołdapi. </a:t>
            </a:r>
            <a:b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działania zaangażowała się też Komenda Powiatowa Policji w Gołdapi. Mówiliśmy na temat profilaktyki higieny, obowiązującego kalendarza szczepień, bezpiecznego i higienicznego przygotowania posiłków oraz odpowiadaliśmy na tematy i problemy poruszane przez uchodźców.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5908E38-D09E-4F38-B971-484B19C19EE7}"/>
              </a:ext>
            </a:extLst>
          </p:cNvPr>
          <p:cNvSpPr txBox="1"/>
          <p:nvPr/>
        </p:nvSpPr>
        <p:spPr>
          <a:xfrm>
            <a:off x="914399" y="346401"/>
            <a:ext cx="7890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i Oświata Zdrowotna</a:t>
            </a:r>
          </a:p>
        </p:txBody>
      </p:sp>
      <p:pic>
        <p:nvPicPr>
          <p:cNvPr id="4" name="Obraz 3" descr="Obraz zawierający osoba, dziecko, wewnątrz, mały&#10;&#10;Opis wygenerowany automatycznie">
            <a:extLst>
              <a:ext uri="{FF2B5EF4-FFF2-40B4-BE49-F238E27FC236}">
                <a16:creationId xmlns:a16="http://schemas.microsoft.com/office/drawing/2014/main" id="{0EE60EAE-C5E3-ACE2-4ADA-D97988435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05" y="267078"/>
            <a:ext cx="2144500" cy="1608375"/>
          </a:xfrm>
          <a:prstGeom prst="rect">
            <a:avLst/>
          </a:prstGeom>
        </p:spPr>
      </p:pic>
      <p:pic>
        <p:nvPicPr>
          <p:cNvPr id="6" name="Obraz 5" descr="Obraz zawierający wewnątrz, ściana, okno, sypialnia&#10;&#10;Opis wygenerowany automatycznie">
            <a:extLst>
              <a:ext uri="{FF2B5EF4-FFF2-40B4-BE49-F238E27FC236}">
                <a16:creationId xmlns:a16="http://schemas.microsoft.com/office/drawing/2014/main" id="{503DE19A-4F07-693F-E9C0-9DB841F15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73" y="638788"/>
            <a:ext cx="2144501" cy="1608376"/>
          </a:xfrm>
          <a:prstGeom prst="rect">
            <a:avLst/>
          </a:prstGeom>
        </p:spPr>
      </p:pic>
      <p:pic>
        <p:nvPicPr>
          <p:cNvPr id="8" name="Obraz 7" descr="Obraz zawierający tekst, osoba, wewnątrz, podłoże&#10;&#10;Opis wygenerowany automatycznie">
            <a:extLst>
              <a:ext uri="{FF2B5EF4-FFF2-40B4-BE49-F238E27FC236}">
                <a16:creationId xmlns:a16="http://schemas.microsoft.com/office/drawing/2014/main" id="{BBE59971-6918-F8AB-F504-DE81444B1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26" y="2205411"/>
            <a:ext cx="2413519" cy="1810139"/>
          </a:xfrm>
          <a:prstGeom prst="rect">
            <a:avLst/>
          </a:prstGeom>
        </p:spPr>
      </p:pic>
      <p:pic>
        <p:nvPicPr>
          <p:cNvPr id="13" name="Obraz 12" descr="Obraz zawierający podłoże, wewnątrz, ściana, osoba&#10;&#10;Opis wygenerowany automatycznie">
            <a:extLst>
              <a:ext uri="{FF2B5EF4-FFF2-40B4-BE49-F238E27FC236}">
                <a16:creationId xmlns:a16="http://schemas.microsoft.com/office/drawing/2014/main" id="{42173496-911F-FB61-0F15-207179CD49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/>
          <a:stretch/>
        </p:blipFill>
        <p:spPr>
          <a:xfrm>
            <a:off x="7823003" y="4308710"/>
            <a:ext cx="1696422" cy="1962150"/>
          </a:xfrm>
          <a:prstGeom prst="rect">
            <a:avLst/>
          </a:prstGeom>
        </p:spPr>
      </p:pic>
      <p:pic>
        <p:nvPicPr>
          <p:cNvPr id="15" name="Obraz 14" descr="Obraz zawierający wewnątrz, ściana, osoba, osoby&#10;&#10;Opis wygenerowany automatycznie">
            <a:extLst>
              <a:ext uri="{FF2B5EF4-FFF2-40B4-BE49-F238E27FC236}">
                <a16:creationId xmlns:a16="http://schemas.microsoft.com/office/drawing/2014/main" id="{2FE5DF51-736D-CA78-1F03-AB4B6F3DA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05" y="4628772"/>
            <a:ext cx="1962150" cy="1962150"/>
          </a:xfrm>
          <a:prstGeom prst="rect">
            <a:avLst/>
          </a:prstGeom>
        </p:spPr>
      </p:pic>
      <p:pic>
        <p:nvPicPr>
          <p:cNvPr id="17" name="Obraz 16" descr="Obraz zawierający osoba, grupa, wewnątrz, osoby&#10;&#10;Opis wygenerowany automatycznie">
            <a:extLst>
              <a:ext uri="{FF2B5EF4-FFF2-40B4-BE49-F238E27FC236}">
                <a16:creationId xmlns:a16="http://schemas.microsoft.com/office/drawing/2014/main" id="{13C83886-3D75-EFCF-0CFA-2395BF8A3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390" y="2544823"/>
            <a:ext cx="2282984" cy="171223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4715" y="1179575"/>
            <a:ext cx="5353437" cy="557430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Koordynowana jest na poziomie powiatowym poprzez realizację programów i akcji  profilaktycznych:</a:t>
            </a: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„Czyste powietrze wokół nas”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„Bieg po zdrowie”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„Trzymaj Formę”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„ARS, czyli jak dbać o miłość?”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Krajowy Program Zwalczania AIDS i Zapobiegania Zakażeniom HIV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„Wybierz życie – pierwszy krok” poświęcony profilaktyce zakażeń wirusem HPV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„Skąd się biorą produkty ekologiczne”  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Akcja Światowym Dniem bez Tytoniu,                         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Akcja Dniem Rzucania Palenia,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Akcja Światowym Dniem Zdrowia,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Akcja Europejskim Dniem Wiedzy o Antybiotykach,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Akcja profilaktyka grypy sezonowej i grypy A/H1N1,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Akcja „Moje dziecko idzie do szkoły”,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Akcja „Zdrowe wakacje”, „Zdrowe ferie”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A4D3750-6E64-4520-87E3-A25BF3037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567" y="4510526"/>
            <a:ext cx="2227584" cy="213912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00C0536-03E1-407C-B058-5068AF46B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95" y="2359026"/>
            <a:ext cx="2616200" cy="2032000"/>
          </a:xfrm>
          <a:prstGeom prst="rect">
            <a:avLst/>
          </a:prstGeom>
        </p:spPr>
      </p:pic>
      <p:pic>
        <p:nvPicPr>
          <p:cNvPr id="2050" name="Picture 2" descr="Skąd się biorą produkty ekologiczne” – ogólnopolski program edukacyjny dla  przedszkoli - Główny Inspektorat Sanitarny - Portal Gov.p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4922" y="5257542"/>
            <a:ext cx="3336504" cy="1407588"/>
          </a:xfrm>
          <a:prstGeom prst="rect">
            <a:avLst/>
          </a:prstGeom>
          <a:noFill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D5F8DB3-85F0-48C3-B362-72092AA64A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r="3" b="13024"/>
          <a:stretch/>
        </p:blipFill>
        <p:spPr>
          <a:xfrm>
            <a:off x="7680526" y="279008"/>
            <a:ext cx="1839980" cy="2013729"/>
          </a:xfrm>
          <a:prstGeom prst="rect">
            <a:avLst/>
          </a:prstGeom>
        </p:spPr>
      </p:pic>
      <p:pic>
        <p:nvPicPr>
          <p:cNvPr id="2051" name="Picture 3" descr="C:\Users\E.Bolewska\Desktop\HIVAIDS 2021\Wstążeczk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5067" y="1017204"/>
            <a:ext cx="1109271" cy="1504194"/>
          </a:xfrm>
          <a:prstGeom prst="rect">
            <a:avLst/>
          </a:prstGeom>
          <a:noFill/>
        </p:spPr>
      </p:pic>
      <p:pic>
        <p:nvPicPr>
          <p:cNvPr id="1026" name="Picture 2" descr="C:\Users\E.Bolewska\Desktop\28afd67909298ee6b33ad875a97947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46857" y="3689986"/>
            <a:ext cx="1402080" cy="1402080"/>
          </a:xfrm>
          <a:prstGeom prst="rect">
            <a:avLst/>
          </a:prstGeom>
          <a:noFill/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B8CA6A1-0422-463A-9A5A-211C4F476553}"/>
              </a:ext>
            </a:extLst>
          </p:cNvPr>
          <p:cNvSpPr txBox="1"/>
          <p:nvPr/>
        </p:nvSpPr>
        <p:spPr>
          <a:xfrm>
            <a:off x="914399" y="346401"/>
            <a:ext cx="7890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i Oświata Zdrowotna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392D63D-B7F0-4FEF-A6CD-36B9E0434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220" y="2683585"/>
            <a:ext cx="2822703" cy="1407588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D8E9A1D0-04BA-384E-9846-83D7588461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564" y="279008"/>
            <a:ext cx="1486016" cy="19852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22A94D-D3B5-DF0D-D614-AD6585B3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58949"/>
            <a:ext cx="10363200" cy="1314443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i Oświata Zdrowotna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A2B044-3AAF-0093-3158-7BFD349AA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24148"/>
            <a:ext cx="6621518" cy="533796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Dodatkowo braliśmy udział w wydarzeniach organizowanych przez instytucje samorządowe i współpracujące z PSSE</a:t>
            </a:r>
            <a:r>
              <a:rPr lang="pl-PL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</a:t>
            </a: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trakcie których wystawiane było stanowisko Powiatowej Stacji, gdzie osoby zainteresowane mogły uzyskać informacje na temat:</a:t>
            </a: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profilaktyki chorób przenoszonych przez kleszcze,</a:t>
            </a:r>
            <a:endParaRPr lang="pl-P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profilaktyki grypy,</a:t>
            </a:r>
            <a:endParaRPr lang="pl-P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profilaktyki środków psychoaktywnych,</a:t>
            </a:r>
            <a:endParaRPr lang="pl-P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profilaktyki chorób nowotworowych,</a:t>
            </a:r>
            <a:endParaRPr lang="pl-P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racjonalnego odżywiania,</a:t>
            </a:r>
            <a:endParaRPr lang="pl-P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aktywności fizycznej w rozwoju młodego człowieka oraz osoby starszej</a:t>
            </a:r>
            <a:endParaRPr lang="pl-P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wielu innych, gdzie każda osoba mogła uzyskać materiały </a:t>
            </a: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informatyczno-edukacyjne związane z profilaktyką zdrowotną.</a:t>
            </a:r>
            <a:endParaRPr lang="pl-P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Obraz 14" descr="Obraz zawierający tekst, podłoże&#10;&#10;Opis wygenerowany automatycznie">
            <a:extLst>
              <a:ext uri="{FF2B5EF4-FFF2-40B4-BE49-F238E27FC236}">
                <a16:creationId xmlns:a16="http://schemas.microsoft.com/office/drawing/2014/main" id="{5545A901-740A-F746-A01B-CA12AE8E6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494" y="2341213"/>
            <a:ext cx="2825880" cy="1592317"/>
          </a:xfrm>
          <a:prstGeom prst="rect">
            <a:avLst/>
          </a:prstGeom>
        </p:spPr>
      </p:pic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64C11A8C-9237-D29B-FB0A-B7B7F5C72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33" y="4089415"/>
            <a:ext cx="1962017" cy="2616023"/>
          </a:xfrm>
          <a:prstGeom prst="rect">
            <a:avLst/>
          </a:prstGeom>
        </p:spPr>
      </p:pic>
      <p:pic>
        <p:nvPicPr>
          <p:cNvPr id="18" name="Obraz 17" descr="Obraz zawierający tekst, zewnętrzne, osoba&#10;&#10;Opis wygenerowany automatycznie">
            <a:extLst>
              <a:ext uri="{FF2B5EF4-FFF2-40B4-BE49-F238E27FC236}">
                <a16:creationId xmlns:a16="http://schemas.microsoft.com/office/drawing/2014/main" id="{753B5A63-4E04-CD9A-87AB-54E3ED818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048" y="223178"/>
            <a:ext cx="1962150" cy="1962150"/>
          </a:xfrm>
          <a:prstGeom prst="rect">
            <a:avLst/>
          </a:prstGeom>
        </p:spPr>
      </p:pic>
      <p:pic>
        <p:nvPicPr>
          <p:cNvPr id="20" name="Obraz 19" descr="Obraz zawierający tekst, osoba&#10;&#10;Opis wygenerowany automatycznie">
            <a:extLst>
              <a:ext uri="{FF2B5EF4-FFF2-40B4-BE49-F238E27FC236}">
                <a16:creationId xmlns:a16="http://schemas.microsoft.com/office/drawing/2014/main" id="{03C7351E-59A2-64D9-D6D8-8557AEA6C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655" y="701365"/>
            <a:ext cx="2370962" cy="1778221"/>
          </a:xfrm>
          <a:prstGeom prst="rect">
            <a:avLst/>
          </a:prstGeom>
        </p:spPr>
      </p:pic>
      <p:pic>
        <p:nvPicPr>
          <p:cNvPr id="22" name="Obraz 21" descr="Obraz zawierający trawa, zewnętrzne, namiot&#10;&#10;Opis wygenerowany automatycznie">
            <a:extLst>
              <a:ext uri="{FF2B5EF4-FFF2-40B4-BE49-F238E27FC236}">
                <a16:creationId xmlns:a16="http://schemas.microsoft.com/office/drawing/2014/main" id="{30124646-2DBF-77BA-6171-822D81A45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198" y="4476355"/>
            <a:ext cx="1728401" cy="2312061"/>
          </a:xfrm>
          <a:prstGeom prst="rect">
            <a:avLst/>
          </a:prstGeom>
        </p:spPr>
      </p:pic>
      <p:pic>
        <p:nvPicPr>
          <p:cNvPr id="24" name="Obraz 23" descr="Obraz zawierający zewnętrzne, podłoże, budynek, niebo&#10;&#10;Opis wygenerowany automatycznie">
            <a:extLst>
              <a:ext uri="{FF2B5EF4-FFF2-40B4-BE49-F238E27FC236}">
                <a16:creationId xmlns:a16="http://schemas.microsoft.com/office/drawing/2014/main" id="{A9F542A7-878A-B714-F988-1A3339603C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5" t="19558" b="12220"/>
          <a:stretch/>
        </p:blipFill>
        <p:spPr>
          <a:xfrm>
            <a:off x="9814813" y="2564148"/>
            <a:ext cx="2048645" cy="182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42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A71A29-7E7D-4087-A226-243E144DB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2561218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E1B93C-2A33-4E78-88A0-CF4341081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158" y="1135295"/>
            <a:ext cx="10363200" cy="1314443"/>
          </a:xfrm>
        </p:spPr>
        <p:txBody>
          <a:bodyPr>
            <a:noAutofit/>
          </a:bodyPr>
          <a:lstStyle/>
          <a:p>
            <a:r>
              <a:rPr lang="pl-PL" sz="2400" b="1" kern="50" dirty="0"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GŁÓWNE KIERUNKI DZIAŁANIA (ZASADNICZE ZADANIA) POWIATOWEJ STACJI SANITARNO – EPIDEMIOLOGICZNEJ </a:t>
            </a:r>
            <a:br>
              <a:rPr lang="pl-PL" sz="2400" b="1" kern="50" dirty="0"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</a:br>
            <a:r>
              <a:rPr lang="pl-PL" sz="2400" b="1" kern="50" dirty="0"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w GOŁDAPI </a:t>
            </a:r>
            <a:br>
              <a:rPr lang="pl-PL" sz="2400" kern="50" dirty="0"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</a:br>
            <a:endParaRPr lang="pl-PL" sz="2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137C50-600C-4255-B93A-45AAEF44D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56" y="2516864"/>
            <a:ext cx="11085815" cy="4027774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pl-PL" sz="1700" kern="5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Prowadzenie zadań z zakresu zapobiegawczego nadzoru sanitarnego mającego na celu zapobieganie negatywnym wpływom czynników i zjawisk fizycznych, chemicznych i biologicznych na zdrowie ludzi poprzez m. in.: uzgadnianie miejscowych planów zagospodarowania oraz warunków realizacji przedsięwzięć mogących znacząco oddziaływać na środowisko, uzgadnianie dokumentacji projektowej pod względem wymagań higienicznych i zdrowotnych oraz udział w dopuszczaniu do użytku obiektów budowlanych.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pl-PL" sz="17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Sprawowanie bieżącego nadzoru nad higieną pomieszczeń i wymagań w stosunku do sprzętu używanego w szkołach i innych placówkach oświatowo-wychowawczych oraz w ośrodkach wypoczynku dzieci i młodzieży.</a:t>
            </a:r>
            <a:endParaRPr lang="pl-PL" sz="1700" kern="5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pl-PL" sz="17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Sprawowanie bieżącego nadzoru nad higieną środowiska, a zwłaszcza wody przeznaczonej do spożycia przez ludzi, powietrza w pomieszczeniach przeznaczonych na pobyt ludzi, gleby i wód.</a:t>
            </a:r>
            <a:endParaRPr lang="pl-PL" sz="1700" kern="5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pl-PL" sz="17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Nadzór nad utrzymaniem należytego stanu higienicznego nieruchomości, zakładów pracy, instytucji, obiektów i urządzeń użyteczności publicznej, dróg, oraz transportu drogowego.</a:t>
            </a:r>
            <a:endParaRPr lang="pl-PL" sz="1700" kern="5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919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DD7F9E-68FA-41DB-9A52-8DB9B7DB3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655" y="1083924"/>
            <a:ext cx="10363200" cy="1314443"/>
          </a:xfrm>
        </p:spPr>
        <p:txBody>
          <a:bodyPr>
            <a:noAutofit/>
          </a:bodyPr>
          <a:lstStyle/>
          <a:p>
            <a:r>
              <a:rPr lang="pl-PL" sz="2400" b="1" kern="50" dirty="0"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GŁÓWNE KIERUNKI DZIAŁANIA (ZASADNICZE ZADANIA) POWIATOWEJ STACJI SANITARNO – EPIDEMIOLOGICZNEJ </a:t>
            </a:r>
            <a:br>
              <a:rPr lang="pl-PL" sz="2400" b="1" kern="50" dirty="0"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</a:br>
            <a:r>
              <a:rPr lang="pl-PL" sz="2400" b="1" kern="50" dirty="0"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w GOŁDAPI</a:t>
            </a:r>
            <a:endParaRPr lang="pl-PL" sz="2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B4834C-BE9C-4632-BEEB-56EF8A034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78" y="2498756"/>
            <a:ext cx="10794714" cy="4074060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pl-PL" sz="17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1700" kern="5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ealizacja zadań wynikających z ustawy o przeciwdziałaniu narkomanii, w tym sprawowanie nadzoru nad przestrzeganiem zakazu wytwarzania i wprowadzania do obrotu środków zastępczych.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pl-PL" sz="1700" kern="5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Prowadzenie zadań z zakresu zapobiegania i zwalczania chorób, nadzór nad działalnością podmiotów leczniczych oraz ustalanie zakresu i terminów szczepień ochronnych oraz sprawowanie nadzoru w tym zakresie.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pl-PL" sz="1700" kern="5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Sprawowanie bieżącego nadzoru sanitarnego nad warunkami produkcji, transportu, przechowywania i sprzedaży żywności, materiałów i wyrobów przeznaczonych do kontaktu z żywnością oraz innymi wyrobami mogącymi mieć wpływ na zdrowie ludzi.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pl-PL" sz="1700" kern="5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Prowadzenie działalności z zakresu promocji zdrowia poprzez organizowanie, prowadzenie, koordynację i nadzorowanie działalności oświatowo-zdrowotnej mającej na celu ukształtowanie odpowiednich postaw i zachowań zdrowotnych.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pl-PL" sz="1700" kern="5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Kontrola warunków zdrowotnych środowiska pracy oraz zapobieganie powstawaniu chorób zawodowych i innych chorób związanych z warunkami pracy.</a:t>
            </a:r>
          </a:p>
        </p:txBody>
      </p:sp>
    </p:spTree>
    <p:extLst>
      <p:ext uri="{BB962C8B-B14F-4D97-AF65-F5344CB8AC3E}">
        <p14:creationId xmlns:p14="http://schemas.microsoft.com/office/powerpoint/2010/main" val="2693213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3F27BC-7079-4FF7-8F7C-ABC82FA3C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BD244A6-E565-48B8-8760-A79D461D4583}"/>
              </a:ext>
            </a:extLst>
          </p:cNvPr>
          <p:cNvSpPr txBox="1">
            <a:spLocks/>
          </p:cNvSpPr>
          <p:nvPr/>
        </p:nvSpPr>
        <p:spPr>
          <a:xfrm>
            <a:off x="914400" y="1371601"/>
            <a:ext cx="4533900" cy="32114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Zapobiegawczy Nadzór Sanitarny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BBF191-9CC8-4313-B1CA-8DF1A53AE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id="{8EA52887-6DFE-4147-8A92-6144B5AA2E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718484"/>
              </p:ext>
            </p:extLst>
          </p:nvPr>
        </p:nvGraphicFramePr>
        <p:xfrm>
          <a:off x="6182523" y="996993"/>
          <a:ext cx="5576857" cy="5569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Obraz 2" descr="Pracownicy w fabryce oglądający duże wyposażenie stalowe">
            <a:extLst>
              <a:ext uri="{FF2B5EF4-FFF2-40B4-BE49-F238E27FC236}">
                <a16:creationId xmlns:a16="http://schemas.microsoft.com/office/drawing/2014/main" id="{388F07B4-7AD6-AFEA-F88F-E660DDD4E4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02" y="3072248"/>
            <a:ext cx="4133135" cy="275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50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D57EDB-A052-4EF6-AFC5-5CF7112B7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31" y="1924688"/>
            <a:ext cx="10870060" cy="480857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Strategiczna ocena oddziaływania na środowisko 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sprawie uzgodnienia zakresu i stopnia szczegółowości informacji wymaganych w prognozie oddziaływania na środowisko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zajęto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stanowisk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formie opinii sanitarnych. W sprawie uzgodnienia projektu miejscowego planu zagospodarowania przestrzennego wraz z prognozą oddziaływania na środowisko wpłynęły 2 wnioski –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wydano </a:t>
            </a: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 pozytywne opinie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W sprawie zaopiniowania projektu studium uwarunkowań i kierunków zagospodarowania przestrzennego gminy wpłynął 1 wniosek  - wydano pozytywna opinię w zakresie wymagań higienicznych i zdrowotnych. </a:t>
            </a:r>
            <a:endParaRPr lang="pl-PL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Oceny oddziaływania przedsięwzięcia na środowisko</a:t>
            </a: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sprawach wydania opinii co do przeprowadzenia oceny oddziaływania przedsięwzięcia na środowisko, a w przypadku stwierdzenia tej potrzeby – co do zakresu raportu o oddziaływaniu przedsięwzięcia na środowisko oraz w sprawie uzgodnienia warunków realizacji przedsięwzięcia przed wydaniem decyzji o środowiskowych uwarunkowaniach wpłynęły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34 wnioski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Ogółem wydano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opinii sanitarnych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Wydano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 opinii sanitarnych,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 przypadkach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stwierdzono potrzebę przeprowadzenia oceny oddziaływania na środowisko i określono zakres raportu dla danych przedsięwzięć.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sprawach </a:t>
            </a: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wydanie opinii przed wydaniem decyzji o środowiskowych uwarunkowaniach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wpłynęło 7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wniosków,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wydano 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 opinii sanitarnych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 określeniem warunków realizacji. </a:t>
            </a:r>
          </a:p>
          <a:p>
            <a:pPr marL="0" indent="0" algn="just">
              <a:buNone/>
            </a:pP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11F1314-029D-4958-977D-CFC989C0F868}"/>
              </a:ext>
            </a:extLst>
          </p:cNvPr>
          <p:cNvSpPr txBox="1">
            <a:spLocks/>
          </p:cNvSpPr>
          <p:nvPr/>
        </p:nvSpPr>
        <p:spPr>
          <a:xfrm>
            <a:off x="914400" y="404815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Zapobiegawczy Nadzór Sanitarny</a:t>
            </a:r>
          </a:p>
        </p:txBody>
      </p:sp>
      <p:pic>
        <p:nvPicPr>
          <p:cNvPr id="10" name="Obraz 9" descr="Wiatrak i panele słoneczne">
            <a:extLst>
              <a:ext uri="{FF2B5EF4-FFF2-40B4-BE49-F238E27FC236}">
                <a16:creationId xmlns:a16="http://schemas.microsoft.com/office/drawing/2014/main" id="{ACA852F3-803F-0A59-0827-945D26997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76" y="199385"/>
            <a:ext cx="2940562" cy="202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61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3F27BC-7079-4FF7-8F7C-ABC82FA3C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D5098E6B-4D2B-4C2F-8668-7ACB377BA8A2}"/>
              </a:ext>
            </a:extLst>
          </p:cNvPr>
          <p:cNvSpPr txBox="1">
            <a:spLocks/>
          </p:cNvSpPr>
          <p:nvPr/>
        </p:nvSpPr>
        <p:spPr>
          <a:xfrm>
            <a:off x="909205" y="397724"/>
            <a:ext cx="8266326" cy="9755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ea typeface="STKaiti" panose="020B0503020204020204" pitchFamily="2" charset="-122"/>
                <a:cs typeface="Times New Roman" panose="02020603050405020304" pitchFamily="18" charset="0"/>
              </a:rPr>
              <a:t>Zapobiegawczy Nadzór Sanitarny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C0D673-1F99-4297-849B-F821ED3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3CCA4B-AADB-438F-8CB4-3C2B9ADD4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74" y="1305703"/>
            <a:ext cx="6445928" cy="528003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pl-PL" sz="1800" b="1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pl-PL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b="1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Uzgodnienia</a:t>
            </a:r>
            <a:r>
              <a:rPr lang="en-US" sz="18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dokumentacji</a:t>
            </a:r>
            <a:r>
              <a:rPr lang="en-US" sz="18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projektowej</a:t>
            </a:r>
            <a:endParaRPr lang="en-US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sprawach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uzgodnienia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projektów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technicznych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technologicznych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rozpatrzono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wniosk</a:t>
            </a:r>
            <a:r>
              <a:rPr lang="pl-PL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wydano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opini</a:t>
            </a:r>
            <a:r>
              <a:rPr lang="pl-PL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sanitarn</a:t>
            </a:r>
            <a:r>
              <a:rPr lang="pl-PL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wniosek wymagał wyjaśnień i uzupełnienia określonych  w piśmie – brak odpowiedzi, wniosek nie został rozpatrzony.</a:t>
            </a:r>
            <a:endParaRPr lang="en-US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b="1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Kontrole</a:t>
            </a:r>
            <a:r>
              <a:rPr lang="en-US" sz="18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trakcie</a:t>
            </a:r>
            <a:r>
              <a:rPr lang="en-US" sz="18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realizacji</a:t>
            </a:r>
            <a:r>
              <a:rPr lang="en-US" sz="18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inwestycji</a:t>
            </a:r>
            <a:endParaRPr lang="en-US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roku 2022 na terenie powiatu gołdapskiego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nie przeprowadzono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żadnej kontroli w trakcie realizacji inwestycji.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C467211-E0DA-4DEC-AB53-E9148D497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r="8202" b="2"/>
          <a:stretch/>
        </p:blipFill>
        <p:spPr>
          <a:xfrm>
            <a:off x="7216830" y="741854"/>
            <a:ext cx="4810442" cy="4810442"/>
          </a:xfrm>
          <a:custGeom>
            <a:avLst/>
            <a:gdLst/>
            <a:ahLst/>
            <a:cxnLst/>
            <a:rect l="l" t="t" r="r" b="b"/>
            <a:pathLst>
              <a:path w="5610348" h="5610348">
                <a:moveTo>
                  <a:pt x="2805174" y="0"/>
                </a:moveTo>
                <a:cubicBezTo>
                  <a:pt x="4354429" y="0"/>
                  <a:pt x="5610348" y="1255919"/>
                  <a:pt x="5610348" y="2805174"/>
                </a:cubicBezTo>
                <a:cubicBezTo>
                  <a:pt x="5610348" y="4354429"/>
                  <a:pt x="4354429" y="5610348"/>
                  <a:pt x="2805174" y="5610348"/>
                </a:cubicBezTo>
                <a:cubicBezTo>
                  <a:pt x="1255919" y="5610348"/>
                  <a:pt x="0" y="4354429"/>
                  <a:pt x="0" y="2805174"/>
                </a:cubicBezTo>
                <a:cubicBezTo>
                  <a:pt x="0" y="1255919"/>
                  <a:pt x="1255919" y="0"/>
                  <a:pt x="28051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8148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4A6DA7-22C1-4116-865F-BBAA21997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28" y="1751206"/>
            <a:ext cx="10363200" cy="423862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Odbiory końcowe i uczestniczenie  w sprawie dopuszczenia do użytkowania obiektu budowlanego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Wpłynęło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wniosków i </a:t>
            </a:r>
            <a:r>
              <a:rPr lang="pl-PL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zgłoszeń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zgłoszenie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zostało wycofane, 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wniosków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dotyczyło odbiorów higieniczno-sanitarnych przed rozpoczęciem działalności w nowych lub zaadaptowanych lokalach lub obiektach budowlanych, 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wniosków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dotyczyło art. 56 ustawy prawo budowlane, 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wnioski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dotyczyły kontroli wspólnych z innymi działami PSSE.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Wydano 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opinii w formie pism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nie wnoszących sprzeciwu przeciwko uruchomieniu obiektów zgłaszanych do odbioru. Odbioru sanitarno-higienicznego dokonano w 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obiektach.</a:t>
            </a: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sprawie zawiadomień o zakończeniu budowy i zamiarze przystąpienia do użytkowania zgłaszanego obiektu budowlanego w związku z art. 56 ustawy z dnia 7 lipca 1994 r. Prawo budowlane (tj. Dz. U. z 2019 r. poz. 1186 ze zm.) wpłynęło 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zgłoszeń (1 zgłoszenie wycofane)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Przeprowadzono kontrolę i wydano 7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opinii w formie pisma: </a:t>
            </a: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 opinii stwierdzające zgodność wykonanego obiektu budowlanego z przedstawionym, zatwierdzonym projektem budowlanym wraz z opinią o spełnieniu wymagań higieniczno-sanitarnych, 1 opinię stwierdzającą niezgodność wykonanych robót budowlanych z zatwierdzonym projektem budowlanym. W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sprawach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nie zajęto stanowiska (obiekty nie podlegają nadzorowi PPIS).</a:t>
            </a: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E1089846-9867-42CF-A6CC-2A99634F4FD6}"/>
              </a:ext>
            </a:extLst>
          </p:cNvPr>
          <p:cNvSpPr txBox="1">
            <a:spLocks/>
          </p:cNvSpPr>
          <p:nvPr/>
        </p:nvSpPr>
        <p:spPr>
          <a:xfrm>
            <a:off x="893276" y="381596"/>
            <a:ext cx="10263557" cy="9731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Zapobiegawczy Nadzór Sanitarny</a:t>
            </a:r>
          </a:p>
        </p:txBody>
      </p:sp>
    </p:spTree>
    <p:extLst>
      <p:ext uri="{BB962C8B-B14F-4D97-AF65-F5344CB8AC3E}">
        <p14:creationId xmlns:p14="http://schemas.microsoft.com/office/powerpoint/2010/main" val="2698841451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4297</Words>
  <Application>Microsoft Office PowerPoint</Application>
  <PresentationFormat>Panoramiczny</PresentationFormat>
  <Paragraphs>334</Paragraphs>
  <Slides>38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5" baseType="lpstr">
      <vt:lpstr>Arial</vt:lpstr>
      <vt:lpstr>Calibri</vt:lpstr>
      <vt:lpstr>Grandview Display</vt:lpstr>
      <vt:lpstr>Symbol</vt:lpstr>
      <vt:lpstr>Times New Roman</vt:lpstr>
      <vt:lpstr>Wingdings</vt:lpstr>
      <vt:lpstr>DashVTI</vt:lpstr>
      <vt:lpstr>STAN SANITARNY POWIATU GOŁDAPSKIEGO 2022 r.</vt:lpstr>
      <vt:lpstr>POWIATOWA STACJA SANITARNO-EPIDEMIOLOGICZNA W GOŁDAPI</vt:lpstr>
      <vt:lpstr>CEL DZIAŁALNOŚCI  POWIATOWEJ STACJI SANITARNO-EPIDEMIOLOGICZNEJ W GOŁDAPI</vt:lpstr>
      <vt:lpstr>GŁÓWNE KIERUNKI DZIAŁANIA (ZASADNICZE ZADANIA) POWIATOWEJ STACJI SANITARNO – EPIDEMIOLOGICZNEJ  w GOŁDAPI  </vt:lpstr>
      <vt:lpstr>GŁÓWNE KIERUNKI DZIAŁANIA (ZASADNICZE ZADANIA) POWIATOWEJ STACJI SANITARNO – EPIDEMIOLOGICZNEJ  w GOŁDAPI</vt:lpstr>
      <vt:lpstr>Prezentacja programu PowerPoint</vt:lpstr>
      <vt:lpstr>Prezentacja programu PowerPoint</vt:lpstr>
      <vt:lpstr>Prezentacja programu PowerPoint</vt:lpstr>
      <vt:lpstr>Prezentacja programu PowerPoint</vt:lpstr>
      <vt:lpstr>Epidemiologia</vt:lpstr>
      <vt:lpstr>Epidemiologia </vt:lpstr>
      <vt:lpstr>Epidemiologia </vt:lpstr>
      <vt:lpstr>Szczepienia ochronne </vt:lpstr>
      <vt:lpstr>Szczepienia ochronne </vt:lpstr>
      <vt:lpstr>Higiena Żywności, Żywienia i Przedmiotów Użytku</vt:lpstr>
      <vt:lpstr>Wśród zagadnień tematycznych realizowanych w 2022 r. dużo uwagi poświęcono m.in.: </vt:lpstr>
      <vt:lpstr>Jakość zdrowotna środków spożywczych </vt:lpstr>
      <vt:lpstr>Higiena Żywności, Żywienia i Przedmiotów Użytku </vt:lpstr>
      <vt:lpstr>Jakość zdrowotna środków spożywczych</vt:lpstr>
      <vt:lpstr>Prezentacja programu PowerPoint</vt:lpstr>
      <vt:lpstr>Prezentacja programu PowerPoint</vt:lpstr>
      <vt:lpstr>Prezentacja programu PowerPoint</vt:lpstr>
      <vt:lpstr>Prezentacja programu PowerPoint</vt:lpstr>
      <vt:lpstr>Liczba Placówek Edukacyjno-Wychowawczych objętych nadzorem sanitarnym w 2022 r.</vt:lpstr>
      <vt:lpstr>Prezentacja programu PowerPoint</vt:lpstr>
      <vt:lpstr>Prezentacja programu PowerPoint</vt:lpstr>
      <vt:lpstr>Prezentacja programu PowerPoint</vt:lpstr>
      <vt:lpstr>Nadzór bieżący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Promocja zdrowia i Oświata Zdrowotna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 SANITARNY POWIATU GOŁDAPSKIEGO 2021 r.</dc:title>
  <dc:creator>Judyta Ruszewska</dc:creator>
  <cp:lastModifiedBy>PSSE Gołdap - Grażyna Mentel</cp:lastModifiedBy>
  <cp:revision>55</cp:revision>
  <dcterms:created xsi:type="dcterms:W3CDTF">2022-02-09T11:54:50Z</dcterms:created>
  <dcterms:modified xsi:type="dcterms:W3CDTF">2023-02-28T07:21:38Z</dcterms:modified>
</cp:coreProperties>
</file>