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2" r:id="rId1"/>
    <p:sldMasterId id="2147485238" r:id="rId2"/>
    <p:sldMasterId id="2147485280" r:id="rId3"/>
    <p:sldMasterId id="2147485310" r:id="rId4"/>
    <p:sldMasterId id="2147485328" r:id="rId5"/>
  </p:sldMasterIdLst>
  <p:notesMasterIdLst>
    <p:notesMasterId r:id="rId33"/>
  </p:notesMasterIdLst>
  <p:handoutMasterIdLst>
    <p:handoutMasterId r:id="rId34"/>
  </p:handoutMasterIdLst>
  <p:sldIdLst>
    <p:sldId id="387" r:id="rId6"/>
    <p:sldId id="414" r:id="rId7"/>
    <p:sldId id="423" r:id="rId8"/>
    <p:sldId id="352" r:id="rId9"/>
    <p:sldId id="410" r:id="rId10"/>
    <p:sldId id="291" r:id="rId11"/>
    <p:sldId id="391" r:id="rId12"/>
    <p:sldId id="384" r:id="rId13"/>
    <p:sldId id="441" r:id="rId14"/>
    <p:sldId id="308" r:id="rId15"/>
    <p:sldId id="392" r:id="rId16"/>
    <p:sldId id="444" r:id="rId17"/>
    <p:sldId id="446" r:id="rId18"/>
    <p:sldId id="447" r:id="rId19"/>
    <p:sldId id="445" r:id="rId20"/>
    <p:sldId id="440" r:id="rId21"/>
    <p:sldId id="281" r:id="rId22"/>
    <p:sldId id="452" r:id="rId23"/>
    <p:sldId id="449" r:id="rId24"/>
    <p:sldId id="448" r:id="rId25"/>
    <p:sldId id="451" r:id="rId26"/>
    <p:sldId id="453" r:id="rId27"/>
    <p:sldId id="454" r:id="rId28"/>
    <p:sldId id="455" r:id="rId29"/>
    <p:sldId id="385" r:id="rId30"/>
    <p:sldId id="323" r:id="rId31"/>
    <p:sldId id="405" r:id="rId32"/>
  </p:sldIdLst>
  <p:sldSz cx="9144000" cy="6858000" type="screen4x3"/>
  <p:notesSz cx="10021888" cy="688816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1478" userDrawn="1">
          <p15:clr>
            <a:srgbClr val="A4A3A4"/>
          </p15:clr>
        </p15:guide>
        <p15:guide id="2" pos="4525" userDrawn="1">
          <p15:clr>
            <a:srgbClr val="A4A3A4"/>
          </p15:clr>
        </p15:guide>
        <p15:guide id="3" orient="horz" pos="1485" userDrawn="1">
          <p15:clr>
            <a:srgbClr val="A4A3A4"/>
          </p15:clr>
        </p15:guide>
        <p15:guide id="4" pos="4559" userDrawn="1">
          <p15:clr>
            <a:srgbClr val="A4A3A4"/>
          </p15:clr>
        </p15:guide>
        <p15:guide id="5" orient="horz" pos="2151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pos="3110" userDrawn="1">
          <p15:clr>
            <a:srgbClr val="A4A3A4"/>
          </p15:clr>
        </p15:guide>
        <p15:guide id="8" pos="3133" userDrawn="1">
          <p15:clr>
            <a:srgbClr val="A4A3A4"/>
          </p15:clr>
        </p15:guide>
        <p15:guide id="9" orient="horz" pos="1492">
          <p15:clr>
            <a:srgbClr val="A4A3A4"/>
          </p15:clr>
        </p15:guide>
        <p15:guide id="10" orient="horz" pos="2170">
          <p15:clr>
            <a:srgbClr val="A4A3A4"/>
          </p15:clr>
        </p15:guide>
        <p15:guide id="11" pos="4593">
          <p15:clr>
            <a:srgbClr val="A4A3A4"/>
          </p15:clr>
        </p15:guide>
        <p15:guide id="12" pos="3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99"/>
    <a:srgbClr val="01FF74"/>
    <a:srgbClr val="000000"/>
    <a:srgbClr val="089C3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434" autoAdjust="0"/>
  </p:normalViewPr>
  <p:slideViewPr>
    <p:cSldViewPr>
      <p:cViewPr varScale="1">
        <p:scale>
          <a:sx n="110" d="100"/>
          <a:sy n="110" d="100"/>
        </p:scale>
        <p:origin x="-16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1478"/>
        <p:guide orient="horz" pos="1485"/>
        <p:guide orient="horz" pos="2151"/>
        <p:guide orient="horz" pos="2160"/>
        <p:guide orient="horz" pos="1492"/>
        <p:guide orient="horz" pos="2170"/>
        <p:guide pos="4525"/>
        <p:guide pos="4559"/>
        <p:guide pos="3110"/>
        <p:guide pos="3133"/>
        <p:guide pos="4593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89304461942257E-2"/>
          <c:y val="0.22502460629921259"/>
          <c:w val="0.91897736220472437"/>
          <c:h val="0.4121151574803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Alkohol</c:v>
                </c:pt>
                <c:pt idx="1">
                  <c:v>Sieroctwo</c:v>
                </c:pt>
                <c:pt idx="2">
                  <c:v>Niepełnosprawność rodziców</c:v>
                </c:pt>
                <c:pt idx="3">
                  <c:v>Bezr.w spr.op. - wych.</c:v>
                </c:pt>
                <c:pt idx="4">
                  <c:v>Wyjazd rodz. Za granicę</c:v>
                </c:pt>
                <c:pt idx="5">
                  <c:v>niepełnoletność rodzica</c:v>
                </c:pt>
                <c:pt idx="6">
                  <c:v>przemoc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52</c:v>
                </c:pt>
                <c:pt idx="1">
                  <c:v>2</c:v>
                </c:pt>
                <c:pt idx="2">
                  <c:v>7</c:v>
                </c:pt>
                <c:pt idx="3">
                  <c:v>19</c:v>
                </c:pt>
                <c:pt idx="4">
                  <c:v>6</c:v>
                </c:pt>
                <c:pt idx="5">
                  <c:v>2</c:v>
                </c:pt>
                <c:pt idx="6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38-4D6B-9237-E4854E508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523776"/>
        <c:axId val="120587008"/>
      </c:barChart>
      <c:catAx>
        <c:axId val="12052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587008"/>
        <c:crosses val="autoZero"/>
        <c:auto val="1"/>
        <c:lblAlgn val="ctr"/>
        <c:lblOffset val="100"/>
        <c:noMultiLvlLbl val="0"/>
      </c:catAx>
      <c:valAx>
        <c:axId val="12058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52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30034666496959739"/>
          <c:y val="0"/>
          <c:w val="0.85395790675340211"/>
          <c:h val="0.7990776925686935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 umieszczonych w rodzinach zastępczych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60</c:v>
                </c:pt>
                <c:pt idx="1">
                  <c:v>58</c:v>
                </c:pt>
                <c:pt idx="2">
                  <c:v>64</c:v>
                </c:pt>
                <c:pt idx="3">
                  <c:v>69</c:v>
                </c:pt>
                <c:pt idx="4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47-4226-BDCC-E244097785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21898496"/>
        <c:axId val="121900032"/>
        <c:axId val="0"/>
      </c:bar3DChart>
      <c:catAx>
        <c:axId val="121898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900032"/>
        <c:crosses val="autoZero"/>
        <c:auto val="0"/>
        <c:lblAlgn val="ctr"/>
        <c:lblOffset val="100"/>
        <c:noMultiLvlLbl val="0"/>
      </c:catAx>
      <c:valAx>
        <c:axId val="121900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898496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28</c:v>
                </c:pt>
                <c:pt idx="1">
                  <c:v>12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4B-4405-A76C-A1D3A62B28D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26</c:v>
                </c:pt>
                <c:pt idx="1">
                  <c:v>15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4B-4405-A76C-A1D3A62B28D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27</c:v>
                </c:pt>
                <c:pt idx="1">
                  <c:v>13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D4B-4405-A76C-A1D3A62B28D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21951360"/>
        <c:axId val="121952896"/>
      </c:barChart>
      <c:catAx>
        <c:axId val="12195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952896"/>
        <c:crosses val="autoZero"/>
        <c:auto val="1"/>
        <c:lblAlgn val="ctr"/>
        <c:lblOffset val="100"/>
        <c:noMultiLvlLbl val="0"/>
      </c:catAx>
      <c:valAx>
        <c:axId val="12195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951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125256613999425E-2"/>
          <c:y val="2.3507265414657738E-2"/>
          <c:w val="0.89733640706588158"/>
          <c:h val="0.576438133660095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1225496017683858E-3"/>
                  <c:y val="0.337668767913726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14-4F1E-9AF6-3658893E8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1333534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14-4F1E-9AF6-3658893E83D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6021246681402662E-3"/>
                  <c:y val="0.3726862697714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14-4F1E-9AF6-3658893E8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1549925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14-4F1E-9AF6-3658893E83D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834115050018596E-3"/>
                  <c:y val="0.240920396744729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B6582BC-E10E-4CF8-B43A-735CED67D18D}" type="VALUE">
                      <a:rPr lang="en-US" sz="1600" b="1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4165865628456746E-2"/>
                      <c:h val="8.54221303103592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C14-4F1E-9AF6-3658893E8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1576980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C14-4F1E-9AF6-3658893E8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gapDepth val="140"/>
        <c:shape val="cylinder"/>
        <c:axId val="123587200"/>
        <c:axId val="123613568"/>
        <c:axId val="0"/>
      </c:bar3DChart>
      <c:catAx>
        <c:axId val="12358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3613568"/>
        <c:crosses val="autoZero"/>
        <c:auto val="1"/>
        <c:lblAlgn val="ctr"/>
        <c:lblOffset val="100"/>
        <c:noMultiLvlLbl val="0"/>
      </c:catAx>
      <c:valAx>
        <c:axId val="12361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3587200"/>
        <c:crosses val="autoZero"/>
        <c:crossBetween val="between"/>
        <c:min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49311023622046"/>
          <c:y val="0.12539074803149605"/>
          <c:w val="0.85950688976377954"/>
          <c:h val="0.774317421259842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6180669018427105E-2"/>
                  <c:y val="0.218400504665809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E9-4FE0-99CA-508940E30BC6}"/>
                </c:ext>
              </c:extLst>
            </c:dLbl>
            <c:dLbl>
              <c:idx val="1"/>
              <c:layout>
                <c:manualLayout>
                  <c:x val="8.0903345092135526E-3"/>
                  <c:y val="0.3382544401531446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E9-4FE0-99CA-508940E30BC6}"/>
                </c:ext>
              </c:extLst>
            </c:dLbl>
            <c:dLbl>
              <c:idx val="2"/>
              <c:layout>
                <c:manualLayout>
                  <c:x val="9.7084014110562639E-3"/>
                  <c:y val="0.2210639254544173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E9-4FE0-99CA-508940E30BC6}"/>
                </c:ext>
              </c:extLst>
            </c:dLbl>
            <c:dLbl>
              <c:idx val="3"/>
              <c:layout>
                <c:manualLayout>
                  <c:x val="1.6180669018427106E-3"/>
                  <c:y val="0.2476981333404917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E9-4FE0-99CA-508940E30BC6}"/>
                </c:ext>
              </c:extLst>
            </c:dLbl>
            <c:dLbl>
              <c:idx val="4"/>
              <c:layout>
                <c:manualLayout>
                  <c:x val="-4.8542007055281319E-3"/>
                  <c:y val="0.3276007569987148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E9-4FE0-99CA-508940E30B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01.01.- 31.05.2022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318597</c:v>
                </c:pt>
                <c:pt idx="1">
                  <c:v>357731</c:v>
                </c:pt>
                <c:pt idx="2">
                  <c:v>145903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FE9-4FE0-99CA-508940E30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720448"/>
        <c:axId val="123721984"/>
        <c:axId val="0"/>
      </c:bar3DChart>
      <c:catAx>
        <c:axId val="12372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721984"/>
        <c:crosses val="autoZero"/>
        <c:auto val="1"/>
        <c:lblAlgn val="ctr"/>
        <c:lblOffset val="100"/>
        <c:noMultiLvlLbl val="0"/>
      </c:catAx>
      <c:valAx>
        <c:axId val="123721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72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985497045844285"/>
          <c:y val="2.638688293893271E-2"/>
          <c:w val="0.79726115262175401"/>
          <c:h val="0.893022356490304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20481595234938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8D-4B62-BDEB-E2DE9F8D6715}"/>
                </c:ext>
              </c:extLst>
            </c:dLbl>
            <c:dLbl>
              <c:idx val="1"/>
              <c:layout>
                <c:manualLayout>
                  <c:x val="-5.6024356716983606E-17"/>
                  <c:y val="0.16783529428629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8D-4B62-BDEB-E2DE9F8D6715}"/>
                </c:ext>
              </c:extLst>
            </c:dLbl>
            <c:dLbl>
              <c:idx val="2"/>
              <c:layout>
                <c:manualLayout>
                  <c:x val="0"/>
                  <c:y val="0.13085463622321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8D-4B62-BDEB-E2DE9F8D6715}"/>
                </c:ext>
              </c:extLst>
            </c:dLbl>
            <c:dLbl>
              <c:idx val="3"/>
              <c:layout>
                <c:manualLayout>
                  <c:x val="3.2095966434189938E-3"/>
                  <c:y val="0.1492355550238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8D-4B62-BDEB-E2DE9F8D6715}"/>
                </c:ext>
              </c:extLst>
            </c:dLbl>
            <c:dLbl>
              <c:idx val="4"/>
              <c:layout>
                <c:manualLayout>
                  <c:x val="9.6287899302568633E-3"/>
                  <c:y val="0.2035030295779100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1143313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8D-4B62-BDEB-E2DE9F8D6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1032619</c:v>
                </c:pt>
                <c:pt idx="1">
                  <c:v>1143319</c:v>
                </c:pt>
                <c:pt idx="2">
                  <c:v>1160634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48D-4B62-BDEB-E2DE9F8D6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002752"/>
        <c:axId val="131004288"/>
        <c:axId val="120263104"/>
      </c:bar3DChart>
      <c:catAx>
        <c:axId val="1310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004288"/>
        <c:crosses val="autoZero"/>
        <c:auto val="1"/>
        <c:lblAlgn val="ctr"/>
        <c:lblOffset val="100"/>
        <c:noMultiLvlLbl val="0"/>
      </c:catAx>
      <c:valAx>
        <c:axId val="13100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002752"/>
        <c:crosses val="autoZero"/>
        <c:crossBetween val="between"/>
      </c:valAx>
      <c:serAx>
        <c:axId val="120263104"/>
        <c:scaling>
          <c:orientation val="minMax"/>
        </c:scaling>
        <c:delete val="1"/>
        <c:axPos val="b"/>
        <c:majorTickMark val="none"/>
        <c:minorTickMark val="none"/>
        <c:tickLblPos val="nextTo"/>
        <c:crossAx val="13100428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7.6682301000371936E-3"/>
                  <c:y val="0.1632288051150888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C5-429A-9D82-DD83F5D88AA1}"/>
                </c:ext>
              </c:extLst>
            </c:dLbl>
            <c:dLbl>
              <c:idx val="1"/>
              <c:layout>
                <c:manualLayout>
                  <c:x val="9.2018761200446334E-3"/>
                  <c:y val="0.274911671772781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C5-429A-9D82-DD83F5D88AA1}"/>
                </c:ext>
              </c:extLst>
            </c:dLbl>
            <c:dLbl>
              <c:idx val="2"/>
              <c:layout>
                <c:manualLayout>
                  <c:x val="0"/>
                  <c:y val="0.189001774343786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C5-429A-9D82-DD83F5D88A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01.01.-31.05.2022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148800</c:v>
                </c:pt>
                <c:pt idx="1">
                  <c:v>143538</c:v>
                </c:pt>
                <c:pt idx="2">
                  <c:v>53648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C5-429A-9D82-DD83F5D88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113344"/>
        <c:axId val="131114880"/>
        <c:axId val="0"/>
      </c:bar3DChart>
      <c:catAx>
        <c:axId val="13111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114880"/>
        <c:crosses val="autoZero"/>
        <c:auto val="1"/>
        <c:lblAlgn val="ctr"/>
        <c:lblOffset val="100"/>
        <c:noMultiLvlLbl val="0"/>
      </c:catAx>
      <c:valAx>
        <c:axId val="131114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113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0.09489</cdr:x>
      <cdr:y>0.75385</cdr:y>
    </cdr:from>
    <cdr:to>
      <cdr:x>0.932</cdr:x>
      <cdr:y>0.96923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50925" y="3528392"/>
          <a:ext cx="662473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endParaRPr lang="pl-PL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r>
              <a:rPr lang="pl-PL"/>
              <a:t>2018-04-13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76751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8704F4E4-10A8-4DB6-98F9-AF4AF94BAD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48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r>
              <a:rPr lang="pl-PL"/>
              <a:t>2018-04-13</a:t>
            </a:r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59" tIns="45979" rIns="91959" bIns="4597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02192" y="3271880"/>
            <a:ext cx="8017510" cy="3099673"/>
          </a:xfrm>
          <a:prstGeom prst="rect">
            <a:avLst/>
          </a:prstGeom>
        </p:spPr>
        <p:txBody>
          <a:bodyPr vert="horz" lIns="91959" tIns="45979" rIns="91959" bIns="4597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76751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40F204A1-1A48-40F7-9759-EBBA0D5510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511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33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53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52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97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96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3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4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0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9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6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2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5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0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10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420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96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062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57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00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24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31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1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2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50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6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4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9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6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22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424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4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18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47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589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3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8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36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1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03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57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5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55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10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857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838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080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17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025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555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733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40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373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63218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91796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557681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32564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15869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43968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40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920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6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51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92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3299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83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274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949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06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488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06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36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81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6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  <p:sldLayoutId id="2147485215" r:id="rId13"/>
    <p:sldLayoutId id="2147485216" r:id="rId14"/>
    <p:sldLayoutId id="2147485217" r:id="rId15"/>
    <p:sldLayoutId id="2147485218" r:id="rId16"/>
    <p:sldLayoutId id="214748521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  <p:sldLayoutId id="2147485250" r:id="rId12"/>
    <p:sldLayoutId id="2147485251" r:id="rId13"/>
    <p:sldLayoutId id="2147485252" r:id="rId14"/>
    <p:sldLayoutId id="2147485253" r:id="rId15"/>
    <p:sldLayoutId id="2147485254" r:id="rId16"/>
    <p:sldLayoutId id="214748525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4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4697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  <p:sldLayoutId id="2147485322" r:id="rId12"/>
    <p:sldLayoutId id="2147485323" r:id="rId13"/>
    <p:sldLayoutId id="2147485324" r:id="rId14"/>
    <p:sldLayoutId id="2147485325" r:id="rId15"/>
    <p:sldLayoutId id="2147485326" r:id="rId16"/>
    <p:sldLayoutId id="2147485327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4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Działalność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Powiatowego  Centrum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Pomocy Rodzinie w Gołdapi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w 2022  roku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822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79512" y="783465"/>
            <a:ext cx="7272808" cy="7013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+mj-lt"/>
              </a:rPr>
              <a:t>Instytucjonalna piecza zastępcza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1988840"/>
            <a:ext cx="835292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endParaRPr lang="pl-PL" sz="1100" b="1" dirty="0">
              <a:latin typeface="+mj-lt"/>
            </a:endParaRPr>
          </a:p>
          <a:p>
            <a:pPr marL="0" indent="0" algn="ctr">
              <a:buNone/>
              <a:defRPr/>
            </a:pPr>
            <a:r>
              <a:rPr lang="pl-PL" sz="1800" b="1" dirty="0">
                <a:latin typeface="+mj-lt"/>
              </a:rPr>
              <a:t>Dzieci z Powiatu </a:t>
            </a:r>
            <a:r>
              <a:rPr lang="pl-PL" sz="1800" b="1" dirty="0" err="1">
                <a:latin typeface="+mj-lt"/>
              </a:rPr>
              <a:t>Gołdapskigo</a:t>
            </a:r>
            <a:r>
              <a:rPr lang="pl-PL" sz="1800" b="1" dirty="0">
                <a:latin typeface="+mj-lt"/>
              </a:rPr>
              <a:t> – 14</a:t>
            </a:r>
          </a:p>
          <a:p>
            <a:pPr marL="0" indent="0" algn="ctr">
              <a:buNone/>
              <a:defRPr/>
            </a:pPr>
            <a:r>
              <a:rPr lang="pl-PL" sz="1800" b="1" dirty="0">
                <a:latin typeface="+mj-lt"/>
              </a:rPr>
              <a:t>Dzieci z innych powiatów – 14</a:t>
            </a:r>
          </a:p>
          <a:p>
            <a:pPr>
              <a:buClr>
                <a:schemeClr val="tx1"/>
              </a:buClr>
              <a:defRPr/>
            </a:pPr>
            <a:r>
              <a:rPr lang="pl-PL" sz="1800" dirty="0">
                <a:latin typeface="+mj-lt"/>
              </a:rPr>
              <a:t>  </a:t>
            </a:r>
            <a:endParaRPr lang="pl-PL" sz="800" dirty="0">
              <a:latin typeface="+mj-lt"/>
            </a:endParaRPr>
          </a:p>
          <a:p>
            <a:pPr algn="ctr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W 2022 r. wydano 9 skierowań  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do Domu św. Faustyny w Gołdapi </a:t>
            </a:r>
            <a:br>
              <a:rPr lang="pl-PL" sz="2000" b="1" dirty="0">
                <a:latin typeface="+mj-lt"/>
              </a:rPr>
            </a:br>
            <a:endParaRPr lang="pl-PL" sz="2000" b="1" dirty="0">
              <a:latin typeface="+mj-lt"/>
            </a:endParaRPr>
          </a:p>
          <a:p>
            <a:pPr algn="ctr">
              <a:buClr>
                <a:schemeClr val="tx1"/>
              </a:buClr>
              <a:defRPr/>
            </a:pPr>
            <a:endParaRPr lang="pl-PL" sz="1800" b="1" dirty="0">
              <a:latin typeface="+mj-lt"/>
            </a:endParaRPr>
          </a:p>
          <a:p>
            <a:pPr algn="just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Powiatu Gołdapskiego – 3.216,50  zł</a:t>
            </a:r>
          </a:p>
          <a:p>
            <a:pPr algn="just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innych powiatów – 3.892,59 zł</a:t>
            </a:r>
          </a:p>
        </p:txBody>
      </p:sp>
    </p:spTree>
    <p:extLst>
      <p:ext uri="{BB962C8B-B14F-4D97-AF65-F5344CB8AC3E}">
        <p14:creationId xmlns:p14="http://schemas.microsoft.com/office/powerpoint/2010/main" val="132807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1556792"/>
            <a:ext cx="6912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Dotacja ogółem dla Domu Św. Faustyny</a:t>
            </a:r>
            <a:b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(Dzieci z Powiatu Gołdapskiego i dotacje z innych powiatów)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179512" y="531267"/>
            <a:ext cx="7596336" cy="1025525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Koszty instytucjonalnej pieczy zastępczej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1620838" y="2349500"/>
            <a:ext cx="7523162" cy="4032250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3661814432"/>
              </p:ext>
            </p:extLst>
          </p:nvPr>
        </p:nvGraphicFramePr>
        <p:xfrm>
          <a:off x="436699" y="1700808"/>
          <a:ext cx="791376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rostokąt 4"/>
          <p:cNvSpPr/>
          <p:nvPr/>
        </p:nvSpPr>
        <p:spPr>
          <a:xfrm>
            <a:off x="436699" y="4845487"/>
            <a:ext cx="8311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/>
              <a:t>Zwrot Gminy Gołdap,  Dubeninki – 144.507 zł, </a:t>
            </a:r>
            <a:br>
              <a:rPr lang="pl-PL" sz="1800" dirty="0"/>
            </a:br>
            <a:r>
              <a:rPr lang="pl-PL" sz="1800" dirty="0"/>
              <a:t>inne powiaty – 710.405 zł. </a:t>
            </a:r>
          </a:p>
        </p:txBody>
      </p:sp>
    </p:spTree>
    <p:extLst>
      <p:ext uri="{BB962C8B-B14F-4D97-AF65-F5344CB8AC3E}">
        <p14:creationId xmlns:p14="http://schemas.microsoft.com/office/powerpoint/2010/main" val="139047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31907" y="331240"/>
            <a:ext cx="7285812" cy="130333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Dodatek wychowawczy </a:t>
            </a:r>
            <a:br>
              <a:rPr lang="pl-PL" b="1" dirty="0"/>
            </a:br>
            <a:r>
              <a:rPr lang="pl-PL" b="1" dirty="0"/>
              <a:t>Dom św. Faustyny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6" y="22967"/>
            <a:ext cx="1401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722401212"/>
              </p:ext>
            </p:extLst>
          </p:nvPr>
        </p:nvGraphicFramePr>
        <p:xfrm>
          <a:off x="467544" y="1946449"/>
          <a:ext cx="8280920" cy="4434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746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55576" y="1345671"/>
            <a:ext cx="6923336" cy="503238"/>
          </a:xfrm>
        </p:spPr>
        <p:txBody>
          <a:bodyPr>
            <a:noAutofit/>
          </a:bodyPr>
          <a:lstStyle/>
          <a:p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kadry pomocy społecznej</a:t>
            </a: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539552" y="2348880"/>
            <a:ext cx="7775575" cy="396044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Praca z dzieckiem z zaburzeniami osobowości, zachowań </a:t>
            </a:r>
            <a:b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rozwoju oraz praca z dzieckiem w depresji i zaburzonymi więziami,</a:t>
            </a:r>
          </a:p>
          <a:p>
            <a:pPr marL="0" indent="0" algn="just">
              <a:buNone/>
            </a:pP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Usprawnienie współpracy instytucji pracujących na rzecz dziecka </a:t>
            </a:r>
            <a:b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rodziny (m.in. Policja, oświata, zdrowie), celem wypracowania jednolitych schematów postępowania w danych sytuacjach</a:t>
            </a:r>
          </a:p>
          <a:p>
            <a:pPr marL="0" indent="0" algn="just">
              <a:buNone/>
            </a:pP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Kierowanie i ustalanie odpłatności za pobyt w domach dla matek </a:t>
            </a:r>
            <a:b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małoletnimi dziećmi i kobiet w ciąży</a:t>
            </a:r>
          </a:p>
          <a:p>
            <a:pPr marL="0" indent="0" algn="just">
              <a:buNone/>
            </a:pPr>
            <a:r>
              <a:rPr lang="pl-PL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1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422424"/>
            <a:ext cx="83529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      </a:t>
            </a:r>
            <a:r>
              <a:rPr lang="pl-PL" sz="1400" b="1" i="1" dirty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</a:t>
            </a:r>
          </a:p>
          <a:p>
            <a:pPr algn="ctr"/>
            <a:endParaRPr lang="pl-PL" sz="14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endParaRPr lang="pl-PL" sz="14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pl-PL" sz="4000" b="1" dirty="0">
                <a:latin typeface="+mj-lt"/>
                <a:ea typeface="+mj-ea"/>
                <a:cs typeface="+mj-cs"/>
              </a:rPr>
              <a:t>Szkolenie rodzin zastępczych</a:t>
            </a:r>
          </a:p>
          <a:p>
            <a:pPr algn="ctr"/>
            <a:endParaRPr lang="pl-PL" sz="36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r>
              <a:rPr lang="pl-PL" sz="2000" b="1" dirty="0">
                <a:latin typeface="Bookman Old Style" panose="02050604050505020204" pitchFamily="18" charset="0"/>
                <a:ea typeface="+mj-ea"/>
                <a:cs typeface="+mj-cs"/>
              </a:rPr>
              <a:t>W 2022 roku PCPR zorganizował  następujące szkolenia dla   rodzin zastępczych:</a:t>
            </a:r>
          </a:p>
          <a:p>
            <a:endParaRPr lang="pl-PL" sz="2000" b="1" dirty="0">
              <a:latin typeface="Sylfaen" pitchFamily="18" charset="0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Bookman Old Style" panose="02050604050505020204" pitchFamily="18" charset="0"/>
                <a:ea typeface="+mj-ea"/>
                <a:cs typeface="+mj-cs"/>
              </a:rPr>
              <a:t>Szkolenie dla kandydatów na rodziców zastępczych spokrewnionych (2 rodziny)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Bookman Old Style" panose="02050604050505020204" pitchFamily="18" charset="0"/>
                <a:ea typeface="+mj-ea"/>
                <a:cs typeface="+mj-cs"/>
              </a:rPr>
              <a:t>Szkolenie dla kandydatów na  niezawodową rodzinę zastępczą (1 rodzina)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Bookman Old Style" panose="02050604050505020204" pitchFamily="18" charset="0"/>
                <a:ea typeface="+mj-ea"/>
                <a:cs typeface="+mj-cs"/>
              </a:rPr>
              <a:t>„Podstawy teorii przywiązania – wzorce przywiązania we wczesnym dzieciństwie”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91" y="0"/>
            <a:ext cx="1402202" cy="1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1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95535" y="915988"/>
            <a:ext cx="7354907" cy="130333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Zespół ds. rehabilitacji społecznej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2490788"/>
            <a:ext cx="8136904" cy="3444875"/>
          </a:xfrm>
        </p:spPr>
        <p:txBody>
          <a:bodyPr>
            <a:normAutofit/>
          </a:bodyPr>
          <a:lstStyle/>
          <a:p>
            <a:r>
              <a:rPr lang="pl-PL" dirty="0"/>
              <a:t>rozdysponował dla mieszkańców powiatu  oraz WTZ w Gołdapi i PUP  1.727.305 zł. ze środków PFRON na zadania określone w ustawie o rehabilitacji zawodowej i społecznej oraz zatrudnianiu osób niepełnosprawnych</a:t>
            </a:r>
          </a:p>
          <a:p>
            <a:r>
              <a:rPr lang="pl-PL" dirty="0"/>
              <a:t>zrealizował programy na rzecz osób niepełnosprawnych na kwotę  195.887 zł.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43" y="9597"/>
            <a:ext cx="1401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8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11560" y="260350"/>
            <a:ext cx="6984776" cy="1439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Przeciwdziałanie </a:t>
            </a:r>
            <a:br>
              <a:rPr lang="pl-PL" sz="3600" b="1" dirty="0"/>
            </a:br>
            <a:r>
              <a:rPr lang="pl-PL" sz="3600" b="1" dirty="0"/>
              <a:t>przemocy w rodzinie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125538"/>
            <a:ext cx="8280920" cy="5256212"/>
          </a:xfrm>
        </p:spPr>
        <p:txBody>
          <a:bodyPr>
            <a:noAutofit/>
          </a:bodyPr>
          <a:lstStyle/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Pracownicy PCPR uczestniczyli w posiedzeniach Zespołu Interdyscyplinarnego </a:t>
            </a:r>
            <a:b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grup roboczych w Gołdapi.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Przeprowadzono  3 miesięczny program korekcyjno – edukacyjny dla 5 osób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Prowadzono pracę socjalną z ofiarami przemocy.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mieszkańcom powiatu poradnictwo  prawne 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poradnictwo psychologiczne (403 konsultacje)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Upowszechniano ulotki, informatory nt. przemocy.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0"/>
            <a:ext cx="1547664" cy="17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 idx="4294967295"/>
          </p:nvPr>
        </p:nvSpPr>
        <p:spPr>
          <a:xfrm>
            <a:off x="467544" y="257175"/>
            <a:ext cx="7040374" cy="1339850"/>
          </a:xfrm>
        </p:spPr>
        <p:txBody>
          <a:bodyPr>
            <a:noAutofit/>
          </a:bodyPr>
          <a:lstStyle/>
          <a:p>
            <a:pPr algn="ctr"/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Pozyskane środki zewnętrzne </a:t>
            </a:r>
            <a:b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</a:br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w 2022 roku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536" y="1268413"/>
            <a:ext cx="8352928" cy="518477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solidFill>
                <a:srgbClr val="FF0000"/>
              </a:solidFill>
              <a:latin typeface="Georgia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W-M Urząd Wojewódzki –4500 zł/program korekcyjno – edukacyjny/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GKRPA w Gołdapi –10507 zł /warsztaty dla rodziców, socjoterapia/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PFRON - Aktywny Samorząd –85.114,82zł. /wsparcie osób niepełnosprawnych aktywnych zawodowo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AOON – 110.772zł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Program kompleksowego wsparcia dla rodzin „Za życiem” – Doposażenie domu dla matek z małoletnimi dziećmi  i kobiet w ciąży  17.434 zł. </a:t>
            </a:r>
          </a:p>
          <a:p>
            <a:pPr marL="82296" indent="0" algn="just">
              <a:lnSpc>
                <a:spcPct val="130000"/>
              </a:lnSpc>
              <a:buNone/>
              <a:defRPr/>
            </a:pPr>
            <a:endParaRPr lang="pl-PL" sz="1800" dirty="0">
              <a:solidFill>
                <a:schemeClr val="tx1"/>
              </a:solidFill>
              <a:latin typeface="+mj-lt"/>
            </a:endParaRPr>
          </a:p>
          <a:p>
            <a:pPr marL="82296" indent="0" algn="just">
              <a:lnSpc>
                <a:spcPct val="130000"/>
              </a:lnSpc>
              <a:buNone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    </a:t>
            </a:r>
            <a:endParaRPr lang="pl-PL" sz="27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Tx/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C8E2CF18-E5D4-331D-3D29-807BC5A8B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-1"/>
            <a:ext cx="4421088" cy="34242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92E37E37-DCDF-061F-C77C-D5EA4BF8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0" y="3433786"/>
            <a:ext cx="4427984" cy="3429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1257983D-4E92-0A12-4404-81AB6A83D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88" y="2874"/>
            <a:ext cx="4889416" cy="34213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2421EC10-1257-9805-DCBC-BDA3EE937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" y="3424215"/>
            <a:ext cx="4718014" cy="344814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EE74F3DF-9CE0-BD1B-A396-27B204507684}"/>
              </a:ext>
            </a:extLst>
          </p:cNvPr>
          <p:cNvSpPr txBox="1"/>
          <p:nvPr/>
        </p:nvSpPr>
        <p:spPr>
          <a:xfrm>
            <a:off x="9957" y="2824049"/>
            <a:ext cx="913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50505"/>
                </a:solidFill>
                <a:highlight>
                  <a:srgbClr val="C0C0C0"/>
                </a:highlight>
                <a:latin typeface="+mn-lt"/>
              </a:rPr>
              <a:t>UROCZYSTE OTWARCIE </a:t>
            </a:r>
            <a:br>
              <a:rPr lang="pl-PL" b="1" dirty="0">
                <a:solidFill>
                  <a:srgbClr val="050505"/>
                </a:solidFill>
                <a:highlight>
                  <a:srgbClr val="C0C0C0"/>
                </a:highlight>
                <a:latin typeface="+mn-lt"/>
              </a:rPr>
            </a:br>
            <a:r>
              <a:rPr lang="pl-PL" b="1" dirty="0">
                <a:solidFill>
                  <a:srgbClr val="050505"/>
                </a:solidFill>
                <a:highlight>
                  <a:srgbClr val="C0C0C0"/>
                </a:highlight>
                <a:latin typeface="+mn-lt"/>
              </a:rPr>
              <a:t>DOMU DLA MATEK  Z MAŁOLETNIMI DZIEĆMI </a:t>
            </a:r>
            <a:br>
              <a:rPr lang="pl-PL" b="1" dirty="0">
                <a:solidFill>
                  <a:srgbClr val="050505"/>
                </a:solidFill>
                <a:highlight>
                  <a:srgbClr val="C0C0C0"/>
                </a:highlight>
                <a:latin typeface="+mn-lt"/>
              </a:rPr>
            </a:br>
            <a:r>
              <a:rPr lang="pl-PL" b="1" dirty="0">
                <a:solidFill>
                  <a:srgbClr val="050505"/>
                </a:solidFill>
                <a:highlight>
                  <a:srgbClr val="C0C0C0"/>
                </a:highlight>
                <a:latin typeface="+mn-lt"/>
              </a:rPr>
              <a:t>I KOBIET W CIĄŻY</a:t>
            </a:r>
            <a:endParaRPr lang="pl-PL" b="1" dirty="0">
              <a:highlight>
                <a:srgbClr val="C0C0C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207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1F86460-B04F-AE97-EA09-16BDEB414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32849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EBAB51C-4563-33A6-E914-8A849D6EA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62" y="2612790"/>
            <a:ext cx="5032037" cy="42107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707F272-95FE-8B10-E7DF-739C2ACBA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6881"/>
            <a:ext cx="4355976" cy="37799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B787E387-600C-0205-3B65-B5A3683E5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28498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6F94FD30-3021-C89D-128A-E6B23B2B8719}"/>
              </a:ext>
            </a:extLst>
          </p:cNvPr>
          <p:cNvSpPr txBox="1"/>
          <p:nvPr/>
        </p:nvSpPr>
        <p:spPr>
          <a:xfrm>
            <a:off x="0" y="263691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highlight>
                  <a:srgbClr val="C0C0C0"/>
                </a:highlight>
              </a:rPr>
              <a:t>PROFILAKTYKA   UZALEŻNIEŃ   </a:t>
            </a:r>
            <a:br>
              <a:rPr lang="pl-PL" b="1" dirty="0">
                <a:highlight>
                  <a:srgbClr val="C0C0C0"/>
                </a:highlight>
              </a:rPr>
            </a:br>
            <a:r>
              <a:rPr lang="pl-PL" b="1" dirty="0">
                <a:highlight>
                  <a:srgbClr val="C0C0C0"/>
                </a:highlight>
              </a:rPr>
              <a:t>W   OTOCZENIU   MAZURSKICH   TĘŻNI SOLANKOWYCH  </a:t>
            </a:r>
          </a:p>
        </p:txBody>
      </p:sp>
    </p:spTree>
    <p:extLst>
      <p:ext uri="{BB962C8B-B14F-4D97-AF65-F5344CB8AC3E}">
        <p14:creationId xmlns:p14="http://schemas.microsoft.com/office/powerpoint/2010/main" val="340605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89338"/>
              </p:ext>
            </p:extLst>
          </p:nvPr>
        </p:nvGraphicFramePr>
        <p:xfrm>
          <a:off x="431539" y="1307669"/>
          <a:ext cx="8244918" cy="481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83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83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6701">
                <a:tc gridSpan="3">
                  <a:txBody>
                    <a:bodyPr/>
                    <a:lstStyle/>
                    <a:p>
                      <a:pPr algn="ctr"/>
                      <a:r>
                        <a:rPr lang="pl-PL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Dyrektor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204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 ds. rodzinnej pieczy zastępczej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</a:t>
                      </a:r>
                      <a:r>
                        <a:rPr lang="pl-PL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ds. kadr                    i rehabilitacji społecznej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Księgowość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48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Zespołu ds. RPZ</a:t>
                      </a:r>
                      <a:r>
                        <a:rPr lang="pl-PL" sz="2000" baseline="0" dirty="0"/>
                        <a:t>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Pracownik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4 koordynatorów rodzinnej pieczy zastępczej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ds. kadr                i rehabilitacji społecznej;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Referent ds. Rehabilitacji</a:t>
                      </a:r>
                      <a:r>
                        <a:rPr lang="pl-PL" sz="2000" baseline="0" dirty="0"/>
                        <a:t> Społecznej, Realizacji programów PFRON, pomocy uchodźcom.</a:t>
                      </a:r>
                      <a:endParaRPr lang="pl-PL" sz="2000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Główny księgowy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755576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Kadra PCPR </a:t>
            </a:r>
            <a:endParaRPr lang="pl-PL" sz="4800" dirty="0"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07" y="4282"/>
            <a:ext cx="1403023" cy="15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B7563B5-2AF0-F901-0A33-CB94F01B1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92" y="3663353"/>
            <a:ext cx="3501008" cy="320552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4263A58E-E35B-42E1-DC51-C87E94142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8" y="3034149"/>
            <a:ext cx="2971088" cy="383473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1A21C38C-77B1-1501-625C-BEA096D5D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53"/>
            <a:ext cx="3091781" cy="319464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55C655D9-110C-EB5D-5062-4504D39F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300"/>
            <a:ext cx="4379375" cy="367765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94498DA0-1E46-3DFE-F9E2-30BBEBE45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986" y="-14283"/>
            <a:ext cx="4767485" cy="367763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660267DC-7668-25BC-C1DD-610620222419}"/>
              </a:ext>
            </a:extLst>
          </p:cNvPr>
          <p:cNvSpPr txBox="1"/>
          <p:nvPr/>
        </p:nvSpPr>
        <p:spPr>
          <a:xfrm>
            <a:off x="0" y="34730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highlight>
                  <a:srgbClr val="C0C0C0"/>
                </a:highlight>
              </a:rPr>
              <a:t>RODZINNY   RAJD   ROWEROWY</a:t>
            </a:r>
          </a:p>
        </p:txBody>
      </p:sp>
    </p:spTree>
    <p:extLst>
      <p:ext uri="{BB962C8B-B14F-4D97-AF65-F5344CB8AC3E}">
        <p14:creationId xmlns:p14="http://schemas.microsoft.com/office/powerpoint/2010/main" val="419389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6DE247F-BE83-100B-9DFD-8350C8F4D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88025" cy="35730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91E4F73-C96A-834D-EDF2-6EDFD7942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42" y="3096629"/>
            <a:ext cx="4986258" cy="37543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831501B-96B3-EB26-1BDE-9CF201F01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3698"/>
            <a:ext cx="5004049" cy="375430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F87E8B20-60F3-85D0-C042-CAAEFE455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55976" cy="32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DF096FD-D024-77C4-7FA5-DBFBEEA6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167828DC-2D8E-DB34-9926-C4DA4B4046C9}"/>
              </a:ext>
            </a:extLst>
          </p:cNvPr>
          <p:cNvSpPr txBox="1"/>
          <p:nvPr/>
        </p:nvSpPr>
        <p:spPr>
          <a:xfrm>
            <a:off x="251520" y="404664"/>
            <a:ext cx="46085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00" dirty="0">
                <a:solidFill>
                  <a:schemeClr val="bg1"/>
                </a:solidFill>
              </a:rPr>
              <a:t>Światowy Dzień Autyzmu </a:t>
            </a:r>
            <a:br>
              <a:rPr lang="pl-PL" sz="2100" dirty="0">
                <a:solidFill>
                  <a:schemeClr val="bg1"/>
                </a:solidFill>
              </a:rPr>
            </a:br>
            <a:r>
              <a:rPr lang="pl-PL" sz="2100" dirty="0">
                <a:solidFill>
                  <a:schemeClr val="bg1"/>
                </a:solidFill>
              </a:rPr>
              <a:t>na zaproszenie Szkoły Podstawowej nr 3 im. Tadeusza Kościuszki w Gołdapi</a:t>
            </a:r>
          </a:p>
        </p:txBody>
      </p:sp>
    </p:spTree>
    <p:extLst>
      <p:ext uri="{BB962C8B-B14F-4D97-AF65-F5344CB8AC3E}">
        <p14:creationId xmlns:p14="http://schemas.microsoft.com/office/powerpoint/2010/main" val="378716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4C3F6A8-8E12-13D3-F140-CCE12B32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94" y="3274561"/>
            <a:ext cx="5148063" cy="3600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DEE64ECA-E261-82CA-AA2E-E3A75DD95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86104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4F125B12-78A6-C876-CE84-80FC152C92C1}"/>
              </a:ext>
            </a:extLst>
          </p:cNvPr>
          <p:cNvSpPr txBox="1"/>
          <p:nvPr/>
        </p:nvSpPr>
        <p:spPr>
          <a:xfrm>
            <a:off x="29743" y="4005064"/>
            <a:ext cx="39959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i="0" dirty="0">
                <a:effectLst/>
                <a:latin typeface="Garamond" panose="02020404030301010803" pitchFamily="18" charset="0"/>
              </a:rPr>
              <a:t>Powiatowe Centrum Pomocy Rodzinie </a:t>
            </a:r>
            <a:br>
              <a:rPr lang="pl-PL" sz="3000" b="1" i="0" dirty="0">
                <a:effectLst/>
                <a:latin typeface="Garamond" panose="02020404030301010803" pitchFamily="18" charset="0"/>
              </a:rPr>
            </a:br>
            <a:r>
              <a:rPr lang="pl-PL" sz="3000" b="1" i="0" dirty="0">
                <a:effectLst/>
                <a:latin typeface="Garamond" panose="02020404030301010803" pitchFamily="18" charset="0"/>
              </a:rPr>
              <a:t>w Gołdapi przyłączyło się do Akcji Szlachetna Paczka. </a:t>
            </a:r>
            <a:endParaRPr lang="pl-PL" sz="3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06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EB67A651-06D8-AF9D-A539-5E05A0A7C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55976" cy="578226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1D5F74B-1E76-2707-CFDD-1F940A889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58645"/>
            <a:ext cx="4777906" cy="359935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BB417AEA-C39F-D315-908B-DB88DBA68A2E}"/>
              </a:ext>
            </a:extLst>
          </p:cNvPr>
          <p:cNvSpPr txBox="1"/>
          <p:nvPr/>
        </p:nvSpPr>
        <p:spPr>
          <a:xfrm>
            <a:off x="4572000" y="332656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Warsztaty „Szkoła dla Rodziców i Wychowawców”</a:t>
            </a:r>
          </a:p>
          <a:p>
            <a:r>
              <a:rPr lang="pl-PL" dirty="0"/>
              <a:t>13.10.2022r. – 15.10.2022r.</a:t>
            </a:r>
          </a:p>
          <a:p>
            <a:endParaRPr lang="pl-PL" dirty="0"/>
          </a:p>
          <a:p>
            <a:pPr algn="ctr"/>
            <a:r>
              <a:rPr lang="pl-PL" dirty="0"/>
              <a:t>Ukończyło 10 osób</a:t>
            </a:r>
          </a:p>
        </p:txBody>
      </p:sp>
    </p:spTree>
    <p:extLst>
      <p:ext uri="{BB962C8B-B14F-4D97-AF65-F5344CB8AC3E}">
        <p14:creationId xmlns:p14="http://schemas.microsoft.com/office/powerpoint/2010/main" val="356775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329" y="486330"/>
            <a:ext cx="6408738" cy="788987"/>
          </a:xfrm>
        </p:spPr>
        <p:txBody>
          <a:bodyPr>
            <a:noAutofit/>
          </a:bodyPr>
          <a:lstStyle/>
          <a:p>
            <a:r>
              <a:rPr lang="pl-PL" sz="3200" b="1" dirty="0"/>
              <a:t>Kontrole jednostki w 2022r</a:t>
            </a:r>
            <a:r>
              <a:rPr lang="pl-PL" sz="3200" dirty="0"/>
              <a:t>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80920" cy="2159000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pl-PL" sz="1800" b="1" dirty="0">
                <a:solidFill>
                  <a:schemeClr val="tx1"/>
                </a:solidFill>
              </a:rPr>
              <a:t>Warmińsko – Mazurski Urząd Wojewódzki w Olsztynie </a:t>
            </a:r>
            <a:r>
              <a:rPr lang="pl-PL" sz="1800" dirty="0">
                <a:solidFill>
                  <a:schemeClr val="tx1"/>
                </a:solidFill>
              </a:rPr>
              <a:t>– sposób zapewnienia dzieciom pieczy zastępczej w rodzinach zastępczych, rodzinnych domach dziecka oraz placówkach opiekuńczo – wychowawczych. </a:t>
            </a:r>
          </a:p>
          <a:p>
            <a:pPr marL="0" indent="0">
              <a:buClrTx/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53" y="0"/>
            <a:ext cx="1619502" cy="18448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13632" y="2863720"/>
            <a:ext cx="7848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Garamond" panose="02020404030301010803" pitchFamily="18" charset="0"/>
              </a:rPr>
              <a:t>Warmińsko – Mazurski Urząd Wojewódzki w Olsztynie – </a:t>
            </a:r>
            <a:r>
              <a:rPr lang="pl-PL" sz="1800" dirty="0">
                <a:latin typeface="Garamond" panose="02020404030301010803" pitchFamily="18" charset="0"/>
              </a:rPr>
              <a:t>realizacja zadań własnych powiatu i zadania zleconego z zakresu administracji rządowej, wynikających z ustawy o przeciwdziałaniu przemocy w rodzinie.</a:t>
            </a:r>
          </a:p>
          <a:p>
            <a:endParaRPr lang="pl-PL" sz="3200" b="1" dirty="0">
              <a:latin typeface="Garamond" panose="02020404030301010803" pitchFamily="18" charset="0"/>
            </a:endParaRPr>
          </a:p>
          <a:p>
            <a:endParaRPr lang="pl-PL" sz="3200" b="1" dirty="0">
              <a:latin typeface="Garamond" panose="02020404030301010803" pitchFamily="18" charset="0"/>
            </a:endParaRPr>
          </a:p>
          <a:p>
            <a:r>
              <a:rPr lang="pl-PL" sz="3200" b="1" dirty="0">
                <a:latin typeface="Garamond" panose="02020404030301010803" pitchFamily="18" charset="0"/>
              </a:rPr>
              <a:t>Kontrole w jednostkach podległych </a:t>
            </a:r>
            <a:endParaRPr lang="pl-PL" sz="3200" dirty="0">
              <a:latin typeface="Garamond" panose="020204040303010108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378904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latin typeface="Garamond" panose="02020404030301010803" pitchFamily="18" charset="0"/>
            </a:endParaRPr>
          </a:p>
          <a:p>
            <a:endParaRPr lang="pl-PL" dirty="0">
              <a:latin typeface="Garamond" panose="02020404030301010803" pitchFamily="18" charset="0"/>
            </a:endParaRPr>
          </a:p>
          <a:p>
            <a:endParaRPr lang="pl-PL" dirty="0">
              <a:latin typeface="Garamond" panose="02020404030301010803" pitchFamily="18" charset="0"/>
            </a:endParaRPr>
          </a:p>
          <a:p>
            <a:endParaRPr lang="pl-PL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Garamond" panose="02020404030301010803" pitchFamily="18" charset="0"/>
              </a:rPr>
              <a:t>Dom św. Faustyny w Gołdapi „Nie Lękajcie się”</a:t>
            </a:r>
          </a:p>
        </p:txBody>
      </p:sp>
    </p:spTree>
    <p:extLst>
      <p:ext uri="{BB962C8B-B14F-4D97-AF65-F5344CB8AC3E}">
        <p14:creationId xmlns:p14="http://schemas.microsoft.com/office/powerpoint/2010/main" val="3518646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467544" y="2276872"/>
            <a:ext cx="8280920" cy="165618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1"/>
                </a:solidFill>
              </a:rPr>
              <a:t>Kandydaci na niezawodowe i zawodowe rodziny zastępcze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5" y="917431"/>
            <a:ext cx="7128793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Zestawienie potrzeb w  zakresie systemu </a:t>
            </a:r>
            <a:b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</a:b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pieczy zastępczej</a:t>
            </a:r>
          </a:p>
        </p:txBody>
      </p:sp>
      <p:sp>
        <p:nvSpPr>
          <p:cNvPr id="2" name="Prostokąt 1"/>
          <p:cNvSpPr/>
          <p:nvPr/>
        </p:nvSpPr>
        <p:spPr>
          <a:xfrm>
            <a:off x="611560" y="2564904"/>
            <a:ext cx="813690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ln>
                  <a:solidFill>
                    <a:srgbClr val="FFFF00"/>
                  </a:solidFill>
                </a:ln>
                <a:effectLst>
                  <a:outerShdw blurRad="254000" dist="38100" dir="2700000" sx="113000" sy="113000" algn="tl">
                    <a:schemeClr val="tx1">
                      <a:alpha val="48000"/>
                    </a:scheme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04" y="-1"/>
            <a:ext cx="1493077" cy="17008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15490" y="3501008"/>
            <a:ext cx="7747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Garamond" panose="02020404030301010803" pitchFamily="18" charset="0"/>
              </a:rPr>
              <a:t>Wykaz potrzeb z zakresu ustawy o pomocy społecznej: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dirty="0">
                <a:latin typeface="Garamond" panose="02020404030301010803" pitchFamily="18" charset="0"/>
              </a:rPr>
              <a:t>Szkolenie i doskonalenie zawodowe kadr pomocy społecznej z terenu powiatu. </a:t>
            </a:r>
          </a:p>
          <a:p>
            <a:endParaRPr lang="pl-PL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6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292080" y="292494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</a:t>
            </a:r>
            <a:endParaRPr lang="pl-PL" sz="2800" i="1" dirty="0">
              <a:latin typeface="Bookman Old Style" panose="02050604050505020204" pitchFamily="18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" y="-12876"/>
            <a:ext cx="9144000" cy="6870876"/>
          </a:xfrm>
        </p:spPr>
      </p:pic>
      <p:sp>
        <p:nvSpPr>
          <p:cNvPr id="17" name="Prostokąt 16"/>
          <p:cNvSpPr/>
          <p:nvPr/>
        </p:nvSpPr>
        <p:spPr>
          <a:xfrm>
            <a:off x="225178" y="243994"/>
            <a:ext cx="7750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Dziękuję za  współpracę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932040" y="6443952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Gołdap, kwiecień 2023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4572000" y="267618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Małgorzata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Gryszkowska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pracownikami</a:t>
            </a:r>
            <a:endParaRPr lang="pl-PL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365"/>
            <a:ext cx="1402202" cy="159729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17585" y="2030530"/>
            <a:ext cx="831497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Prawnik   (4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psychologów    (10 g. tygodniowo)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osoby prowadzące program korekcyjno – edukacyjny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Informatyk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Pedagog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rodzinne domy dziecka  (2 umowy)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do pomocy w gospodarstwie domowym (3)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zawodową rodzinę zastępczą (1)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Osoba sprzątająca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547664" y="115436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Umowy - zlecenia</a:t>
            </a:r>
          </a:p>
        </p:txBody>
      </p:sp>
    </p:spTree>
    <p:extLst>
      <p:ext uri="{BB962C8B-B14F-4D97-AF65-F5344CB8AC3E}">
        <p14:creationId xmlns:p14="http://schemas.microsoft.com/office/powerpoint/2010/main" val="327518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3454" y="-13493"/>
            <a:ext cx="7668344" cy="1223962"/>
          </a:xfrm>
        </p:spPr>
        <p:txBody>
          <a:bodyPr>
            <a:noAutofit/>
          </a:bodyPr>
          <a:lstStyle/>
          <a:p>
            <a: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Działalność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Zespołu ds. 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pieczy zastępczej</a:t>
            </a:r>
            <a: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323528" y="1196975"/>
            <a:ext cx="8424936" cy="5184775"/>
          </a:xfrm>
        </p:spPr>
        <p:txBody>
          <a:bodyPr>
            <a:noAutofit/>
          </a:bodyPr>
          <a:lstStyle/>
          <a:p>
            <a:pPr marL="57150" lvl="8" indent="0" algn="just">
              <a:buNone/>
            </a:pPr>
            <a:endParaRPr lang="pl-PL" sz="2300" dirty="0"/>
          </a:p>
          <a:p>
            <a:pPr marL="57150" lvl="8" indent="0" algn="just">
              <a:buNone/>
            </a:pPr>
            <a:r>
              <a:rPr lang="pl-PL" sz="1200" b="1" dirty="0"/>
              <a:t>Zespół obejmował wsparciem</a:t>
            </a:r>
            <a:r>
              <a:rPr lang="pl-PL" sz="1200" dirty="0"/>
              <a:t>: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200" dirty="0"/>
              <a:t> 2 rodzinne domy dziecka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200" dirty="0"/>
              <a:t> 1 rodzinę zawodową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200" dirty="0"/>
              <a:t> </a:t>
            </a:r>
            <a:r>
              <a:rPr lang="pl-PL" sz="1200" dirty="0" smtClean="0"/>
              <a:t>13 </a:t>
            </a:r>
            <a:r>
              <a:rPr lang="pl-PL" sz="1200" dirty="0"/>
              <a:t>rodzin zastępczych niezawodowych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 27 </a:t>
            </a:r>
            <a:r>
              <a:rPr lang="pl-PL" sz="1200" dirty="0"/>
              <a:t>rodzin zastępczych spokrewnionych </a:t>
            </a:r>
            <a:endParaRPr lang="pl-PL" sz="1200" b="1" dirty="0"/>
          </a:p>
          <a:p>
            <a:pPr marL="57150" lvl="8" indent="0" algn="just">
              <a:buNone/>
            </a:pPr>
            <a:r>
              <a:rPr lang="pl-PL" sz="1200" dirty="0"/>
              <a:t> </a:t>
            </a:r>
            <a:r>
              <a:rPr lang="pl-PL" sz="1200" b="1" dirty="0"/>
              <a:t>Wsparcie polegało m. in. na: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/>
              <a:t>występowaniu z pozwem o alimenty od rodziców biologicznych, pomocy w dostępie do poradni specjalistycznych, psychologa, prawnika, regulowaniu i organizowaniu kontaktów z rodzicami biologicznymi, organizacji zajęć dodatkowych dla dzieci, współpracy z sądem, kuratorami i asystentami w kierunku powrotu dzieci do rodzin naturalnych, współpracy ze szkołami, uczestnictwie w rozprawach sądowych, pracy socjalnej z  wychowankami  i rodzicami biologicznymi,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przyznawaniu  świadczeń (231 decyzji administracyjnych ).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rozliczaniu przyznanych świadczeń z gminami, miastami i powiatami (wystawiono 783 noty  księgowe)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organizowaniu   posiedzeń  Zespołów ds. Oceny Sytuacji Dziecka </a:t>
            </a:r>
            <a:r>
              <a:rPr lang="pl-PL" sz="1200" dirty="0" smtClean="0">
                <a:solidFill>
                  <a:schemeClr val="tx1"/>
                </a:solidFill>
              </a:rPr>
              <a:t>(9)</a:t>
            </a:r>
            <a:endParaRPr lang="pl-PL" sz="1200" dirty="0">
              <a:solidFill>
                <a:schemeClr val="tx1"/>
              </a:solidFill>
            </a:endParaRP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/>
              <a:t>monitorowaniu sytuacji pełnoletnich wychowanków pieczy zastępczej, motywowaniu ich do nauki, do pracy,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organizowaniu  grupy wsparcia dla rodzin zastępczych i prowadzących RDD.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</a:rPr>
              <a:t>regulowaniu sytuacji prawnej dzieci ( 7</a:t>
            </a:r>
            <a:r>
              <a:rPr lang="pl-PL" sz="1200" dirty="0" smtClean="0">
                <a:solidFill>
                  <a:schemeClr val="tx1"/>
                </a:solidFill>
              </a:rPr>
              <a:t> </a:t>
            </a:r>
            <a:r>
              <a:rPr lang="pl-PL" sz="1200" dirty="0">
                <a:solidFill>
                  <a:schemeClr val="tx1"/>
                </a:solidFill>
              </a:rPr>
              <a:t>dzieci zgłoszono do WMOAO, 1</a:t>
            </a:r>
            <a:r>
              <a:rPr lang="pl-PL" sz="1200" dirty="0" smtClean="0">
                <a:solidFill>
                  <a:schemeClr val="tx1"/>
                </a:solidFill>
              </a:rPr>
              <a:t> </a:t>
            </a:r>
            <a:r>
              <a:rPr lang="pl-PL" sz="1200" dirty="0">
                <a:solidFill>
                  <a:schemeClr val="tx1"/>
                </a:solidFill>
              </a:rPr>
              <a:t>zostało </a:t>
            </a:r>
            <a:r>
              <a:rPr lang="pl-PL" sz="1200" dirty="0" smtClean="0">
                <a:solidFill>
                  <a:schemeClr val="tx1"/>
                </a:solidFill>
              </a:rPr>
              <a:t>adoptowane).</a:t>
            </a:r>
            <a:endParaRPr lang="pl-PL" sz="1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l-PL" b="1" dirty="0"/>
          </a:p>
          <a:p>
            <a:pPr marL="0" indent="0" algn="just">
              <a:buNone/>
            </a:pPr>
            <a:endParaRPr lang="pl-PL" sz="2400" dirty="0"/>
          </a:p>
          <a:p>
            <a:pPr marL="57150" indent="0" algn="just">
              <a:buNone/>
            </a:pPr>
            <a:endParaRPr lang="pl-PL" sz="3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548680"/>
            <a:ext cx="6696744" cy="11521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3800" b="1" dirty="0"/>
              <a:t>Przyczyny umieszczenia dzieci </a:t>
            </a:r>
            <a:br>
              <a:rPr lang="pl-PL" sz="3800" b="1" dirty="0"/>
            </a:br>
            <a:r>
              <a:rPr lang="pl-PL" sz="3800" b="1" dirty="0"/>
              <a:t>            w  pieczy zastępczej (rodz. inst.)</a:t>
            </a:r>
            <a:endParaRPr lang="pl-PL" sz="2800" b="1" dirty="0"/>
          </a:p>
          <a:p>
            <a:pPr marL="0" indent="0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3695889111"/>
              </p:ext>
            </p:extLst>
          </p:nvPr>
        </p:nvGraphicFramePr>
        <p:xfrm>
          <a:off x="899592" y="1772816"/>
          <a:ext cx="78488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Prostokąt 1"/>
          <p:cNvSpPr/>
          <p:nvPr/>
        </p:nvSpPr>
        <p:spPr>
          <a:xfrm>
            <a:off x="0" y="4010580"/>
            <a:ext cx="101502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Liczba dzieci</a:t>
            </a:r>
          </a:p>
        </p:txBody>
      </p:sp>
    </p:spTree>
    <p:extLst>
      <p:ext uri="{BB962C8B-B14F-4D97-AF65-F5344CB8AC3E}">
        <p14:creationId xmlns:p14="http://schemas.microsoft.com/office/powerpoint/2010/main" val="332048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11145"/>
            <a:ext cx="7380288" cy="1171575"/>
          </a:xfrm>
        </p:spPr>
        <p:txBody>
          <a:bodyPr>
            <a:noAutofit/>
          </a:bodyPr>
          <a:lstStyle/>
          <a:p>
            <a:r>
              <a:rPr lang="pl-PL" sz="3200" b="1" spc="300" dirty="0">
                <a:solidFill>
                  <a:schemeClr val="accent1">
                    <a:lumMod val="50000"/>
                  </a:schemeClr>
                </a:solidFill>
              </a:rPr>
              <a:t>Liczba dzieci w rodzinach zastępczych w latach 2018 - 2022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74695098"/>
              </p:ext>
            </p:extLst>
          </p:nvPr>
        </p:nvGraphicFramePr>
        <p:xfrm>
          <a:off x="323528" y="1412777"/>
          <a:ext cx="864235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539552" y="1720840"/>
            <a:ext cx="8064896" cy="103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l-PL" dirty="0"/>
          </a:p>
          <a:p>
            <a:pPr eaLnBrk="1" hangingPunct="1">
              <a:lnSpc>
                <a:spcPct val="150000"/>
              </a:lnSpc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-171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0"/>
            <a:ext cx="6336704" cy="1303867"/>
          </a:xfrm>
        </p:spPr>
        <p:txBody>
          <a:bodyPr>
            <a:normAutofit/>
          </a:bodyPr>
          <a:lstStyle/>
          <a:p>
            <a:r>
              <a:rPr lang="pl-PL" sz="3600" b="1" dirty="0">
                <a:cs typeface="Calibri Light" panose="020F0302020204030204" pitchFamily="34" charset="0"/>
              </a:rPr>
              <a:t>Liczba rodzin zastępczych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701076"/>
              </p:ext>
            </p:extLst>
          </p:nvPr>
        </p:nvGraphicFramePr>
        <p:xfrm>
          <a:off x="467544" y="1052736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4287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0"/>
            <a:ext cx="7374798" cy="1303867"/>
          </a:xfrm>
        </p:spPr>
        <p:txBody>
          <a:bodyPr>
            <a:normAutofit/>
          </a:bodyPr>
          <a:lstStyle/>
          <a:p>
            <a:r>
              <a:rPr lang="pl-PL" sz="3200" b="1" dirty="0"/>
              <a:t>Wydatki na rodzinną pieczę zastępczą                </a:t>
            </a:r>
            <a:r>
              <a:rPr lang="pl-PL" sz="1200" b="1" dirty="0"/>
              <a:t>(świadczenia dla rodzin zastępczych w powiecie gołdapskim oraz w innych powiatach, wynagrodzenie koordynatorów pieczy zastępczej, wynagrodzenie rodzin zastępczych i pomocy domowych, pomoc psychologiczna rodzinom i wychowankom,)</a:t>
            </a:r>
            <a:endParaRPr lang="pl-PL" sz="32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525673"/>
              </p:ext>
            </p:extLst>
          </p:nvPr>
        </p:nvGraphicFramePr>
        <p:xfrm>
          <a:off x="395536" y="1303867"/>
          <a:ext cx="8280920" cy="363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55" y="0"/>
            <a:ext cx="1402202" cy="15972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55576" y="5542132"/>
            <a:ext cx="799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+mj-lt"/>
              </a:rPr>
              <a:t>Zwrot Gminy Gołdap,  Dubeninki, Banie Mazurskie– 328.320 zł, inne powiaty – 248.736 zł. </a:t>
            </a:r>
          </a:p>
        </p:txBody>
      </p:sp>
    </p:spTree>
    <p:extLst>
      <p:ext uri="{BB962C8B-B14F-4D97-AF65-F5344CB8AC3E}">
        <p14:creationId xmlns:p14="http://schemas.microsoft.com/office/powerpoint/2010/main" val="36480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43608" y="620688"/>
            <a:ext cx="6799262" cy="130333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Dodatek wychowawczy dla dzieci </a:t>
            </a:r>
            <a:br>
              <a:rPr lang="pl-PL" b="1" dirty="0"/>
            </a:br>
            <a:r>
              <a:rPr lang="pl-PL" b="1" dirty="0"/>
              <a:t>w rodzinnej pieczy zastępczej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833569444"/>
              </p:ext>
            </p:extLst>
          </p:nvPr>
        </p:nvGraphicFramePr>
        <p:xfrm>
          <a:off x="467544" y="1397000"/>
          <a:ext cx="7848872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7" y="11848"/>
            <a:ext cx="1401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282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2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marańczowoczerwon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8496</TotalTime>
  <Words>757</Words>
  <Application>Microsoft Office PowerPoint</Application>
  <PresentationFormat>Pokaz na ekranie (4:3)</PresentationFormat>
  <Paragraphs>152</Paragraphs>
  <Slides>27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Organiczny</vt:lpstr>
      <vt:lpstr>1_Organiczny</vt:lpstr>
      <vt:lpstr>2_Organiczny</vt:lpstr>
      <vt:lpstr>Jon</vt:lpstr>
      <vt:lpstr>Galeria</vt:lpstr>
      <vt:lpstr>Prezentacja programu PowerPoint</vt:lpstr>
      <vt:lpstr>Prezentacja programu PowerPoint</vt:lpstr>
      <vt:lpstr>Prezentacja programu PowerPoint</vt:lpstr>
      <vt:lpstr> Działalność Zespołu ds.   rodzinnej pieczy zastępczej.</vt:lpstr>
      <vt:lpstr>Prezentacja programu PowerPoint</vt:lpstr>
      <vt:lpstr>Liczba dzieci w rodzinach zastępczych w latach 2018 - 2022</vt:lpstr>
      <vt:lpstr>Liczba rodzin zastępczych</vt:lpstr>
      <vt:lpstr>Wydatki na rodzinną pieczę zastępczą                (świadczenia dla rodzin zastępczych w powiecie gołdapskim oraz w innych powiatach, wynagrodzenie koordynatorów pieczy zastępczej, wynagrodzenie rodzin zastępczych i pomocy domowych, pomoc psychologiczna rodzinom i wychowankom,)</vt:lpstr>
      <vt:lpstr>Dodatek wychowawczy dla dzieci  w rodzinnej pieczy zastępczej</vt:lpstr>
      <vt:lpstr>Prezentacja programu PowerPoint</vt:lpstr>
      <vt:lpstr>Koszty instytucjonalnej pieczy zastępczej</vt:lpstr>
      <vt:lpstr>Dodatek wychowawczy  Dom św. Faustyny </vt:lpstr>
      <vt:lpstr>  Szkolenie kadry pomocy społecznej   </vt:lpstr>
      <vt:lpstr>Prezentacja programu PowerPoint</vt:lpstr>
      <vt:lpstr>Zespół ds. rehabilitacji społecznej</vt:lpstr>
      <vt:lpstr>Przeciwdziałanie  przemocy w rodzinie</vt:lpstr>
      <vt:lpstr>Pozyskane środki zewnętrzne  w 2022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Kontrole jednostki w 2022r. </vt:lpstr>
      <vt:lpstr>Prezentacja programu PowerPoint</vt:lpstr>
      <vt:lpstr>Prezentacja programu PowerPoint</vt:lpstr>
    </vt:vector>
  </TitlesOfParts>
  <Company>Powiatowe Centrum Pomocy Rodzinie w Gołdapi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Powiatowego Centrum Pomocy Rodzinie                w Gołdapi w 2012 roku.</dc:title>
  <dc:creator>admin1</dc:creator>
  <cp:lastModifiedBy>3</cp:lastModifiedBy>
  <cp:revision>535</cp:revision>
  <cp:lastPrinted>2023-04-04T08:20:34Z</cp:lastPrinted>
  <dcterms:created xsi:type="dcterms:W3CDTF">2013-04-03T13:23:55Z</dcterms:created>
  <dcterms:modified xsi:type="dcterms:W3CDTF">2023-04-12T08:03:15Z</dcterms:modified>
</cp:coreProperties>
</file>