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9" r:id="rId1"/>
  </p:sldMasterIdLst>
  <p:notesMasterIdLst>
    <p:notesMasterId r:id="rId37"/>
  </p:notesMasterIdLst>
  <p:sldIdLst>
    <p:sldId id="277" r:id="rId2"/>
    <p:sldId id="286" r:id="rId3"/>
    <p:sldId id="282" r:id="rId4"/>
    <p:sldId id="291" r:id="rId5"/>
    <p:sldId id="283" r:id="rId6"/>
    <p:sldId id="338" r:id="rId7"/>
    <p:sldId id="290" r:id="rId8"/>
    <p:sldId id="302" r:id="rId9"/>
    <p:sldId id="289" r:id="rId10"/>
    <p:sldId id="288" r:id="rId11"/>
    <p:sldId id="295" r:id="rId12"/>
    <p:sldId id="339" r:id="rId13"/>
    <p:sldId id="303" r:id="rId14"/>
    <p:sldId id="304" r:id="rId15"/>
    <p:sldId id="319" r:id="rId16"/>
    <p:sldId id="321" r:id="rId17"/>
    <p:sldId id="298" r:id="rId18"/>
    <p:sldId id="336" r:id="rId19"/>
    <p:sldId id="317" r:id="rId20"/>
    <p:sldId id="306" r:id="rId21"/>
    <p:sldId id="307" r:id="rId22"/>
    <p:sldId id="322" r:id="rId23"/>
    <p:sldId id="323" r:id="rId24"/>
    <p:sldId id="324" r:id="rId25"/>
    <p:sldId id="325" r:id="rId26"/>
    <p:sldId id="326" r:id="rId27"/>
    <p:sldId id="327" r:id="rId28"/>
    <p:sldId id="329" r:id="rId29"/>
    <p:sldId id="330" r:id="rId30"/>
    <p:sldId id="331" r:id="rId31"/>
    <p:sldId id="332" r:id="rId32"/>
    <p:sldId id="333" r:id="rId33"/>
    <p:sldId id="334" r:id="rId34"/>
    <p:sldId id="337" r:id="rId35"/>
    <p:sldId id="341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B9E"/>
    <a:srgbClr val="FCDEDE"/>
    <a:srgbClr val="FC6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105" d="100"/>
          <a:sy n="105" d="100"/>
        </p:scale>
        <p:origin x="8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zatrudnienia</a:t>
            </a:r>
            <a:r>
              <a:rPr lang="pl-PL" sz="2400" b="1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  <a:endParaRPr lang="pl-PL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Pracownik umysłowy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4-48B2-85BC-780F8222641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Pracownik fizyczny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Arkusz1!$C$2:$C$3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94-48B2-85BC-780F8222641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Pracownik PUP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Arkusz1!$D$2:$D$3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94-48B2-85BC-780F8222641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Pracownik skierowany przez sąd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Arkusz1!$E$2:$E$3</c:f>
              <c:numCache>
                <c:formatCode>General</c:formatCode>
                <c:ptCount val="2"/>
                <c:pt idx="0">
                  <c:v>12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94-48B2-85BC-780F82226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1450976"/>
        <c:axId val="691453496"/>
      </c:barChart>
      <c:catAx>
        <c:axId val="69145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1453496"/>
        <c:crosses val="autoZero"/>
        <c:auto val="1"/>
        <c:lblAlgn val="ctr"/>
        <c:lblOffset val="100"/>
        <c:noMultiLvlLbl val="0"/>
      </c:catAx>
      <c:valAx>
        <c:axId val="69145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145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rgbClr val="FFFF00"/>
                </a:solidFill>
              </a:rPr>
              <a:t>Analiza porównawcza budżetu</a:t>
            </a:r>
            <a:r>
              <a:rPr lang="pl-PL" sz="2400" b="1" baseline="0" dirty="0">
                <a:solidFill>
                  <a:srgbClr val="FFFF00"/>
                </a:solidFill>
              </a:rPr>
              <a:t> w latach 2021 – 2022 </a:t>
            </a:r>
            <a:endParaRPr lang="pl-PL" sz="2400" b="1" dirty="0">
              <a:solidFill>
                <a:srgbClr val="FFFF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8477829948719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0D-4AA5-9638-D076F8BEF1E8}"/>
                </c:ext>
              </c:extLst>
            </c:dLbl>
            <c:dLbl>
              <c:idx val="1"/>
              <c:layout>
                <c:manualLayout>
                  <c:x val="-4.9507169768661236E-2"/>
                  <c:y val="2.124931232540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0D-4AA5-9638-D076F8BEF1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Budżet</c:v>
                </c:pt>
                <c:pt idx="1">
                  <c:v>Wydatki majątkowe</c:v>
                </c:pt>
                <c:pt idx="2">
                  <c:v>wydatki bieżące</c:v>
                </c:pt>
              </c:strCache>
            </c:strRef>
          </c:cat>
          <c:val>
            <c:numRef>
              <c:f>Arkusz1!$B$2:$B$4</c:f>
              <c:numCache>
                <c:formatCode>#,##0.00</c:formatCode>
                <c:ptCount val="3"/>
                <c:pt idx="0">
                  <c:v>3556924.43</c:v>
                </c:pt>
                <c:pt idx="1">
                  <c:v>1894558.6</c:v>
                </c:pt>
                <c:pt idx="2">
                  <c:v>1662365.83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0D-4AA5-9638-D076F8BEF1E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20222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75358488433059E-2"/>
                  <c:y val="-7.791324513269262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0D-4AA5-9638-D076F8BEF1E8}"/>
                </c:ext>
              </c:extLst>
            </c:dLbl>
            <c:dLbl>
              <c:idx val="1"/>
              <c:layout>
                <c:manualLayout>
                  <c:x val="2.0112287718518605E-2"/>
                  <c:y val="8.49972493016155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0D-4AA5-9638-D076F8BEF1E8}"/>
                </c:ext>
              </c:extLst>
            </c:dLbl>
            <c:dLbl>
              <c:idx val="2"/>
              <c:layout>
                <c:manualLayout>
                  <c:x val="3.2489080160683789E-2"/>
                  <c:y val="-2.124931232540427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0D-4AA5-9638-D076F8BEF1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Budżet</c:v>
                </c:pt>
                <c:pt idx="1">
                  <c:v>Wydatki majątkowe</c:v>
                </c:pt>
                <c:pt idx="2">
                  <c:v>wydatki bieżące</c:v>
                </c:pt>
              </c:strCache>
            </c:strRef>
          </c:cat>
          <c:val>
            <c:numRef>
              <c:f>Arkusz1!$C$2:$C$4</c:f>
              <c:numCache>
                <c:formatCode>#,##0.00</c:formatCode>
                <c:ptCount val="3"/>
                <c:pt idx="0">
                  <c:v>2076194.2</c:v>
                </c:pt>
                <c:pt idx="1">
                  <c:v>124170.56</c:v>
                </c:pt>
                <c:pt idx="2">
                  <c:v>1952023.64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0D-4AA5-9638-D076F8BEF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356896"/>
        <c:axId val="332349840"/>
      </c:barChart>
      <c:catAx>
        <c:axId val="33235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49840"/>
        <c:crosses val="autoZero"/>
        <c:auto val="1"/>
        <c:lblAlgn val="ctr"/>
        <c:lblOffset val="100"/>
        <c:noMultiLvlLbl val="0"/>
      </c:catAx>
      <c:valAx>
        <c:axId val="33234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5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3200" b="1" dirty="0">
                <a:solidFill>
                  <a:srgbClr val="FFFF00"/>
                </a:solidFill>
              </a:rPr>
              <a:t>Dochody</a:t>
            </a:r>
            <a:r>
              <a:rPr lang="pl-PL" sz="3200" b="1" baseline="0" dirty="0">
                <a:solidFill>
                  <a:srgbClr val="FFFF00"/>
                </a:solidFill>
              </a:rPr>
              <a:t> w latach 2021-2022</a:t>
            </a:r>
            <a:endParaRPr lang="pl-PL" sz="3200" b="1" dirty="0">
              <a:solidFill>
                <a:srgbClr val="FFFF00"/>
              </a:solidFill>
            </a:endParaRPr>
          </a:p>
        </c:rich>
      </c:tx>
      <c:layout>
        <c:manualLayout>
          <c:xMode val="edge"/>
          <c:yMode val="edge"/>
          <c:x val="0.111971226448090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8575713809576713"/>
          <c:y val="0.16588897529904084"/>
          <c:w val="0.78974712686244741"/>
          <c:h val="0.43238856651255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Kary pieniężne od osób fizycznych</c:v>
                </c:pt>
                <c:pt idx="1">
                  <c:v>Wpływy z tytułu grzywien</c:v>
                </c:pt>
                <c:pt idx="2">
                  <c:v>Zajęcie p.d</c:v>
                </c:pt>
                <c:pt idx="3">
                  <c:v>Sprzedaż majątku</c:v>
                </c:pt>
                <c:pt idx="4">
                  <c:v>Odsetki</c:v>
                </c:pt>
                <c:pt idx="5">
                  <c:v>Refundacja z PUP</c:v>
                </c:pt>
                <c:pt idx="6">
                  <c:v>Opłata -przystanki</c:v>
                </c:pt>
                <c:pt idx="7">
                  <c:v>Kary i odszkodowania</c:v>
                </c:pt>
                <c:pt idx="8">
                  <c:v>Rozliczenia z lat ubiegłych</c:v>
                </c:pt>
              </c:strCache>
            </c:strRef>
          </c:cat>
          <c:val>
            <c:numRef>
              <c:f>Arkusz1!$B$2:$B$10</c:f>
              <c:numCache>
                <c:formatCode>#,##0.00</c:formatCode>
                <c:ptCount val="9"/>
                <c:pt idx="0">
                  <c:v>11462</c:v>
                </c:pt>
                <c:pt idx="1">
                  <c:v>31320</c:v>
                </c:pt>
                <c:pt idx="2">
                  <c:v>467799.25</c:v>
                </c:pt>
                <c:pt idx="3">
                  <c:v>44984.1</c:v>
                </c:pt>
                <c:pt idx="4">
                  <c:v>277.27</c:v>
                </c:pt>
                <c:pt idx="5">
                  <c:v>61076.45</c:v>
                </c:pt>
                <c:pt idx="6">
                  <c:v>2953.4</c:v>
                </c:pt>
                <c:pt idx="7">
                  <c:v>13916.82</c:v>
                </c:pt>
                <c:pt idx="8">
                  <c:v>1003.84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E-4A60-A15B-FAD1CB6FDD5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Kary pieniężne od osób fizycznych</c:v>
                </c:pt>
                <c:pt idx="1">
                  <c:v>Wpływy z tytułu grzywien</c:v>
                </c:pt>
                <c:pt idx="2">
                  <c:v>Zajęcie p.d</c:v>
                </c:pt>
                <c:pt idx="3">
                  <c:v>Sprzedaż majątku</c:v>
                </c:pt>
                <c:pt idx="4">
                  <c:v>Odsetki</c:v>
                </c:pt>
                <c:pt idx="5">
                  <c:v>Refundacja z PUP</c:v>
                </c:pt>
                <c:pt idx="6">
                  <c:v>Opłata -przystanki</c:v>
                </c:pt>
                <c:pt idx="7">
                  <c:v>Kary i odszkodowania</c:v>
                </c:pt>
                <c:pt idx="8">
                  <c:v>Rozliczenia z lat ubiegłych</c:v>
                </c:pt>
              </c:strCache>
            </c:strRef>
          </c:cat>
          <c:val>
            <c:numRef>
              <c:f>Arkusz1!$C$2:$C$10</c:f>
              <c:numCache>
                <c:formatCode>#,##0.00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502012.29</c:v>
                </c:pt>
                <c:pt idx="3">
                  <c:v>27293.47</c:v>
                </c:pt>
                <c:pt idx="4">
                  <c:v>2081.13</c:v>
                </c:pt>
                <c:pt idx="5">
                  <c:v>56518.25</c:v>
                </c:pt>
                <c:pt idx="6">
                  <c:v>5405.1</c:v>
                </c:pt>
                <c:pt idx="7">
                  <c:v>7845.44</c:v>
                </c:pt>
                <c:pt idx="8">
                  <c:v>1524.44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1E-4A60-A15B-FAD1CB6FDD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1141872"/>
        <c:axId val="881142232"/>
      </c:barChart>
      <c:catAx>
        <c:axId val="88114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81142232"/>
        <c:crosses val="autoZero"/>
        <c:auto val="1"/>
        <c:lblAlgn val="ctr"/>
        <c:lblOffset val="100"/>
        <c:noMultiLvlLbl val="0"/>
      </c:catAx>
      <c:valAx>
        <c:axId val="881142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zł&quot;* #,##0.00_);_(&quot;zł&quot;* \(#,##0.00\);_(&quot;zł&quot;* &quot;-&quot;??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8114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06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sz="3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Inwestycje</a:t>
            </a:r>
            <a:r>
              <a:rPr lang="pl-PL" sz="3000" b="1" u="sng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 latach 2021 – 2022 </a:t>
            </a:r>
            <a:endParaRPr lang="pl-PL" sz="3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210562394049943"/>
          <c:y val="9.6689729265897764E-2"/>
          <c:w val="0.88469667391453854"/>
          <c:h val="0.7586809146672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Inwestycje 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995822081749043E-3"/>
                  <c:y val="-5.09446828994344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23-4F5F-BAF1-87BCE66C6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12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Arkusz1!$B$2:$B$3</c:f>
              <c:numCache>
                <c:formatCode>#,##0.00</c:formatCode>
                <c:ptCount val="2"/>
                <c:pt idx="0">
                  <c:v>1894558.6</c:v>
                </c:pt>
                <c:pt idx="1">
                  <c:v>10737060.359999999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23-4F5F-BAF1-87BCE66C67D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Wkład własny Powiatu Gołdapskiego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53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Arkusz1!$C$2:$C$3</c:f>
              <c:numCache>
                <c:formatCode>#,##0.00</c:formatCode>
                <c:ptCount val="2"/>
                <c:pt idx="0">
                  <c:v>467463.54</c:v>
                </c:pt>
                <c:pt idx="1">
                  <c:v>1237060.3600000001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23-4F5F-BAF1-87BCE66C67D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Dofinansowanie zezwnętrzne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9893100389975502E-3"/>
                  <c:y val="-3.69145030397139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23-4F5F-BAF1-87BCE66C6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53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Arkusz1!$D$2:$D$3</c:f>
              <c:numCache>
                <c:formatCode>#,##0.00</c:formatCode>
                <c:ptCount val="2"/>
                <c:pt idx="0">
                  <c:v>1427095.06</c:v>
                </c:pt>
                <c:pt idx="1">
                  <c:v>9500000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23-4F5F-BAF1-87BCE66C6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352192"/>
        <c:axId val="332350232"/>
      </c:barChart>
      <c:catAx>
        <c:axId val="3323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56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71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50232"/>
        <c:crosses val="autoZero"/>
        <c:auto val="1"/>
        <c:lblAlgn val="ctr"/>
        <c:lblOffset val="100"/>
        <c:noMultiLvlLbl val="0"/>
      </c:catAx>
      <c:valAx>
        <c:axId val="332350232"/>
        <c:scaling>
          <c:orientation val="minMax"/>
        </c:scaling>
        <c:delete val="0"/>
        <c:axPos val="l"/>
        <c:majorGridlines>
          <c:spPr>
            <a:ln w="756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51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2352192"/>
        <c:crosses val="autoZero"/>
        <c:crossBetween val="between"/>
      </c:valAx>
      <c:spPr>
        <a:noFill/>
        <a:ln w="20170">
          <a:noFill/>
        </a:ln>
      </c:spPr>
    </c:plotArea>
    <c:legend>
      <c:legendPos val="b"/>
      <c:layout>
        <c:manualLayout>
          <c:xMode val="edge"/>
          <c:yMode val="edge"/>
          <c:x val="7.0368829075488793E-3"/>
          <c:y val="0.90519399653268495"/>
          <c:w val="0.95823191362575866"/>
          <c:h val="9.104996448584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8EC53-EEA5-4497-8E36-1E75D4AB81B9}" type="doc">
      <dgm:prSet loTypeId="urn:microsoft.com/office/officeart/2005/8/layout/hierarchy1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86E82E8C-3A52-48A4-BBE4-E7A673387559}">
      <dgm:prSet phldrT="[Tekst]" custT="1"/>
      <dgm:spPr/>
      <dgm:t>
        <a:bodyPr/>
        <a:lstStyle/>
        <a:p>
          <a:r>
            <a:rPr lang="pl-PL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Dyrektor</a:t>
          </a:r>
        </a:p>
      </dgm:t>
    </dgm:pt>
    <dgm:pt modelId="{1F32D40A-D437-4636-ABA1-0F3BD8AA1370}" type="parTrans" cxnId="{9299E10B-FC49-4E87-A885-D1939590E20D}">
      <dgm:prSet/>
      <dgm:spPr/>
      <dgm:t>
        <a:bodyPr/>
        <a:lstStyle/>
        <a:p>
          <a:endParaRPr lang="pl-PL"/>
        </a:p>
      </dgm:t>
    </dgm:pt>
    <dgm:pt modelId="{41DB1914-B1CA-48E7-8885-991AEB2FB89C}" type="sibTrans" cxnId="{9299E10B-FC49-4E87-A885-D1939590E20D}">
      <dgm:prSet/>
      <dgm:spPr/>
      <dgm:t>
        <a:bodyPr/>
        <a:lstStyle/>
        <a:p>
          <a:endParaRPr lang="pl-PL"/>
        </a:p>
      </dgm:t>
    </dgm:pt>
    <dgm:pt modelId="{01D2B8FB-90D4-435B-8F87-3483C950D7A9}">
      <dgm:prSet phldrT="[Tekst]" custT="1"/>
      <dgm:spPr/>
      <dgm:t>
        <a:bodyPr/>
        <a:lstStyle/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uzgodnień, zarządzania ruchem</a:t>
          </a:r>
        </a:p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i ochrony pasa drogowego</a:t>
          </a:r>
        </a:p>
      </dgm:t>
    </dgm:pt>
    <dgm:pt modelId="{4DF183E4-C9C4-4115-A323-CEE01F741D4B}" type="parTrans" cxnId="{C80967FD-B28C-4238-9918-DB9858A7636F}">
      <dgm:prSet/>
      <dgm:spPr/>
      <dgm:t>
        <a:bodyPr/>
        <a:lstStyle/>
        <a:p>
          <a:endParaRPr lang="pl-PL"/>
        </a:p>
      </dgm:t>
    </dgm:pt>
    <dgm:pt modelId="{CE328902-672D-40A7-99A1-72E32EB936D3}" type="sibTrans" cxnId="{C80967FD-B28C-4238-9918-DB9858A7636F}">
      <dgm:prSet/>
      <dgm:spPr/>
      <dgm:t>
        <a:bodyPr/>
        <a:lstStyle/>
        <a:p>
          <a:endParaRPr lang="pl-PL"/>
        </a:p>
      </dgm:t>
    </dgm:pt>
    <dgm:pt modelId="{D2686BDC-A930-46D4-BBD3-21491D2147D6}">
      <dgm:prSet phldrT="[Tekst]" custT="1"/>
      <dgm:spPr/>
      <dgm:t>
        <a:bodyPr/>
        <a:lstStyle/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Kierownik Działu Dróg i Mostów</a:t>
          </a:r>
        </a:p>
      </dgm:t>
    </dgm:pt>
    <dgm:pt modelId="{1F55E626-CEC7-40B1-A7B6-BEDA2B6D962D}" type="parTrans" cxnId="{CC40B602-0D3A-42AA-9217-0D728A38C6AB}">
      <dgm:prSet/>
      <dgm:spPr/>
      <dgm:t>
        <a:bodyPr/>
        <a:lstStyle/>
        <a:p>
          <a:endParaRPr lang="pl-PL"/>
        </a:p>
      </dgm:t>
    </dgm:pt>
    <dgm:pt modelId="{8100FA95-3C92-4A0C-AF8E-85756D8866EB}" type="sibTrans" cxnId="{CC40B602-0D3A-42AA-9217-0D728A38C6AB}">
      <dgm:prSet/>
      <dgm:spPr/>
      <dgm:t>
        <a:bodyPr/>
        <a:lstStyle/>
        <a:p>
          <a:endParaRPr lang="pl-PL"/>
        </a:p>
      </dgm:t>
    </dgm:pt>
    <dgm:pt modelId="{FFB6B5D2-6146-4FB8-B76B-097BCE30FA62}">
      <dgm:prSet phldrT="[Tekst]" custT="1"/>
      <dgm:spPr/>
      <dgm:t>
        <a:bodyPr/>
        <a:lstStyle/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Dział Dróg i Mostów</a:t>
          </a:r>
        </a:p>
      </dgm:t>
    </dgm:pt>
    <dgm:pt modelId="{A6F706A3-D6E7-4B1F-91BE-04B26E5B84FA}" type="parTrans" cxnId="{EA6782C7-3BFD-48CA-BFE3-73C2A3952153}">
      <dgm:prSet/>
      <dgm:spPr/>
      <dgm:t>
        <a:bodyPr/>
        <a:lstStyle/>
        <a:p>
          <a:endParaRPr lang="pl-PL"/>
        </a:p>
      </dgm:t>
    </dgm:pt>
    <dgm:pt modelId="{62F8FA7D-B562-4DD6-B3C2-7F26D679750A}" type="sibTrans" cxnId="{EA6782C7-3BFD-48CA-BFE3-73C2A3952153}">
      <dgm:prSet/>
      <dgm:spPr/>
      <dgm:t>
        <a:bodyPr/>
        <a:lstStyle/>
        <a:p>
          <a:endParaRPr lang="pl-PL"/>
        </a:p>
      </dgm:t>
    </dgm:pt>
    <dgm:pt modelId="{6F563D09-3327-4317-ABE4-A2F98E5A6D68}">
      <dgm:prSet custT="1"/>
      <dgm:spPr/>
      <dgm:t>
        <a:bodyPr/>
        <a:lstStyle/>
        <a:p>
          <a:r>
            <a:rPr lang="pl-PL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</a:t>
          </a:r>
          <a:r>
            <a:rPr lang="pl-PL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administracyjno</a:t>
          </a:r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kadrowych</a:t>
          </a:r>
        </a:p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i zamówień publicznych</a:t>
          </a:r>
        </a:p>
      </dgm:t>
    </dgm:pt>
    <dgm:pt modelId="{7042FEE6-16AE-4C4E-81BF-BAEC657C9CAA}" type="parTrans" cxnId="{91ABA830-1815-4B07-818C-05745EA77CF1}">
      <dgm:prSet/>
      <dgm:spPr/>
      <dgm:t>
        <a:bodyPr/>
        <a:lstStyle/>
        <a:p>
          <a:endParaRPr lang="pl-PL"/>
        </a:p>
      </dgm:t>
    </dgm:pt>
    <dgm:pt modelId="{3D5F8619-6706-4FFA-8493-D9E5A6A6B54F}" type="sibTrans" cxnId="{91ABA830-1815-4B07-818C-05745EA77CF1}">
      <dgm:prSet/>
      <dgm:spPr/>
      <dgm:t>
        <a:bodyPr/>
        <a:lstStyle/>
        <a:p>
          <a:endParaRPr lang="pl-PL"/>
        </a:p>
      </dgm:t>
    </dgm:pt>
    <dgm:pt modelId="{93617A2B-468C-47F1-88FC-42031C2ECCB6}">
      <dgm:prSet custT="1"/>
      <dgm:spPr/>
      <dgm:t>
        <a:bodyPr/>
        <a:lstStyle/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Główny księgowy</a:t>
          </a:r>
        </a:p>
      </dgm:t>
    </dgm:pt>
    <dgm:pt modelId="{C3AB307D-E41C-4AB2-84D1-6E2691DD35E2}" type="parTrans" cxnId="{C7FF274E-0555-4364-BE50-9DE935F92588}">
      <dgm:prSet/>
      <dgm:spPr/>
      <dgm:t>
        <a:bodyPr/>
        <a:lstStyle/>
        <a:p>
          <a:endParaRPr lang="pl-PL"/>
        </a:p>
      </dgm:t>
    </dgm:pt>
    <dgm:pt modelId="{0F931321-B77D-4E58-8843-638428218ADC}" type="sibTrans" cxnId="{C7FF274E-0555-4364-BE50-9DE935F92588}">
      <dgm:prSet/>
      <dgm:spPr/>
      <dgm:t>
        <a:bodyPr/>
        <a:lstStyle/>
        <a:p>
          <a:endParaRPr lang="pl-PL"/>
        </a:p>
      </dgm:t>
    </dgm:pt>
    <dgm:pt modelId="{546689D5-42BA-4249-BE90-3CFCE3F70AC8}">
      <dgm:prSet custT="1"/>
      <dgm:spPr/>
      <dgm:t>
        <a:bodyPr/>
        <a:lstStyle/>
        <a:p>
          <a:r>
            <a:rPr lang="pl-PL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eksploatacji dróg oraz gospodarki zielenią</a:t>
          </a:r>
        </a:p>
      </dgm:t>
    </dgm:pt>
    <dgm:pt modelId="{0A0B2A4F-4D6E-4E24-985F-AA904372B7CD}" type="parTrans" cxnId="{00C5A985-31EB-4FD8-B1D4-21FFD0650237}">
      <dgm:prSet/>
      <dgm:spPr/>
      <dgm:t>
        <a:bodyPr/>
        <a:lstStyle/>
        <a:p>
          <a:endParaRPr lang="pl-PL"/>
        </a:p>
      </dgm:t>
    </dgm:pt>
    <dgm:pt modelId="{ACF99F90-3211-4804-919B-5798339CBE4C}" type="sibTrans" cxnId="{00C5A985-31EB-4FD8-B1D4-21FFD0650237}">
      <dgm:prSet/>
      <dgm:spPr/>
      <dgm:t>
        <a:bodyPr/>
        <a:lstStyle/>
        <a:p>
          <a:endParaRPr lang="pl-PL"/>
        </a:p>
      </dgm:t>
    </dgm:pt>
    <dgm:pt modelId="{8CF47EE6-B6A1-4B08-BF3B-EE19A8067FE1}" type="pres">
      <dgm:prSet presAssocID="{7AB8EC53-EEA5-4497-8E36-1E75D4AB81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87ACC2-E601-42D1-8CAA-8B9CAFB21331}" type="pres">
      <dgm:prSet presAssocID="{86E82E8C-3A52-48A4-BBE4-E7A673387559}" presName="hierRoot1" presStyleCnt="0"/>
      <dgm:spPr/>
    </dgm:pt>
    <dgm:pt modelId="{4064CAF7-8DB2-4854-81D9-EF7C413E085F}" type="pres">
      <dgm:prSet presAssocID="{86E82E8C-3A52-48A4-BBE4-E7A673387559}" presName="composite" presStyleCnt="0"/>
      <dgm:spPr/>
    </dgm:pt>
    <dgm:pt modelId="{A18E2F87-E8E9-4C44-891E-9D8F681BC460}" type="pres">
      <dgm:prSet presAssocID="{86E82E8C-3A52-48A4-BBE4-E7A673387559}" presName="background" presStyleLbl="node0" presStyleIdx="0" presStyleCnt="1"/>
      <dgm:spPr>
        <a:solidFill>
          <a:srgbClr val="FFCCFF"/>
        </a:solidFill>
      </dgm:spPr>
    </dgm:pt>
    <dgm:pt modelId="{14BBFD36-AC67-4339-92FA-4C9CEEA88A5B}" type="pres">
      <dgm:prSet presAssocID="{86E82E8C-3A52-48A4-BBE4-E7A673387559}" presName="text" presStyleLbl="fgAcc0" presStyleIdx="0" presStyleCnt="1">
        <dgm:presLayoutVars>
          <dgm:chPref val="3"/>
        </dgm:presLayoutVars>
      </dgm:prSet>
      <dgm:spPr/>
    </dgm:pt>
    <dgm:pt modelId="{2A35D37D-6A95-4A9E-998F-9883079475D6}" type="pres">
      <dgm:prSet presAssocID="{86E82E8C-3A52-48A4-BBE4-E7A673387559}" presName="hierChild2" presStyleCnt="0"/>
      <dgm:spPr/>
    </dgm:pt>
    <dgm:pt modelId="{2FCA8011-FD01-4001-8E60-EF892A841545}" type="pres">
      <dgm:prSet presAssocID="{4DF183E4-C9C4-4115-A323-CEE01F741D4B}" presName="Name10" presStyleLbl="parChTrans1D2" presStyleIdx="0" presStyleCnt="5"/>
      <dgm:spPr/>
    </dgm:pt>
    <dgm:pt modelId="{2D5AB888-52A1-4686-A07D-C360DF732BC5}" type="pres">
      <dgm:prSet presAssocID="{01D2B8FB-90D4-435B-8F87-3483C950D7A9}" presName="hierRoot2" presStyleCnt="0"/>
      <dgm:spPr/>
    </dgm:pt>
    <dgm:pt modelId="{85192CAC-56F8-4CB4-9C19-CAA83EEB8C9F}" type="pres">
      <dgm:prSet presAssocID="{01D2B8FB-90D4-435B-8F87-3483C950D7A9}" presName="composite2" presStyleCnt="0"/>
      <dgm:spPr/>
    </dgm:pt>
    <dgm:pt modelId="{D0ED7D05-6E7C-4239-B3EA-C52470873BD3}" type="pres">
      <dgm:prSet presAssocID="{01D2B8FB-90D4-435B-8F87-3483C950D7A9}" presName="background2" presStyleLbl="node2" presStyleIdx="0" presStyleCnt="5"/>
      <dgm:spPr>
        <a:solidFill>
          <a:srgbClr val="CCECFF"/>
        </a:solidFill>
      </dgm:spPr>
    </dgm:pt>
    <dgm:pt modelId="{9587BEA3-B919-4757-8238-010F70B457F0}" type="pres">
      <dgm:prSet presAssocID="{01D2B8FB-90D4-435B-8F87-3483C950D7A9}" presName="text2" presStyleLbl="fgAcc2" presStyleIdx="0" presStyleCnt="5">
        <dgm:presLayoutVars>
          <dgm:chPref val="3"/>
        </dgm:presLayoutVars>
      </dgm:prSet>
      <dgm:spPr/>
    </dgm:pt>
    <dgm:pt modelId="{B5B1255A-15AC-4896-99EE-FA3D99DB2572}" type="pres">
      <dgm:prSet presAssocID="{01D2B8FB-90D4-435B-8F87-3483C950D7A9}" presName="hierChild3" presStyleCnt="0"/>
      <dgm:spPr/>
    </dgm:pt>
    <dgm:pt modelId="{84A56F64-E480-4B76-8B77-621A5FCE2EAE}" type="pres">
      <dgm:prSet presAssocID="{0A0B2A4F-4D6E-4E24-985F-AA904372B7CD}" presName="Name10" presStyleLbl="parChTrans1D2" presStyleIdx="1" presStyleCnt="5"/>
      <dgm:spPr/>
    </dgm:pt>
    <dgm:pt modelId="{9CD2395D-6336-4FDA-B571-AB3C38A179B4}" type="pres">
      <dgm:prSet presAssocID="{546689D5-42BA-4249-BE90-3CFCE3F70AC8}" presName="hierRoot2" presStyleCnt="0"/>
      <dgm:spPr/>
    </dgm:pt>
    <dgm:pt modelId="{0AE6B812-693D-4B26-AD8B-58C14458C507}" type="pres">
      <dgm:prSet presAssocID="{546689D5-42BA-4249-BE90-3CFCE3F70AC8}" presName="composite2" presStyleCnt="0"/>
      <dgm:spPr/>
    </dgm:pt>
    <dgm:pt modelId="{14D88BF5-D37D-4DDA-9568-FD4B57735A38}" type="pres">
      <dgm:prSet presAssocID="{546689D5-42BA-4249-BE90-3CFCE3F70AC8}" presName="background2" presStyleLbl="node2" presStyleIdx="1" presStyleCnt="5"/>
      <dgm:spPr>
        <a:solidFill>
          <a:srgbClr val="CCECFF"/>
        </a:solidFill>
      </dgm:spPr>
    </dgm:pt>
    <dgm:pt modelId="{15662337-F304-4B9C-A9AF-3495F79E8603}" type="pres">
      <dgm:prSet presAssocID="{546689D5-42BA-4249-BE90-3CFCE3F70AC8}" presName="text2" presStyleLbl="fgAcc2" presStyleIdx="1" presStyleCnt="5">
        <dgm:presLayoutVars>
          <dgm:chPref val="3"/>
        </dgm:presLayoutVars>
      </dgm:prSet>
      <dgm:spPr/>
    </dgm:pt>
    <dgm:pt modelId="{37ECFEAC-EF34-47E2-9E0B-D81E83B3901C}" type="pres">
      <dgm:prSet presAssocID="{546689D5-42BA-4249-BE90-3CFCE3F70AC8}" presName="hierChild3" presStyleCnt="0"/>
      <dgm:spPr/>
    </dgm:pt>
    <dgm:pt modelId="{A48BAD0F-5FF5-4517-894E-F1AD73CE30DB}" type="pres">
      <dgm:prSet presAssocID="{1F55E626-CEC7-40B1-A7B6-BEDA2B6D962D}" presName="Name10" presStyleLbl="parChTrans1D2" presStyleIdx="2" presStyleCnt="5"/>
      <dgm:spPr/>
    </dgm:pt>
    <dgm:pt modelId="{21C459E8-EBB1-423D-9A11-EFBAE79CA91F}" type="pres">
      <dgm:prSet presAssocID="{D2686BDC-A930-46D4-BBD3-21491D2147D6}" presName="hierRoot2" presStyleCnt="0"/>
      <dgm:spPr/>
    </dgm:pt>
    <dgm:pt modelId="{66C89C31-A07F-4A99-B65E-EFA60E4DBF56}" type="pres">
      <dgm:prSet presAssocID="{D2686BDC-A930-46D4-BBD3-21491D2147D6}" presName="composite2" presStyleCnt="0"/>
      <dgm:spPr/>
    </dgm:pt>
    <dgm:pt modelId="{77C83771-DAEC-43E5-8283-2CC25A24EB86}" type="pres">
      <dgm:prSet presAssocID="{D2686BDC-A930-46D4-BBD3-21491D2147D6}" presName="background2" presStyleLbl="node2" presStyleIdx="2" presStyleCnt="5"/>
      <dgm:spPr>
        <a:solidFill>
          <a:srgbClr val="CCECFF"/>
        </a:solidFill>
      </dgm:spPr>
    </dgm:pt>
    <dgm:pt modelId="{946C09F4-335E-40EE-9AE9-E88B5417A201}" type="pres">
      <dgm:prSet presAssocID="{D2686BDC-A930-46D4-BBD3-21491D2147D6}" presName="text2" presStyleLbl="fgAcc2" presStyleIdx="2" presStyleCnt="5">
        <dgm:presLayoutVars>
          <dgm:chPref val="3"/>
        </dgm:presLayoutVars>
      </dgm:prSet>
      <dgm:spPr/>
    </dgm:pt>
    <dgm:pt modelId="{F771D1B1-46D7-47B3-9AA0-BD9DE35256AA}" type="pres">
      <dgm:prSet presAssocID="{D2686BDC-A930-46D4-BBD3-21491D2147D6}" presName="hierChild3" presStyleCnt="0"/>
      <dgm:spPr/>
    </dgm:pt>
    <dgm:pt modelId="{B7D3BB97-9900-4900-91A6-BA8AE1727F43}" type="pres">
      <dgm:prSet presAssocID="{A6F706A3-D6E7-4B1F-91BE-04B26E5B84FA}" presName="Name17" presStyleLbl="parChTrans1D3" presStyleIdx="0" presStyleCnt="1"/>
      <dgm:spPr/>
    </dgm:pt>
    <dgm:pt modelId="{B03BF8DC-5CCA-41CE-BF3F-4BCE6FCBCC91}" type="pres">
      <dgm:prSet presAssocID="{FFB6B5D2-6146-4FB8-B76B-097BCE30FA62}" presName="hierRoot3" presStyleCnt="0"/>
      <dgm:spPr/>
    </dgm:pt>
    <dgm:pt modelId="{24D58D62-74B9-468D-AE16-EF80CB8B0C3D}" type="pres">
      <dgm:prSet presAssocID="{FFB6B5D2-6146-4FB8-B76B-097BCE30FA62}" presName="composite3" presStyleCnt="0"/>
      <dgm:spPr/>
    </dgm:pt>
    <dgm:pt modelId="{C6F4ABCB-038B-4E41-980E-35444F737635}" type="pres">
      <dgm:prSet presAssocID="{FFB6B5D2-6146-4FB8-B76B-097BCE30FA62}" presName="background3" presStyleLbl="node3" presStyleIdx="0" presStyleCnt="1"/>
      <dgm:spPr>
        <a:solidFill>
          <a:srgbClr val="99FF99"/>
        </a:solidFill>
      </dgm:spPr>
    </dgm:pt>
    <dgm:pt modelId="{1585A6D4-1778-4F6A-9EFF-33662E6FF7B7}" type="pres">
      <dgm:prSet presAssocID="{FFB6B5D2-6146-4FB8-B76B-097BCE30FA62}" presName="text3" presStyleLbl="fgAcc3" presStyleIdx="0" presStyleCnt="1">
        <dgm:presLayoutVars>
          <dgm:chPref val="3"/>
        </dgm:presLayoutVars>
      </dgm:prSet>
      <dgm:spPr/>
    </dgm:pt>
    <dgm:pt modelId="{C166F6D1-32CC-44B6-9673-A84D3ABFFE3B}" type="pres">
      <dgm:prSet presAssocID="{FFB6B5D2-6146-4FB8-B76B-097BCE30FA62}" presName="hierChild4" presStyleCnt="0"/>
      <dgm:spPr/>
    </dgm:pt>
    <dgm:pt modelId="{B06D0F04-9790-41BA-9ED2-2BBEFC366AE0}" type="pres">
      <dgm:prSet presAssocID="{C3AB307D-E41C-4AB2-84D1-6E2691DD35E2}" presName="Name10" presStyleLbl="parChTrans1D2" presStyleIdx="3" presStyleCnt="5"/>
      <dgm:spPr/>
    </dgm:pt>
    <dgm:pt modelId="{2C654A36-9EBD-4C4C-8470-2779F484F4AD}" type="pres">
      <dgm:prSet presAssocID="{93617A2B-468C-47F1-88FC-42031C2ECCB6}" presName="hierRoot2" presStyleCnt="0"/>
      <dgm:spPr/>
    </dgm:pt>
    <dgm:pt modelId="{C3C3D0F9-7ED0-48CF-9758-8DA58A91C675}" type="pres">
      <dgm:prSet presAssocID="{93617A2B-468C-47F1-88FC-42031C2ECCB6}" presName="composite2" presStyleCnt="0"/>
      <dgm:spPr/>
    </dgm:pt>
    <dgm:pt modelId="{27CD2622-9DCD-48FD-A88F-31C7EB287232}" type="pres">
      <dgm:prSet presAssocID="{93617A2B-468C-47F1-88FC-42031C2ECCB6}" presName="background2" presStyleLbl="node2" presStyleIdx="3" presStyleCnt="5"/>
      <dgm:spPr>
        <a:solidFill>
          <a:srgbClr val="FFCCFF"/>
        </a:solidFill>
      </dgm:spPr>
    </dgm:pt>
    <dgm:pt modelId="{A192C5D8-3933-44CF-ACB7-C76E16B8A0EE}" type="pres">
      <dgm:prSet presAssocID="{93617A2B-468C-47F1-88FC-42031C2ECCB6}" presName="text2" presStyleLbl="fgAcc2" presStyleIdx="3" presStyleCnt="5">
        <dgm:presLayoutVars>
          <dgm:chPref val="3"/>
        </dgm:presLayoutVars>
      </dgm:prSet>
      <dgm:spPr/>
    </dgm:pt>
    <dgm:pt modelId="{0EF8DC3D-9B59-4E2B-BAAD-C82B76DDD4E6}" type="pres">
      <dgm:prSet presAssocID="{93617A2B-468C-47F1-88FC-42031C2ECCB6}" presName="hierChild3" presStyleCnt="0"/>
      <dgm:spPr/>
    </dgm:pt>
    <dgm:pt modelId="{08AFB6A9-7D13-45C5-9C65-6616E9AF9B65}" type="pres">
      <dgm:prSet presAssocID="{7042FEE6-16AE-4C4E-81BF-BAEC657C9CAA}" presName="Name10" presStyleLbl="parChTrans1D2" presStyleIdx="4" presStyleCnt="5"/>
      <dgm:spPr/>
    </dgm:pt>
    <dgm:pt modelId="{9446DBCF-20A2-48B7-840B-7F9A050471F9}" type="pres">
      <dgm:prSet presAssocID="{6F563D09-3327-4317-ABE4-A2F98E5A6D68}" presName="hierRoot2" presStyleCnt="0"/>
      <dgm:spPr/>
    </dgm:pt>
    <dgm:pt modelId="{4CDE1D7E-03ED-421D-B3EB-AD94E1B167CB}" type="pres">
      <dgm:prSet presAssocID="{6F563D09-3327-4317-ABE4-A2F98E5A6D68}" presName="composite2" presStyleCnt="0"/>
      <dgm:spPr/>
    </dgm:pt>
    <dgm:pt modelId="{85D003B1-0C1C-4C42-AE7F-D5747479C0C6}" type="pres">
      <dgm:prSet presAssocID="{6F563D09-3327-4317-ABE4-A2F98E5A6D68}" presName="background2" presStyleLbl="node2" presStyleIdx="4" presStyleCnt="5"/>
      <dgm:spPr>
        <a:solidFill>
          <a:srgbClr val="FFCCFF"/>
        </a:solidFill>
      </dgm:spPr>
    </dgm:pt>
    <dgm:pt modelId="{A841D088-63BB-4FDE-806A-3D9024401AD1}" type="pres">
      <dgm:prSet presAssocID="{6F563D09-3327-4317-ABE4-A2F98E5A6D68}" presName="text2" presStyleLbl="fgAcc2" presStyleIdx="4" presStyleCnt="5" custLinFactNeighborX="-4180" custLinFactNeighborY="-523">
        <dgm:presLayoutVars>
          <dgm:chPref val="3"/>
        </dgm:presLayoutVars>
      </dgm:prSet>
      <dgm:spPr/>
    </dgm:pt>
    <dgm:pt modelId="{ECFD46AA-8619-4A45-9FCA-8A7D0404394F}" type="pres">
      <dgm:prSet presAssocID="{6F563D09-3327-4317-ABE4-A2F98E5A6D68}" presName="hierChild3" presStyleCnt="0"/>
      <dgm:spPr/>
    </dgm:pt>
  </dgm:ptLst>
  <dgm:cxnLst>
    <dgm:cxn modelId="{CC40B602-0D3A-42AA-9217-0D728A38C6AB}" srcId="{86E82E8C-3A52-48A4-BBE4-E7A673387559}" destId="{D2686BDC-A930-46D4-BBD3-21491D2147D6}" srcOrd="2" destOrd="0" parTransId="{1F55E626-CEC7-40B1-A7B6-BEDA2B6D962D}" sibTransId="{8100FA95-3C92-4A0C-AF8E-85756D8866EB}"/>
    <dgm:cxn modelId="{9299E10B-FC49-4E87-A885-D1939590E20D}" srcId="{7AB8EC53-EEA5-4497-8E36-1E75D4AB81B9}" destId="{86E82E8C-3A52-48A4-BBE4-E7A673387559}" srcOrd="0" destOrd="0" parTransId="{1F32D40A-D437-4636-ABA1-0F3BD8AA1370}" sibTransId="{41DB1914-B1CA-48E7-8885-991AEB2FB89C}"/>
    <dgm:cxn modelId="{4302A718-8A71-4497-8419-0C0942E70D2E}" type="presOf" srcId="{7042FEE6-16AE-4C4E-81BF-BAEC657C9CAA}" destId="{08AFB6A9-7D13-45C5-9C65-6616E9AF9B65}" srcOrd="0" destOrd="0" presId="urn:microsoft.com/office/officeart/2005/8/layout/hierarchy1"/>
    <dgm:cxn modelId="{48EE4A1C-C4BB-47A4-B64C-6B6159AED084}" type="presOf" srcId="{86E82E8C-3A52-48A4-BBE4-E7A673387559}" destId="{14BBFD36-AC67-4339-92FA-4C9CEEA88A5B}" srcOrd="0" destOrd="0" presId="urn:microsoft.com/office/officeart/2005/8/layout/hierarchy1"/>
    <dgm:cxn modelId="{91ABA830-1815-4B07-818C-05745EA77CF1}" srcId="{86E82E8C-3A52-48A4-BBE4-E7A673387559}" destId="{6F563D09-3327-4317-ABE4-A2F98E5A6D68}" srcOrd="4" destOrd="0" parTransId="{7042FEE6-16AE-4C4E-81BF-BAEC657C9CAA}" sibTransId="{3D5F8619-6706-4FFA-8493-D9E5A6A6B54F}"/>
    <dgm:cxn modelId="{90486C4B-34AF-4DF3-97E7-4D0EEFA94E78}" type="presOf" srcId="{01D2B8FB-90D4-435B-8F87-3483C950D7A9}" destId="{9587BEA3-B919-4757-8238-010F70B457F0}" srcOrd="0" destOrd="0" presId="urn:microsoft.com/office/officeart/2005/8/layout/hierarchy1"/>
    <dgm:cxn modelId="{C7FF274E-0555-4364-BE50-9DE935F92588}" srcId="{86E82E8C-3A52-48A4-BBE4-E7A673387559}" destId="{93617A2B-468C-47F1-88FC-42031C2ECCB6}" srcOrd="3" destOrd="0" parTransId="{C3AB307D-E41C-4AB2-84D1-6E2691DD35E2}" sibTransId="{0F931321-B77D-4E58-8843-638428218ADC}"/>
    <dgm:cxn modelId="{5D997A7F-9909-4A70-BD68-D14EAD363FA3}" type="presOf" srcId="{0A0B2A4F-4D6E-4E24-985F-AA904372B7CD}" destId="{84A56F64-E480-4B76-8B77-621A5FCE2EAE}" srcOrd="0" destOrd="0" presId="urn:microsoft.com/office/officeart/2005/8/layout/hierarchy1"/>
    <dgm:cxn modelId="{CE8DA27F-F3D0-48DC-A460-320D67268319}" type="presOf" srcId="{6F563D09-3327-4317-ABE4-A2F98E5A6D68}" destId="{A841D088-63BB-4FDE-806A-3D9024401AD1}" srcOrd="0" destOrd="0" presId="urn:microsoft.com/office/officeart/2005/8/layout/hierarchy1"/>
    <dgm:cxn modelId="{9F7B2482-C6CF-4BBD-810C-8DDBD30CF50E}" type="presOf" srcId="{D2686BDC-A930-46D4-BBD3-21491D2147D6}" destId="{946C09F4-335E-40EE-9AE9-E88B5417A201}" srcOrd="0" destOrd="0" presId="urn:microsoft.com/office/officeart/2005/8/layout/hierarchy1"/>
    <dgm:cxn modelId="{2DFB9684-618E-4A2E-A319-361EF0808B00}" type="presOf" srcId="{A6F706A3-D6E7-4B1F-91BE-04B26E5B84FA}" destId="{B7D3BB97-9900-4900-91A6-BA8AE1727F43}" srcOrd="0" destOrd="0" presId="urn:microsoft.com/office/officeart/2005/8/layout/hierarchy1"/>
    <dgm:cxn modelId="{00C5A985-31EB-4FD8-B1D4-21FFD0650237}" srcId="{86E82E8C-3A52-48A4-BBE4-E7A673387559}" destId="{546689D5-42BA-4249-BE90-3CFCE3F70AC8}" srcOrd="1" destOrd="0" parTransId="{0A0B2A4F-4D6E-4E24-985F-AA904372B7CD}" sibTransId="{ACF99F90-3211-4804-919B-5798339CBE4C}"/>
    <dgm:cxn modelId="{A41009AB-A544-4018-8B83-DED71FC40681}" type="presOf" srcId="{C3AB307D-E41C-4AB2-84D1-6E2691DD35E2}" destId="{B06D0F04-9790-41BA-9ED2-2BBEFC366AE0}" srcOrd="0" destOrd="0" presId="urn:microsoft.com/office/officeart/2005/8/layout/hierarchy1"/>
    <dgm:cxn modelId="{60653DAC-D048-42C3-B536-72B6AEF52532}" type="presOf" srcId="{546689D5-42BA-4249-BE90-3CFCE3F70AC8}" destId="{15662337-F304-4B9C-A9AF-3495F79E8603}" srcOrd="0" destOrd="0" presId="urn:microsoft.com/office/officeart/2005/8/layout/hierarchy1"/>
    <dgm:cxn modelId="{54AC60B4-DABB-4F5C-9D24-8BC79FB2EA8D}" type="presOf" srcId="{1F55E626-CEC7-40B1-A7B6-BEDA2B6D962D}" destId="{A48BAD0F-5FF5-4517-894E-F1AD73CE30DB}" srcOrd="0" destOrd="0" presId="urn:microsoft.com/office/officeart/2005/8/layout/hierarchy1"/>
    <dgm:cxn modelId="{791E6DB8-0382-455F-969C-E2BBBD5D171B}" type="presOf" srcId="{4DF183E4-C9C4-4115-A323-CEE01F741D4B}" destId="{2FCA8011-FD01-4001-8E60-EF892A841545}" srcOrd="0" destOrd="0" presId="urn:microsoft.com/office/officeart/2005/8/layout/hierarchy1"/>
    <dgm:cxn modelId="{EA6782C7-3BFD-48CA-BFE3-73C2A3952153}" srcId="{D2686BDC-A930-46D4-BBD3-21491D2147D6}" destId="{FFB6B5D2-6146-4FB8-B76B-097BCE30FA62}" srcOrd="0" destOrd="0" parTransId="{A6F706A3-D6E7-4B1F-91BE-04B26E5B84FA}" sibTransId="{62F8FA7D-B562-4DD6-B3C2-7F26D679750A}"/>
    <dgm:cxn modelId="{9604EDDA-56B1-4134-9CB4-B55E593953E3}" type="presOf" srcId="{93617A2B-468C-47F1-88FC-42031C2ECCB6}" destId="{A192C5D8-3933-44CF-ACB7-C76E16B8A0EE}" srcOrd="0" destOrd="0" presId="urn:microsoft.com/office/officeart/2005/8/layout/hierarchy1"/>
    <dgm:cxn modelId="{92E81DF0-957C-4505-B5F5-A8121202ED7E}" type="presOf" srcId="{FFB6B5D2-6146-4FB8-B76B-097BCE30FA62}" destId="{1585A6D4-1778-4F6A-9EFF-33662E6FF7B7}" srcOrd="0" destOrd="0" presId="urn:microsoft.com/office/officeart/2005/8/layout/hierarchy1"/>
    <dgm:cxn modelId="{C80967FD-B28C-4238-9918-DB9858A7636F}" srcId="{86E82E8C-3A52-48A4-BBE4-E7A673387559}" destId="{01D2B8FB-90D4-435B-8F87-3483C950D7A9}" srcOrd="0" destOrd="0" parTransId="{4DF183E4-C9C4-4115-A323-CEE01F741D4B}" sibTransId="{CE328902-672D-40A7-99A1-72E32EB936D3}"/>
    <dgm:cxn modelId="{F2DBBCFE-7D2A-4DA8-B14E-12E4D0770B99}" type="presOf" srcId="{7AB8EC53-EEA5-4497-8E36-1E75D4AB81B9}" destId="{8CF47EE6-B6A1-4B08-BF3B-EE19A8067FE1}" srcOrd="0" destOrd="0" presId="urn:microsoft.com/office/officeart/2005/8/layout/hierarchy1"/>
    <dgm:cxn modelId="{E8274817-C3F6-4164-BD2F-E49EDA5B2397}" type="presParOf" srcId="{8CF47EE6-B6A1-4B08-BF3B-EE19A8067FE1}" destId="{CA87ACC2-E601-42D1-8CAA-8B9CAFB21331}" srcOrd="0" destOrd="0" presId="urn:microsoft.com/office/officeart/2005/8/layout/hierarchy1"/>
    <dgm:cxn modelId="{464FBA7C-7EFC-4997-914E-B0CE1F825B66}" type="presParOf" srcId="{CA87ACC2-E601-42D1-8CAA-8B9CAFB21331}" destId="{4064CAF7-8DB2-4854-81D9-EF7C413E085F}" srcOrd="0" destOrd="0" presId="urn:microsoft.com/office/officeart/2005/8/layout/hierarchy1"/>
    <dgm:cxn modelId="{0700153B-88F7-42DA-84C2-65737C20EAB8}" type="presParOf" srcId="{4064CAF7-8DB2-4854-81D9-EF7C413E085F}" destId="{A18E2F87-E8E9-4C44-891E-9D8F681BC460}" srcOrd="0" destOrd="0" presId="urn:microsoft.com/office/officeart/2005/8/layout/hierarchy1"/>
    <dgm:cxn modelId="{82B9B229-24A0-406B-A02C-D0D290A42103}" type="presParOf" srcId="{4064CAF7-8DB2-4854-81D9-EF7C413E085F}" destId="{14BBFD36-AC67-4339-92FA-4C9CEEA88A5B}" srcOrd="1" destOrd="0" presId="urn:microsoft.com/office/officeart/2005/8/layout/hierarchy1"/>
    <dgm:cxn modelId="{312D5A45-9253-4153-8E29-E2585073504F}" type="presParOf" srcId="{CA87ACC2-E601-42D1-8CAA-8B9CAFB21331}" destId="{2A35D37D-6A95-4A9E-998F-9883079475D6}" srcOrd="1" destOrd="0" presId="urn:microsoft.com/office/officeart/2005/8/layout/hierarchy1"/>
    <dgm:cxn modelId="{5B21026B-5B52-4EE3-83F7-6EF05E721B81}" type="presParOf" srcId="{2A35D37D-6A95-4A9E-998F-9883079475D6}" destId="{2FCA8011-FD01-4001-8E60-EF892A841545}" srcOrd="0" destOrd="0" presId="urn:microsoft.com/office/officeart/2005/8/layout/hierarchy1"/>
    <dgm:cxn modelId="{0A877C4A-D401-4E3A-92C4-45990CFBF704}" type="presParOf" srcId="{2A35D37D-6A95-4A9E-998F-9883079475D6}" destId="{2D5AB888-52A1-4686-A07D-C360DF732BC5}" srcOrd="1" destOrd="0" presId="urn:microsoft.com/office/officeart/2005/8/layout/hierarchy1"/>
    <dgm:cxn modelId="{9ABC5B37-4D35-4BF7-A266-8F6C0BC4C343}" type="presParOf" srcId="{2D5AB888-52A1-4686-A07D-C360DF732BC5}" destId="{85192CAC-56F8-4CB4-9C19-CAA83EEB8C9F}" srcOrd="0" destOrd="0" presId="urn:microsoft.com/office/officeart/2005/8/layout/hierarchy1"/>
    <dgm:cxn modelId="{67183621-6D53-4B04-859C-76940471E9B8}" type="presParOf" srcId="{85192CAC-56F8-4CB4-9C19-CAA83EEB8C9F}" destId="{D0ED7D05-6E7C-4239-B3EA-C52470873BD3}" srcOrd="0" destOrd="0" presId="urn:microsoft.com/office/officeart/2005/8/layout/hierarchy1"/>
    <dgm:cxn modelId="{4496A3A8-4196-49C0-87D6-B212C05C2674}" type="presParOf" srcId="{85192CAC-56F8-4CB4-9C19-CAA83EEB8C9F}" destId="{9587BEA3-B919-4757-8238-010F70B457F0}" srcOrd="1" destOrd="0" presId="urn:microsoft.com/office/officeart/2005/8/layout/hierarchy1"/>
    <dgm:cxn modelId="{44BAA874-C12B-490A-A22E-C96A88AA9A17}" type="presParOf" srcId="{2D5AB888-52A1-4686-A07D-C360DF732BC5}" destId="{B5B1255A-15AC-4896-99EE-FA3D99DB2572}" srcOrd="1" destOrd="0" presId="urn:microsoft.com/office/officeart/2005/8/layout/hierarchy1"/>
    <dgm:cxn modelId="{792CB3B2-A1BA-409E-86C4-33A1859FFD2D}" type="presParOf" srcId="{2A35D37D-6A95-4A9E-998F-9883079475D6}" destId="{84A56F64-E480-4B76-8B77-621A5FCE2EAE}" srcOrd="2" destOrd="0" presId="urn:microsoft.com/office/officeart/2005/8/layout/hierarchy1"/>
    <dgm:cxn modelId="{3D1A0EF1-4CD4-4DD4-BDEA-85CDB22FBC50}" type="presParOf" srcId="{2A35D37D-6A95-4A9E-998F-9883079475D6}" destId="{9CD2395D-6336-4FDA-B571-AB3C38A179B4}" srcOrd="3" destOrd="0" presId="urn:microsoft.com/office/officeart/2005/8/layout/hierarchy1"/>
    <dgm:cxn modelId="{9AB6AE61-D93B-493B-B030-B120176EB0AE}" type="presParOf" srcId="{9CD2395D-6336-4FDA-B571-AB3C38A179B4}" destId="{0AE6B812-693D-4B26-AD8B-58C14458C507}" srcOrd="0" destOrd="0" presId="urn:microsoft.com/office/officeart/2005/8/layout/hierarchy1"/>
    <dgm:cxn modelId="{25E6C7E9-77E5-454B-B572-86F8D5B13B4B}" type="presParOf" srcId="{0AE6B812-693D-4B26-AD8B-58C14458C507}" destId="{14D88BF5-D37D-4DDA-9568-FD4B57735A38}" srcOrd="0" destOrd="0" presId="urn:microsoft.com/office/officeart/2005/8/layout/hierarchy1"/>
    <dgm:cxn modelId="{6971A03E-3452-4653-89B4-7800999DC631}" type="presParOf" srcId="{0AE6B812-693D-4B26-AD8B-58C14458C507}" destId="{15662337-F304-4B9C-A9AF-3495F79E8603}" srcOrd="1" destOrd="0" presId="urn:microsoft.com/office/officeart/2005/8/layout/hierarchy1"/>
    <dgm:cxn modelId="{C41A4DC0-065E-42B6-ADC9-5531FD2B24C9}" type="presParOf" srcId="{9CD2395D-6336-4FDA-B571-AB3C38A179B4}" destId="{37ECFEAC-EF34-47E2-9E0B-D81E83B3901C}" srcOrd="1" destOrd="0" presId="urn:microsoft.com/office/officeart/2005/8/layout/hierarchy1"/>
    <dgm:cxn modelId="{2E3EC3B8-B808-44DF-A473-21D782D3EF7A}" type="presParOf" srcId="{2A35D37D-6A95-4A9E-998F-9883079475D6}" destId="{A48BAD0F-5FF5-4517-894E-F1AD73CE30DB}" srcOrd="4" destOrd="0" presId="urn:microsoft.com/office/officeart/2005/8/layout/hierarchy1"/>
    <dgm:cxn modelId="{9723C5A4-21F6-46CE-811A-4042C9AED215}" type="presParOf" srcId="{2A35D37D-6A95-4A9E-998F-9883079475D6}" destId="{21C459E8-EBB1-423D-9A11-EFBAE79CA91F}" srcOrd="5" destOrd="0" presId="urn:microsoft.com/office/officeart/2005/8/layout/hierarchy1"/>
    <dgm:cxn modelId="{63B6E607-3EAD-4467-B4BD-85D1661BF1FC}" type="presParOf" srcId="{21C459E8-EBB1-423D-9A11-EFBAE79CA91F}" destId="{66C89C31-A07F-4A99-B65E-EFA60E4DBF56}" srcOrd="0" destOrd="0" presId="urn:microsoft.com/office/officeart/2005/8/layout/hierarchy1"/>
    <dgm:cxn modelId="{612C1238-4A57-4FAE-A515-881008463DC6}" type="presParOf" srcId="{66C89C31-A07F-4A99-B65E-EFA60E4DBF56}" destId="{77C83771-DAEC-43E5-8283-2CC25A24EB86}" srcOrd="0" destOrd="0" presId="urn:microsoft.com/office/officeart/2005/8/layout/hierarchy1"/>
    <dgm:cxn modelId="{55C301B9-8B2C-4411-96F7-0253833600D5}" type="presParOf" srcId="{66C89C31-A07F-4A99-B65E-EFA60E4DBF56}" destId="{946C09F4-335E-40EE-9AE9-E88B5417A201}" srcOrd="1" destOrd="0" presId="urn:microsoft.com/office/officeart/2005/8/layout/hierarchy1"/>
    <dgm:cxn modelId="{96238C2E-D7C8-4005-BAC6-B624AFF63E28}" type="presParOf" srcId="{21C459E8-EBB1-423D-9A11-EFBAE79CA91F}" destId="{F771D1B1-46D7-47B3-9AA0-BD9DE35256AA}" srcOrd="1" destOrd="0" presId="urn:microsoft.com/office/officeart/2005/8/layout/hierarchy1"/>
    <dgm:cxn modelId="{860258B6-1F49-4C49-B303-4544432C276A}" type="presParOf" srcId="{F771D1B1-46D7-47B3-9AA0-BD9DE35256AA}" destId="{B7D3BB97-9900-4900-91A6-BA8AE1727F43}" srcOrd="0" destOrd="0" presId="urn:microsoft.com/office/officeart/2005/8/layout/hierarchy1"/>
    <dgm:cxn modelId="{A12597F4-9BA0-4C09-8D17-EDCF4D8EE979}" type="presParOf" srcId="{F771D1B1-46D7-47B3-9AA0-BD9DE35256AA}" destId="{B03BF8DC-5CCA-41CE-BF3F-4BCE6FCBCC91}" srcOrd="1" destOrd="0" presId="urn:microsoft.com/office/officeart/2005/8/layout/hierarchy1"/>
    <dgm:cxn modelId="{8D5F49EF-E9B5-4A31-9D3A-C129B4949535}" type="presParOf" srcId="{B03BF8DC-5CCA-41CE-BF3F-4BCE6FCBCC91}" destId="{24D58D62-74B9-468D-AE16-EF80CB8B0C3D}" srcOrd="0" destOrd="0" presId="urn:microsoft.com/office/officeart/2005/8/layout/hierarchy1"/>
    <dgm:cxn modelId="{93B9B029-C0A8-45BB-9A8E-5D23A2A6E239}" type="presParOf" srcId="{24D58D62-74B9-468D-AE16-EF80CB8B0C3D}" destId="{C6F4ABCB-038B-4E41-980E-35444F737635}" srcOrd="0" destOrd="0" presId="urn:microsoft.com/office/officeart/2005/8/layout/hierarchy1"/>
    <dgm:cxn modelId="{3003FF98-40FE-47CF-B608-80C9EF4484D8}" type="presParOf" srcId="{24D58D62-74B9-468D-AE16-EF80CB8B0C3D}" destId="{1585A6D4-1778-4F6A-9EFF-33662E6FF7B7}" srcOrd="1" destOrd="0" presId="urn:microsoft.com/office/officeart/2005/8/layout/hierarchy1"/>
    <dgm:cxn modelId="{698ECD5E-3B34-4E77-88DF-9CB5C5752003}" type="presParOf" srcId="{B03BF8DC-5CCA-41CE-BF3F-4BCE6FCBCC91}" destId="{C166F6D1-32CC-44B6-9673-A84D3ABFFE3B}" srcOrd="1" destOrd="0" presId="urn:microsoft.com/office/officeart/2005/8/layout/hierarchy1"/>
    <dgm:cxn modelId="{FF909020-24CC-4BAE-A087-AFA1834CED8E}" type="presParOf" srcId="{2A35D37D-6A95-4A9E-998F-9883079475D6}" destId="{B06D0F04-9790-41BA-9ED2-2BBEFC366AE0}" srcOrd="6" destOrd="0" presId="urn:microsoft.com/office/officeart/2005/8/layout/hierarchy1"/>
    <dgm:cxn modelId="{1FDEABA5-A2E5-489E-B49E-9C29AF2CC312}" type="presParOf" srcId="{2A35D37D-6A95-4A9E-998F-9883079475D6}" destId="{2C654A36-9EBD-4C4C-8470-2779F484F4AD}" srcOrd="7" destOrd="0" presId="urn:microsoft.com/office/officeart/2005/8/layout/hierarchy1"/>
    <dgm:cxn modelId="{F56ABCB1-02FB-4125-9997-87BFF9887487}" type="presParOf" srcId="{2C654A36-9EBD-4C4C-8470-2779F484F4AD}" destId="{C3C3D0F9-7ED0-48CF-9758-8DA58A91C675}" srcOrd="0" destOrd="0" presId="urn:microsoft.com/office/officeart/2005/8/layout/hierarchy1"/>
    <dgm:cxn modelId="{2E6FEE74-20FE-499B-80EF-F3FD5F8E24E8}" type="presParOf" srcId="{C3C3D0F9-7ED0-48CF-9758-8DA58A91C675}" destId="{27CD2622-9DCD-48FD-A88F-31C7EB287232}" srcOrd="0" destOrd="0" presId="urn:microsoft.com/office/officeart/2005/8/layout/hierarchy1"/>
    <dgm:cxn modelId="{60C0CA55-084D-4AE2-A78A-D53D73C607E2}" type="presParOf" srcId="{C3C3D0F9-7ED0-48CF-9758-8DA58A91C675}" destId="{A192C5D8-3933-44CF-ACB7-C76E16B8A0EE}" srcOrd="1" destOrd="0" presId="urn:microsoft.com/office/officeart/2005/8/layout/hierarchy1"/>
    <dgm:cxn modelId="{FE43B70B-DF04-421D-B90D-6CD67F005383}" type="presParOf" srcId="{2C654A36-9EBD-4C4C-8470-2779F484F4AD}" destId="{0EF8DC3D-9B59-4E2B-BAAD-C82B76DDD4E6}" srcOrd="1" destOrd="0" presId="urn:microsoft.com/office/officeart/2005/8/layout/hierarchy1"/>
    <dgm:cxn modelId="{33979DFD-77F3-4CBB-AF01-6ED078392677}" type="presParOf" srcId="{2A35D37D-6A95-4A9E-998F-9883079475D6}" destId="{08AFB6A9-7D13-45C5-9C65-6616E9AF9B65}" srcOrd="8" destOrd="0" presId="urn:microsoft.com/office/officeart/2005/8/layout/hierarchy1"/>
    <dgm:cxn modelId="{2D18859A-81D9-4CE9-BE88-6DEEEBAA4BEE}" type="presParOf" srcId="{2A35D37D-6A95-4A9E-998F-9883079475D6}" destId="{9446DBCF-20A2-48B7-840B-7F9A050471F9}" srcOrd="9" destOrd="0" presId="urn:microsoft.com/office/officeart/2005/8/layout/hierarchy1"/>
    <dgm:cxn modelId="{7B57B2BB-716E-4070-BCE2-943793769AB6}" type="presParOf" srcId="{9446DBCF-20A2-48B7-840B-7F9A050471F9}" destId="{4CDE1D7E-03ED-421D-B3EB-AD94E1B167CB}" srcOrd="0" destOrd="0" presId="urn:microsoft.com/office/officeart/2005/8/layout/hierarchy1"/>
    <dgm:cxn modelId="{63318714-9C57-43F5-AC9D-9A1939F82B47}" type="presParOf" srcId="{4CDE1D7E-03ED-421D-B3EB-AD94E1B167CB}" destId="{85D003B1-0C1C-4C42-AE7F-D5747479C0C6}" srcOrd="0" destOrd="0" presId="urn:microsoft.com/office/officeart/2005/8/layout/hierarchy1"/>
    <dgm:cxn modelId="{596EEA76-A53D-4857-8947-E68A7C7F1EDE}" type="presParOf" srcId="{4CDE1D7E-03ED-421D-B3EB-AD94E1B167CB}" destId="{A841D088-63BB-4FDE-806A-3D9024401AD1}" srcOrd="1" destOrd="0" presId="urn:microsoft.com/office/officeart/2005/8/layout/hierarchy1"/>
    <dgm:cxn modelId="{9DF84EC0-E651-4580-B72E-F83B6B7F7B3B}" type="presParOf" srcId="{9446DBCF-20A2-48B7-840B-7F9A050471F9}" destId="{ECFD46AA-8619-4A45-9FCA-8A7D040439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FB6A9-7D13-45C5-9C65-6616E9AF9B65}">
      <dsp:nvSpPr>
        <dsp:cNvPr id="0" name=""/>
        <dsp:cNvSpPr/>
      </dsp:nvSpPr>
      <dsp:spPr>
        <a:xfrm>
          <a:off x="4399296" y="1497197"/>
          <a:ext cx="3587292" cy="429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957"/>
              </a:lnTo>
              <a:lnTo>
                <a:pt x="3587292" y="290957"/>
              </a:lnTo>
              <a:lnTo>
                <a:pt x="3587292" y="429273"/>
              </a:lnTo>
            </a:path>
          </a:pathLst>
        </a:cu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D0F04-9790-41BA-9ED2-2BBEFC366AE0}">
      <dsp:nvSpPr>
        <dsp:cNvPr id="0" name=""/>
        <dsp:cNvSpPr/>
      </dsp:nvSpPr>
      <dsp:spPr>
        <a:xfrm>
          <a:off x="4399296" y="1497197"/>
          <a:ext cx="1824851" cy="434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916"/>
              </a:lnTo>
              <a:lnTo>
                <a:pt x="1824851" y="295916"/>
              </a:lnTo>
              <a:lnTo>
                <a:pt x="1824851" y="434231"/>
              </a:lnTo>
            </a:path>
          </a:pathLst>
        </a:cu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3BB97-9900-4900-91A6-BA8AE1727F43}">
      <dsp:nvSpPr>
        <dsp:cNvPr id="0" name=""/>
        <dsp:cNvSpPr/>
      </dsp:nvSpPr>
      <dsp:spPr>
        <a:xfrm>
          <a:off x="4353576" y="2879522"/>
          <a:ext cx="91440" cy="434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4231"/>
              </a:lnTo>
            </a:path>
          </a:pathLst>
        </a:custGeom>
        <a:noFill/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BAD0F-5FF5-4517-894E-F1AD73CE30DB}">
      <dsp:nvSpPr>
        <dsp:cNvPr id="0" name=""/>
        <dsp:cNvSpPr/>
      </dsp:nvSpPr>
      <dsp:spPr>
        <a:xfrm>
          <a:off x="4353576" y="1497197"/>
          <a:ext cx="91440" cy="434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4231"/>
              </a:lnTo>
            </a:path>
          </a:pathLst>
        </a:cu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56F64-E480-4B76-8B77-621A5FCE2EAE}">
      <dsp:nvSpPr>
        <dsp:cNvPr id="0" name=""/>
        <dsp:cNvSpPr/>
      </dsp:nvSpPr>
      <dsp:spPr>
        <a:xfrm>
          <a:off x="2574445" y="1497197"/>
          <a:ext cx="1824851" cy="434231"/>
        </a:xfrm>
        <a:custGeom>
          <a:avLst/>
          <a:gdLst/>
          <a:ahLst/>
          <a:cxnLst/>
          <a:rect l="0" t="0" r="0" b="0"/>
          <a:pathLst>
            <a:path>
              <a:moveTo>
                <a:pt x="1824851" y="0"/>
              </a:moveTo>
              <a:lnTo>
                <a:pt x="1824851" y="295916"/>
              </a:lnTo>
              <a:lnTo>
                <a:pt x="0" y="295916"/>
              </a:lnTo>
              <a:lnTo>
                <a:pt x="0" y="434231"/>
              </a:lnTo>
            </a:path>
          </a:pathLst>
        </a:cu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A8011-FD01-4001-8E60-EF892A841545}">
      <dsp:nvSpPr>
        <dsp:cNvPr id="0" name=""/>
        <dsp:cNvSpPr/>
      </dsp:nvSpPr>
      <dsp:spPr>
        <a:xfrm>
          <a:off x="749594" y="1497197"/>
          <a:ext cx="3649702" cy="434231"/>
        </a:xfrm>
        <a:custGeom>
          <a:avLst/>
          <a:gdLst/>
          <a:ahLst/>
          <a:cxnLst/>
          <a:rect l="0" t="0" r="0" b="0"/>
          <a:pathLst>
            <a:path>
              <a:moveTo>
                <a:pt x="3649702" y="0"/>
              </a:moveTo>
              <a:lnTo>
                <a:pt x="3649702" y="295916"/>
              </a:lnTo>
              <a:lnTo>
                <a:pt x="0" y="295916"/>
              </a:lnTo>
              <a:lnTo>
                <a:pt x="0" y="434231"/>
              </a:lnTo>
            </a:path>
          </a:pathLst>
        </a:cu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E2F87-E8E9-4C44-891E-9D8F681BC460}">
      <dsp:nvSpPr>
        <dsp:cNvPr id="0" name=""/>
        <dsp:cNvSpPr/>
      </dsp:nvSpPr>
      <dsp:spPr>
        <a:xfrm>
          <a:off x="3652766" y="549104"/>
          <a:ext cx="1493059" cy="948093"/>
        </a:xfrm>
        <a:prstGeom prst="roundRect">
          <a:avLst>
            <a:gd name="adj" fmla="val 10000"/>
          </a:avLst>
        </a:prstGeom>
        <a:solidFill>
          <a:srgbClr val="FFC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BBFD36-AC67-4339-92FA-4C9CEEA88A5B}">
      <dsp:nvSpPr>
        <dsp:cNvPr id="0" name=""/>
        <dsp:cNvSpPr/>
      </dsp:nvSpPr>
      <dsp:spPr>
        <a:xfrm>
          <a:off x="3818661" y="706705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Dyrektor</a:t>
          </a:r>
        </a:p>
      </dsp:txBody>
      <dsp:txXfrm>
        <a:off x="3846430" y="734474"/>
        <a:ext cx="1437521" cy="892555"/>
      </dsp:txXfrm>
    </dsp:sp>
    <dsp:sp modelId="{D0ED7D05-6E7C-4239-B3EA-C52470873BD3}">
      <dsp:nvSpPr>
        <dsp:cNvPr id="0" name=""/>
        <dsp:cNvSpPr/>
      </dsp:nvSpPr>
      <dsp:spPr>
        <a:xfrm>
          <a:off x="3064" y="1931429"/>
          <a:ext cx="1493059" cy="948093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87BEA3-B919-4757-8238-010F70B457F0}">
      <dsp:nvSpPr>
        <dsp:cNvPr id="0" name=""/>
        <dsp:cNvSpPr/>
      </dsp:nvSpPr>
      <dsp:spPr>
        <a:xfrm>
          <a:off x="168959" y="2089029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uzgodnień, zarządzania ruchem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 ochrony pasa drogowego</a:t>
          </a:r>
        </a:p>
      </dsp:txBody>
      <dsp:txXfrm>
        <a:off x="196728" y="2116798"/>
        <a:ext cx="1437521" cy="892555"/>
      </dsp:txXfrm>
    </dsp:sp>
    <dsp:sp modelId="{14D88BF5-D37D-4DDA-9568-FD4B57735A38}">
      <dsp:nvSpPr>
        <dsp:cNvPr id="0" name=""/>
        <dsp:cNvSpPr/>
      </dsp:nvSpPr>
      <dsp:spPr>
        <a:xfrm>
          <a:off x="1827915" y="1931429"/>
          <a:ext cx="1493059" cy="948093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662337-F304-4B9C-A9AF-3495F79E8603}">
      <dsp:nvSpPr>
        <dsp:cNvPr id="0" name=""/>
        <dsp:cNvSpPr/>
      </dsp:nvSpPr>
      <dsp:spPr>
        <a:xfrm>
          <a:off x="1993810" y="2089029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eksploatacji dróg oraz gospodarki zielenią</a:t>
          </a:r>
        </a:p>
      </dsp:txBody>
      <dsp:txXfrm>
        <a:off x="2021579" y="2116798"/>
        <a:ext cx="1437521" cy="892555"/>
      </dsp:txXfrm>
    </dsp:sp>
    <dsp:sp modelId="{77C83771-DAEC-43E5-8283-2CC25A24EB86}">
      <dsp:nvSpPr>
        <dsp:cNvPr id="0" name=""/>
        <dsp:cNvSpPr/>
      </dsp:nvSpPr>
      <dsp:spPr>
        <a:xfrm>
          <a:off x="3652766" y="1931429"/>
          <a:ext cx="1493059" cy="948093"/>
        </a:xfrm>
        <a:prstGeom prst="roundRect">
          <a:avLst>
            <a:gd name="adj" fmla="val 10000"/>
          </a:avLst>
        </a:prstGeom>
        <a:solidFill>
          <a:srgbClr val="CCE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6C09F4-335E-40EE-9AE9-E88B5417A201}">
      <dsp:nvSpPr>
        <dsp:cNvPr id="0" name=""/>
        <dsp:cNvSpPr/>
      </dsp:nvSpPr>
      <dsp:spPr>
        <a:xfrm>
          <a:off x="3818661" y="2089029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Kierownik Działu Dróg i Mostów</a:t>
          </a:r>
        </a:p>
      </dsp:txBody>
      <dsp:txXfrm>
        <a:off x="3846430" y="2116798"/>
        <a:ext cx="1437521" cy="892555"/>
      </dsp:txXfrm>
    </dsp:sp>
    <dsp:sp modelId="{C6F4ABCB-038B-4E41-980E-35444F737635}">
      <dsp:nvSpPr>
        <dsp:cNvPr id="0" name=""/>
        <dsp:cNvSpPr/>
      </dsp:nvSpPr>
      <dsp:spPr>
        <a:xfrm>
          <a:off x="3652766" y="3313753"/>
          <a:ext cx="1493059" cy="948093"/>
        </a:xfrm>
        <a:prstGeom prst="roundRect">
          <a:avLst>
            <a:gd name="adj" fmla="val 10000"/>
          </a:avLst>
        </a:prstGeom>
        <a:solidFill>
          <a:srgbClr val="99FF99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85A6D4-1778-4F6A-9EFF-33662E6FF7B7}">
      <dsp:nvSpPr>
        <dsp:cNvPr id="0" name=""/>
        <dsp:cNvSpPr/>
      </dsp:nvSpPr>
      <dsp:spPr>
        <a:xfrm>
          <a:off x="3818661" y="3471354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Dział Dróg i Mostów</a:t>
          </a:r>
        </a:p>
      </dsp:txBody>
      <dsp:txXfrm>
        <a:off x="3846430" y="3499123"/>
        <a:ext cx="1437521" cy="892555"/>
      </dsp:txXfrm>
    </dsp:sp>
    <dsp:sp modelId="{27CD2622-9DCD-48FD-A88F-31C7EB287232}">
      <dsp:nvSpPr>
        <dsp:cNvPr id="0" name=""/>
        <dsp:cNvSpPr/>
      </dsp:nvSpPr>
      <dsp:spPr>
        <a:xfrm>
          <a:off x="5477617" y="1931429"/>
          <a:ext cx="1493059" cy="948093"/>
        </a:xfrm>
        <a:prstGeom prst="roundRect">
          <a:avLst>
            <a:gd name="adj" fmla="val 10000"/>
          </a:avLst>
        </a:prstGeom>
        <a:solidFill>
          <a:srgbClr val="FFC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92C5D8-3933-44CF-ACB7-C76E16B8A0EE}">
      <dsp:nvSpPr>
        <dsp:cNvPr id="0" name=""/>
        <dsp:cNvSpPr/>
      </dsp:nvSpPr>
      <dsp:spPr>
        <a:xfrm>
          <a:off x="5643512" y="2089029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Główny księgowy</a:t>
          </a:r>
        </a:p>
      </dsp:txBody>
      <dsp:txXfrm>
        <a:off x="5671281" y="2116798"/>
        <a:ext cx="1437521" cy="892555"/>
      </dsp:txXfrm>
    </dsp:sp>
    <dsp:sp modelId="{85D003B1-0C1C-4C42-AE7F-D5747479C0C6}">
      <dsp:nvSpPr>
        <dsp:cNvPr id="0" name=""/>
        <dsp:cNvSpPr/>
      </dsp:nvSpPr>
      <dsp:spPr>
        <a:xfrm>
          <a:off x="7240058" y="1926470"/>
          <a:ext cx="1493059" cy="948093"/>
        </a:xfrm>
        <a:prstGeom prst="roundRect">
          <a:avLst>
            <a:gd name="adj" fmla="val 10000"/>
          </a:avLst>
        </a:prstGeom>
        <a:solidFill>
          <a:srgbClr val="FFCCFF"/>
        </a:solidFill>
        <a:ln w="2540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41D088-63BB-4FDE-806A-3D9024401AD1}">
      <dsp:nvSpPr>
        <dsp:cNvPr id="0" name=""/>
        <dsp:cNvSpPr/>
      </dsp:nvSpPr>
      <dsp:spPr>
        <a:xfrm>
          <a:off x="7405954" y="2084071"/>
          <a:ext cx="1493059" cy="9480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Stanowisko ds. </a:t>
          </a:r>
          <a:r>
            <a:rPr lang="pl-PL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administracyjno</a:t>
          </a: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kadrowych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i zamówień publicznych</a:t>
          </a:r>
        </a:p>
      </dsp:txBody>
      <dsp:txXfrm>
        <a:off x="7433723" y="2111840"/>
        <a:ext cx="1437521" cy="892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D887D-9C7A-422D-B0E7-2EC5432E3374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FBF6C-0B78-431E-840F-C803F95034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74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BF6C-0B78-431E-840F-C803F950341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80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BF6C-0B78-431E-840F-C803F950341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56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BF6C-0B78-431E-840F-C803F950341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04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25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01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526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82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43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67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64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3947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5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27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3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20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51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6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30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99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30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0786BF0-EE97-4F25-A068-93E814FAABA1}" type="datetimeFigureOut">
              <a:rPr lang="pl-PL" smtClean="0"/>
              <a:t>15.03.2023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B0F6530-48B0-4EB4-8245-C5311E2827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819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47667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Koncepcja</a:t>
            </a:r>
            <a:endParaRPr lang="pl-PL" dirty="0"/>
          </a:p>
        </p:txBody>
      </p:sp>
      <p:pic>
        <p:nvPicPr>
          <p:cNvPr id="2054" name="Picture 6" descr="Laeacco wsi dzikie asfaltu drodze fotograficzne tła dostosowa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" y="0"/>
            <a:ext cx="9160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853803" y="476672"/>
            <a:ext cx="7436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Zarząd Dróg Powiatowych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 w Gołdapi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Sprawozdanie z działalności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 2021- 2022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20272" y="5763760"/>
            <a:ext cx="1438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Zespół ZDP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93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208959"/>
              </p:ext>
            </p:extLst>
          </p:nvPr>
        </p:nvGraphicFramePr>
        <p:xfrm>
          <a:off x="323528" y="1844824"/>
          <a:ext cx="8496944" cy="4315778"/>
        </p:xfrm>
        <a:graphic>
          <a:graphicData uri="http://schemas.openxmlformats.org/drawingml/2006/table">
            <a:tbl>
              <a:tblPr/>
              <a:tblGrid>
                <a:gridCol w="1028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122"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3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Oznakowanie poziome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797,95 [m2]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407,01 [m2]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26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Oznakowanie pionowe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Profilowanie dróg gruntowych, ścinka poboczy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dwukrotnie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dwukrotnie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47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Koszenie poboczy dróg bitumicznych oraz zieleńców w mieście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dwukrotnie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dwukrotnie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Czyszczenie studni burzowych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564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Nasadzenia drzew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[szt.]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[szt.]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47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Zakup części zamiennych i zlecone naprawy pojazdów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84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Bieżące remonty mostów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47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Sprzątanie pasów drogowych, utrzymanie czystości chodników i ulic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potrzeb</a:t>
                      </a:r>
                    </a:p>
                  </a:txBody>
                  <a:tcPr marL="91450" marR="9145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ytuł 1">
            <a:extLst>
              <a:ext uri="{FF2B5EF4-FFF2-40B4-BE49-F238E27FC236}">
                <a16:creationId xmlns:a16="http://schemas.microsoft.com/office/drawing/2014/main" id="{102CE37D-0C06-9D11-C93B-0A2961192939}"/>
              </a:ext>
            </a:extLst>
          </p:cNvPr>
          <p:cNvSpPr txBox="1">
            <a:spLocks/>
          </p:cNvSpPr>
          <p:nvPr/>
        </p:nvSpPr>
        <p:spPr>
          <a:xfrm>
            <a:off x="348728" y="404664"/>
            <a:ext cx="8352927" cy="9107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BIEŻĄCE UTRZYMANIE DRÓG</a:t>
            </a:r>
            <a:b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2021-2022</a:t>
            </a:r>
            <a:endParaRPr lang="pl-PL" sz="28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23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683569" y="404813"/>
            <a:ext cx="7416824" cy="6479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Dochody w latach 2021-2022</a:t>
            </a:r>
          </a:p>
        </p:txBody>
      </p:sp>
      <p:graphicFrame>
        <p:nvGraphicFramePr>
          <p:cNvPr id="3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36138"/>
              </p:ext>
            </p:extLst>
          </p:nvPr>
        </p:nvGraphicFramePr>
        <p:xfrm>
          <a:off x="467544" y="1052736"/>
          <a:ext cx="7920880" cy="535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19">
                <a:tc rowSpan="2"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4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[zł]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[zł]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Kary pieniężne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od osób fizycznych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11 462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68">
                <a:tc>
                  <a:txBody>
                    <a:bodyPr/>
                    <a:lstStyle/>
                    <a:p>
                      <a:pPr algn="ctr"/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Wpływy</a:t>
                      </a:r>
                      <a:r>
                        <a:rPr lang="pl-PL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 tytułu grzywien i kar pieniężnych od osób prawnych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31 320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Wpływy z różnych opłat (</a:t>
                      </a:r>
                      <a:r>
                        <a:rPr lang="pl-PL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z.p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467 799,25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502 012,29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21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Wpływy ze sprzedaży składników majątkowych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44 984,10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27 293,47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Pozostałe odsetki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277,27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2 081,13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2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Pozostałe dochody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64 029,85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61 923,35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6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Refundacja wynagrodzeń z PUP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61 076,45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56 518,25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147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płata </a:t>
                      </a:r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 korzystanie z przystanków zgodnie z zawartymi umowami z przewoźnikiem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2 953,40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5 405,10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88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48" marR="91448" marT="45714" marB="4571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Wpływy z tytułu kar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odszkodowań</a:t>
                      </a:r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4" marB="4571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13 916,82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7 845,44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947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Wpływy z rozliczeń/zwrotów z lat ubiegłych</a:t>
                      </a:r>
                      <a:endParaRPr lang="pl-PL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1 003,84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1 524,44</a:t>
                      </a: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768">
                <a:tc gridSpan="2"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698 822,98</a:t>
                      </a:r>
                    </a:p>
                  </a:txBody>
                  <a:tcPr marL="91443" marR="91443" marT="45704" marB="4570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664 603,47</a:t>
                      </a:r>
                    </a:p>
                    <a:p>
                      <a:pPr algn="ctr"/>
                      <a:endParaRPr lang="pl-PL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8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5F86628F-8050-0EC5-A259-F0176D4AB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4438586"/>
              </p:ext>
            </p:extLst>
          </p:nvPr>
        </p:nvGraphicFramePr>
        <p:xfrm>
          <a:off x="323528" y="548680"/>
          <a:ext cx="842493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190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86480"/>
              </p:ext>
            </p:extLst>
          </p:nvPr>
        </p:nvGraphicFramePr>
        <p:xfrm>
          <a:off x="179510" y="1196752"/>
          <a:ext cx="8712967" cy="4384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6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53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zadania inwestycyjnego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zadania  ogółem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Źródła finansowania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Powiat Gołdapski     (wkład własny)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zewnętrzne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9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Banie Mazurskie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Dubeninki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592"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8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Remont drogi powiatowej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 1815N od </a:t>
                      </a:r>
                      <a:r>
                        <a:rPr lang="pl-PL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msc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Widgiry w kierunku </a:t>
                      </a:r>
                      <a:r>
                        <a:rPr lang="pl-PL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msc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Żabin o długości 3,2 km 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939 095,06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          </a:t>
                      </a:r>
                      <a:r>
                        <a:rPr lang="pl-PL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937 095,06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Budowa miejsc parkingowych na dz. 671/12 w Gołdapi wraz z zagospodarowaniem  przyległego terenu 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554 100,00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Wymiana nawierzchni chodnika w ciągu drogi powiatowej nr 1815N ul. Żeromskiego w Gołdapi 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230 000,16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230 000,16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Wymiana instalacji elektrycznej i wentylacyjnej w budynku ZDP w Gołdapi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17 586,42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17 586,42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>
          <a:xfrm>
            <a:off x="2663788" y="260648"/>
            <a:ext cx="3816423" cy="515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Inwestycje 2021</a:t>
            </a:r>
          </a:p>
        </p:txBody>
      </p:sp>
    </p:spTree>
    <p:extLst>
      <p:ext uri="{BB962C8B-B14F-4D97-AF65-F5344CB8AC3E}">
        <p14:creationId xmlns:p14="http://schemas.microsoft.com/office/powerpoint/2010/main" val="40015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980838"/>
              </p:ext>
            </p:extLst>
          </p:nvPr>
        </p:nvGraphicFramePr>
        <p:xfrm>
          <a:off x="215516" y="1772816"/>
          <a:ext cx="8712967" cy="43577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6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53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zadania inwestycyjnego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zadania  ogółem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Źródła finansowania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Powiat Gołdapski     (wkład własny)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zewnętrzne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9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Banie Mazurskie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Dubeninki</a:t>
                      </a:r>
                      <a:endParaRPr lang="pl-PL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592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Regulacja stanów prawnych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21 196,46</a:t>
                      </a:r>
                    </a:p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21 196,46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87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Przebudowa drogi powiatowej nr 4816N ul. Lipowa w Gołdapi (PFU)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Przebudowa drogi powiatowej nr 4820N</a:t>
                      </a:r>
                    </a:p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ul. 1-go Maja w Gołdapi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Zakup samochodu osobowego 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72 580,50 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580,50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10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1 894 558,60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467 463,54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1 427 095,06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</a:t>
                      </a:r>
                      <a:endParaRPr lang="pl-PL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>
          <a:xfrm>
            <a:off x="2411760" y="920160"/>
            <a:ext cx="3816423" cy="515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Inwestycje 2021</a:t>
            </a:r>
          </a:p>
        </p:txBody>
      </p:sp>
    </p:spTree>
    <p:extLst>
      <p:ext uri="{BB962C8B-B14F-4D97-AF65-F5344CB8AC3E}">
        <p14:creationId xmlns:p14="http://schemas.microsoft.com/office/powerpoint/2010/main" val="31980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14331"/>
              </p:ext>
            </p:extLst>
          </p:nvPr>
        </p:nvGraphicFramePr>
        <p:xfrm>
          <a:off x="251521" y="836711"/>
          <a:ext cx="8640959" cy="543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936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zadania inwestycyjnego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zadania  ogółem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Źródła finansowania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4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Powiat Gołdapski     (wkład własny)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zewnętrzne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7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Banie Mazurskie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Dubeninki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Przebudowa ulicy Lipowej (4816N), 1-go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Maja (4820N), Jeziorowej (4808N)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Gołdapi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10 612 889,80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1 112 889,80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9 500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894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Przygotowanie dokumentacji technicznej 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kosztorysowej dla zadania: Modernizacja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dróg powiatowych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numerach dróg: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1815N,1794N,1902N,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1790N, 1772N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9416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Przygotowanie dokumentacji technicznej i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kosztorysowej dla zadania: Modernizacja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ulic w Gołdapi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nr - 4801N ul. Armii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Krajowej, 4833N ul.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E.Plater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4812N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ul.Kościuszki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4837N ul. Reymonta oraz drogi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1784N Jagoczany -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Audyniszki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>
          <a:xfrm>
            <a:off x="2483768" y="44624"/>
            <a:ext cx="3816423" cy="515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Inwestycje 2022</a:t>
            </a:r>
          </a:p>
        </p:txBody>
      </p:sp>
    </p:spTree>
    <p:extLst>
      <p:ext uri="{BB962C8B-B14F-4D97-AF65-F5344CB8AC3E}">
        <p14:creationId xmlns:p14="http://schemas.microsoft.com/office/powerpoint/2010/main" val="11726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883258"/>
              </p:ext>
            </p:extLst>
          </p:nvPr>
        </p:nvGraphicFramePr>
        <p:xfrm>
          <a:off x="251520" y="1124744"/>
          <a:ext cx="8640959" cy="4620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861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zadania inwestycyjnego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zadania  ogółem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Źródła finansowania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1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Powiat Gołdapski     (wkład własny)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zewnętrzne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08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Banie Mazurskie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Dubeninki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08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Regulacja stanów prawnych</a:t>
                      </a: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49 318,56</a:t>
                      </a: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49 318,56</a:t>
                      </a: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372789"/>
                  </a:ext>
                </a:extLst>
              </a:tr>
              <a:tr h="777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Zakup piaskarki </a:t>
                      </a:r>
                      <a:r>
                        <a:rPr lang="pl-PL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samozaładowczej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19 803,00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19 803,00</a:t>
                      </a:r>
                    </a:p>
                    <a:p>
                      <a:pPr algn="ctr"/>
                      <a:endParaRPr lang="pl-PL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766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Zakup piaskarki </a:t>
                      </a:r>
                      <a:r>
                        <a:rPr lang="pl-PL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samozaładowczej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hydraulicznej do ciągnika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20 049,00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20 049,00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69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4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4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10 737 060,36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1 237 060,36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9 500 000,00</a:t>
                      </a: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4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4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</a:t>
                      </a:r>
                      <a:endParaRPr lang="pl-PL" sz="14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8" marR="5798" marT="579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>
          <a:xfrm>
            <a:off x="2483768" y="260648"/>
            <a:ext cx="3816423" cy="515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Inwestycje 2022</a:t>
            </a:r>
          </a:p>
        </p:txBody>
      </p:sp>
    </p:spTree>
    <p:extLst>
      <p:ext uri="{BB962C8B-B14F-4D97-AF65-F5344CB8AC3E}">
        <p14:creationId xmlns:p14="http://schemas.microsoft.com/office/powerpoint/2010/main" val="28146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72332"/>
              </p:ext>
            </p:extLst>
          </p:nvPr>
        </p:nvGraphicFramePr>
        <p:xfrm>
          <a:off x="467544" y="116632"/>
          <a:ext cx="8496944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71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4" y="836712"/>
            <a:ext cx="755493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1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99256" y="307013"/>
            <a:ext cx="747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powiatowej nr 4820N – ulica 1 Maja w Gołdapi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755576" y="458112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PRZED REALIZACJĄ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724127" y="2308230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TRAKCIE REALZIACJI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995936" cy="299695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930"/>
            <a:ext cx="4559636" cy="34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51520" y="363538"/>
            <a:ext cx="8712968" cy="12811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84188">
              <a:defRPr/>
            </a:pPr>
            <a:r>
              <a:rPr lang="pl-PL" altLang="pl-PL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Zarządu Dróg Powiatowych w Gołdapi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251520" y="2132856"/>
            <a:ext cx="8508465" cy="2876699"/>
            <a:chOff x="3732894" y="441326"/>
            <a:chExt cx="6636257" cy="3530600"/>
          </a:xfrm>
        </p:grpSpPr>
        <p:sp>
          <p:nvSpPr>
            <p:cNvPr id="7" name="Prostokąt z rogami zaokrąglonymi z jednej strony 6"/>
            <p:cNvSpPr/>
            <p:nvPr/>
          </p:nvSpPr>
          <p:spPr>
            <a:xfrm rot="5400000">
              <a:off x="5285723" y="-1111503"/>
              <a:ext cx="3530600" cy="6636257"/>
            </a:xfrm>
            <a:prstGeom prst="round2SameRect">
              <a:avLst/>
            </a:prstGeom>
            <a:noFill/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406853" y="613675"/>
              <a:ext cx="5789948" cy="3185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l-PL" altLang="pl-PL" sz="2400" kern="1200" dirty="0">
                  <a:solidFill>
                    <a:schemeClr val="tx1"/>
                  </a:solidFill>
                  <a:latin typeface="Tw Cen MT" panose="020B0602020104020603" pitchFamily="34" charset="-18"/>
                  <a:cs typeface="Times New Roman" panose="02020603050405020304" pitchFamily="18" charset="0"/>
                </a:rPr>
                <a:t>Rada Powiatu w Gołdapi dniu 1 lutego 2002 r. utworzyła jednostkę organizacyjną – Zarząd Dróg Powiatowych w Gołdapi.</a:t>
              </a:r>
              <a:endParaRPr lang="pl-PL" sz="2400" kern="1200" dirty="0">
                <a:solidFill>
                  <a:schemeClr val="tx1"/>
                </a:solidFill>
                <a:latin typeface="Tw Cen MT" panose="020B0602020104020603" pitchFamily="34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2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771800" y="2363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908050" y="25550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Przebudowa </a:t>
            </a:r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drogi</a:t>
            </a:r>
            <a:r>
              <a:rPr lang="pl-PL" b="1" dirty="0">
                <a:solidFill>
                  <a:srgbClr val="FFFF00"/>
                </a:solidFill>
              </a:rPr>
              <a:t> powiatowej nr 4816N ulica Lipowa w Gołdapi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95536" y="90498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Przed realizacją</a:t>
            </a:r>
          </a:p>
          <a:p>
            <a:endParaRPr lang="pl-PL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64904"/>
            <a:ext cx="4860032" cy="364502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673805"/>
            <a:ext cx="4680520" cy="35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71600" y="5487687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PRZED REALIZACJĄ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11560" y="260648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Przebudowa </a:t>
            </a:r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drogi</a:t>
            </a:r>
            <a:r>
              <a:rPr lang="pl-PL" b="1" dirty="0">
                <a:solidFill>
                  <a:srgbClr val="FFFF00"/>
                </a:solidFill>
              </a:rPr>
              <a:t> powiatowej nr 4808N ulica Jeziorowa w Gołdapi </a:t>
            </a:r>
          </a:p>
          <a:p>
            <a:pPr algn="ctr"/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190530" y="616530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W TRAKCIE REALIZACJI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" y="1784716"/>
            <a:ext cx="4628753" cy="3471565"/>
          </a:xfrm>
          <a:prstGeom prst="rect">
            <a:avLst/>
          </a:prstGeom>
        </p:spPr>
      </p:pic>
      <p:pic>
        <p:nvPicPr>
          <p:cNvPr id="5122" name="Picture 2" descr="Może być zdjęciem przedstawiającym drzewo, droga i ul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79" y="1052736"/>
            <a:ext cx="3701645" cy="49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548680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 ramach Rządowego Funduszu Polski Ład: Program Inwestycji Strategicznych – edycja II, Powiat Gołdapski otrzymał dofinansowanie           w wysokości 10 808 844,40 zł (95% wartości zadania) na modernizację dróg powiatowych         o łącznej długości około 20 km tj.:</a:t>
            </a:r>
          </a:p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nr 1815N na odcinku Jagiele – Żabin,</a:t>
            </a:r>
          </a:p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nr 1794N na odcinku DK65 – Babki – Żelazki,</a:t>
            </a:r>
          </a:p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nr 1902N Boćwiński Młyn,</a:t>
            </a:r>
          </a:p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nr 1790N na odcinku od skrzyżowania z drogą powiatową nr 1879N – Kowalki – Rudzie,</a:t>
            </a:r>
          </a:p>
          <a:p>
            <a:pPr algn="just" fontAlgn="base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nr 1772N na odcinku od skrzyżowania z drogą powiatową nr 1734N – Lisy – Mieczkówka – Kierzki.</a:t>
            </a:r>
            <a:endParaRPr lang="pl-PL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1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33584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1815N na odcinku Jagiele – Żabin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435846" cy="45811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04763"/>
            <a:ext cx="3423497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9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5220072" cy="39150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27584" y="260648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1794N na odcinku DK65 – Babki – Żelazki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98616" y="260648"/>
            <a:ext cx="5337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1902N Boćwiński Młyn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64327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755774" cy="356683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67544" y="260648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1790N na odcinku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skrzyżowania z drogą powiatową nr 1879N – Kowalki – Rudzie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82806"/>
            <a:ext cx="4632515" cy="347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1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2708920"/>
            <a:ext cx="5052053" cy="37890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67544" y="2606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 1772N na odcinku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skrzyżowania z drogą powiatową nr 1734N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Lisy – Mieczkówka – Kierzki.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6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908720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dirty="0">
                <a:latin typeface="+mj-lt"/>
              </a:rPr>
              <a:t>W </a:t>
            </a:r>
            <a:r>
              <a:rPr lang="pl-PL" sz="2000" dirty="0">
                <a:latin typeface="+mj-lt"/>
              </a:rPr>
              <a:t>ramach Rządowego Funduszu Polski Ład: Program Inwestycji Strategicznych – edycja III PGR, Powiat Gołdapski otrzymał dofinansowanie w wysokości 4 857 148,30zł (98% wartości zadania) na modernizację niżej wymienionych dróg powiatowych: </a:t>
            </a:r>
          </a:p>
          <a:p>
            <a:pPr algn="just" fontAlgn="base"/>
            <a:endParaRPr lang="pl-PL" sz="2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 nr 4801N ul. Armii Krajowej,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l-PL" sz="2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 nr 4833N ul. Emilii Plater,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l-PL" sz="2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 nr 4812N ul. Kościuszki,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l-PL" sz="2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 nr 4837N ul. Reymonta,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l-PL" sz="2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 nr 1784N Jagoczany – </a:t>
            </a:r>
            <a:r>
              <a:rPr lang="pl-PL" sz="2000" dirty="0" err="1">
                <a:latin typeface="+mj-lt"/>
              </a:rPr>
              <a:t>Audyniszki</a:t>
            </a:r>
            <a:r>
              <a:rPr lang="pl-PL" sz="2000" dirty="0">
                <a:latin typeface="+mj-lt"/>
              </a:rPr>
              <a:t> o dł. ok. 3,00 km.</a:t>
            </a:r>
            <a:endParaRPr lang="pl-PL" sz="200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022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148064" cy="386104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67544" y="26064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4801N ulica Armii Krajowej w Gołdapi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02465" y="476672"/>
            <a:ext cx="7608888" cy="6318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35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Drogi w Powiecie Gołdapskim</a:t>
            </a:r>
            <a:endParaRPr lang="pl-PL" sz="35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pole tekstowe 4"/>
          <p:cNvSpPr txBox="1">
            <a:spLocks noChangeArrowheads="1"/>
          </p:cNvSpPr>
          <p:nvPr/>
        </p:nvSpPr>
        <p:spPr bwMode="auto">
          <a:xfrm>
            <a:off x="578505" y="1412776"/>
            <a:ext cx="60991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-18"/>
              </a:defRPr>
            </a:lvl9pPr>
          </a:lstStyle>
          <a:p>
            <a:pPr eaLnBrk="1" hangingPunct="1">
              <a:buClr>
                <a:schemeClr val="accent2"/>
              </a:buClr>
              <a:buFont typeface="Arial" charset="0"/>
              <a:buNone/>
            </a:pPr>
            <a:r>
              <a:rPr lang="pl-PL" altLang="pl-PL" sz="2500" dirty="0">
                <a:latin typeface="Times New Roman" pitchFamily="18" charset="0"/>
                <a:cs typeface="Times New Roman" pitchFamily="18" charset="0"/>
              </a:rPr>
              <a:t>Zarząd Dróg Powiatowych w Gołdapi zarządza drogami o łącznej długości 280 km: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q"/>
            </a:pPr>
            <a:r>
              <a:rPr lang="pl-PL" altLang="pl-PL" sz="2500" dirty="0">
                <a:latin typeface="Times New Roman" pitchFamily="18" charset="0"/>
                <a:cs typeface="Times New Roman" pitchFamily="18" charset="0"/>
              </a:rPr>
              <a:t> Gmina Banie Mazurskie – 104 km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q"/>
            </a:pPr>
            <a:r>
              <a:rPr lang="pl-PL" altLang="pl-PL" sz="2500" dirty="0">
                <a:latin typeface="Times New Roman" pitchFamily="18" charset="0"/>
                <a:cs typeface="Times New Roman" pitchFamily="18" charset="0"/>
              </a:rPr>
              <a:t> Gmina Dubeninki – 59 km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q"/>
            </a:pPr>
            <a:r>
              <a:rPr lang="pl-PL" altLang="pl-PL" sz="2500" dirty="0">
                <a:latin typeface="Times New Roman" pitchFamily="18" charset="0"/>
                <a:cs typeface="Times New Roman" pitchFamily="18" charset="0"/>
              </a:rPr>
              <a:t> Gmina Gołdap – 89 km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q"/>
            </a:pPr>
            <a:r>
              <a:rPr lang="pl-PL" altLang="pl-PL" sz="2500" dirty="0">
                <a:latin typeface="Times New Roman" pitchFamily="18" charset="0"/>
                <a:cs typeface="Times New Roman" pitchFamily="18" charset="0"/>
              </a:rPr>
              <a:t> Ulice w mieście - 28 km</a:t>
            </a:r>
          </a:p>
        </p:txBody>
      </p:sp>
      <p:graphicFrame>
        <p:nvGraphicFramePr>
          <p:cNvPr id="4" name="Obi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598133"/>
              </p:ext>
            </p:extLst>
          </p:nvPr>
        </p:nvGraphicFramePr>
        <p:xfrm>
          <a:off x="3707904" y="3813076"/>
          <a:ext cx="4828307" cy="29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362815" imgH="3505234" progId="Excel.Chart.8">
                  <p:embed/>
                </p:oleObj>
              </mc:Choice>
              <mc:Fallback>
                <p:oleObj name="Chart" r:id="rId2" imgW="6362815" imgH="3505234" progId="Excel.Chart.8">
                  <p:embed/>
                  <p:pic>
                    <p:nvPicPr>
                      <p:cNvPr id="0" name="Symbol zastępczy zawartości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813076"/>
                        <a:ext cx="4828307" cy="2905100"/>
                      </a:xfrm>
                      <a:prstGeom prst="rect">
                        <a:avLst/>
                      </a:prstGeom>
                      <a:blipFill>
                        <a:blip r:embed="rId4"/>
                        <a:tile tx="0" ty="0" sx="100000" sy="100000" flip="none" algn="tl"/>
                      </a:blip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7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4833N ul. Emilii Plater w Gołdapi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2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4"/>
            <a:ext cx="4788024" cy="359101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67544" y="26064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4812N ul. Kościuszki w Gołdapi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3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4837N ul. Reymonta w Gołdapi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196752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48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1784N na odcinku Jagoczany – </a:t>
            </a:r>
            <a:r>
              <a:rPr lang="pl-PL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Audyniszki</a:t>
            </a:r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0755"/>
            <a:ext cx="3312368" cy="44164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4" y="1193973"/>
            <a:ext cx="33278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5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56283" y="260648"/>
            <a:ext cx="660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piaskarki </a:t>
            </a:r>
            <a:r>
              <a:rPr lang="pl-PL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samozaładowczej</a:t>
            </a:r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ciągnika rolniczego 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03" y="764704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F8ABA8-CB39-3FFF-24AA-FA404E138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1032781"/>
          </a:xfrm>
        </p:spPr>
        <p:txBody>
          <a:bodyPr>
            <a:noAutofit/>
          </a:bodyPr>
          <a:lstStyle/>
          <a:p>
            <a:r>
              <a:rPr lang="pl-PL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Chcąc zwiększyć wydajność prac</a:t>
            </a:r>
            <a:br>
              <a:rPr lang="pl-PL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Zarządu Dróg Powiatowych w Gołdapi</a:t>
            </a:r>
            <a:br>
              <a:rPr lang="pl-PL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niezbędnym jest wyposażenie jednostki w następujący sprzęt i kadrę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0B490A-4A82-62A9-27BA-C6E84EB27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2132856"/>
            <a:ext cx="7510506" cy="3672408"/>
          </a:xfrm>
        </p:spPr>
        <p:txBody>
          <a:bodyPr>
            <a:normAutofit lnSpcReduction="10000"/>
          </a:bodyPr>
          <a:lstStyle/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etatów pracowników fizycznych o 8 osób;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trzech sztuk Jednostek sprzętowych – samochodów ciężarowych z pługami, piaskarkami;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koparko-ładowarki lub koparki obrotowej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rębaka;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maszyny do ścinki poboczy;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busa</a:t>
            </a: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9-cio osobowego;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magazynu soli/mieszanki piaskowo-solnej;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wiat garażowych na pojazdy</a:t>
            </a:r>
          </a:p>
          <a:p>
            <a:pPr marL="342900" indent="-342900" algn="just">
              <a:buAutoNum type="arabicPeriod"/>
            </a:pPr>
            <a:r>
              <a:rPr lang="pl-PL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Kompleksowy remont budynku ZDP</a:t>
            </a:r>
          </a:p>
          <a:p>
            <a:pPr marL="342900" indent="-342900" algn="just">
              <a:buAutoNum type="arabicPeriod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4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552414" y="357863"/>
            <a:ext cx="8208912" cy="1054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sz="35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OBOWIĄZKI ZARZĄDCY DRÓG</a:t>
            </a:r>
            <a:br>
              <a:rPr lang="pl-PL" sz="35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(ZDP W GOŁDAPI)</a:t>
            </a:r>
          </a:p>
        </p:txBody>
      </p:sp>
      <p:sp>
        <p:nvSpPr>
          <p:cNvPr id="3" name="Podtytuł 2"/>
          <p:cNvSpPr txBox="1">
            <a:spLocks/>
          </p:cNvSpPr>
          <p:nvPr/>
        </p:nvSpPr>
        <p:spPr>
          <a:xfrm>
            <a:off x="408398" y="1730900"/>
            <a:ext cx="8496945" cy="42421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Określone są w art. 20  Ustawy z dnia 21 marca 1985 r. </a:t>
            </a:r>
            <a:r>
              <a:rPr lang="pl-PL" alt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drogach publicznych, </a:t>
            </a: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główne kierunki zadań nałożone ustawą to: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planowanie budowy dróg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i przebudowa dróg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dróg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utrzymanie dróg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ochrona dróg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endParaRPr lang="pl-PL" alt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979712" y="404664"/>
            <a:ext cx="5028603" cy="720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pl-PL" altLang="pl-PL" sz="35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Struktura organizacyjna </a:t>
            </a:r>
            <a:endParaRPr lang="pl-PL" sz="35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766292"/>
              </p:ext>
            </p:extLst>
          </p:nvPr>
        </p:nvGraphicFramePr>
        <p:xfrm>
          <a:off x="179512" y="1196752"/>
          <a:ext cx="89644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96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B659181-10E3-093A-A72C-8B6F5F457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71088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685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23528" y="188640"/>
            <a:ext cx="8424936" cy="1412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altLang="pl-PL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Analiza porównawcza budżetu </a:t>
            </a:r>
            <a:br>
              <a:rPr lang="pl-PL" altLang="pl-PL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latach 2021-2022</a:t>
            </a:r>
            <a:endParaRPr lang="pl-PL" sz="3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Symbol zastępczy zawartości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05048"/>
              </p:ext>
            </p:extLst>
          </p:nvPr>
        </p:nvGraphicFramePr>
        <p:xfrm>
          <a:off x="467544" y="1633177"/>
          <a:ext cx="8181884" cy="4690715"/>
        </p:xfrm>
        <a:graphic>
          <a:graphicData uri="http://schemas.openxmlformats.org/drawingml/2006/table">
            <a:tbl>
              <a:tblPr/>
              <a:tblGrid>
                <a:gridCol w="621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228">
                <a:tc rowSpan="2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zł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zł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84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bieżące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1 662 365,83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1 952 023,64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73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A.1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Wynagrodzenia i pochodne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1 070 199,97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1 088 316,96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A.2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Pozostałe wydatki bieżące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592 165,86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863 706,68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9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majątkowe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1 894 558,60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124 170,56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9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B.1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inwestycyjne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1 821 978,10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84 318,56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78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B.2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na zakupy inwestycyjne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72 580,50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39 852,00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673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Wydatki ogółem (A+B)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3 556 924,43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fontAlgn="base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2 076 194,20</a:t>
                      </a:r>
                    </a:p>
                  </a:txBody>
                  <a:tcPr marL="91447" marR="9144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848621745"/>
              </p:ext>
            </p:extLst>
          </p:nvPr>
        </p:nvGraphicFramePr>
        <p:xfrm>
          <a:off x="539552" y="476672"/>
          <a:ext cx="820891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19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528808"/>
              </p:ext>
            </p:extLst>
          </p:nvPr>
        </p:nvGraphicFramePr>
        <p:xfrm>
          <a:off x="467542" y="1268760"/>
          <a:ext cx="8318695" cy="3888432"/>
        </p:xfrm>
        <a:graphic>
          <a:graphicData uri="http://schemas.openxmlformats.org/drawingml/2006/table">
            <a:tbl>
              <a:tblPr/>
              <a:tblGrid>
                <a:gridCol w="83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0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345"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4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Remonty cząstkowe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4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Masa na zimno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170,55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4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Emulsja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4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Grysy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97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Remonter</a:t>
                      </a: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(usługi obce)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29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Ulepszenie nawierzchni gruntowych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1373 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9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Zimowe utrzymanie dróg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451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Materiały do zimowego utrzymania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1 425</a:t>
                      </a:r>
                      <a:b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[ton]</a:t>
                      </a:r>
                    </a:p>
                  </a:txBody>
                  <a:tcPr marL="91429" marR="9142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>
          <a:xfrm>
            <a:off x="433310" y="188640"/>
            <a:ext cx="8352927" cy="9107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BIEŻĄCE UTRZYMANIE DRÓG</a:t>
            </a:r>
            <a:b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2021-2022</a:t>
            </a:r>
            <a:endParaRPr lang="pl-PL" sz="28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14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at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TM03457485[[fn=Siatka]]</Template>
  <TotalTime>1296</TotalTime>
  <Words>1467</Words>
  <Application>Microsoft Office PowerPoint</Application>
  <PresentationFormat>Pokaz na ekranie (4:3)</PresentationFormat>
  <Paragraphs>447</Paragraphs>
  <Slides>35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Times New Roman</vt:lpstr>
      <vt:lpstr>Tw Cen MT</vt:lpstr>
      <vt:lpstr>Wingdings</vt:lpstr>
      <vt:lpstr>Siatka</vt:lpstr>
      <vt:lpstr>Chart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Chcąc zwiększyć wydajność prac  Zarządu Dróg Powiatowych w Gołdapi  niezbędnym jest wyposażenie jednostki w następujący sprzęt i kadrę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</dc:title>
  <dc:creator>SYLWIA KISIELEWSKA</dc:creator>
  <cp:lastModifiedBy>Renata</cp:lastModifiedBy>
  <cp:revision>90</cp:revision>
  <cp:lastPrinted>2023-03-15T06:39:13Z</cp:lastPrinted>
  <dcterms:created xsi:type="dcterms:W3CDTF">2020-08-18T08:17:52Z</dcterms:created>
  <dcterms:modified xsi:type="dcterms:W3CDTF">2023-03-15T06:44:22Z</dcterms:modified>
</cp:coreProperties>
</file>