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handoutMasterIdLst>
    <p:handoutMasterId r:id="rId42"/>
  </p:handoutMasterIdLst>
  <p:sldIdLst>
    <p:sldId id="256" r:id="rId2"/>
    <p:sldId id="408" r:id="rId3"/>
    <p:sldId id="460" r:id="rId4"/>
    <p:sldId id="290" r:id="rId5"/>
    <p:sldId id="257" r:id="rId6"/>
    <p:sldId id="259" r:id="rId7"/>
    <p:sldId id="478" r:id="rId8"/>
    <p:sldId id="263" r:id="rId9"/>
    <p:sldId id="480" r:id="rId10"/>
    <p:sldId id="481" r:id="rId11"/>
    <p:sldId id="482" r:id="rId12"/>
    <p:sldId id="483" r:id="rId13"/>
    <p:sldId id="484" r:id="rId14"/>
    <p:sldId id="432" r:id="rId15"/>
    <p:sldId id="495" r:id="rId16"/>
    <p:sldId id="419" r:id="rId17"/>
    <p:sldId id="409" r:id="rId18"/>
    <p:sldId id="399" r:id="rId19"/>
    <p:sldId id="412" r:id="rId20"/>
    <p:sldId id="383" r:id="rId21"/>
    <p:sldId id="389" r:id="rId22"/>
    <p:sldId id="485" r:id="rId23"/>
    <p:sldId id="391" r:id="rId24"/>
    <p:sldId id="487" r:id="rId25"/>
    <p:sldId id="397" r:id="rId26"/>
    <p:sldId id="464" r:id="rId27"/>
    <p:sldId id="396" r:id="rId28"/>
    <p:sldId id="381" r:id="rId29"/>
    <p:sldId id="477" r:id="rId30"/>
    <p:sldId id="488" r:id="rId31"/>
    <p:sldId id="496" r:id="rId32"/>
    <p:sldId id="497" r:id="rId33"/>
    <p:sldId id="498" r:id="rId34"/>
    <p:sldId id="500" r:id="rId35"/>
    <p:sldId id="502" r:id="rId36"/>
    <p:sldId id="501" r:id="rId37"/>
    <p:sldId id="503" r:id="rId38"/>
    <p:sldId id="456" r:id="rId39"/>
    <p:sldId id="423" r:id="rId40"/>
  </p:sldIdLst>
  <p:sldSz cx="9144000" cy="6858000" type="screen4x3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ajd Tytułowy" id="{DDEDD869-457F-4DF0-8490-684972F8B992}">
          <p14:sldIdLst>
            <p14:sldId id="256"/>
          </p14:sldIdLst>
        </p14:section>
        <p14:section name="Kadry" id="{A1F28536-D1FC-490B-856F-E5C3478649AE}">
          <p14:sldIdLst>
            <p14:sldId id="408"/>
          </p14:sldIdLst>
        </p14:section>
        <p14:section name="CBOS" id="{A55F67CF-E2BC-4A01-950C-243C041F080E}">
          <p14:sldIdLst>
            <p14:sldId id="460"/>
          </p14:sldIdLst>
        </p14:section>
        <p14:section name="Pion Kryminalny" id="{6C24579A-402E-4A25-8EC6-36BFC47D3731}">
          <p14:sldIdLst>
            <p14:sldId id="290"/>
            <p14:sldId id="257"/>
            <p14:sldId id="259"/>
            <p14:sldId id="478"/>
            <p14:sldId id="263"/>
            <p14:sldId id="480"/>
            <p14:sldId id="481"/>
            <p14:sldId id="482"/>
            <p14:sldId id="483"/>
            <p14:sldId id="484"/>
            <p14:sldId id="432"/>
            <p14:sldId id="495"/>
            <p14:sldId id="419"/>
          </p14:sldIdLst>
        </p14:section>
        <p14:section name="PRiRD" id="{8D1ED3CD-0F34-4F24-9D1A-0728D9C3C9E8}">
          <p14:sldIdLst>
            <p14:sldId id="409"/>
            <p14:sldId id="399"/>
            <p14:sldId id="412"/>
            <p14:sldId id="383"/>
            <p14:sldId id="389"/>
            <p14:sldId id="485"/>
            <p14:sldId id="391"/>
            <p14:sldId id="487"/>
          </p14:sldIdLst>
        </p14:section>
        <p14:section name="Krajowa Mapa Zagrożeń" id="{AA0D0949-C954-468F-8DB4-0303F9F0A6E4}">
          <p14:sldIdLst>
            <p14:sldId id="397"/>
            <p14:sldId id="464"/>
            <p14:sldId id="396"/>
          </p14:sldIdLst>
        </p14:section>
        <p14:section name="Programy Profilaktyczne" id="{C2E0C250-2D8D-4800-886C-845B344EBF1C}">
          <p14:sldIdLst>
            <p14:sldId id="381"/>
            <p14:sldId id="477"/>
            <p14:sldId id="488"/>
            <p14:sldId id="496"/>
            <p14:sldId id="497"/>
            <p14:sldId id="498"/>
          </p14:sldIdLst>
        </p14:section>
        <p14:section name="Efektywność służb ponadnormatywnych" id="{9C18D0CC-1A7D-471D-84D3-C5B99E9A3EB5}">
          <p14:sldIdLst>
            <p14:sldId id="500"/>
            <p14:sldId id="502"/>
            <p14:sldId id="501"/>
            <p14:sldId id="503"/>
            <p14:sldId id="456"/>
          </p14:sldIdLst>
        </p14:section>
        <p14:section name="Priorytety Pracy na rok 2020" id="{47E410A3-50EB-41CD-95D0-92822E87BD42}">
          <p14:sldIdLst/>
        </p14:section>
        <p14:section name="Slajd Końcowy" id="{CC3B6977-D62F-4662-ACDD-FCB912D527FB}">
          <p14:sldIdLst>
            <p14:sldId id="4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il Łapiński" initials="KŁ" lastIdx="1" clrIdx="0">
    <p:extLst>
      <p:ext uri="{19B8F6BF-5375-455C-9EA6-DF929625EA0E}">
        <p15:presenceInfo xmlns:p15="http://schemas.microsoft.com/office/powerpoint/2012/main" userId="Kamil Łapiński" providerId="None"/>
      </p:ext>
    </p:extLst>
  </p:cmAuthor>
  <p:cmAuthor id="2" name="Dariusz Stachelek" initials="DS" lastIdx="6" clrIdx="1">
    <p:extLst>
      <p:ext uri="{19B8F6BF-5375-455C-9EA6-DF929625EA0E}">
        <p15:presenceInfo xmlns:p15="http://schemas.microsoft.com/office/powerpoint/2012/main" userId="Dariusz Stachel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745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43" autoAdjust="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7433203392"/>
          <c:y val="0.19770059424291611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2018 r.</c:v>
                </c:pt>
                <c:pt idx="1">
                  <c:v>2019 r.</c:v>
                </c:pt>
                <c:pt idx="2">
                  <c:v>2020 r.</c:v>
                </c:pt>
                <c:pt idx="3">
                  <c:v>2021 r.</c:v>
                </c:pt>
                <c:pt idx="4">
                  <c:v>2022 r.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2021r 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wypadki</c:v>
                </c:pt>
                <c:pt idx="1">
                  <c:v>kolizje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16</c:v>
                </c:pt>
                <c:pt idx="1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AC-4117-AE5D-CB9A670D6DA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2022r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wypadki</c:v>
                </c:pt>
                <c:pt idx="1">
                  <c:v>kolizje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12</c:v>
                </c:pt>
                <c:pt idx="1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AC-4117-AE5D-CB9A670D6D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3642752"/>
        <c:axId val="33656832"/>
        <c:axId val="0"/>
      </c:bar3DChart>
      <c:catAx>
        <c:axId val="33642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 algn="just">
              <a:defRPr/>
            </a:pPr>
            <a:endParaRPr lang="pl-PL"/>
          </a:p>
        </c:txPr>
        <c:crossAx val="33656832"/>
        <c:crosses val="autoZero"/>
        <c:auto val="1"/>
        <c:lblAlgn val="ctr"/>
        <c:lblOffset val="100"/>
        <c:noMultiLvlLbl val="0"/>
      </c:catAx>
      <c:valAx>
        <c:axId val="3365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6427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6654391145294434"/>
          <c:y val="2.1534323365843003E-2"/>
          <c:w val="0.31926589816660261"/>
          <c:h val="9.236642149001127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265585389502177E-2"/>
          <c:y val="3.1098910956649121E-2"/>
          <c:w val="0.75986854874224152"/>
          <c:h val="0.837505123951744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 r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ofiary śmiertelne</c:v>
                </c:pt>
                <c:pt idx="1">
                  <c:v>ranni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D-40BB-9F2E-E452FA75553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2022r 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ofiary śmiertelne</c:v>
                </c:pt>
                <c:pt idx="1">
                  <c:v>ranni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CD-40BB-9F2E-E452FA7555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3600640"/>
        <c:axId val="33602176"/>
        <c:axId val="0"/>
      </c:bar3DChart>
      <c:catAx>
        <c:axId val="33600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602176"/>
        <c:crosses val="autoZero"/>
        <c:auto val="1"/>
        <c:lblAlgn val="ctr"/>
        <c:lblOffset val="100"/>
        <c:noMultiLvlLbl val="0"/>
      </c:catAx>
      <c:valAx>
        <c:axId val="3360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3600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3885856116997106"/>
          <c:y val="8.4444094048363283E-2"/>
          <c:w val="0.24911625980951607"/>
          <c:h val="0.148971715946124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261333747388177E-2"/>
          <c:y val="4.5780114470039726E-2"/>
          <c:w val="0.75986854874224152"/>
          <c:h val="0.837505123951744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 r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Nietrzeźwi kierujący </c:v>
                </c:pt>
                <c:pt idx="1">
                  <c:v>Zatrzymanych uprawnień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40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D-40BB-9F2E-E452FA75553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2022r 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Nietrzeźwi kierujący </c:v>
                </c:pt>
                <c:pt idx="1">
                  <c:v>Zatrzymanych uprawnień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43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CD-40BB-9F2E-E452FA7555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3600640"/>
        <c:axId val="33602176"/>
        <c:axId val="0"/>
      </c:bar3DChart>
      <c:catAx>
        <c:axId val="33600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 algn="just">
              <a:defRPr/>
            </a:pPr>
            <a:endParaRPr lang="pl-PL"/>
          </a:p>
        </c:txPr>
        <c:crossAx val="33602176"/>
        <c:crosses val="autoZero"/>
        <c:auto val="1"/>
        <c:lblAlgn val="ctr"/>
        <c:lblOffset val="100"/>
        <c:noMultiLvlLbl val="0"/>
      </c:catAx>
      <c:valAx>
        <c:axId val="3360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3600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3885856116997106"/>
          <c:y val="3.4528065801301376E-2"/>
          <c:w val="0.24911625980951607"/>
          <c:h val="0.125481820300448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2018r</c:v>
                </c:pt>
                <c:pt idx="1">
                  <c:v>2019r</c:v>
                </c:pt>
                <c:pt idx="2">
                  <c:v>2020r</c:v>
                </c:pt>
                <c:pt idx="3">
                  <c:v>2021r</c:v>
                </c:pt>
                <c:pt idx="4">
                  <c:v>2022r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2018r</c:v>
                </c:pt>
                <c:pt idx="1">
                  <c:v>2019r</c:v>
                </c:pt>
                <c:pt idx="2">
                  <c:v>2020r</c:v>
                </c:pt>
                <c:pt idx="3">
                  <c:v>2021r</c:v>
                </c:pt>
                <c:pt idx="4">
                  <c:v>2022r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0.85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2018r</c:v>
                </c:pt>
                <c:pt idx="1">
                  <c:v>2019r</c:v>
                </c:pt>
                <c:pt idx="2">
                  <c:v>2020r</c:v>
                </c:pt>
                <c:pt idx="3">
                  <c:v>2021r</c:v>
                </c:pt>
                <c:pt idx="4">
                  <c:v>2022r</c:v>
                </c:pt>
              </c:strCache>
            </c:strRef>
          </c:cat>
          <c:val>
            <c:numRef>
              <c:f>Arkusz1!$B$2:$B$6</c:f>
              <c:numCache>
                <c:formatCode>0.00%</c:formatCode>
                <c:ptCount val="5"/>
                <c:pt idx="0">
                  <c:v>0.53300000000000003</c:v>
                </c:pt>
                <c:pt idx="1">
                  <c:v>0.83599999999999997</c:v>
                </c:pt>
                <c:pt idx="2">
                  <c:v>0.93600000000000005</c:v>
                </c:pt>
                <c:pt idx="3">
                  <c:v>0.66700000000000004</c:v>
                </c:pt>
                <c:pt idx="4">
                  <c:v>0.73099999999999998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2018r</c:v>
                </c:pt>
                <c:pt idx="1">
                  <c:v>2019r</c:v>
                </c:pt>
                <c:pt idx="2">
                  <c:v>2020r</c:v>
                </c:pt>
                <c:pt idx="3">
                  <c:v>2021r</c:v>
                </c:pt>
                <c:pt idx="4">
                  <c:v>2022r</c:v>
                </c:pt>
              </c:strCache>
            </c:strRef>
          </c:cat>
          <c:val>
            <c:numRef>
              <c:f>Arkusz1!$B$2:$B$6</c:f>
              <c:numCache>
                <c:formatCode>0.00%</c:formatCode>
                <c:ptCount val="5"/>
                <c:pt idx="0">
                  <c:v>0.53300000000000003</c:v>
                </c:pt>
                <c:pt idx="1">
                  <c:v>0.51500000000000001</c:v>
                </c:pt>
                <c:pt idx="2" formatCode="0%">
                  <c:v>0.72</c:v>
                </c:pt>
                <c:pt idx="3">
                  <c:v>0.77300000000000002</c:v>
                </c:pt>
                <c:pt idx="4">
                  <c:v>0.82099999999999995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dirty="0"/>
              <a:t>Wykrywalność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726831118381483"/>
          <c:y val="0.20630407007916995"/>
          <c:w val="0.80273168881618517"/>
          <c:h val="0.670512455137834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KPP Gołdap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2018r</c:v>
                </c:pt>
                <c:pt idx="1">
                  <c:v>2019r</c:v>
                </c:pt>
                <c:pt idx="2">
                  <c:v>2020r</c:v>
                </c:pt>
                <c:pt idx="3">
                  <c:v>2021r</c:v>
                </c:pt>
                <c:pt idx="4">
                  <c:v>2022r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 formatCode="0.00%">
                  <c:v>0.625</c:v>
                </c:pt>
                <c:pt idx="1">
                  <c:v>0.5</c:v>
                </c:pt>
                <c:pt idx="2" formatCode="0.00%">
                  <c:v>0.64300000000000002</c:v>
                </c:pt>
                <c:pt idx="3" formatCode="0.00%">
                  <c:v>0.88500000000000001</c:v>
                </c:pt>
                <c:pt idx="4">
                  <c:v>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A-4576-8931-F8700E08C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0176"/>
        <c:axId val="30132864"/>
      </c:lineChart>
      <c:catAx>
        <c:axId val="3013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32864"/>
        <c:crosses val="autoZero"/>
        <c:auto val="1"/>
        <c:lblAlgn val="ctr"/>
        <c:lblOffset val="100"/>
        <c:noMultiLvlLbl val="0"/>
      </c:catAx>
      <c:valAx>
        <c:axId val="3013286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3013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3742435579447E-2"/>
          <c:y val="3.3383835487813186E-2"/>
          <c:w val="0.95325151288411059"/>
          <c:h val="0.77281399736946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1EF0CF4B-AC94-4084-AFDC-85B16A668C42}" type="VALUE">
                      <a:rPr lang="en-US" smtClean="0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7EF-4844-BBF3-CE00014DC13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2021r</c:v>
                </c:pt>
                <c:pt idx="1">
                  <c:v>2022r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6480</c:v>
                </c:pt>
                <c:pt idx="1">
                  <c:v>4600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EB-48BB-A365-2342DF6FBB1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teren miejski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2021r</c:v>
                </c:pt>
                <c:pt idx="1">
                  <c:v>2022r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5086</c:v>
                </c:pt>
                <c:pt idx="1">
                  <c:v>3413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EB-48BB-A365-2342DF6FBB1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teren pozamiejski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2021r</c:v>
                </c:pt>
                <c:pt idx="1">
                  <c:v>2022r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1394</c:v>
                </c:pt>
                <c:pt idx="1">
                  <c:v>1187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EB-48BB-A365-2342DF6FBB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3284864"/>
        <c:axId val="33286400"/>
        <c:axId val="0"/>
      </c:bar3DChart>
      <c:catAx>
        <c:axId val="33284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286400"/>
        <c:crosses val="autoZero"/>
        <c:auto val="1"/>
        <c:lblAlgn val="ctr"/>
        <c:lblOffset val="100"/>
        <c:noMultiLvlLbl val="0"/>
      </c:catAx>
      <c:valAx>
        <c:axId val="33286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2848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2377165589365564E-2"/>
          <c:y val="0.91882711956735985"/>
          <c:w val="0.83824621896094542"/>
          <c:h val="7.32091595557482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1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29589922107421"/>
          <c:y val="4.6773375984251971E-2"/>
          <c:w val="0.54180415139058624"/>
          <c:h val="0.778155482724141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służb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D020-4E2B-BFC7-9C0E082BD35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2021 r</c:v>
                </c:pt>
                <c:pt idx="1">
                  <c:v>2022 r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4282</c:v>
                </c:pt>
                <c:pt idx="1">
                  <c:v>4177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A-4A52-9355-C2EB817C5F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1042176"/>
        <c:axId val="31043968"/>
        <c:axId val="0"/>
      </c:bar3DChart>
      <c:catAx>
        <c:axId val="3104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1043968"/>
        <c:crosses val="autoZero"/>
        <c:auto val="1"/>
        <c:lblAlgn val="ctr"/>
        <c:lblOffset val="100"/>
        <c:noMultiLvlLbl val="0"/>
      </c:catAx>
      <c:valAx>
        <c:axId val="31043968"/>
        <c:scaling>
          <c:orientation val="minMax"/>
          <c:max val="4600"/>
          <c:min val="2100"/>
        </c:scaling>
        <c:delete val="0"/>
        <c:axPos val="l"/>
        <c:numFmt formatCode="General" sourceLinked="1"/>
        <c:majorTickMark val="none"/>
        <c:minorTickMark val="none"/>
        <c:tickLblPos val="nextTo"/>
        <c:crossAx val="3104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13831796467061"/>
          <c:y val="0.40922064215087212"/>
          <c:w val="0.18310372921527238"/>
          <c:h val="0.181558715698255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2021r 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Ogółem</c:v>
                </c:pt>
                <c:pt idx="1">
                  <c:v>Do wytrzeźwienia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329</c:v>
                </c:pt>
                <c:pt idx="1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AC-4117-AE5D-CB9A670D6DA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2022r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Ogółem</c:v>
                </c:pt>
                <c:pt idx="1">
                  <c:v>Do wytrzeźwienia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241</c:v>
                </c:pt>
                <c:pt idx="1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AC-4117-AE5D-CB9A670D6D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3642752"/>
        <c:axId val="33656832"/>
        <c:axId val="0"/>
      </c:bar3DChart>
      <c:catAx>
        <c:axId val="33642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 algn="just">
              <a:defRPr/>
            </a:pPr>
            <a:endParaRPr lang="pl-PL"/>
          </a:p>
        </c:txPr>
        <c:crossAx val="33656832"/>
        <c:crosses val="autoZero"/>
        <c:auto val="0"/>
        <c:lblAlgn val="ctr"/>
        <c:lblOffset val="100"/>
        <c:noMultiLvlLbl val="0"/>
      </c:catAx>
      <c:valAx>
        <c:axId val="3365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6427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6654391145294434"/>
          <c:y val="2.1534323365843003E-2"/>
          <c:w val="0.31926589816660261"/>
          <c:h val="9.236642149001127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0.74571</cdr:x>
      <cdr:y>0.28553</cdr:y>
    </cdr:from>
    <cdr:to>
      <cdr:x>0.97904</cdr:x>
      <cdr:y>0.38553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43E2A7E2-F511-4739-950B-1C666BC51088}"/>
            </a:ext>
          </a:extLst>
        </cdr:cNvPr>
        <cdr:cNvSpPr txBox="1"/>
      </cdr:nvSpPr>
      <cdr:spPr>
        <a:xfrm xmlns:a="http://schemas.openxmlformats.org/drawingml/2006/main">
          <a:off x="4832723" y="1028027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0.82694</cdr:x>
      <cdr:y>0.3</cdr:y>
    </cdr:from>
    <cdr:to>
      <cdr:x>0.96027</cdr:x>
      <cdr:y>0.4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58B0F964-AC96-439D-892E-2F7A120044E8}"/>
            </a:ext>
          </a:extLst>
        </cdr:cNvPr>
        <cdr:cNvSpPr txBox="1"/>
      </cdr:nvSpPr>
      <cdr:spPr>
        <a:xfrm xmlns:a="http://schemas.openxmlformats.org/drawingml/2006/main">
          <a:off x="5359161" y="1080120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200" dirty="0"/>
            <a:t>Ilość służb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73BB0-074F-4C7C-AE93-6D4A1F3E3E7A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9A248-4FCD-4EF3-BA6D-CCE606FCA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1903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14:21:38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14:18:25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14:21:05.6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E4788-8C2E-4204-AA91-CD46F02A57F6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FBA60-989E-4F0B-97CE-922EB1E0C3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66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V 0.08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647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0566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64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33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480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80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396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80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703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436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02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457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88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330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235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530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287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936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936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870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8799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29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29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217973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457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30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30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3313170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31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31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1907026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32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32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1199434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2E9ACF-1D2D-43B3-8360-2B83BF09050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70A41D-DECF-46DF-94B3-F326A567FA16}" type="slidenum">
              <a:t>33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daty 2"/>
          <p:cNvSpPr txBox="1"/>
          <p:nvPr/>
        </p:nvSpPr>
        <p:spPr>
          <a:xfrm>
            <a:off x="3850585" y="0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A2985A-BAEE-4019-A387-A89BB061B1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Arial Unicode MS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10.01.2023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6"/>
          <p:cNvSpPr txBox="1"/>
          <p:nvPr/>
        </p:nvSpPr>
        <p:spPr>
          <a:xfrm>
            <a:off x="3850585" y="9431763"/>
            <a:ext cx="2945659" cy="49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B99FC-8BF9-4D26-8AB4-F5E9D1277851}" type="slidenum">
              <a:t>33</a:t>
            </a:fld>
            <a:endParaRPr lang="pl-PL" sz="1800" b="0" i="0" u="none" strike="noStrike" kern="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7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6661"/>
            <a:ext cx="5438140" cy="4468803"/>
          </a:xfrm>
        </p:spPr>
        <p:txBody>
          <a:bodyPr lIns="0" tIns="0" rIns="0" bIns="0"/>
          <a:lstStyle/>
          <a:p>
            <a:r>
              <a:rPr lang="pl-PL" dirty="0"/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4148520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ymbol zastępczy daty 2_4"/>
          <p:cNvSpPr/>
          <p:nvPr/>
        </p:nvSpPr>
        <p:spPr>
          <a:xfrm>
            <a:off x="3850560" y="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864AB423-DA8D-4D6E-8341-7F8B4284D5E6}" type="datetime1">
              <a:rPr lang="pl-PL" sz="12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10.01.2023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411" name="Symbol zastępczy numeru slajdu 6_4"/>
          <p:cNvSpPr/>
          <p:nvPr/>
        </p:nvSpPr>
        <p:spPr>
          <a:xfrm>
            <a:off x="3850560" y="943164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F361032B-C777-4502-9CD0-365858BAAD15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pl-PL" sz="1800" b="0" strike="noStrike" spc="-1">
              <a:latin typeface="Arial"/>
            </a:endParaRPr>
          </a:p>
        </p:txBody>
      </p:sp>
      <p:sp>
        <p:nvSpPr>
          <p:cNvPr id="412" name="Symbol zastępczy daty 2_5"/>
          <p:cNvSpPr/>
          <p:nvPr/>
        </p:nvSpPr>
        <p:spPr>
          <a:xfrm>
            <a:off x="3850560" y="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80CE8EF8-7209-4ED5-BE46-1EF96AD78538}" type="datetime1">
              <a:rPr lang="pl-PL" sz="12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10.01.2023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413" name="Symbol zastępczy numeru slajdu 6_5"/>
          <p:cNvSpPr/>
          <p:nvPr/>
        </p:nvSpPr>
        <p:spPr>
          <a:xfrm>
            <a:off x="3850560" y="943164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6F9BF9C8-3A98-46E3-AFF3-69240267039E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pl-PL" sz="1800" b="0" strike="noStrike" spc="-1">
              <a:latin typeface="Arial"/>
            </a:endParaRPr>
          </a:p>
        </p:txBody>
      </p:sp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79680" y="4716720"/>
            <a:ext cx="5437800" cy="4468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pl-PL" sz="2000" b="0" strike="noStrike" spc="-1">
                <a:latin typeface="Arial"/>
              </a:rPr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21521883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ymbol zastępczy daty 2_16"/>
          <p:cNvSpPr/>
          <p:nvPr/>
        </p:nvSpPr>
        <p:spPr>
          <a:xfrm>
            <a:off x="3850560" y="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81088F88-B242-49B5-A19F-7E67811A554E}" type="datetime1">
              <a:rPr lang="pl-PL" sz="12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10.01.2023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429" name="Symbol zastępczy numeru slajdu 6_16"/>
          <p:cNvSpPr/>
          <p:nvPr/>
        </p:nvSpPr>
        <p:spPr>
          <a:xfrm>
            <a:off x="3850560" y="943164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7D23E1E7-72FE-4D86-8AF5-0022D5505F16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35</a:t>
            </a:fld>
            <a:endParaRPr lang="pl-PL" sz="1800" b="0" strike="noStrike" spc="-1">
              <a:latin typeface="Arial"/>
            </a:endParaRPr>
          </a:p>
        </p:txBody>
      </p:sp>
      <p:sp>
        <p:nvSpPr>
          <p:cNvPr id="430" name="Symbol zastępczy daty 2_17"/>
          <p:cNvSpPr/>
          <p:nvPr/>
        </p:nvSpPr>
        <p:spPr>
          <a:xfrm>
            <a:off x="3850560" y="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3951BBD6-2624-478C-A1CC-2DB0EFD0DC85}" type="datetime1">
              <a:rPr lang="pl-PL" sz="12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10.01.2023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431" name="Symbol zastępczy numeru slajdu 6_17"/>
          <p:cNvSpPr/>
          <p:nvPr/>
        </p:nvSpPr>
        <p:spPr>
          <a:xfrm>
            <a:off x="3850560" y="943164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3B9644E2-5F25-4694-AEA6-4E643FDD1623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35</a:t>
            </a:fld>
            <a:endParaRPr lang="pl-PL" sz="1800" b="0" strike="noStrike" spc="-1">
              <a:latin typeface="Arial"/>
            </a:endParaRPr>
          </a:p>
        </p:txBody>
      </p:sp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79680" y="4716720"/>
            <a:ext cx="5437800" cy="4468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pl-PL" sz="2000" b="0" strike="noStrike" spc="-1">
                <a:latin typeface="Arial"/>
              </a:rPr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1277715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ymbol zastępczy daty 2_2"/>
          <p:cNvSpPr/>
          <p:nvPr/>
        </p:nvSpPr>
        <p:spPr>
          <a:xfrm>
            <a:off x="3850560" y="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621729CD-D65E-429D-98C8-FE32EEEACF62}" type="datetime1">
              <a:rPr lang="pl-PL" sz="12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10.01.2023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435" name="Symbol zastępczy numeru slajdu 6_2"/>
          <p:cNvSpPr/>
          <p:nvPr/>
        </p:nvSpPr>
        <p:spPr>
          <a:xfrm>
            <a:off x="3850560" y="943164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69B5F5AB-0C07-497F-9CD3-A6C87F3CF2AE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pl-PL" sz="1800" b="0" strike="noStrike" spc="-1">
              <a:latin typeface="Arial"/>
            </a:endParaRPr>
          </a:p>
        </p:txBody>
      </p:sp>
      <p:sp>
        <p:nvSpPr>
          <p:cNvPr id="436" name="Symbol zastępczy daty 2_3"/>
          <p:cNvSpPr/>
          <p:nvPr/>
        </p:nvSpPr>
        <p:spPr>
          <a:xfrm>
            <a:off x="3850560" y="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30A6CB50-4455-40B0-A577-EFF83B636AC3}" type="datetime1">
              <a:rPr lang="pl-PL" sz="12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10.01.2023</a:t>
            </a:fld>
            <a:endParaRPr lang="pl-PL" sz="1200" b="0" strike="noStrike" spc="-1">
              <a:latin typeface="Arial"/>
            </a:endParaRPr>
          </a:p>
        </p:txBody>
      </p:sp>
      <p:sp>
        <p:nvSpPr>
          <p:cNvPr id="437" name="Symbol zastępczy numeru slajdu 6_3"/>
          <p:cNvSpPr/>
          <p:nvPr/>
        </p:nvSpPr>
        <p:spPr>
          <a:xfrm>
            <a:off x="3850560" y="9431640"/>
            <a:ext cx="29451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B9E0B88C-F282-4376-8E91-94CD8DFF2EC4}" type="slidenum">
              <a:rPr lang="pl-PL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pl-PL" sz="1800" b="0" strike="noStrike" spc="-1">
              <a:latin typeface="Arial"/>
            </a:endParaRPr>
          </a:p>
        </p:txBody>
      </p:sp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79680" y="4716720"/>
            <a:ext cx="5437800" cy="4468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pl-PL" sz="2000" b="0" strike="noStrike" spc="-1">
                <a:latin typeface="Arial"/>
              </a:rPr>
              <a:t>Zrobione</a:t>
            </a:r>
          </a:p>
        </p:txBody>
      </p:sp>
    </p:spTree>
    <p:extLst>
      <p:ext uri="{BB962C8B-B14F-4D97-AF65-F5344CB8AC3E}">
        <p14:creationId xmlns:p14="http://schemas.microsoft.com/office/powerpoint/2010/main" val="3896022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1379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17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389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78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2496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30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820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Zrobione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BA60-989E-4F0B-97CE-922EB1E0C34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92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03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6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7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7"/>
          <p:cNvSpPr txBox="1">
            <a:spLocks noGrp="1"/>
          </p:cNvSpPr>
          <p:nvPr>
            <p:ph type="title" idx="4294967295"/>
          </p:nvPr>
        </p:nvSpPr>
        <p:spPr>
          <a:xfrm>
            <a:off x="457200" y="1600200"/>
            <a:ext cx="7467475" cy="4873678"/>
          </a:xfrm>
        </p:spPr>
        <p:txBody>
          <a:bodyPr anchor="t"/>
          <a:lstStyle>
            <a:lvl1pPr marL="274320" indent="-274320">
              <a:spcBef>
                <a:spcPts val="600"/>
              </a:spcBef>
              <a:buClr>
                <a:srgbClr val="0F6FC6"/>
              </a:buClr>
              <a:buSzPct val="70000"/>
              <a:buFont typeface="Wingdings"/>
              <a:buChar char=""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6D46E7-0EFE-4DB0-B385-82F44E465D54}" type="datetime1">
              <a:rPr lang="pl-PL"/>
              <a:pPr lvl="0"/>
              <a:t>10.01.2023</a:t>
            </a:fld>
            <a:endParaRPr lang="pl-PL"/>
          </a:p>
        </p:txBody>
      </p:sp>
      <p:sp>
        <p:nvSpPr>
          <p:cNvPr id="5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6E375A-2383-4A35-9C1F-A8EE1AAB470D}" type="slidenum">
              <a:t>‹#›</a:t>
            </a:fld>
            <a:endParaRPr lang="pl-PL"/>
          </a:p>
        </p:txBody>
      </p:sp>
      <p:sp>
        <p:nvSpPr>
          <p:cNvPr id="6" name="Symbol zastępczy stopki 9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zawartości 6"/>
          <p:cNvSpPr txBox="1">
            <a:spLocks noGrp="1"/>
          </p:cNvSpPr>
          <p:nvPr>
            <p:ph type="title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 anchor="t" anchorCtr="1"/>
          <a:lstStyle>
            <a:lvl1pPr algn="ctr" hangingPunct="0">
              <a:defRPr sz="4400">
                <a:latin typeface="Arial" pitchFamily="18"/>
                <a:cs typeface="Lucida Sans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8" name="Symbol zastępczy zawartości 7"/>
          <p:cNvSpPr txBox="1">
            <a:spLocks noGrp="1"/>
          </p:cNvSpPr>
          <p:nvPr>
            <p:ph idx="1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sz="3200">
                <a:latin typeface="Arial" pitchFamily="18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15289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7360" y="274638"/>
            <a:ext cx="6949440" cy="114300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37360" y="1600200"/>
            <a:ext cx="694944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737360" y="6356350"/>
            <a:ext cx="1106448" cy="365125"/>
          </a:xfrm>
        </p:spPr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0A242DA-1B49-48E7-B696-140F4D91B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79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17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42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40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08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37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490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548E1-D2FA-497B-BA23-0787DE0EE81F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79384-545A-4722-B5BB-7A6E35A04D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420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78588" y="116632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3200" b="1" spc="150" dirty="0">
                <a:latin typeface="Times New Roman" pitchFamily="18" charset="0"/>
                <a:cs typeface="Times New Roman" pitchFamily="18" charset="0"/>
              </a:rPr>
              <a:t>KOMENDA POWIATOWA POLICJI</a:t>
            </a:r>
            <a:br>
              <a:rPr lang="pl-PL" altLang="pl-PL" sz="3200" b="1" spc="150" dirty="0"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200" b="1" spc="150" dirty="0">
                <a:latin typeface="Times New Roman" pitchFamily="18" charset="0"/>
                <a:cs typeface="Times New Roman" pitchFamily="18" charset="0"/>
              </a:rPr>
              <a:t>W GOŁDAPI</a:t>
            </a:r>
            <a:endParaRPr lang="pl-PL" sz="3200" spc="150" dirty="0"/>
          </a:p>
        </p:txBody>
      </p:sp>
      <p:sp>
        <p:nvSpPr>
          <p:cNvPr id="7" name="Prostokąt 6"/>
          <p:cNvSpPr/>
          <p:nvPr/>
        </p:nvSpPr>
        <p:spPr>
          <a:xfrm>
            <a:off x="323528" y="5022785"/>
            <a:ext cx="864096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pl-PL" altLang="pl-PL" sz="2400" b="1" spc="15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PODSUMOWANIE </a:t>
            </a:r>
            <a:r>
              <a:rPr lang="pl-PL" altLang="pl-PL" sz="2400" b="1" spc="150" dirty="0">
                <a:solidFill>
                  <a:srgbClr val="FFF6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STANU BEZPIECZEŃSTWA</a:t>
            </a:r>
          </a:p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pl-PL" altLang="pl-PL" sz="2400" b="1" spc="150" dirty="0">
                <a:solidFill>
                  <a:srgbClr val="FFF6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NA TERENIE DZIAŁANIA KPP W GOŁDAPI </a:t>
            </a:r>
          </a:p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pl-PL" altLang="pl-PL" sz="2400" b="1" spc="150" dirty="0">
                <a:solidFill>
                  <a:srgbClr val="FFF6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w 2022 roku.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F28BD01-7C78-4CE6-8772-AE8890F12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6" b="92157" l="6827" r="93727">
                        <a14:foregroundMark x1="45203" y1="59002" x2="56642" y2="58289"/>
                        <a14:foregroundMark x1="48708" y1="8556" x2="48708" y2="7130"/>
                        <a14:foregroundMark x1="10701" y1="51872" x2="7011" y2="50624"/>
                        <a14:foregroundMark x1="48339" y1="88592" x2="48708" y2="92335"/>
                        <a14:foregroundMark x1="86716" y1="49554" x2="93727" y2="49554"/>
                        <a14:foregroundMark x1="16236" y1="28164" x2="16236" y2="28164"/>
                        <a14:foregroundMark x1="15498" y1="27986" x2="15498" y2="27986"/>
                        <a14:foregroundMark x1="11624" y1="42068" x2="11624" y2="42068"/>
                        <a14:foregroundMark x1="41328" y1="87344" x2="41328" y2="87344"/>
                        <a14:foregroundMark x1="41144" y1="84492" x2="41144" y2="84492"/>
                        <a14:foregroundMark x1="82103" y1="38324" x2="82103" y2="38324"/>
                        <a14:foregroundMark x1="80812" y1="38324" x2="80812" y2="38324"/>
                        <a14:foregroundMark x1="26937" y1="18182" x2="26937" y2="18182"/>
                        <a14:foregroundMark x1="27306" y1="17469" x2="27306" y2="17469"/>
                        <a14:foregroundMark x1="20295" y1="17469" x2="20295" y2="17469"/>
                        <a14:foregroundMark x1="14760" y1="22103" x2="14760" y2="22103"/>
                        <a14:foregroundMark x1="15498" y1="20499" x2="15498" y2="20499"/>
                        <a14:foregroundMark x1="14576" y1="21034" x2="14576" y2="21034"/>
                        <a14:foregroundMark x1="16421" y1="19251" x2="16421" y2="19251"/>
                        <a14:foregroundMark x1="17897" y1="18182" x2="17897" y2="18182"/>
                        <a14:foregroundMark x1="19373" y1="17112" x2="19373" y2="17112"/>
                        <a14:foregroundMark x1="65867" y1="18717" x2="65867" y2="18717"/>
                        <a14:foregroundMark x1="65314" y1="18004" x2="65314" y2="18004"/>
                        <a14:foregroundMark x1="78413" y1="16578" x2="78413" y2="16578"/>
                        <a14:foregroundMark x1="60148" y1="17112" x2="60148" y2="17112"/>
                        <a14:foregroundMark x1="60886" y1="16043" x2="60886" y2="16043"/>
                        <a14:foregroundMark x1="44834" y1="5526" x2="44834" y2="5526"/>
                        <a14:foregroundMark x1="72140" y1="18004" x2="72140" y2="18004"/>
                        <a14:foregroundMark x1="71956" y1="17647" x2="71956" y2="17647"/>
                        <a14:foregroundMark x1="37823" y1="16756" x2="37823" y2="16756"/>
                        <a14:foregroundMark x1="37638" y1="16043" x2="37638" y2="16043"/>
                        <a14:foregroundMark x1="37454" y1="15865" x2="37454" y2="15865"/>
                        <a14:foregroundMark x1="37454" y1="15508" x2="37454" y2="15508"/>
                        <a14:foregroundMark x1="37085" y1="16578" x2="37085" y2="16578"/>
                        <a14:foregroundMark x1="15683" y1="39750" x2="15683" y2="39750"/>
                        <a14:foregroundMark x1="15314" y1="39216" x2="15314" y2="39216"/>
                        <a14:backgroundMark x1="81181" y1="36364" x2="81181" y2="36364"/>
                        <a14:backgroundMark x1="35424" y1="18182" x2="35424" y2="18182"/>
                        <a14:backgroundMark x1="35978" y1="19608" x2="35978" y2="1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82" y="1565694"/>
            <a:ext cx="3349018" cy="3466418"/>
          </a:xfrm>
          <a:prstGeom prst="rect">
            <a:avLst/>
          </a:prstGeom>
          <a:solidFill>
            <a:srgbClr val="212745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62B0B11A-2F48-4D94-B971-19FDED3AAEDD}"/>
                  </a:ext>
                </a:extLst>
              </p14:cNvPr>
              <p14:cNvContentPartPr/>
              <p14:nvPr/>
            </p14:nvContentPartPr>
            <p14:xfrm>
              <a:off x="-985774" y="4083400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62B0B11A-2F48-4D94-B971-19FDED3AAE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94774" y="407440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914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19699"/>
            <a:ext cx="6480720" cy="79208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Uszczerbek na zdrowiu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448997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543296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(-4)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63,6 %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00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19699"/>
            <a:ext cx="6480720" cy="79208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Kradzież z włamaniem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119957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8361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 (+2)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116,7 %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88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19699"/>
            <a:ext cx="6480720" cy="79208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Kradzież cudzej rzeczy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07000"/>
              </p:ext>
            </p:extLst>
          </p:nvPr>
        </p:nvGraphicFramePr>
        <p:xfrm>
          <a:off x="2015716" y="3356990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453565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21 (-5)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80,8 %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752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419699"/>
            <a:ext cx="6480720" cy="79208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Uszkodzenie rzeczy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7315333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344502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(-1)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>
                          <a:latin typeface="Times New Roman" pitchFamily="18" charset="0"/>
                          <a:cs typeface="Times New Roman" pitchFamily="18" charset="0"/>
                        </a:rPr>
                        <a:t>93,7 </a:t>
                      </a:r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97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7667" y="188640"/>
            <a:ext cx="7308304" cy="1008112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Ustawa o przeciwdziałaniu narkomanii.</a:t>
            </a: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9A898BE-2B1A-437A-BE8B-7AFCFFE68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684498"/>
              </p:ext>
            </p:extLst>
          </p:nvPr>
        </p:nvGraphicFramePr>
        <p:xfrm>
          <a:off x="2051720" y="1600200"/>
          <a:ext cx="6696743" cy="269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615">
                  <a:extLst>
                    <a:ext uri="{9D8B030D-6E8A-4147-A177-3AD203B41FA5}">
                      <a16:colId xmlns:a16="http://schemas.microsoft.com/office/drawing/2014/main" val="2337840657"/>
                    </a:ext>
                  </a:extLst>
                </a:gridCol>
                <a:gridCol w="2608615">
                  <a:extLst>
                    <a:ext uri="{9D8B030D-6E8A-4147-A177-3AD203B41FA5}">
                      <a16:colId xmlns:a16="http://schemas.microsoft.com/office/drawing/2014/main" val="2975435425"/>
                    </a:ext>
                  </a:extLst>
                </a:gridCol>
                <a:gridCol w="1479513">
                  <a:extLst>
                    <a:ext uri="{9D8B030D-6E8A-4147-A177-3AD203B41FA5}">
                      <a16:colId xmlns:a16="http://schemas.microsoft.com/office/drawing/2014/main" val="430310864"/>
                    </a:ext>
                  </a:extLst>
                </a:gridCol>
              </a:tblGrid>
              <a:tr h="7462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Data                     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wszczęte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03622"/>
                  </a:ext>
                </a:extLst>
              </a:tr>
              <a:tr h="486668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2019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136,4 %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002686"/>
                  </a:ext>
                </a:extLst>
              </a:tr>
              <a:tr h="486668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2020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173,3 %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599327"/>
                  </a:ext>
                </a:extLst>
              </a:tr>
              <a:tr h="486668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53,9 %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86418"/>
                  </a:ext>
                </a:extLst>
              </a:tr>
              <a:tr h="4866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192,9 %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477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129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7566A2-CBB4-446E-9E93-EABE96A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Przestępczość gospodarcza.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F0FC6AE0-C6A6-4D19-BCF3-2B566E8E7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388116"/>
              </p:ext>
            </p:extLst>
          </p:nvPr>
        </p:nvGraphicFramePr>
        <p:xfrm>
          <a:off x="1907704" y="1484784"/>
          <a:ext cx="6949439" cy="326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049">
                  <a:extLst>
                    <a:ext uri="{9D8B030D-6E8A-4147-A177-3AD203B41FA5}">
                      <a16:colId xmlns:a16="http://schemas.microsoft.com/office/drawing/2014/main" val="2337840657"/>
                    </a:ext>
                  </a:extLst>
                </a:gridCol>
                <a:gridCol w="2189495">
                  <a:extLst>
                    <a:ext uri="{9D8B030D-6E8A-4147-A177-3AD203B41FA5}">
                      <a16:colId xmlns:a16="http://schemas.microsoft.com/office/drawing/2014/main" val="2975435425"/>
                    </a:ext>
                  </a:extLst>
                </a:gridCol>
                <a:gridCol w="2052895">
                  <a:extLst>
                    <a:ext uri="{9D8B030D-6E8A-4147-A177-3AD203B41FA5}">
                      <a16:colId xmlns:a16="http://schemas.microsoft.com/office/drawing/2014/main" val="430310864"/>
                    </a:ext>
                  </a:extLst>
                </a:gridCol>
              </a:tblGrid>
              <a:tr h="9058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Data                                                            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Przestępstwa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stwierdzone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Wykrywalność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2803622"/>
                  </a:ext>
                </a:extLst>
              </a:tr>
              <a:tr h="59077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2019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83,6 %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002686"/>
                  </a:ext>
                </a:extLst>
              </a:tr>
              <a:tr h="59077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2020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61,9 %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599327"/>
                  </a:ext>
                </a:extLst>
              </a:tr>
              <a:tr h="59077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61,3 %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86418"/>
                  </a:ext>
                </a:extLst>
              </a:tr>
              <a:tr h="5907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1122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96,1 %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477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941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7667" y="188640"/>
            <a:ext cx="7308304" cy="1008112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Mienie zabezpieczone.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7701476-2C65-421F-BEA2-47E738138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661372"/>
              </p:ext>
            </p:extLst>
          </p:nvPr>
        </p:nvGraphicFramePr>
        <p:xfrm>
          <a:off x="2051720" y="1386132"/>
          <a:ext cx="6624735" cy="146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45">
                  <a:extLst>
                    <a:ext uri="{9D8B030D-6E8A-4147-A177-3AD203B41FA5}">
                      <a16:colId xmlns:a16="http://schemas.microsoft.com/office/drawing/2014/main" val="839046181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824117600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3433826216"/>
                    </a:ext>
                  </a:extLst>
                </a:gridCol>
              </a:tblGrid>
              <a:tr h="488934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Postępowania z mieniem zabezpieczonym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679442"/>
                  </a:ext>
                </a:extLst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41676"/>
                  </a:ext>
                </a:extLst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119,5%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551085"/>
                  </a:ext>
                </a:extLst>
              </a:tr>
            </a:tbl>
          </a:graphicData>
        </a:graphic>
      </p:graphicFrame>
      <p:sp>
        <p:nvSpPr>
          <p:cNvPr id="10" name="Prostokąt 9">
            <a:extLst>
              <a:ext uri="{FF2B5EF4-FFF2-40B4-BE49-F238E27FC236}">
                <a16:creationId xmlns:a16="http://schemas.microsoft.com/office/drawing/2014/main" id="{E5655A78-AF87-41B9-B2D7-961F417071C4}"/>
              </a:ext>
            </a:extLst>
          </p:cNvPr>
          <p:cNvSpPr/>
          <p:nvPr/>
        </p:nvSpPr>
        <p:spPr>
          <a:xfrm>
            <a:off x="2555775" y="3140968"/>
            <a:ext cx="59766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  <a:p>
            <a:pPr algn="ctr"/>
            <a:endParaRPr lang="pl-PL" sz="24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F36363AE-3FC2-47D2-9190-A61D69CFF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924987"/>
              </p:ext>
            </p:extLst>
          </p:nvPr>
        </p:nvGraphicFramePr>
        <p:xfrm>
          <a:off x="2051720" y="3402358"/>
          <a:ext cx="6624735" cy="1617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45">
                  <a:extLst>
                    <a:ext uri="{9D8B030D-6E8A-4147-A177-3AD203B41FA5}">
                      <a16:colId xmlns:a16="http://schemas.microsoft.com/office/drawing/2014/main" val="3817857488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4262928221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val="1150918992"/>
                    </a:ext>
                  </a:extLst>
                </a:gridCol>
              </a:tblGrid>
              <a:tr h="488934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mienia zabezpieczonego (PLN)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19439"/>
                  </a:ext>
                </a:extLst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24693"/>
                  </a:ext>
                </a:extLst>
              </a:tr>
              <a:tr h="488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284040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1773166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624,3%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80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38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840760" cy="706090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n-lt"/>
              </a:rPr>
              <a:t>Wydział Prewencji i Ruchu Drogowego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EBAD3C-2F68-41D0-954C-A20547A73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63" y="1507184"/>
            <a:ext cx="4963599" cy="44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0"/>
            <a:ext cx="6840760" cy="1440160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CZAS REAKCJI NA ZDARZENIE </a:t>
            </a: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 2022 roku.</a:t>
            </a: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17D70BB-E192-49AF-8B55-DADCDA9C3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590013"/>
              </p:ext>
            </p:extLst>
          </p:nvPr>
        </p:nvGraphicFramePr>
        <p:xfrm>
          <a:off x="1907704" y="2276872"/>
          <a:ext cx="705678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771">
                  <a:extLst>
                    <a:ext uri="{9D8B030D-6E8A-4147-A177-3AD203B41FA5}">
                      <a16:colId xmlns:a16="http://schemas.microsoft.com/office/drawing/2014/main" val="317801524"/>
                    </a:ext>
                  </a:extLst>
                </a:gridCol>
                <a:gridCol w="1425612">
                  <a:extLst>
                    <a:ext uri="{9D8B030D-6E8A-4147-A177-3AD203B41FA5}">
                      <a16:colId xmlns:a16="http://schemas.microsoft.com/office/drawing/2014/main" val="4147369211"/>
                    </a:ext>
                  </a:extLst>
                </a:gridCol>
                <a:gridCol w="1425612">
                  <a:extLst>
                    <a:ext uri="{9D8B030D-6E8A-4147-A177-3AD203B41FA5}">
                      <a16:colId xmlns:a16="http://schemas.microsoft.com/office/drawing/2014/main" val="3266924430"/>
                    </a:ext>
                  </a:extLst>
                </a:gridCol>
                <a:gridCol w="1496894">
                  <a:extLst>
                    <a:ext uri="{9D8B030D-6E8A-4147-A177-3AD203B41FA5}">
                      <a16:colId xmlns:a16="http://schemas.microsoft.com/office/drawing/2014/main" val="845093910"/>
                    </a:ext>
                  </a:extLst>
                </a:gridCol>
                <a:gridCol w="1496895">
                  <a:extLst>
                    <a:ext uri="{9D8B030D-6E8A-4147-A177-3AD203B41FA5}">
                      <a16:colId xmlns:a16="http://schemas.microsoft.com/office/drawing/2014/main" val="2662737793"/>
                    </a:ext>
                  </a:extLst>
                </a:gridCol>
              </a:tblGrid>
              <a:tr h="913948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Jednostka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Oczekiwany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Miernik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„PILNE”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Osiągnięty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Miernik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„PILNE”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Oczekiwany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Miernik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„ZWYKŁE”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Osiągnięty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Miernik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„ZWYKŁE”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061812"/>
                  </a:ext>
                </a:extLst>
              </a:tr>
              <a:tr h="1462316">
                <a:tc>
                  <a:txBody>
                    <a:bodyPr/>
                    <a:lstStyle/>
                    <a:p>
                      <a:endParaRPr lang="pl-PL" dirty="0"/>
                    </a:p>
                    <a:p>
                      <a:r>
                        <a:rPr lang="pl-PL" dirty="0"/>
                        <a:t>KPP Gołdap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dirty="0"/>
                        <a:t>08:30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06:33</a:t>
                      </a:r>
                    </a:p>
                    <a:p>
                      <a:pPr algn="ctr"/>
                      <a:endParaRPr lang="pl-PL" dirty="0"/>
                    </a:p>
                    <a:p>
                      <a:pPr algn="ctr"/>
                      <a:endParaRPr lang="pl-PL" dirty="0"/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dirty="0"/>
                        <a:t>09</a:t>
                      </a:r>
                      <a:r>
                        <a:rPr lang="pl-PL" dirty="0">
                          <a:sym typeface="Wingdings" panose="05000000000000000000" pitchFamily="2" charset="2"/>
                        </a:rPr>
                        <a:t>:00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07:28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22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3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8245" y="620688"/>
            <a:ext cx="6552728" cy="1008112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Ilość interwencji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5831253"/>
              </p:ext>
            </p:extLst>
          </p:nvPr>
        </p:nvGraphicFramePr>
        <p:xfrm>
          <a:off x="2483768" y="1628800"/>
          <a:ext cx="597666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999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2195736" y="751344"/>
            <a:ext cx="6264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u="sng" dirty="0"/>
          </a:p>
          <a:p>
            <a:endParaRPr lang="pl-PL" sz="2400" u="sng" dirty="0"/>
          </a:p>
          <a:p>
            <a:r>
              <a:rPr lang="pl-PL" sz="2400" u="sng" dirty="0"/>
              <a:t>Na dzień 01.01.2022 roku</a:t>
            </a:r>
          </a:p>
          <a:p>
            <a:endParaRPr lang="pl-PL" sz="2400" dirty="0"/>
          </a:p>
          <a:p>
            <a:r>
              <a:rPr lang="pl-PL" sz="2400" dirty="0"/>
              <a:t>66 etaty policyjne</a:t>
            </a:r>
          </a:p>
          <a:p>
            <a:r>
              <a:rPr lang="pl-PL" sz="2400" dirty="0"/>
              <a:t>13 etatów cywilnych</a:t>
            </a:r>
          </a:p>
          <a:p>
            <a:endParaRPr lang="pl-PL" sz="2400" dirty="0"/>
          </a:p>
          <a:p>
            <a:r>
              <a:rPr lang="pl-PL" sz="2400" dirty="0"/>
              <a:t>Zatrudnionych: </a:t>
            </a:r>
            <a:r>
              <a:rPr lang="pl-PL" sz="2400" dirty="0">
                <a:solidFill>
                  <a:srgbClr val="00B050"/>
                </a:solidFill>
              </a:rPr>
              <a:t>Pełne stany etatowe funkcjonariuszy i pracowników.</a:t>
            </a:r>
          </a:p>
          <a:p>
            <a:endParaRPr lang="pl-PL" sz="2400" u="sng" dirty="0"/>
          </a:p>
          <a:p>
            <a:r>
              <a:rPr lang="pl-PL" sz="2400" u="sng" dirty="0"/>
              <a:t>Na dzień 02.01.2023 roku </a:t>
            </a:r>
            <a:r>
              <a:rPr lang="pl-PL" sz="2400" i="1" dirty="0"/>
              <a:t>–</a:t>
            </a:r>
            <a:r>
              <a:rPr lang="pl-PL" sz="2400" i="1" dirty="0">
                <a:solidFill>
                  <a:srgbClr val="00B050"/>
                </a:solidFill>
              </a:rPr>
              <a:t> 100 % zatrudnienia funkcjonariuszy i pracowników.</a:t>
            </a:r>
            <a:endParaRPr lang="pl-PL" sz="2400" i="1" dirty="0"/>
          </a:p>
          <a:p>
            <a:endParaRPr lang="pl-PL" sz="2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n-lt"/>
              </a:rPr>
              <a:t>OBSADA ETATOWA KPP GOŁDAP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759B93E-0CA5-4C62-92A5-D046E633956B}"/>
              </a:ext>
            </a:extLst>
          </p:cNvPr>
          <p:cNvSpPr/>
          <p:nvPr/>
        </p:nvSpPr>
        <p:spPr>
          <a:xfrm>
            <a:off x="2286000" y="24133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9F773BF0-FED4-432A-BC9F-D819D40C3BBE}"/>
                  </a:ext>
                </a:extLst>
              </p14:cNvPr>
              <p14:cNvContentPartPr/>
              <p14:nvPr/>
            </p14:nvContentPartPr>
            <p14:xfrm>
              <a:off x="10644026" y="1064922"/>
              <a:ext cx="360" cy="3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9F773BF0-FED4-432A-BC9F-D819D40C3B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35386" y="10562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9C93336D-702B-48AB-B7E5-B1A9F23396F1}"/>
                  </a:ext>
                </a:extLst>
              </p14:cNvPr>
              <p14:cNvContentPartPr/>
              <p14:nvPr/>
            </p14:nvContentPartPr>
            <p14:xfrm>
              <a:off x="-1553854" y="257082"/>
              <a:ext cx="360" cy="3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9C93336D-702B-48AB-B7E5-B1A9F2339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62854" y="24808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8706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840760" cy="1728192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Liczba bezwzględna policjantów skierowanych do służby patrolowej i obchodowej.</a:t>
            </a:r>
          </a:p>
        </p:txBody>
      </p:sp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val="2464547063"/>
              </p:ext>
            </p:extLst>
          </p:nvPr>
        </p:nvGraphicFramePr>
        <p:xfrm>
          <a:off x="2195736" y="2066176"/>
          <a:ext cx="648072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10CB73C1-8CC0-4D29-9E0E-E414423E8B96}"/>
              </a:ext>
            </a:extLst>
          </p:cNvPr>
          <p:cNvSpPr txBox="1"/>
          <p:nvPr/>
        </p:nvSpPr>
        <p:spPr>
          <a:xfrm>
            <a:off x="5652120" y="5664352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7481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52728" cy="100811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Ilość osób zatrzymanych w PDOZ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9724569"/>
              </p:ext>
            </p:extLst>
          </p:nvPr>
        </p:nvGraphicFramePr>
        <p:xfrm>
          <a:off x="2172059" y="1664804"/>
          <a:ext cx="636038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197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52728" cy="100811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Ilość zaistniałych wypadków </a:t>
            </a: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 kolizji drogowych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57076"/>
              </p:ext>
            </p:extLst>
          </p:nvPr>
        </p:nvGraphicFramePr>
        <p:xfrm>
          <a:off x="2267744" y="1268760"/>
          <a:ext cx="633670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0866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264696" cy="100811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Liczba ofiar śmiertelnych i rannych </a:t>
            </a:r>
            <a:b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 wypadkach drogowych</a:t>
            </a:r>
            <a:endParaRPr lang="pl-PL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544518"/>
              </p:ext>
            </p:extLst>
          </p:nvPr>
        </p:nvGraphicFramePr>
        <p:xfrm>
          <a:off x="2411760" y="1700808"/>
          <a:ext cx="6336704" cy="432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229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264696" cy="1008112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Stan Bezpieczeństwa  na drogach powiatu gołdapskiego w </a:t>
            </a:r>
            <a:r>
              <a:rPr lang="pl-PL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2022 roku.</a:t>
            </a:r>
            <a:endParaRPr lang="pl-PL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576470"/>
              </p:ext>
            </p:extLst>
          </p:nvPr>
        </p:nvGraphicFramePr>
        <p:xfrm>
          <a:off x="2411760" y="1700808"/>
          <a:ext cx="6336704" cy="432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1715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C:\Users\user\Desktop\Narada wojewódzka z MSWiA\sz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97" y="0"/>
            <a:ext cx="7378403" cy="685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851195" y="6196662"/>
            <a:ext cx="31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Stan na dzień 31 grudnia 2018r.</a:t>
            </a:r>
          </a:p>
        </p:txBody>
      </p:sp>
      <p:pic>
        <p:nvPicPr>
          <p:cNvPr id="8" name="Picture 12" descr="C:\Users\user\Desktop\Narada wojewódzka z MSWiA\KWP Olsztyn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6573837" cy="171450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9" name="Picture 13" descr="C:\Users\user\Desktop\Narada wojewódzka z MSWiA\KWP Olsztyn map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4847"/>
            <a:ext cx="4246563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user\Desktop\Narada wojewódzka z MSWiA\KWP Olsztyn log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30888"/>
            <a:ext cx="7308304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556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476672"/>
            <a:ext cx="7087923" cy="759296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Krajowa Mapa Zagrożeń Bezpieczeństwa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534" y="1372401"/>
            <a:ext cx="6112755" cy="373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137205"/>
              </p:ext>
            </p:extLst>
          </p:nvPr>
        </p:nvGraphicFramePr>
        <p:xfrm>
          <a:off x="2355534" y="5373216"/>
          <a:ext cx="6112755" cy="768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6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1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 zgłoszeń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Potwierdzonych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 (+27)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3851195" y="6196662"/>
            <a:ext cx="317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Stan na dzień 31 grudnia 2022 r.</a:t>
            </a:r>
          </a:p>
        </p:txBody>
      </p:sp>
    </p:spTree>
    <p:extLst>
      <p:ext uri="{BB962C8B-B14F-4D97-AF65-F5344CB8AC3E}">
        <p14:creationId xmlns:p14="http://schemas.microsoft.com/office/powerpoint/2010/main" val="1217484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655875" cy="759296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Krajowa Mapa Zagrożeń Bezpieczeństwa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231200"/>
              </p:ext>
            </p:extLst>
          </p:nvPr>
        </p:nvGraphicFramePr>
        <p:xfrm>
          <a:off x="1904007" y="1556792"/>
          <a:ext cx="7060482" cy="46401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3262610545"/>
                    </a:ext>
                  </a:extLst>
                </a:gridCol>
              </a:tblGrid>
              <a:tr h="44670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WYBRANE KATEGORIE ZAGROŻEŃ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Niewłaściwa infrastruktura drogowa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968408"/>
                  </a:ext>
                </a:extLst>
              </a:tr>
              <a:tr h="58943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Dzikie wysypiska śmieci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789174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Przekraczanie dozwolonej prędkości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0884214"/>
                  </a:ext>
                </a:extLst>
              </a:tr>
              <a:tr h="58943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Spożywanie alkoholu w miejscach niedozwolonych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0100213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Nieprawidłowe parkowanie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7716864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Grupowanie się małoletnich zagrożonych demoralizacją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2295558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Używanie środków odurzających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9736147"/>
                  </a:ext>
                </a:extLst>
              </a:tr>
              <a:tr h="44670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Wałęsające się bezpańskie psy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5753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931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043608" y="332656"/>
            <a:ext cx="8100392" cy="15841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 </a:t>
            </a:r>
          </a:p>
          <a:p>
            <a:pPr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PROFILAKTYCZNE 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BBBF418-1276-487A-991B-E7647939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746465"/>
            <a:ext cx="3600400" cy="42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8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 lIns="0" tIns="0" rIns="0" bIns="0" anchor="ctr" anchorCtr="1">
            <a:normAutofit/>
          </a:bodyPr>
          <a:lstStyle/>
          <a:p>
            <a:pPr lvl="0"/>
            <a:r>
              <a:rPr lang="pl-PL" sz="2800" dirty="0">
                <a:solidFill>
                  <a:schemeClr val="tx2"/>
                </a:solidFill>
              </a:rPr>
              <a:t>Otwarte Jednostki Policji – dzieci odwiedzają policjantów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CCB218-8D8E-4242-807A-359256038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900" y="1385328"/>
            <a:ext cx="3409112" cy="23654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06FC25-F3D8-4F9B-A988-177346922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620" y="1385329"/>
            <a:ext cx="3164098" cy="236545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5CD9011-A6F7-4A2D-A787-FE30BF20B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314" y="3861048"/>
            <a:ext cx="6533532" cy="293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12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994122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+mn-lt"/>
              </a:rPr>
              <a:t>Poczucie bezpieczeństwa </a:t>
            </a:r>
            <a:br>
              <a:rPr lang="pl-PL" sz="2400" dirty="0">
                <a:solidFill>
                  <a:schemeClr val="tx2"/>
                </a:solidFill>
                <a:latin typeface="+mn-lt"/>
              </a:rPr>
            </a:br>
            <a:r>
              <a:rPr lang="pl-PL" sz="2400" dirty="0">
                <a:solidFill>
                  <a:schemeClr val="tx2"/>
                </a:solidFill>
                <a:latin typeface="+mn-lt"/>
              </a:rPr>
              <a:t>i zagrożenie przestępczością</a:t>
            </a:r>
          </a:p>
        </p:txBody>
      </p:sp>
      <p:sp>
        <p:nvSpPr>
          <p:cNvPr id="7" name="Prostokąt 6"/>
          <p:cNvSpPr/>
          <p:nvPr/>
        </p:nvSpPr>
        <p:spPr>
          <a:xfrm>
            <a:off x="4211960" y="607117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400" dirty="0"/>
              <a:t>Źródło: CBOS,  Komunikat z Badań  Nr 76/2022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4D5A007-54F1-4D21-B981-BD0FC38E4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96" y="1376772"/>
            <a:ext cx="690911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0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 lIns="0" tIns="0" rIns="0" bIns="0" anchor="ctr" anchorCtr="1">
            <a:normAutofit/>
          </a:bodyPr>
          <a:lstStyle/>
          <a:p>
            <a:pPr lvl="0"/>
            <a:r>
              <a:rPr lang="pl-PL" sz="2800" dirty="0">
                <a:solidFill>
                  <a:schemeClr val="tx2"/>
                </a:solidFill>
              </a:rPr>
              <a:t>Bezpieczne wakacje – policjanci przypominali o bezpieczeństwie nad wodą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8ECEA30-08BE-4E6D-92AD-375FF979B9F6}"/>
              </a:ext>
            </a:extLst>
          </p:cNvPr>
          <p:cNvSpPr/>
          <p:nvPr/>
        </p:nvSpPr>
        <p:spPr>
          <a:xfrm>
            <a:off x="1896681" y="4653136"/>
            <a:ext cx="6949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Mając na celu poprawę bezpieczeństwa mieszkańców i turystów wypoczywających nad wodami w powiecie gołdapskim miejscowi policjanci nad jeziorami w Gołdapi, w m. Pluszkiejmy i Kiepojcie przypomnieli o zasadach bezpieczeństwa nad wodą oraz rozdawali ulotki i gadżety promujące ten rodzaj wypoczynku.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18D815-B68C-48A4-9B68-077F2A106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296" y="1988840"/>
            <a:ext cx="3359187" cy="252396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7851F00-7348-4C67-B72F-3739BF549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225" y="1988840"/>
            <a:ext cx="33589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27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 lIns="0" tIns="0" rIns="0" bIns="0" anchor="ctr" anchorCtr="1">
            <a:normAutofit/>
          </a:bodyPr>
          <a:lstStyle/>
          <a:p>
            <a:pPr lvl="0"/>
            <a:r>
              <a:rPr lang="pl-PL" sz="2800" dirty="0">
                <a:solidFill>
                  <a:schemeClr val="tx2"/>
                </a:solidFill>
              </a:rPr>
              <a:t>Wakacje na rowerze - policjanci dbają o bezpieczeństwo cyklistów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8ECEA30-08BE-4E6D-92AD-375FF979B9F6}"/>
              </a:ext>
            </a:extLst>
          </p:cNvPr>
          <p:cNvSpPr/>
          <p:nvPr/>
        </p:nvSpPr>
        <p:spPr>
          <a:xfrm>
            <a:off x="1943040" y="2274838"/>
            <a:ext cx="6949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C5378A8-67A2-4397-8838-9C0FA48D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406" y="1844824"/>
            <a:ext cx="3414056" cy="256054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106A4EB-DB93-46AC-A46D-BFB3534D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174" y="1844824"/>
            <a:ext cx="3420152" cy="256663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18B72291-B2EE-44BC-8707-3D2B06A4ED84}"/>
              </a:ext>
            </a:extLst>
          </p:cNvPr>
          <p:cNvSpPr/>
          <p:nvPr/>
        </p:nvSpPr>
        <p:spPr>
          <a:xfrm>
            <a:off x="1820903" y="4551511"/>
            <a:ext cx="68856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l-PL" spc="-1" dirty="0">
                <a:solidFill>
                  <a:srgbClr val="FFFFFF"/>
                </a:solidFill>
              </a:rPr>
              <a:t>Z grupą cyklistów „Rowerowa Gołdap” z terenu Gołdapi, która zorganizowała wycieczkę spotkali się gołdapscy policjanci. Dzielnicowy natomiast przeprowadził pogadankę o bezpieczeństwie z uczniami z Grabowa, a przed wyprawą wręczył opaski odblaskowe i odblaskowe naklejki na rowery. Cykliści zatem świecili na drodze przykładem.</a:t>
            </a:r>
            <a:endParaRPr lang="pl-PL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019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 lIns="0" tIns="0" rIns="0" bIns="0" anchor="ctr" anchorCtr="1">
            <a:normAutofit fontScale="90000"/>
          </a:bodyPr>
          <a:lstStyle/>
          <a:p>
            <a:r>
              <a:rPr lang="pl-PL" sz="2800" spc="-1" dirty="0">
                <a:solidFill>
                  <a:srgbClr val="FFFFFF"/>
                </a:solidFill>
              </a:rPr>
              <a:t> </a:t>
            </a:r>
            <a:r>
              <a:rPr lang="pl-PL" sz="2800" spc="-1" dirty="0">
                <a:solidFill>
                  <a:schemeClr val="tx2"/>
                </a:solidFill>
              </a:rPr>
              <a:t>PROFILAKTYKA SMYKA – uroczyste  podsumowanie działań</a:t>
            </a:r>
            <a:br>
              <a:rPr lang="pl-PL" sz="2800" spc="-1" dirty="0">
                <a:solidFill>
                  <a:srgbClr val="FFFFFF"/>
                </a:solidFill>
                <a:latin typeface="Times New Roman"/>
              </a:rPr>
            </a:b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8ECEA30-08BE-4E6D-92AD-375FF979B9F6}"/>
              </a:ext>
            </a:extLst>
          </p:cNvPr>
          <p:cNvSpPr/>
          <p:nvPr/>
        </p:nvSpPr>
        <p:spPr>
          <a:xfrm>
            <a:off x="1943040" y="2274838"/>
            <a:ext cx="6949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8B72291-B2EE-44BC-8707-3D2B06A4ED84}"/>
              </a:ext>
            </a:extLst>
          </p:cNvPr>
          <p:cNvSpPr/>
          <p:nvPr/>
        </p:nvSpPr>
        <p:spPr>
          <a:xfrm>
            <a:off x="1835696" y="2274838"/>
            <a:ext cx="6885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C03C0DF-4E04-43E5-B4AA-3EA3306A0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16" y="1052736"/>
            <a:ext cx="4200508" cy="27983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5E4E1F3-26B7-4773-A299-57BDE6DB9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515" y="3933056"/>
            <a:ext cx="4188315" cy="280440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429C3B20-9DC7-46D1-A3EE-3934B6950E52}"/>
              </a:ext>
            </a:extLst>
          </p:cNvPr>
          <p:cNvSpPr/>
          <p:nvPr/>
        </p:nvSpPr>
        <p:spPr>
          <a:xfrm>
            <a:off x="1737360" y="1198558"/>
            <a:ext cx="29546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Komendant Powiatowy Policji w Gołdapi został w sposób szczególny wyróżniony podczas Gali podsumowującej Profilaktykę Smyka – z rąk Pana Generała otrzymał Order „Przyjaciela </a:t>
            </a:r>
            <a:r>
              <a:rPr lang="pl-PL" sz="1600" dirty="0" err="1"/>
              <a:t>Poli</a:t>
            </a:r>
            <a:r>
              <a:rPr lang="pl-PL" sz="1600" dirty="0"/>
              <a:t>”.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BCE6BB2-EE31-4D02-B368-E2D394AA0062}"/>
              </a:ext>
            </a:extLst>
          </p:cNvPr>
          <p:cNvSpPr/>
          <p:nvPr/>
        </p:nvSpPr>
        <p:spPr>
          <a:xfrm>
            <a:off x="1737360" y="3940545"/>
            <a:ext cx="3131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W gronie  wyróżnionych funkcjonariuszy przez Komendanta Wojewódzkiego Policji w Olsztynie znalazła się  kom. Marta Andruczyk. To dzięki jej kreatywności i umiejętności poruszania się wśród różnych grup wiekowych dzieci pokochały pomocniczkę policjantów – Polę.</a:t>
            </a:r>
          </a:p>
        </p:txBody>
      </p:sp>
    </p:spTree>
    <p:extLst>
      <p:ext uri="{BB962C8B-B14F-4D97-AF65-F5344CB8AC3E}">
        <p14:creationId xmlns:p14="http://schemas.microsoft.com/office/powerpoint/2010/main" val="2142936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 lIns="0" tIns="0" rIns="0" bIns="0" anchor="ctr" anchorCtr="1">
            <a:normAutofit fontScale="90000"/>
          </a:bodyPr>
          <a:lstStyle/>
          <a:p>
            <a:r>
              <a:rPr lang="pl-PL" sz="2800" spc="-1" dirty="0">
                <a:solidFill>
                  <a:srgbClr val="FFFFFF"/>
                </a:solidFill>
              </a:rPr>
              <a:t> </a:t>
            </a:r>
            <a:br>
              <a:rPr lang="pl-PL" sz="2800" spc="-1" dirty="0">
                <a:solidFill>
                  <a:srgbClr val="FFFFFF"/>
                </a:solidFill>
              </a:rPr>
            </a:br>
            <a:r>
              <a:rPr lang="pl-PL" sz="2800" spc="-1" dirty="0">
                <a:solidFill>
                  <a:schemeClr val="tx2"/>
                </a:solidFill>
              </a:rPr>
              <a:t>Cała Polska Czyta Dzieciom</a:t>
            </a:r>
            <a:br>
              <a:rPr lang="pl-PL" sz="2800" b="1" spc="-1" dirty="0">
                <a:solidFill>
                  <a:schemeClr val="tx2"/>
                </a:solidFill>
              </a:rPr>
            </a:br>
            <a:br>
              <a:rPr lang="pl-PL" sz="2800" b="1" spc="-1" dirty="0">
                <a:solidFill>
                  <a:srgbClr val="FFFFFF"/>
                </a:solidFill>
                <a:latin typeface="Times New Roman"/>
              </a:rPr>
            </a:br>
            <a:endParaRPr lang="pl-PL" sz="2800" b="1" dirty="0">
              <a:solidFill>
                <a:schemeClr val="tx2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8ECEA30-08BE-4E6D-92AD-375FF979B9F6}"/>
              </a:ext>
            </a:extLst>
          </p:cNvPr>
          <p:cNvSpPr/>
          <p:nvPr/>
        </p:nvSpPr>
        <p:spPr>
          <a:xfrm>
            <a:off x="1943040" y="2274838"/>
            <a:ext cx="6949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8B72291-B2EE-44BC-8707-3D2B06A4ED84}"/>
              </a:ext>
            </a:extLst>
          </p:cNvPr>
          <p:cNvSpPr/>
          <p:nvPr/>
        </p:nvSpPr>
        <p:spPr>
          <a:xfrm>
            <a:off x="1835696" y="2274838"/>
            <a:ext cx="6885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  <a:p>
            <a:pPr algn="just">
              <a:lnSpc>
                <a:spcPct val="100000"/>
              </a:lnSpc>
            </a:pPr>
            <a:endParaRPr lang="pl-PL" spc="-1" dirty="0">
              <a:solidFill>
                <a:srgbClr val="FFFFFF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CAE61A5-3498-440D-9CCA-78663EBC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960255"/>
            <a:ext cx="3289705" cy="24687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5439380-9D7D-4BFC-BC63-65BD2BECB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040" y="3716696"/>
            <a:ext cx="1991109" cy="264855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2A8DF02-9B77-4880-8C05-2758544FB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160" y="960255"/>
            <a:ext cx="3863495" cy="212394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B8D05DC0-82F2-4321-B5F8-D9FF0B008FF6}"/>
              </a:ext>
            </a:extLst>
          </p:cNvPr>
          <p:cNvSpPr/>
          <p:nvPr/>
        </p:nvSpPr>
        <p:spPr>
          <a:xfrm>
            <a:off x="4018835" y="3716696"/>
            <a:ext cx="47889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/>
              <a:t>Podczas spotkań stróże prawa zachęcali najmłodszych do czytania książek, przypominając że lektura wprowadza czytelnika w świat uniwersalnych wartości moralnych, takich jak mądrość, odpowiedzialność, sprawiedliwość czy uczciwość. Bajki uczą reguł dobra i zła oraz wpajają wzory prawidłowych zachowań. </a:t>
            </a:r>
          </a:p>
        </p:txBody>
      </p:sp>
    </p:spTree>
    <p:extLst>
      <p:ext uri="{BB962C8B-B14F-4D97-AF65-F5344CB8AC3E}">
        <p14:creationId xmlns:p14="http://schemas.microsoft.com/office/powerpoint/2010/main" val="3544548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ytuł 1_2"/>
          <p:cNvSpPr txBox="1"/>
          <p:nvPr/>
        </p:nvSpPr>
        <p:spPr>
          <a:xfrm>
            <a:off x="1737360" y="44640"/>
            <a:ext cx="6949080" cy="93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2800" b="0" strike="noStrike" spc="-1" dirty="0">
                <a:solidFill>
                  <a:schemeClr val="tx2"/>
                </a:solidFill>
                <a:latin typeface="Arial"/>
              </a:rPr>
              <a:t>Policjanci odwiedzają dzieci w szkołach</a:t>
            </a:r>
            <a:endParaRPr lang="pl-PL" sz="2800" b="0" strike="noStrike" spc="-1" dirty="0">
              <a:solidFill>
                <a:schemeClr val="tx2"/>
              </a:solidFill>
              <a:latin typeface="Times New Roman"/>
            </a:endParaRPr>
          </a:p>
        </p:txBody>
      </p:sp>
      <p:sp>
        <p:nvSpPr>
          <p:cNvPr id="226" name="pole tekstowe 7_1"/>
          <p:cNvSpPr/>
          <p:nvPr/>
        </p:nvSpPr>
        <p:spPr>
          <a:xfrm>
            <a:off x="1979640" y="4639320"/>
            <a:ext cx="7056360" cy="115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227" name="Obraz 226"/>
          <p:cNvPicPr/>
          <p:nvPr/>
        </p:nvPicPr>
        <p:blipFill>
          <a:blip r:embed="rId3"/>
          <a:stretch/>
        </p:blipFill>
        <p:spPr>
          <a:xfrm>
            <a:off x="5580000" y="1080000"/>
            <a:ext cx="3420000" cy="2565000"/>
          </a:xfrm>
          <a:prstGeom prst="rect">
            <a:avLst/>
          </a:prstGeom>
          <a:ln w="0">
            <a:noFill/>
          </a:ln>
        </p:spPr>
      </p:pic>
      <p:pic>
        <p:nvPicPr>
          <p:cNvPr id="228" name="Obraz 227"/>
          <p:cNvPicPr/>
          <p:nvPr/>
        </p:nvPicPr>
        <p:blipFill>
          <a:blip r:embed="rId4"/>
          <a:stretch/>
        </p:blipFill>
        <p:spPr>
          <a:xfrm>
            <a:off x="5400000" y="3960000"/>
            <a:ext cx="3600000" cy="2700000"/>
          </a:xfrm>
          <a:prstGeom prst="rect">
            <a:avLst/>
          </a:prstGeom>
          <a:ln w="0">
            <a:noFill/>
          </a:ln>
        </p:spPr>
      </p:pic>
      <p:pic>
        <p:nvPicPr>
          <p:cNvPr id="229" name="Obraz 228"/>
          <p:cNvPicPr/>
          <p:nvPr/>
        </p:nvPicPr>
        <p:blipFill>
          <a:blip r:embed="rId5"/>
          <a:stretch/>
        </p:blipFill>
        <p:spPr>
          <a:xfrm>
            <a:off x="1829880" y="3960000"/>
            <a:ext cx="3390120" cy="2700000"/>
          </a:xfrm>
          <a:prstGeom prst="rect">
            <a:avLst/>
          </a:prstGeom>
          <a:ln w="0">
            <a:noFill/>
          </a:ln>
        </p:spPr>
      </p:pic>
      <p:pic>
        <p:nvPicPr>
          <p:cNvPr id="230" name="Obraz 229"/>
          <p:cNvPicPr/>
          <p:nvPr/>
        </p:nvPicPr>
        <p:blipFill>
          <a:blip r:embed="rId6"/>
          <a:stretch/>
        </p:blipFill>
        <p:spPr>
          <a:xfrm>
            <a:off x="1800000" y="1080000"/>
            <a:ext cx="3420000" cy="2565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86300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ytuł 1_8"/>
          <p:cNvSpPr txBox="1"/>
          <p:nvPr/>
        </p:nvSpPr>
        <p:spPr>
          <a:xfrm>
            <a:off x="1800000" y="44640"/>
            <a:ext cx="6949080" cy="93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rmAutofit fontScale="99000"/>
          </a:bodyPr>
          <a:lstStyle/>
          <a:p>
            <a:pPr algn="ctr">
              <a:lnSpc>
                <a:spcPct val="100000"/>
              </a:lnSpc>
            </a:pPr>
            <a:r>
              <a:rPr lang="pl-PL" sz="2800" b="0" strike="noStrike" spc="-1" dirty="0">
                <a:solidFill>
                  <a:schemeClr val="tx2"/>
                </a:solidFill>
                <a:latin typeface="Times New Roman"/>
              </a:rPr>
              <a:t>O bezpieczeństwie z seniorami</a:t>
            </a:r>
          </a:p>
        </p:txBody>
      </p:sp>
      <p:sp>
        <p:nvSpPr>
          <p:cNvPr id="240" name="pole tekstowe 7_10"/>
          <p:cNvSpPr/>
          <p:nvPr/>
        </p:nvSpPr>
        <p:spPr>
          <a:xfrm>
            <a:off x="1979640" y="4639320"/>
            <a:ext cx="705636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241" name="Obraz 240"/>
          <p:cNvPicPr/>
          <p:nvPr/>
        </p:nvPicPr>
        <p:blipFill>
          <a:blip r:embed="rId3"/>
          <a:stretch/>
        </p:blipFill>
        <p:spPr>
          <a:xfrm>
            <a:off x="1860120" y="4140000"/>
            <a:ext cx="3359880" cy="2520000"/>
          </a:xfrm>
          <a:prstGeom prst="rect">
            <a:avLst/>
          </a:prstGeom>
          <a:ln w="0">
            <a:noFill/>
          </a:ln>
        </p:spPr>
      </p:pic>
      <p:pic>
        <p:nvPicPr>
          <p:cNvPr id="242" name="Obraz 241"/>
          <p:cNvPicPr/>
          <p:nvPr/>
        </p:nvPicPr>
        <p:blipFill>
          <a:blip r:embed="rId4"/>
          <a:stretch/>
        </p:blipFill>
        <p:spPr>
          <a:xfrm>
            <a:off x="5550480" y="4140000"/>
            <a:ext cx="3449520" cy="2587320"/>
          </a:xfrm>
          <a:prstGeom prst="rect">
            <a:avLst/>
          </a:prstGeom>
          <a:ln w="0">
            <a:noFill/>
          </a:ln>
        </p:spPr>
      </p:pic>
      <p:pic>
        <p:nvPicPr>
          <p:cNvPr id="243" name="Obraz 242"/>
          <p:cNvPicPr/>
          <p:nvPr/>
        </p:nvPicPr>
        <p:blipFill>
          <a:blip r:embed="rId5"/>
          <a:stretch/>
        </p:blipFill>
        <p:spPr>
          <a:xfrm>
            <a:off x="5580000" y="1260000"/>
            <a:ext cx="3417120" cy="2562840"/>
          </a:xfrm>
          <a:prstGeom prst="rect">
            <a:avLst/>
          </a:prstGeom>
          <a:ln w="0">
            <a:noFill/>
          </a:ln>
        </p:spPr>
      </p:pic>
      <p:pic>
        <p:nvPicPr>
          <p:cNvPr id="244" name="Obraz 243"/>
          <p:cNvPicPr/>
          <p:nvPr/>
        </p:nvPicPr>
        <p:blipFill>
          <a:blip r:embed="rId6"/>
          <a:stretch/>
        </p:blipFill>
        <p:spPr>
          <a:xfrm>
            <a:off x="1890360" y="1260000"/>
            <a:ext cx="3509640" cy="2632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13642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ytuł 1_1"/>
          <p:cNvSpPr txBox="1"/>
          <p:nvPr/>
        </p:nvSpPr>
        <p:spPr>
          <a:xfrm>
            <a:off x="1800000" y="44640"/>
            <a:ext cx="6949080" cy="93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rmAutofit fontScale="91500"/>
          </a:bodyPr>
          <a:lstStyle/>
          <a:p>
            <a:pPr algn="ctr">
              <a:lnSpc>
                <a:spcPct val="100000"/>
              </a:lnSpc>
            </a:pPr>
            <a:r>
              <a:rPr lang="pl-PL" sz="2800" b="0" strike="noStrike" spc="-1" dirty="0">
                <a:solidFill>
                  <a:schemeClr val="tx2"/>
                </a:solidFill>
                <a:latin typeface="Arial"/>
              </a:rPr>
              <a:t>Funkcjonariusze spotykają się z mieszkańcami podczas różnych imprez plenerowych </a:t>
            </a:r>
            <a:endParaRPr lang="pl-PL" sz="2800" b="0" strike="noStrike" spc="-1" dirty="0">
              <a:solidFill>
                <a:schemeClr val="tx2"/>
              </a:solidFill>
              <a:latin typeface="Times New Roman"/>
            </a:endParaRPr>
          </a:p>
        </p:txBody>
      </p:sp>
      <p:sp>
        <p:nvSpPr>
          <p:cNvPr id="246" name="pole tekstowe 7_0"/>
          <p:cNvSpPr/>
          <p:nvPr/>
        </p:nvSpPr>
        <p:spPr>
          <a:xfrm>
            <a:off x="1979640" y="4639320"/>
            <a:ext cx="705636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247" name="Obraz 246"/>
          <p:cNvPicPr/>
          <p:nvPr/>
        </p:nvPicPr>
        <p:blipFill>
          <a:blip r:embed="rId3"/>
          <a:stretch/>
        </p:blipFill>
        <p:spPr>
          <a:xfrm>
            <a:off x="5220000" y="1260000"/>
            <a:ext cx="3600000" cy="2520000"/>
          </a:xfrm>
          <a:prstGeom prst="rect">
            <a:avLst/>
          </a:prstGeom>
          <a:ln w="0">
            <a:noFill/>
          </a:ln>
        </p:spPr>
      </p:pic>
      <p:pic>
        <p:nvPicPr>
          <p:cNvPr id="248" name="Obraz 247"/>
          <p:cNvPicPr/>
          <p:nvPr/>
        </p:nvPicPr>
        <p:blipFill>
          <a:blip r:embed="rId4"/>
          <a:stretch/>
        </p:blipFill>
        <p:spPr>
          <a:xfrm>
            <a:off x="5400000" y="3960000"/>
            <a:ext cx="3420000" cy="2565000"/>
          </a:xfrm>
          <a:prstGeom prst="rect">
            <a:avLst/>
          </a:prstGeom>
          <a:ln w="0">
            <a:noFill/>
          </a:ln>
        </p:spPr>
      </p:pic>
      <p:pic>
        <p:nvPicPr>
          <p:cNvPr id="249" name="Obraz 248"/>
          <p:cNvPicPr/>
          <p:nvPr/>
        </p:nvPicPr>
        <p:blipFill>
          <a:blip r:embed="rId5"/>
          <a:stretch/>
        </p:blipFill>
        <p:spPr>
          <a:xfrm>
            <a:off x="1800000" y="1260000"/>
            <a:ext cx="3360240" cy="2520000"/>
          </a:xfrm>
          <a:prstGeom prst="rect">
            <a:avLst/>
          </a:prstGeom>
          <a:ln w="0">
            <a:noFill/>
          </a:ln>
        </p:spPr>
      </p:pic>
      <p:pic>
        <p:nvPicPr>
          <p:cNvPr id="250" name="Obraz 249"/>
          <p:cNvPicPr/>
          <p:nvPr/>
        </p:nvPicPr>
        <p:blipFill>
          <a:blip r:embed="rId6"/>
          <a:stretch/>
        </p:blipFill>
        <p:spPr>
          <a:xfrm>
            <a:off x="1800000" y="4007160"/>
            <a:ext cx="3297240" cy="24728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24681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B421720-3732-482A-91B6-8B4D5E32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2700" b="1" dirty="0">
                <a:solidFill>
                  <a:schemeClr val="tx2"/>
                </a:solidFill>
              </a:rPr>
            </a:br>
            <a:r>
              <a:rPr lang="pl-PL" sz="2700" b="1" dirty="0">
                <a:solidFill>
                  <a:schemeClr val="tx2"/>
                </a:solidFill>
              </a:rPr>
              <a:t>W Komendzie Powiatowej Policji </a:t>
            </a:r>
            <a:br>
              <a:rPr lang="pl-PL" sz="2700" b="1" dirty="0">
                <a:solidFill>
                  <a:schemeClr val="tx2"/>
                </a:solidFill>
              </a:rPr>
            </a:br>
            <a:r>
              <a:rPr lang="pl-PL" sz="2700" b="1" dirty="0">
                <a:solidFill>
                  <a:schemeClr val="tx2"/>
                </a:solidFill>
              </a:rPr>
              <a:t>w Gołdapi  realizowane były trzy projekty: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872BC38-AB5B-4480-B5AF-964100BD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0" y="1600200"/>
            <a:ext cx="7299136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pl-PL" sz="2000" dirty="0">
                <a:solidFill>
                  <a:srgbClr val="92D050"/>
                </a:solidFill>
              </a:rPr>
              <a:t>"Bezpieczna Gmina Gołdap 2022"</a:t>
            </a:r>
            <a:endParaRPr lang="pl-PL" sz="2000" spc="-1" dirty="0">
              <a:solidFill>
                <a:srgbClr val="92D050"/>
              </a:solidFill>
              <a:latin typeface="Arial"/>
              <a:ea typeface="DejaVu Sans"/>
            </a:endParaRPr>
          </a:p>
          <a:p>
            <a:pPr marL="0" indent="0" algn="just">
              <a:spcBef>
                <a:spcPts val="1001"/>
              </a:spcBef>
              <a:buNone/>
              <a:tabLst>
                <a:tab pos="0" algn="l"/>
              </a:tabLst>
            </a:pPr>
            <a:r>
              <a:rPr lang="pl-PL" sz="1600" spc="-1" dirty="0">
                <a:ea typeface="DejaVu Sans"/>
              </a:rPr>
              <a:t>projekt dofinansowany z budżetu Gminy Gołdap z środków przeznaczonych na realizację „Gminnego Programu Profilaktyki i Rozwiązywania Problemów Alkoholowych oraz Przeciwdziałania Narkomanii dla Gminy Gołdap na rok 2022”.</a:t>
            </a:r>
          </a:p>
          <a:p>
            <a:pPr marL="0" indent="0" algn="just">
              <a:spcBef>
                <a:spcPts val="1001"/>
              </a:spcBef>
              <a:buNone/>
              <a:tabLst>
                <a:tab pos="0" algn="l"/>
              </a:tabLst>
            </a:pPr>
            <a:r>
              <a:rPr lang="pl-PL" sz="1600" spc="-1" dirty="0">
                <a:solidFill>
                  <a:srgbClr val="FFC000"/>
                </a:solidFill>
                <a:ea typeface="DejaVu Sans"/>
              </a:rPr>
              <a:t>( z przeznaczeniem na wyżywienie i zakwaterowanie f-</a:t>
            </a:r>
            <a:r>
              <a:rPr lang="pl-PL" sz="1600" spc="-1" dirty="0" err="1">
                <a:solidFill>
                  <a:srgbClr val="FFC000"/>
                </a:solidFill>
                <a:ea typeface="DejaVu Sans"/>
              </a:rPr>
              <a:t>szy</a:t>
            </a:r>
            <a:r>
              <a:rPr lang="pl-PL" sz="1600" spc="-1" dirty="0">
                <a:solidFill>
                  <a:srgbClr val="FFC000"/>
                </a:solidFill>
                <a:ea typeface="DejaVu Sans"/>
              </a:rPr>
              <a:t> OPP KWP w Olsztynie – 8863zł</a:t>
            </a:r>
            <a:endParaRPr lang="pl-PL" sz="1700" spc="-1" dirty="0">
              <a:solidFill>
                <a:srgbClr val="FFC000"/>
              </a:solidFill>
              <a:ea typeface="DejaVu Sans"/>
            </a:endParaRPr>
          </a:p>
          <a:p>
            <a:pPr marL="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pl-PL" sz="2400" spc="-1" dirty="0">
                <a:solidFill>
                  <a:srgbClr val="92D050"/>
                </a:solidFill>
                <a:latin typeface="Arial"/>
                <a:ea typeface="DejaVu Sans"/>
              </a:rPr>
              <a:t>„</a:t>
            </a:r>
            <a:r>
              <a:rPr lang="pl-PL" sz="2000" spc="-1" dirty="0">
                <a:solidFill>
                  <a:srgbClr val="92D050"/>
                </a:solidFill>
                <a:latin typeface="Arial"/>
                <a:ea typeface="DejaVu Sans"/>
              </a:rPr>
              <a:t>GOLDAPROFILAKTYCZNIE#UZALEŻNIONA” </a:t>
            </a:r>
            <a:endParaRPr lang="pl-PL" sz="2000" spc="-1" dirty="0">
              <a:solidFill>
                <a:srgbClr val="92D050"/>
              </a:solidFill>
              <a:latin typeface="Arial"/>
            </a:endParaRPr>
          </a:p>
          <a:p>
            <a:pPr marL="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pl-PL" sz="1600" spc="-1" dirty="0">
                <a:ea typeface="DejaVu Sans"/>
              </a:rPr>
              <a:t>projekt dofinansowany z budżetu Gminy Gołdap z środków przeznaczonych na realizację „Gminnego Programu Profilaktyki i Rozwiązywania Problemów Alkoholowych oraz Przeciwdziałania Narkomanii dla Gminy Gołdap na rok 2022”.</a:t>
            </a:r>
          </a:p>
          <a:p>
            <a:pPr marL="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pl-PL" sz="2000" dirty="0"/>
          </a:p>
          <a:p>
            <a:pPr marL="0" indent="0" algn="just">
              <a:buNone/>
            </a:pPr>
            <a:r>
              <a:rPr lang="pl-PL" sz="1800" dirty="0">
                <a:solidFill>
                  <a:srgbClr val="92D050"/>
                </a:solidFill>
              </a:rPr>
              <a:t>„ON, TY i JA- Razem bezpieczniej w Powiecie Gołdapskim” Projekt dofinansowany z „Rządowego programu ograniczania przestępczości i aspołecznych zachowań Razem bezpieczniej im. Władysława Stasiaka na lata 2022-2024”</a:t>
            </a:r>
          </a:p>
          <a:p>
            <a:pPr marL="0" indent="0">
              <a:buNone/>
            </a:pPr>
            <a:r>
              <a:rPr lang="pl-PL" sz="1600" dirty="0"/>
              <a:t>projekt realizowany przez Starostwo Powiatowe w  Gołdapi wspólnie z funkcjonariuszami KPP w Gołdapi.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3073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4006" y="-741"/>
            <a:ext cx="7239993" cy="1154097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Fundusz Wsparcia Policji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04007" y="1183306"/>
            <a:ext cx="7135688" cy="5558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Gołdap: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10.000 zł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na bieżącą działalność jednostki</a:t>
            </a:r>
          </a:p>
          <a:p>
            <a:pPr marL="0" indent="0">
              <a:buNone/>
            </a:pPr>
            <a:endParaRPr lang="pl-P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Banie Mazurskie: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6.000 zł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na bieżącą działalność jednostki</a:t>
            </a:r>
          </a:p>
          <a:p>
            <a:pPr marL="0" indent="0">
              <a:buNone/>
            </a:pP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Dubeninki:</a:t>
            </a:r>
            <a:b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6.000 zł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na bieżącą działalność jednostki</a:t>
            </a:r>
          </a:p>
          <a:p>
            <a:pPr marL="0" indent="0">
              <a:buNone/>
            </a:pP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Starostwo Powiatowe: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3.000 zł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dofinansowanie na bieżącą działalność jednostki</a:t>
            </a:r>
          </a:p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Nadleśnictwo Gołdap: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6.000 zł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na bieżącą działalność jednostki</a:t>
            </a: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20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259632" y="2636912"/>
            <a:ext cx="8319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pl-PL" altLang="pl-P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DZIĘKUJĘ ZA UWAGĘ</a:t>
            </a:r>
          </a:p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pl-PL" altLang="pl-PL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2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315200" cy="749433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Pion Kryminalny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D338B02-4297-46EB-996A-39E3B6562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88840"/>
            <a:ext cx="4090395" cy="3240360"/>
          </a:xfrm>
        </p:spPr>
      </p:pic>
    </p:spTree>
    <p:extLst>
      <p:ext uri="{BB962C8B-B14F-4D97-AF65-F5344CB8AC3E}">
        <p14:creationId xmlns:p14="http://schemas.microsoft.com/office/powerpoint/2010/main" val="3431166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6039" y="260648"/>
            <a:ext cx="5256584" cy="722049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Wykrywalność ogólna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767411"/>
              </p:ext>
            </p:extLst>
          </p:nvPr>
        </p:nvGraphicFramePr>
        <p:xfrm>
          <a:off x="2573667" y="1340768"/>
          <a:ext cx="5781327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KPP  GOŁDAP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Średnia</a:t>
                      </a:r>
                      <a:r>
                        <a:rPr lang="pl-PL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Województwa</a:t>
                      </a:r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2018r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 88,1 %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75,4 %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2019r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 86,8 %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75,8 %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2020r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 90,9 %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75,7 %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82,5%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72,6 %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97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2022r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95,4%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75,4 %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220610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2627784" y="4653137"/>
            <a:ext cx="57272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              I Miejsce w województwie</a:t>
            </a:r>
          </a:p>
          <a:p>
            <a:pPr algn="ctr"/>
            <a:endParaRPr lang="pl-PL" sz="2000" dirty="0"/>
          </a:p>
          <a:p>
            <a:r>
              <a:rPr lang="pl-PL" sz="2000" dirty="0"/>
              <a:t>Przestępstwa ogólne stwierdzone : 2021 – 375 </a:t>
            </a:r>
          </a:p>
          <a:p>
            <a:pPr algn="ctr"/>
            <a:r>
              <a:rPr lang="pl-PL" sz="2000" dirty="0"/>
              <a:t>                                             2022 – 1367 </a:t>
            </a:r>
          </a:p>
          <a:p>
            <a:pPr algn="ctr"/>
            <a:r>
              <a:rPr lang="pl-PL" sz="2000" dirty="0"/>
              <a:t>                                                                WD – 364,6%</a:t>
            </a:r>
          </a:p>
        </p:txBody>
      </p:sp>
    </p:spTree>
    <p:extLst>
      <p:ext uri="{BB962C8B-B14F-4D97-AF65-F5344CB8AC3E}">
        <p14:creationId xmlns:p14="http://schemas.microsoft.com/office/powerpoint/2010/main" val="116189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5165" y="764704"/>
            <a:ext cx="6898332" cy="753380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Przestępstwa  kryminalne - </a:t>
            </a:r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wykrywalność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266978"/>
              </p:ext>
            </p:extLst>
          </p:nvPr>
        </p:nvGraphicFramePr>
        <p:xfrm>
          <a:off x="2483768" y="1628800"/>
          <a:ext cx="6141372" cy="329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KPP  GOŁDAP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Średnia</a:t>
                      </a:r>
                      <a:r>
                        <a:rPr lang="pl-PL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Województwa</a:t>
                      </a:r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2018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85,1 %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68,4 %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2019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85,1 %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70,2 %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2020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91,6 %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70,1 %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3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2021rok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87,8 %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 69,1 %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3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90,5 %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71,4%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301162769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2339752" y="5085184"/>
            <a:ext cx="6285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                      I Miejsce w województwie</a:t>
            </a:r>
          </a:p>
          <a:p>
            <a:endParaRPr lang="pl-PL" sz="2000" dirty="0">
              <a:solidFill>
                <a:srgbClr val="FF0000"/>
              </a:solidFill>
            </a:endParaRPr>
          </a:p>
          <a:p>
            <a:pPr algn="ctr"/>
            <a:r>
              <a:rPr lang="pl-PL" sz="2000" dirty="0"/>
              <a:t>Przestępstwa kryminalne  stwierdzone : 2021 – 227</a:t>
            </a:r>
          </a:p>
          <a:p>
            <a:pPr algn="ctr"/>
            <a:r>
              <a:rPr lang="pl-PL" sz="2000" dirty="0"/>
              <a:t>                                                       2022 – 182 ( -45 )</a:t>
            </a:r>
          </a:p>
          <a:p>
            <a:pPr algn="ctr"/>
            <a:r>
              <a:rPr lang="pl-PL" sz="2000" dirty="0"/>
              <a:t>                                                                     WD - 80,2%</a:t>
            </a:r>
          </a:p>
        </p:txBody>
      </p:sp>
    </p:spTree>
    <p:extLst>
      <p:ext uri="{BB962C8B-B14F-4D97-AF65-F5344CB8AC3E}">
        <p14:creationId xmlns:p14="http://schemas.microsoft.com/office/powerpoint/2010/main" val="4081681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5165" y="764704"/>
            <a:ext cx="6898332" cy="753380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Przestępczość</a:t>
            </a:r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wybrane kategorie przestępstw 7 x 17 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434600"/>
              </p:ext>
            </p:extLst>
          </p:nvPr>
        </p:nvGraphicFramePr>
        <p:xfrm>
          <a:off x="2483768" y="1628800"/>
          <a:ext cx="6141369" cy="329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KPP  GOŁDAP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Średnia</a:t>
                      </a:r>
                      <a:r>
                        <a:rPr lang="pl-PL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Województwa</a:t>
                      </a:r>
                      <a:endParaRPr lang="pl-PL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2018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64,6 %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47,2 %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2019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73,0 %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49,2 %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2020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84,9 %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52,0 %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2021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82,5 %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54,5 %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itchFamily="18" charset="0"/>
                          <a:cs typeface="Times New Roman" pitchFamily="18" charset="0"/>
                        </a:rPr>
                        <a:t>79,7 %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itchFamily="18" charset="0"/>
                          <a:cs typeface="Times New Roman" pitchFamily="18" charset="0"/>
                        </a:rPr>
                        <a:t>59,7 %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2407914941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2464041" y="4937691"/>
            <a:ext cx="6141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                   II Miejsce w województwie</a:t>
            </a:r>
            <a:endParaRPr lang="pl-PL" sz="2000" dirty="0"/>
          </a:p>
          <a:p>
            <a:pPr algn="ctr"/>
            <a:r>
              <a:rPr lang="pl-PL" sz="2000" dirty="0"/>
              <a:t>Przestępstwa stwierdzone : 2021 – 95</a:t>
            </a:r>
          </a:p>
          <a:p>
            <a:pPr algn="ctr"/>
            <a:r>
              <a:rPr lang="pl-PL" sz="2000" dirty="0"/>
              <a:t>                                                    2022 – 67 (- 28)</a:t>
            </a:r>
          </a:p>
          <a:p>
            <a:pPr algn="ctr"/>
            <a:r>
              <a:rPr lang="pl-PL" sz="2000" dirty="0"/>
              <a:t>                                                                      WD - 70,5%</a:t>
            </a:r>
          </a:p>
        </p:txBody>
      </p:sp>
    </p:spTree>
    <p:extLst>
      <p:ext uri="{BB962C8B-B14F-4D97-AF65-F5344CB8AC3E}">
        <p14:creationId xmlns:p14="http://schemas.microsoft.com/office/powerpoint/2010/main" val="224029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419699"/>
            <a:ext cx="6264696" cy="792088"/>
          </a:xfrm>
        </p:spPr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Rozbój, kradzież i wymuszenia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754987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821164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pl-PL" sz="2400" dirty="0">
                          <a:latin typeface="Times New Roman" pitchFamily="18" charset="0"/>
                          <a:cs typeface="Times New Roman" pitchFamily="18" charset="0"/>
                        </a:rPr>
                        <a:t> (-3)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25 %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130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7864" y="419699"/>
            <a:ext cx="3312368" cy="792088"/>
          </a:xfrm>
        </p:spPr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Bójka i pobicie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9422F-8775-4A00-9074-938C0F80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                     </a:t>
            </a:r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061303"/>
              </p:ext>
            </p:extLst>
          </p:nvPr>
        </p:nvGraphicFramePr>
        <p:xfrm>
          <a:off x="2051720" y="3356992"/>
          <a:ext cx="65527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C3A4D4-D6B7-4211-9524-4308A36EF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600795"/>
              </p:ext>
            </p:extLst>
          </p:nvPr>
        </p:nvGraphicFramePr>
        <p:xfrm>
          <a:off x="2051720" y="1417045"/>
          <a:ext cx="6552728" cy="1501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404">
                  <a:extLst>
                    <a:ext uri="{9D8B030D-6E8A-4147-A177-3AD203B41FA5}">
                      <a16:colId xmlns:a16="http://schemas.microsoft.com/office/drawing/2014/main" val="3624427908"/>
                    </a:ext>
                  </a:extLst>
                </a:gridCol>
                <a:gridCol w="2912324">
                  <a:extLst>
                    <a:ext uri="{9D8B030D-6E8A-4147-A177-3AD203B41FA5}">
                      <a16:colId xmlns:a16="http://schemas.microsoft.com/office/drawing/2014/main" val="1180192135"/>
                    </a:ext>
                  </a:extLst>
                </a:gridCol>
              </a:tblGrid>
              <a:tr h="34700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Postępowania wszczęte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77997"/>
                  </a:ext>
                </a:extLst>
              </a:tr>
              <a:tr h="648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2022 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mes New Roman" pitchFamily="18" charset="0"/>
                          <a:cs typeface="Times New Roman" pitchFamily="18" charset="0"/>
                        </a:rPr>
                        <a:t>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66243"/>
                  </a:ext>
                </a:extLst>
              </a:tr>
              <a:tr h="400391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(+1)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itchFamily="18" charset="0"/>
                          <a:cs typeface="Times New Roman" pitchFamily="18" charset="0"/>
                        </a:rPr>
                        <a:t>150 %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01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007447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0D78C9"/>
      </a:accent3>
      <a:accent4>
        <a:srgbClr val="31479F"/>
      </a:accent4>
      <a:accent5>
        <a:srgbClr val="31479F"/>
      </a:accent5>
      <a:accent6>
        <a:srgbClr val="11B2EB"/>
      </a:accent6>
      <a:hlink>
        <a:srgbClr val="8BC9F7"/>
      </a:hlink>
      <a:folHlink>
        <a:srgbClr val="59A8D1"/>
      </a:folHlink>
    </a:clrScheme>
    <a:fontScheme name="Office — klasyczny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12062</TotalTime>
  <Words>1057</Words>
  <Application>Microsoft Office PowerPoint</Application>
  <PresentationFormat>Pokaz na ekranie (4:3)</PresentationFormat>
  <Paragraphs>425</Paragraphs>
  <Slides>39</Slides>
  <Notes>38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9" baseType="lpstr">
      <vt:lpstr>Microsoft YaHei</vt:lpstr>
      <vt:lpstr>Arial</vt:lpstr>
      <vt:lpstr>Arial Unicode MS</vt:lpstr>
      <vt:lpstr>Calibri</vt:lpstr>
      <vt:lpstr>DejaVu Sans</vt:lpstr>
      <vt:lpstr>Lucida Sans</vt:lpstr>
      <vt:lpstr>Tahoma</vt:lpstr>
      <vt:lpstr>Times New Roman</vt:lpstr>
      <vt:lpstr>Wingdings</vt:lpstr>
      <vt:lpstr>Motyw pakietu Office</vt:lpstr>
      <vt:lpstr>Prezentacja programu PowerPoint</vt:lpstr>
      <vt:lpstr>OBSADA ETATOWA KPP GOŁDAP</vt:lpstr>
      <vt:lpstr>Poczucie bezpieczeństwa  i zagrożenie przestępczością</vt:lpstr>
      <vt:lpstr>       Pion Kryminalny</vt:lpstr>
      <vt:lpstr>Wykrywalność ogólna</vt:lpstr>
      <vt:lpstr>Przestępstwa  kryminalne - wykrywalność</vt:lpstr>
      <vt:lpstr>Przestępczość – wybrane kategorie przestępstw 7 x 17 </vt:lpstr>
      <vt:lpstr>Rozbój, kradzież i wymuszenia</vt:lpstr>
      <vt:lpstr>Bójka i pobicie</vt:lpstr>
      <vt:lpstr>Uszczerbek na zdrowiu</vt:lpstr>
      <vt:lpstr>Kradzież z włamaniem</vt:lpstr>
      <vt:lpstr>Kradzież cudzej rzeczy</vt:lpstr>
      <vt:lpstr>Uszkodzenie rzeczy</vt:lpstr>
      <vt:lpstr>Ustawa o przeciwdziałaniu narkomanii. </vt:lpstr>
      <vt:lpstr>Przestępczość gospodarcza.</vt:lpstr>
      <vt:lpstr>Mienie zabezpieczone.</vt:lpstr>
      <vt:lpstr>Wydział Prewencji i Ruchu Drogowego</vt:lpstr>
      <vt:lpstr>   CZAS REAKCJI NA ZDARZENIE  w 2022 roku.  </vt:lpstr>
      <vt:lpstr>Ilość interwencji</vt:lpstr>
      <vt:lpstr>Liczba bezwzględna policjantów skierowanych do służby patrolowej i obchodowej.</vt:lpstr>
      <vt:lpstr>Ilość osób zatrzymanych w PDOZ</vt:lpstr>
      <vt:lpstr>Ilość zaistniałych wypadków  i kolizji drogowych</vt:lpstr>
      <vt:lpstr>Liczba ofiar śmiertelnych i rannych  w wypadkach drogowych</vt:lpstr>
      <vt:lpstr>Stan Bezpieczeństwa  na drogach powiatu gołdapskiego w 2022 roku.</vt:lpstr>
      <vt:lpstr>Prezentacja programu PowerPoint</vt:lpstr>
      <vt:lpstr>Krajowa Mapa Zagrożeń Bezpieczeństwa</vt:lpstr>
      <vt:lpstr>Krajowa Mapa Zagrożeń Bezpieczeństwa</vt:lpstr>
      <vt:lpstr>Prezentacja programu PowerPoint</vt:lpstr>
      <vt:lpstr>Otwarte Jednostki Policji – dzieci odwiedzają policjantów</vt:lpstr>
      <vt:lpstr>Bezpieczne wakacje – policjanci przypominali o bezpieczeństwie nad wodą</vt:lpstr>
      <vt:lpstr>Wakacje na rowerze - policjanci dbają o bezpieczeństwo cyklistów</vt:lpstr>
      <vt:lpstr> PROFILAKTYKA SMYKA – uroczyste  podsumowanie działań </vt:lpstr>
      <vt:lpstr>  Cała Polska Czyta Dzieciom  </vt:lpstr>
      <vt:lpstr>Prezentacja programu PowerPoint</vt:lpstr>
      <vt:lpstr>Prezentacja programu PowerPoint</vt:lpstr>
      <vt:lpstr>Prezentacja programu PowerPoint</vt:lpstr>
      <vt:lpstr> W Komendzie Powiatowej Policji  w Gołdapi  realizowane były trzy projekty: </vt:lpstr>
      <vt:lpstr>Fundusz Wsparcia Policji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Administrator</dc:creator>
  <cp:lastModifiedBy>Tomasz Jegliński</cp:lastModifiedBy>
  <cp:revision>815</cp:revision>
  <cp:lastPrinted>2021-01-07T13:43:59Z</cp:lastPrinted>
  <dcterms:created xsi:type="dcterms:W3CDTF">2013-01-16T06:40:49Z</dcterms:created>
  <dcterms:modified xsi:type="dcterms:W3CDTF">2023-01-10T12:05:23Z</dcterms:modified>
</cp:coreProperties>
</file>