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6" r:id="rId3"/>
    <p:sldId id="496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509" r:id="rId17"/>
    <p:sldId id="423" r:id="rId18"/>
  </p:sldIdLst>
  <p:sldSz cx="9144000" cy="6858000" type="screen4x3"/>
  <p:notesSz cx="6797675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lajd Tytułowy" id="{DDEDD869-457F-4DF0-8490-684972F8B992}">
          <p14:sldIdLst>
            <p14:sldId id="256"/>
          </p14:sldIdLst>
        </p14:section>
        <p14:section name="Kadry" id="{A1F28536-D1FC-490B-856F-E5C3478649AE}">
          <p14:sldIdLst>
            <p14:sldId id="426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</p14:sldIdLst>
        </p14:section>
        <p14:section name="CBOS" id="{A55F67CF-E2BC-4A01-950C-243C041F080E}">
          <p14:sldIdLst/>
        </p14:section>
        <p14:section name="Pion Kryminalny" id="{6C24579A-402E-4A25-8EC6-36BFC47D3731}">
          <p14:sldIdLst/>
        </p14:section>
        <p14:section name="PRiRD" id="{8D1ED3CD-0F34-4F24-9D1A-0728D9C3C9E8}">
          <p14:sldIdLst/>
        </p14:section>
        <p14:section name="Krajowa Mapa Zagrożeń" id="{AA0D0949-C954-468F-8DB4-0303F9F0A6E4}">
          <p14:sldIdLst/>
        </p14:section>
        <p14:section name="Programy Profilaktyczne" id="{C2E0C250-2D8D-4800-886C-845B344EBF1C}">
          <p14:sldIdLst/>
        </p14:section>
        <p14:section name="Efektywność służb ponadnormatywnych" id="{9C18D0CC-1A7D-471D-84D3-C5B99E9A3EB5}">
          <p14:sldIdLst/>
        </p14:section>
        <p14:section name="Priorytety Pracy na rok 2020" id="{47E410A3-50EB-41CD-95D0-92822E87BD42}">
          <p14:sldIdLst/>
        </p14:section>
        <p14:section name="Slajd Końcowy" id="{CC3B6977-D62F-4662-ACDD-FCB912D527FB}">
          <p14:sldIdLst>
            <p14:sldId id="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il Łapiński" initials="KŁ" lastIdx="1" clrIdx="0">
    <p:extLst>
      <p:ext uri="{19B8F6BF-5375-455C-9EA6-DF929625EA0E}">
        <p15:presenceInfo xmlns:p15="http://schemas.microsoft.com/office/powerpoint/2012/main" userId="Kamil Łapiński" providerId="None"/>
      </p:ext>
    </p:extLst>
  </p:cmAuthor>
  <p:cmAuthor id="2" name="Dariusz Stachelek" initials="DS" lastIdx="6" clrIdx="1">
    <p:extLst>
      <p:ext uri="{19B8F6BF-5375-455C-9EA6-DF929625EA0E}">
        <p15:presenceInfo xmlns:p15="http://schemas.microsoft.com/office/powerpoint/2012/main" userId="Dariusz Stachel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43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73BB0-074F-4C7C-AE93-6D4A1F3E3E7A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9A248-4FCD-4EF3-BA6D-CCE606FCA9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190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E4788-8C2E-4204-AA91-CD46F02A57F6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BA60-989E-4F0B-97CE-922EB1E0C3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66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V 0.08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647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489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627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112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32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258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545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5795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417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457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409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68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006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435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306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866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Zrobione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BA60-989E-4F0B-97CE-922EB1E0C34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03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03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6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7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08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79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17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42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4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08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7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9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548E1-D2FA-497B-BA23-0787DE0EE81F}" type="datetimeFigureOut">
              <a:rPr lang="pl-PL" smtClean="0"/>
              <a:t>06.09.2022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9384-545A-4722-B5BB-7A6E35A04D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7420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78588" y="11663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3600" b="1" spc="150" dirty="0">
                <a:latin typeface="Times New Roman" pitchFamily="18" charset="0"/>
                <a:cs typeface="Times New Roman" pitchFamily="18" charset="0"/>
              </a:rPr>
              <a:t>KOMENDA POWIATOWA POLICJI</a:t>
            </a:r>
            <a:br>
              <a:rPr lang="pl-PL" altLang="pl-PL" sz="3600" b="1" spc="150" dirty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600" b="1" spc="150" dirty="0">
                <a:latin typeface="Times New Roman" pitchFamily="18" charset="0"/>
                <a:cs typeface="Times New Roman" pitchFamily="18" charset="0"/>
              </a:rPr>
              <a:t>W GOŁDAPI</a:t>
            </a:r>
            <a:endParaRPr lang="pl-PL" sz="3600" spc="150" dirty="0"/>
          </a:p>
        </p:txBody>
      </p:sp>
      <p:sp>
        <p:nvSpPr>
          <p:cNvPr id="7" name="Prostokąt 6"/>
          <p:cNvSpPr/>
          <p:nvPr/>
        </p:nvSpPr>
        <p:spPr>
          <a:xfrm>
            <a:off x="819894" y="3759479"/>
            <a:ext cx="7593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FFC000"/>
                </a:solidFill>
              </a:rPr>
              <a:t>Sprawozdanie </a:t>
            </a:r>
            <a:endParaRPr lang="pl-PL" sz="3200" dirty="0">
              <a:solidFill>
                <a:srgbClr val="FFC000"/>
              </a:solidFill>
            </a:endParaRPr>
          </a:p>
          <a:p>
            <a:pPr algn="ctr"/>
            <a:r>
              <a:rPr lang="pl-PL" sz="3200" b="1" dirty="0">
                <a:solidFill>
                  <a:srgbClr val="FFC000"/>
                </a:solidFill>
              </a:rPr>
              <a:t>z zabezpieczenia sezonu letniego </a:t>
            </a:r>
            <a:endParaRPr lang="pl-PL" sz="3200" dirty="0">
              <a:solidFill>
                <a:srgbClr val="FFC000"/>
              </a:solidFill>
            </a:endParaRPr>
          </a:p>
          <a:p>
            <a:pPr algn="ctr"/>
            <a:r>
              <a:rPr lang="pl-PL" sz="3200" b="1" dirty="0">
                <a:solidFill>
                  <a:srgbClr val="FFC000"/>
                </a:solidFill>
              </a:rPr>
              <a:t>KPP w Gołdapi </a:t>
            </a:r>
            <a:endParaRPr lang="pl-PL" sz="3200" dirty="0">
              <a:solidFill>
                <a:srgbClr val="FFC000"/>
              </a:solidFill>
            </a:endParaRPr>
          </a:p>
          <a:p>
            <a:pPr algn="ctr"/>
            <a:r>
              <a:rPr lang="pl-PL" sz="3200" b="1" dirty="0">
                <a:solidFill>
                  <a:srgbClr val="FFC000"/>
                </a:solidFill>
              </a:rPr>
              <a:t> </a:t>
            </a:r>
            <a:endParaRPr lang="pl-PL" sz="3200" dirty="0">
              <a:solidFill>
                <a:srgbClr val="FFC000"/>
              </a:solidFill>
            </a:endParaRPr>
          </a:p>
          <a:p>
            <a:pPr algn="ctr"/>
            <a:r>
              <a:rPr lang="pl-PL" sz="3200" b="1" dirty="0">
                <a:solidFill>
                  <a:srgbClr val="FFC000"/>
                </a:solidFill>
              </a:rPr>
              <a:t>„W A K A C J E – 2022”</a:t>
            </a:r>
            <a:endParaRPr lang="pl-PL" sz="3200" dirty="0">
              <a:solidFill>
                <a:srgbClr val="FFC000"/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8B09386-EC6E-4585-B83B-45BF218E8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996" y="1412776"/>
            <a:ext cx="2038095" cy="2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4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Bezpieczeństwo w ruchu drogowym </a:t>
            </a: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na terenie powiatu gołdapskiego.</a:t>
            </a:r>
            <a:br>
              <a:rPr lang="pl-PL" sz="2400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.</a:t>
            </a:r>
            <a:br>
              <a:rPr lang="pl-PL" dirty="0"/>
            </a:b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7638"/>
            <a:ext cx="8208912" cy="4773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/>
              <a:t>Działania prewencyjno - kontrolne podejmowane na terenie powiatu ukierunkowane były przede wszystkim  na zapewnienie bezpieczeństwa w ruchu drogowym. W trakcie wakacji policjanci Zespołu ruchu Drogowego uczestniczyli w następujących przedsięwzięciach: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b="1" dirty="0">
                <a:solidFill>
                  <a:srgbClr val="92D050"/>
                </a:solidFill>
              </a:rPr>
              <a:t>„PRĘDKOŚĆ”</a:t>
            </a:r>
            <a:r>
              <a:rPr lang="pl-PL" sz="1400" dirty="0">
                <a:solidFill>
                  <a:srgbClr val="92D050"/>
                </a:solidFill>
              </a:rPr>
              <a:t> </a:t>
            </a:r>
            <a:r>
              <a:rPr lang="pl-PL" sz="1400" dirty="0"/>
              <a:t>– celem działań jest egzekwowanie od kierujących przestrzeganie ograniczeń prędkości. </a:t>
            </a:r>
          </a:p>
          <a:p>
            <a:pPr marL="0" indent="0">
              <a:buNone/>
            </a:pPr>
            <a:r>
              <a:rPr lang="pl-PL" sz="1400" dirty="0"/>
              <a:t> </a:t>
            </a:r>
          </a:p>
          <a:p>
            <a:pPr marL="0" indent="0">
              <a:buNone/>
            </a:pPr>
            <a:r>
              <a:rPr lang="pl-PL" sz="1400" b="1" dirty="0">
                <a:solidFill>
                  <a:srgbClr val="92D050"/>
                </a:solidFill>
              </a:rPr>
              <a:t>„TRUCK &amp; BUS”</a:t>
            </a:r>
            <a:r>
              <a:rPr lang="pl-PL" sz="1400" dirty="0">
                <a:solidFill>
                  <a:srgbClr val="92D050"/>
                </a:solidFill>
              </a:rPr>
              <a:t> </a:t>
            </a:r>
            <a:r>
              <a:rPr lang="pl-PL" sz="1400" dirty="0"/>
              <a:t>– działania zmierzające do ujawniania i eliminowania nieprawidłowości związanych z wykonywaniem transportu drogowego osób i rzeczy.                                                                        </a:t>
            </a:r>
          </a:p>
          <a:p>
            <a:pPr marL="0" indent="0">
              <a:buNone/>
            </a:pPr>
            <a:r>
              <a:rPr lang="pl-PL" sz="1400" dirty="0"/>
              <a:t> </a:t>
            </a:r>
          </a:p>
          <a:p>
            <a:pPr marL="0" indent="0">
              <a:buNone/>
            </a:pPr>
            <a:r>
              <a:rPr lang="pl-PL" sz="1400" b="1" dirty="0">
                <a:solidFill>
                  <a:srgbClr val="92D050"/>
                </a:solidFill>
              </a:rPr>
              <a:t>„NIECHRONIENI UCZESTNICY RUCHU DROGOWEGO”</a:t>
            </a:r>
            <a:r>
              <a:rPr lang="pl-PL" sz="1400" dirty="0">
                <a:solidFill>
                  <a:srgbClr val="92D050"/>
                </a:solidFill>
              </a:rPr>
              <a:t> </a:t>
            </a:r>
            <a:r>
              <a:rPr lang="pl-PL" sz="1400" dirty="0"/>
              <a:t>– działania mające                      na celu poprawę bezpieczeństwa pieszych i rowerzystów oraz egzekwowanie stosowania się uczestników ruchu do przepisów dotyczących relacji kierujący – pieszy.</a:t>
            </a:r>
          </a:p>
          <a:p>
            <a:pPr marL="0" indent="0">
              <a:buNone/>
            </a:pPr>
            <a:r>
              <a:rPr lang="pl-PL" sz="1400" dirty="0"/>
              <a:t> </a:t>
            </a:r>
          </a:p>
          <a:p>
            <a:pPr marL="0" indent="0">
              <a:buNone/>
            </a:pPr>
            <a:r>
              <a:rPr lang="pl-PL" sz="1400" b="1" dirty="0">
                <a:solidFill>
                  <a:srgbClr val="92D050"/>
                </a:solidFill>
              </a:rPr>
              <a:t>„BEZPIECZNE WAKACJE 2022”</a:t>
            </a:r>
            <a:r>
              <a:rPr lang="pl-PL" sz="1400" dirty="0">
                <a:solidFill>
                  <a:srgbClr val="92D050"/>
                </a:solidFill>
              </a:rPr>
              <a:t> </a:t>
            </a:r>
            <a:r>
              <a:rPr lang="pl-PL" sz="1400" dirty="0"/>
              <a:t>– działania mające na celu zapewnienie bezpieczeństwa i porządku w ruchu drogowym podczas wzmożonych przejazdów wakacyjnych oraz w miejscowościach (bądź rejonach) wypoczynkowych – działania długofalowe, realizowane w codziennej służbie.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873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Wybrane dane statystyczne z obszaru ruchu drogowego za okres wakacji .</a:t>
            </a:r>
            <a:br>
              <a:rPr lang="pl-PL" sz="2400" dirty="0">
                <a:solidFill>
                  <a:srgbClr val="FFC000"/>
                </a:solidFill>
              </a:rPr>
            </a:br>
            <a:br>
              <a:rPr lang="pl-PL" dirty="0"/>
            </a:b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0D58000-7310-4AEC-AA53-9D15792A92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23478"/>
              </p:ext>
            </p:extLst>
          </p:nvPr>
        </p:nvGraphicFramePr>
        <p:xfrm>
          <a:off x="755576" y="1124744"/>
          <a:ext cx="7200852" cy="5384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232">
                  <a:extLst>
                    <a:ext uri="{9D8B030D-6E8A-4147-A177-3AD203B41FA5}">
                      <a16:colId xmlns:a16="http://schemas.microsoft.com/office/drawing/2014/main" val="755421612"/>
                    </a:ext>
                  </a:extLst>
                </a:gridCol>
                <a:gridCol w="1522655">
                  <a:extLst>
                    <a:ext uri="{9D8B030D-6E8A-4147-A177-3AD203B41FA5}">
                      <a16:colId xmlns:a16="http://schemas.microsoft.com/office/drawing/2014/main" val="2294794807"/>
                    </a:ext>
                  </a:extLst>
                </a:gridCol>
                <a:gridCol w="1522655">
                  <a:extLst>
                    <a:ext uri="{9D8B030D-6E8A-4147-A177-3AD203B41FA5}">
                      <a16:colId xmlns:a16="http://schemas.microsoft.com/office/drawing/2014/main" val="1942546725"/>
                    </a:ext>
                  </a:extLst>
                </a:gridCol>
                <a:gridCol w="1522655">
                  <a:extLst>
                    <a:ext uri="{9D8B030D-6E8A-4147-A177-3AD203B41FA5}">
                      <a16:colId xmlns:a16="http://schemas.microsoft.com/office/drawing/2014/main" val="1552313961"/>
                    </a:ext>
                  </a:extLst>
                </a:gridCol>
                <a:gridCol w="1522655">
                  <a:extLst>
                    <a:ext uri="{9D8B030D-6E8A-4147-A177-3AD203B41FA5}">
                      <a16:colId xmlns:a16="http://schemas.microsoft.com/office/drawing/2014/main" val="1385293133"/>
                    </a:ext>
                  </a:extLst>
                </a:gridCol>
              </a:tblGrid>
              <a:tr h="300736">
                <a:tc rowSpan="5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Liczba skontrolowanych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 dirty="0">
                          <a:effectLst/>
                        </a:rPr>
                        <a:t>Pojazdów ogółem</a:t>
                      </a:r>
                      <a:endParaRPr lang="pl-PL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1010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1612804137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 dirty="0">
                          <a:effectLst/>
                        </a:rPr>
                        <a:t>w tym:</a:t>
                      </a:r>
                      <a:endParaRPr lang="pl-PL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Autobusów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7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3228425352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27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 dirty="0">
                          <a:effectLst/>
                        </a:rPr>
                        <a:t>Motocykli</a:t>
                      </a:r>
                      <a:endParaRPr lang="pl-PL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32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2208344295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27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 dirty="0">
                          <a:effectLst/>
                        </a:rPr>
                        <a:t>Rowerów</a:t>
                      </a:r>
                      <a:endParaRPr lang="pl-PL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84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3325866660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Pieszych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47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3156673352"/>
                  </a:ext>
                </a:extLst>
              </a:tr>
              <a:tr h="300736"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Liczba zastosowanych środków prawnych za wykroczenia przeciwko bezp. i porządkowi w komunikacji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 dirty="0">
                          <a:effectLst/>
                        </a:rPr>
                        <a:t>Mandatów Karnych</a:t>
                      </a:r>
                      <a:endParaRPr lang="pl-PL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687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472325304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Wniosków o ukaranie do Sądu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40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336042510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Pouczeń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93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1621196409"/>
                  </a:ext>
                </a:extLst>
              </a:tr>
              <a:tr h="300736">
                <a:tc rowSpan="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Liczba ujawnionych nietrzeźwych kierujących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Ogółem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5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2243885461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 dirty="0">
                          <a:effectLst/>
                        </a:rPr>
                        <a:t>w tym:</a:t>
                      </a:r>
                      <a:endParaRPr lang="pl-PL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600" kern="100">
                          <a:effectLst/>
                        </a:rPr>
                        <a:t>Z art. 178a § 1 KK</a:t>
                      </a:r>
                      <a:endParaRPr lang="pl-PL" sz="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1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271710532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600" kern="100">
                          <a:effectLst/>
                        </a:rPr>
                        <a:t>Z art. 87 § 1 KW</a:t>
                      </a:r>
                      <a:endParaRPr lang="pl-PL" sz="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-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3412462841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600" kern="100">
                          <a:effectLst/>
                        </a:rPr>
                        <a:t>Z art. 87 § 1a KW</a:t>
                      </a:r>
                      <a:endParaRPr lang="pl-PL" sz="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2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2042268947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600" kern="100">
                          <a:effectLst/>
                        </a:rPr>
                        <a:t>Z art. 87 § 2 KW</a:t>
                      </a:r>
                      <a:endParaRPr lang="pl-PL" sz="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2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1702245874"/>
                  </a:ext>
                </a:extLst>
              </a:tr>
              <a:tr h="300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600" kern="100">
                          <a:effectLst/>
                        </a:rPr>
                        <a:t>autobusami (ogółem)</a:t>
                      </a:r>
                      <a:endParaRPr lang="pl-PL" sz="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-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3785646073"/>
                  </a:ext>
                </a:extLst>
              </a:tr>
              <a:tr h="191029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Liczba zatrzymanych dowodów rejestracyjnych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Ogółem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19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4023762427"/>
                  </a:ext>
                </a:extLst>
              </a:tr>
              <a:tr h="1695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w tym: dotycząca autobusów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-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2094071142"/>
                  </a:ext>
                </a:extLst>
              </a:tr>
              <a:tr h="381288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Liczba skontrolowanych autobusów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>
                          <a:effectLst/>
                        </a:rPr>
                        <a:t>W punkcie kontrolnym lub na zgłoszenie osób zainteresowanych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8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1733066429"/>
                  </a:ext>
                </a:extLst>
              </a:tr>
              <a:tr h="3812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900" kern="100" dirty="0">
                          <a:effectLst/>
                        </a:rPr>
                        <a:t>Z inicjatywy własnej</a:t>
                      </a:r>
                      <a:endParaRPr lang="pl-PL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 dirty="0">
                          <a:effectLst/>
                        </a:rPr>
                        <a:t>-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199" marR="35199" marT="0" marB="0" anchor="ctr"/>
                </a:tc>
                <a:extLst>
                  <a:ext uri="{0D108BD9-81ED-4DB2-BD59-A6C34878D82A}">
                    <a16:rowId xmlns:a16="http://schemas.microsoft.com/office/drawing/2014/main" val="1936462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680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Stan Bezpieczeństwa w RD na drogach w czasie wakacji </a:t>
            </a:r>
            <a:br>
              <a:rPr lang="pl-PL" sz="2400" dirty="0">
                <a:solidFill>
                  <a:srgbClr val="FFC000"/>
                </a:solidFill>
              </a:rPr>
            </a:br>
            <a:br>
              <a:rPr lang="pl-PL" dirty="0"/>
            </a:b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FD1A3D1-5443-47F5-8A96-EED70AB6C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545756"/>
              </p:ext>
            </p:extLst>
          </p:nvPr>
        </p:nvGraphicFramePr>
        <p:xfrm>
          <a:off x="899592" y="1484784"/>
          <a:ext cx="7560840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0717">
                  <a:extLst>
                    <a:ext uri="{9D8B030D-6E8A-4147-A177-3AD203B41FA5}">
                      <a16:colId xmlns:a16="http://schemas.microsoft.com/office/drawing/2014/main" val="583256900"/>
                    </a:ext>
                  </a:extLst>
                </a:gridCol>
                <a:gridCol w="3210123">
                  <a:extLst>
                    <a:ext uri="{9D8B030D-6E8A-4147-A177-3AD203B41FA5}">
                      <a16:colId xmlns:a16="http://schemas.microsoft.com/office/drawing/2014/main" val="354666652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>
                          <a:effectLst/>
                        </a:rPr>
                        <a:t>Liczba wypadków drogowych</a:t>
                      </a:r>
                      <a:endParaRPr lang="pl-PL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4</a:t>
                      </a:r>
                      <a:endParaRPr lang="pl-PL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1713637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Liczba osób zabitych na miejscu</a:t>
                      </a:r>
                      <a:endParaRPr lang="pl-PL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0</a:t>
                      </a:r>
                      <a:endParaRPr lang="pl-PL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125863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>
                          <a:effectLst/>
                        </a:rPr>
                        <a:t>Liczba osób rannych</a:t>
                      </a:r>
                      <a:endParaRPr lang="pl-PL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4</a:t>
                      </a:r>
                      <a:endParaRPr lang="pl-PL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272076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Liczba kolizji drogowych</a:t>
                      </a:r>
                      <a:endParaRPr lang="pl-PL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22</a:t>
                      </a:r>
                      <a:endParaRPr lang="pl-PL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8830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982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Informacja z przebiegu policyjnych  działań na wodach i terenach przywodnych.</a:t>
            </a:r>
            <a:br>
              <a:rPr lang="pl-PL" dirty="0"/>
            </a:br>
            <a:br>
              <a:rPr lang="pl-PL" sz="2400" dirty="0">
                <a:solidFill>
                  <a:srgbClr val="FFC000"/>
                </a:solidFill>
              </a:rPr>
            </a:br>
            <a:br>
              <a:rPr lang="pl-PL" dirty="0"/>
            </a:b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102865F-699F-428C-9751-E7D978E2F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1213"/>
              </p:ext>
            </p:extLst>
          </p:nvPr>
        </p:nvGraphicFramePr>
        <p:xfrm>
          <a:off x="719572" y="1844824"/>
          <a:ext cx="7848872" cy="2556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0533">
                  <a:extLst>
                    <a:ext uri="{9D8B030D-6E8A-4147-A177-3AD203B41FA5}">
                      <a16:colId xmlns:a16="http://schemas.microsoft.com/office/drawing/2014/main" val="3832980191"/>
                    </a:ext>
                  </a:extLst>
                </a:gridCol>
                <a:gridCol w="3268339">
                  <a:extLst>
                    <a:ext uri="{9D8B030D-6E8A-4147-A177-3AD203B41FA5}">
                      <a16:colId xmlns:a16="http://schemas.microsoft.com/office/drawing/2014/main" val="4078937009"/>
                    </a:ext>
                  </a:extLst>
                </a:gridCol>
              </a:tblGrid>
              <a:tr h="1033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Ilość wykonanych służb na wodach i terenach przywodnych</a:t>
                      </a:r>
                      <a:endParaRPr lang="pl-PL" sz="1400" kern="100" dirty="0">
                        <a:effectLst/>
                        <a:latin typeface="Liberation Serif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20</a:t>
                      </a:r>
                      <a:endParaRPr lang="pl-PL" sz="1400" kern="100" dirty="0">
                        <a:effectLst/>
                        <a:latin typeface="Liberation Serif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4014825848"/>
                  </a:ext>
                </a:extLst>
              </a:tr>
              <a:tr h="59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Ilość interwencji na wodach i terenach przywodnych</a:t>
                      </a:r>
                      <a:endParaRPr lang="pl-PL" sz="1400" kern="100" dirty="0">
                        <a:effectLst/>
                        <a:latin typeface="Liberation Serif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0</a:t>
                      </a:r>
                      <a:endParaRPr lang="pl-PL" sz="1400" kern="100" dirty="0">
                        <a:effectLst/>
                        <a:latin typeface="Liberation Serif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70360321"/>
                  </a:ext>
                </a:extLst>
              </a:tr>
              <a:tr h="59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Ilość kontroli kąpielisk</a:t>
                      </a:r>
                      <a:endParaRPr lang="pl-PL" sz="1400" kern="100" dirty="0">
                        <a:effectLst/>
                        <a:latin typeface="Liberation Serif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</a:rPr>
                        <a:t>56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  <a:latin typeface="Liberation Serif"/>
                        <a:ea typeface="SimSun" panose="02010600030101010101" pitchFamily="2" charset="-122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400" kern="100" dirty="0">
                        <a:effectLst/>
                        <a:latin typeface="Liberation Serif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064533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71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Działania profilaktyczne.</a:t>
            </a:r>
            <a:br>
              <a:rPr lang="pl-PL" dirty="0"/>
            </a:br>
            <a:br>
              <a:rPr lang="pl-PL" sz="2400" dirty="0">
                <a:solidFill>
                  <a:srgbClr val="FFC000"/>
                </a:solidFill>
              </a:rPr>
            </a:br>
            <a:br>
              <a:rPr lang="pl-PL" dirty="0"/>
            </a:b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A8202D8-95FA-49CB-B3F0-A0DCA16F6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754539"/>
              </p:ext>
            </p:extLst>
          </p:nvPr>
        </p:nvGraphicFramePr>
        <p:xfrm>
          <a:off x="755576" y="836712"/>
          <a:ext cx="7560840" cy="4320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9402">
                  <a:extLst>
                    <a:ext uri="{9D8B030D-6E8A-4147-A177-3AD203B41FA5}">
                      <a16:colId xmlns:a16="http://schemas.microsoft.com/office/drawing/2014/main" val="3107336189"/>
                    </a:ext>
                  </a:extLst>
                </a:gridCol>
                <a:gridCol w="3181438">
                  <a:extLst>
                    <a:ext uri="{9D8B030D-6E8A-4147-A177-3AD203B41FA5}">
                      <a16:colId xmlns:a16="http://schemas.microsoft.com/office/drawing/2014/main" val="2105926617"/>
                    </a:ext>
                  </a:extLst>
                </a:gridCol>
              </a:tblGrid>
              <a:tr h="335276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900"/>
                        <a:buFont typeface="+mj-lt"/>
                        <a:buAutoNum type="romanUcPeriod"/>
                      </a:pPr>
                      <a:r>
                        <a:rPr lang="pl-PL" sz="1200" kern="100">
                          <a:effectLst/>
                        </a:rPr>
                        <a:t>Informacja z przebiegu akcji „Bezpieczne Wakacje 2022 - Dzielnicowy w Szkole” </a:t>
                      </a:r>
                      <a:endParaRPr lang="pl-PL" sz="1000" kern="10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StarSymbo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894917"/>
                  </a:ext>
                </a:extLst>
              </a:tr>
              <a:tr h="336071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-1621155" algn="l"/>
                        </a:tabLst>
                      </a:pPr>
                      <a:r>
                        <a:rPr lang="pl-PL" sz="1200" kern="100">
                          <a:effectLst/>
                        </a:rPr>
                        <a:t>liczba szkół objętych akcją </a:t>
                      </a:r>
                      <a:endParaRPr lang="pl-PL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161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00">
                          <a:effectLst/>
                        </a:rPr>
                        <a:t>23</a:t>
                      </a:r>
                      <a:endParaRPr lang="pl-PL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368963"/>
                  </a:ext>
                </a:extLst>
              </a:tr>
              <a:tr h="336071">
                <a:tc gridSpan="2"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>
                          <a:effectLst/>
                        </a:rPr>
                        <a:t>2) liczba przeprowadzonych spotkań:</a:t>
                      </a:r>
                      <a:endParaRPr lang="pl-PL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731097"/>
                  </a:ext>
                </a:extLst>
              </a:tr>
              <a:tr h="33607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>
                          <a:effectLst/>
                        </a:rPr>
                        <a:t>ogółem </a:t>
                      </a:r>
                      <a:endParaRPr lang="pl-PL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 dirty="0">
                          <a:effectLst/>
                        </a:rPr>
                        <a:t>51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976227"/>
                  </a:ext>
                </a:extLst>
              </a:tr>
              <a:tr h="336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 dirty="0">
                          <a:effectLst/>
                        </a:rPr>
                        <a:t>z dziećmi szkół podstawowych  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>
                          <a:effectLst/>
                        </a:rPr>
                        <a:t>35</a:t>
                      </a:r>
                      <a:endParaRPr lang="pl-PL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9778958"/>
                  </a:ext>
                </a:extLst>
              </a:tr>
              <a:tr h="336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 dirty="0">
                          <a:effectLst/>
                        </a:rPr>
                        <a:t>z młodzieżą szkół ponadpodstawowych 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>
                          <a:effectLst/>
                        </a:rPr>
                        <a:t>16</a:t>
                      </a:r>
                      <a:endParaRPr lang="pl-PL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646982"/>
                  </a:ext>
                </a:extLst>
              </a:tr>
              <a:tr h="717929">
                <a:tc gridSpan="2">
                  <a:txBody>
                    <a:bodyPr/>
                    <a:lstStyle/>
                    <a:p>
                      <a:pPr marL="17970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II. Informacja z przebiegu działań „Bezpieczne Wakacje 2022" realizowanych  w terminie  23.06-31.08.2022 r. 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722750"/>
                  </a:ext>
                </a:extLst>
              </a:tr>
              <a:tr h="15869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900"/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pl-PL" sz="1200" kern="100">
                          <a:effectLst/>
                        </a:rPr>
                        <a:t>Liczba spotkań profilaktyczno – edukacyjnych </a:t>
                      </a:r>
                      <a:endParaRPr lang="pl-PL" sz="10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900"/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pl-PL" sz="1200" kern="100">
                          <a:effectLst/>
                        </a:rPr>
                        <a:t>Liczba spotkań profilaktyczno-edukacyjnych w placówkach  zorganizowanego  wypoczynku                                                                                dzieci i młodzieży  </a:t>
                      </a:r>
                      <a:endParaRPr lang="pl-PL" sz="1000" kern="10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StarSymbo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l-PL" sz="1200" kern="100" dirty="0">
                          <a:effectLst/>
                        </a:rPr>
                        <a:t>57</a:t>
                      </a:r>
                      <a:endParaRPr lang="pl-PL" sz="10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l-PL" sz="1200" kern="100" dirty="0">
                          <a:effectLst/>
                        </a:rPr>
                        <a:t>17</a:t>
                      </a:r>
                      <a:endParaRPr lang="pl-PL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985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0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Działania profilaktyczne –cd.</a:t>
            </a:r>
            <a:br>
              <a:rPr lang="pl-PL" dirty="0"/>
            </a:br>
            <a:br>
              <a:rPr lang="pl-PL" sz="2400" dirty="0">
                <a:solidFill>
                  <a:srgbClr val="FFC000"/>
                </a:solidFill>
              </a:rPr>
            </a:br>
            <a:br>
              <a:rPr lang="pl-PL" dirty="0"/>
            </a:b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27E1C2B-80FE-4E68-8C7E-38E9D5876A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267568"/>
              </p:ext>
            </p:extLst>
          </p:nvPr>
        </p:nvGraphicFramePr>
        <p:xfrm>
          <a:off x="1043608" y="1052736"/>
          <a:ext cx="6840759" cy="50734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2315">
                  <a:extLst>
                    <a:ext uri="{9D8B030D-6E8A-4147-A177-3AD203B41FA5}">
                      <a16:colId xmlns:a16="http://schemas.microsoft.com/office/drawing/2014/main" val="2002123558"/>
                    </a:ext>
                  </a:extLst>
                </a:gridCol>
                <a:gridCol w="2878444">
                  <a:extLst>
                    <a:ext uri="{9D8B030D-6E8A-4147-A177-3AD203B41FA5}">
                      <a16:colId xmlns:a16="http://schemas.microsoft.com/office/drawing/2014/main" val="3582028345"/>
                    </a:ext>
                  </a:extLst>
                </a:gridCol>
              </a:tblGrid>
              <a:tr h="534045">
                <a:tc>
                  <a:txBody>
                    <a:bodyPr/>
                    <a:lstStyle/>
                    <a:p>
                      <a:pPr marL="252095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1710690" algn="l"/>
                        </a:tabLst>
                      </a:pPr>
                      <a:r>
                        <a:rPr lang="pl-PL" sz="1000" kern="100">
                          <a:effectLst/>
                        </a:rPr>
                        <a:t>w tym: liczba spotkań przeprowadzonych wspólnie z pracownikami PSSE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l-PL" sz="1200" kern="100">
                          <a:effectLst/>
                        </a:rPr>
                        <a:t>4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12421340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900"/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pl-PL" sz="1000" kern="100">
                          <a:effectLst/>
                        </a:rPr>
                        <a:t>Ujawniono (liczba):</a:t>
                      </a:r>
                      <a:endParaRPr lang="pl-PL" sz="900" kern="10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StarSymbol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00">
                          <a:effectLst/>
                        </a:rPr>
                        <a:t>-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3134229220"/>
                  </a:ext>
                </a:extLst>
              </a:tr>
              <a:tr h="801068">
                <a:tc>
                  <a:txBody>
                    <a:bodyPr/>
                    <a:lstStyle/>
                    <a:p>
                      <a:pPr marL="179705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>
                          <a:effectLst/>
                        </a:rPr>
                        <a:t>wychowawców będących pod wpływem alkoholu sprawujących opiekę nad dziećmi w ramach zorganizowanych form wypoczynku 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00">
                          <a:effectLst/>
                        </a:rPr>
                        <a:t>-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233652759"/>
                  </a:ext>
                </a:extLst>
              </a:tr>
              <a:tr h="1068089">
                <a:tc>
                  <a:txBody>
                    <a:bodyPr/>
                    <a:lstStyle/>
                    <a:p>
                      <a:pPr marL="179705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1710690" algn="l"/>
                        </a:tabLst>
                      </a:pPr>
                      <a:r>
                        <a:rPr lang="pl-PL" sz="1000" kern="100">
                          <a:effectLst/>
                        </a:rPr>
                        <a:t>liczba  wszczętych postępowań w sprawach o wykroczenia z  art.92a ustawy o systemie (tj.  liczba miejsc wypoczynku dzieci i młodzieży funkcjonujących niezgodnie z prawem)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00">
                          <a:effectLst/>
                        </a:rPr>
                        <a:t>-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489305721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 marL="179705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1710690" algn="l"/>
                        </a:tabLst>
                      </a:pPr>
                      <a:r>
                        <a:rPr lang="pl-PL" sz="1000" kern="100" dirty="0">
                          <a:effectLst/>
                        </a:rPr>
                        <a:t>uciekinierów, w tym:</a:t>
                      </a:r>
                      <a:endParaRPr lang="pl-PL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00">
                          <a:effectLst/>
                        </a:rPr>
                        <a:t>3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546008081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>
                          <a:effectLst/>
                        </a:rPr>
                        <a:t>z domów rodzinnych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00">
                          <a:effectLst/>
                        </a:rPr>
                        <a:t>-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4215271946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1980565" algn="l"/>
                        </a:tabLst>
                      </a:pPr>
                      <a:r>
                        <a:rPr lang="pl-PL" sz="1000" kern="100">
                          <a:effectLst/>
                        </a:rPr>
                        <a:t>z placówek opiekuńczo – wychowawczych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1980565" algn="l"/>
                        </a:tabLst>
                      </a:pPr>
                      <a:r>
                        <a:rPr lang="pl-PL" sz="1200" kern="100">
                          <a:effectLst/>
                        </a:rPr>
                        <a:t>2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3629908301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1980565" algn="l"/>
                        </a:tabLst>
                      </a:pPr>
                      <a:r>
                        <a:rPr lang="pl-PL" sz="1000" kern="100">
                          <a:effectLst/>
                        </a:rPr>
                        <a:t>z mow/mos 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1980565" algn="l"/>
                        </a:tabLst>
                      </a:pPr>
                      <a:r>
                        <a:rPr lang="pl-PL" sz="1200" kern="100">
                          <a:effectLst/>
                        </a:rPr>
                        <a:t>1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877050056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000" kern="100">
                          <a:effectLst/>
                        </a:rPr>
                        <a:t>ze schronisk dla nieletnich i zakładów poprawczych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>
                          <a:effectLst/>
                        </a:rPr>
                        <a:t>-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3288346442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1710690" algn="l"/>
                        </a:tabLst>
                      </a:pPr>
                      <a:r>
                        <a:rPr lang="pl-PL" sz="1000" kern="100">
                          <a:effectLst/>
                        </a:rPr>
                        <a:t>ujawniono nieletnich pod wpływem alkoholu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00">
                          <a:effectLst/>
                        </a:rPr>
                        <a:t>8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430590567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kern="100">
                          <a:effectLst/>
                        </a:rPr>
                        <a:t>w tym uczestników zorganizowanego wypoczynku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00">
                          <a:effectLst/>
                        </a:rPr>
                        <a:t>-</a:t>
                      </a:r>
                      <a:endParaRPr lang="pl-PL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2616337747"/>
                  </a:ext>
                </a:extLst>
              </a:tr>
              <a:tr h="534045">
                <a:tc>
                  <a:txBody>
                    <a:bodyPr/>
                    <a:lstStyle/>
                    <a:p>
                      <a:pPr marL="179705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000" kern="100">
                          <a:effectLst/>
                        </a:rPr>
                        <a:t>ujawniono nieletnich pod wpływem środków odurzających  </a:t>
                      </a:r>
                      <a:endParaRPr lang="pl-PL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070735" algn="l"/>
                        </a:tabLst>
                      </a:pPr>
                      <a:r>
                        <a:rPr lang="pl-PL" sz="1200" kern="100" dirty="0">
                          <a:effectLst/>
                        </a:rPr>
                        <a:t>-</a:t>
                      </a:r>
                      <a:endParaRPr lang="pl-PL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3649867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515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Działania profilaktyczne –cd.</a:t>
            </a:r>
            <a:br>
              <a:rPr lang="pl-PL" dirty="0"/>
            </a:br>
            <a:br>
              <a:rPr lang="pl-PL" sz="2400" dirty="0">
                <a:solidFill>
                  <a:srgbClr val="FFC000"/>
                </a:solidFill>
              </a:rPr>
            </a:br>
            <a:br>
              <a:rPr lang="pl-PL" dirty="0"/>
            </a:b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26032A8-2303-4C99-BC88-E143B1D6C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400" b="1" dirty="0">
                <a:solidFill>
                  <a:srgbClr val="92D050"/>
                </a:solidFill>
              </a:rPr>
              <a:t>„DZIELNICOWY W SZKOLE", </a:t>
            </a:r>
            <a:r>
              <a:rPr lang="pl-PL" sz="1400" dirty="0"/>
              <a:t>w ramach akcji  przeprowadzono 43 spotkań edukacyjnych z uczniami szkół z terenu powiatu gołdapskiego na temat występujących zagrożeń, sposobów ich unikania oraz radzenia sobie w trudnych sytuacjach.</a:t>
            </a:r>
          </a:p>
          <a:p>
            <a:endParaRPr lang="pl-PL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rgbClr val="92D050"/>
                </a:solidFill>
              </a:rPr>
              <a:t>„BEZPIECZNE WAKACJE 2022”, </a:t>
            </a:r>
            <a:r>
              <a:rPr lang="pl-PL" sz="1400" dirty="0"/>
              <a:t>działania polegające na zapewnieniu bezpieczeństwa mieszkańcom i turystom przebywającym w czasie wakacji na Warmii i Mazurach, poprzez podejmowanie działań profilaktycznych, prewencyjnych, a także poprzez komunikację zewnętrzną w obszarze profilaktyki społecznej, ukierunkowaną na ograniczenie zagrożeń związanych z letnim wypoczynkiem. 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/>
              <a:t>W okresie od 23.06- 31.08.2022 roku wraz z pracownikami Inspekcji Sanitarno- Epidemiologicznej oraz funkcjonariuszami Straży Granicznej przeprowadzono 4 kontrole w placówkach zorganizowanego wypoczynku dzieci i młodzieży. W trakcie spotkań profilaktyczno-edukacyjnych z uczestnikami zorganizowanego wypoczynku  promowano działania „Bezpieczne wakacje” oraz akcję </a:t>
            </a:r>
            <a:r>
              <a:rPr lang="pl-PL" sz="1400" dirty="0">
                <a:solidFill>
                  <a:srgbClr val="92D050"/>
                </a:solidFill>
              </a:rPr>
              <a:t>„Kręci mnie bezpieczeństwo nad wodą”.</a:t>
            </a:r>
          </a:p>
          <a:p>
            <a:pPr marL="0" indent="0">
              <a:buNone/>
            </a:pPr>
            <a:endParaRPr lang="pl-PL" sz="14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l-PL" sz="1400" dirty="0"/>
              <a:t>Nawiązano współpracę ze szkołami podstawowymi z terenu powiatu gołdapskiego oraz  Biblioteką Publiczną w Gołdapi. Przeprowadzono </a:t>
            </a:r>
            <a:r>
              <a:rPr lang="pl-PL" sz="1400" b="1" dirty="0">
                <a:solidFill>
                  <a:srgbClr val="FF0000"/>
                </a:solidFill>
              </a:rPr>
              <a:t>87</a:t>
            </a:r>
            <a:r>
              <a:rPr lang="pl-PL" sz="1400" dirty="0"/>
              <a:t> spotkań z dziećmi w ramach działań „Bezpieczne wakacje” oraz </a:t>
            </a:r>
            <a:r>
              <a:rPr lang="pl-PL" sz="1400" dirty="0">
                <a:solidFill>
                  <a:srgbClr val="92D050"/>
                </a:solidFill>
              </a:rPr>
              <a:t>„Wakacje z biblioteką</a:t>
            </a:r>
            <a:r>
              <a:rPr lang="pl-PL" sz="1400" dirty="0"/>
              <a:t>”, na których promowano bezpieczne zachowania podczas letniego wypoczynku, jak również rozpropagowano ideę konkursu „Artystyczny przewodnik” dotyczącego bezpieczeństwa nad wodą w ramach działań „Kręci mnie bezpieczeństwo nad wodą”.</a:t>
            </a:r>
          </a:p>
          <a:p>
            <a:endParaRPr lang="pl-PL" sz="1400" dirty="0"/>
          </a:p>
          <a:p>
            <a:pPr marL="0" indent="0">
              <a:buNone/>
            </a:pPr>
            <a:r>
              <a:rPr lang="pl-PL" sz="1400" dirty="0"/>
              <a:t>Nawiązano współpracę z Powiatową Stacją Sanitarno-Epidemiologiczną w Gołdapi, Ośrodkiem Sportu i Rekreacji, Wodnym Ochotniczym Pogotowiem Ratunkowym, Strażą Pożarną i Graniczną. Przeprowadzono spotkania z dziećmi i młodzieżą wypoczywającą na zorganizowanych formach wypoczynku, gdzie promowano bezpieczne zachowania podczas letniego wypoczynku oraz nad wodą. </a:t>
            </a:r>
          </a:p>
          <a:p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280836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76"/>
            <a:ext cx="9144000" cy="67933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323528" y="5022785"/>
            <a:ext cx="8319032" cy="78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pl-PL" alt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1550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FFC000"/>
                </a:solidFill>
              </a:rPr>
              <a:t>Informacja kadrowa KPP w Gołdapi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561912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1800" dirty="0"/>
              <a:t>Stan etatowy KPP w Gołdapi liczy 66 policjantów natomiast stan zatrudnienia 66,</a:t>
            </a:r>
            <a:br>
              <a:rPr lang="pl-PL" sz="1800" dirty="0"/>
            </a:br>
            <a:r>
              <a:rPr lang="pl-PL" sz="1800" dirty="0"/>
              <a:t>8 pracowników cywilnych i 6 pracowników korpusu służby cywilnej (wakatów brak)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l-PL" sz="1800" dirty="0"/>
              <a:t>stan etatowy służby prewencji wynosi 46 policjantów ( brak wakatów)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pl-PL" sz="1800" dirty="0"/>
              <a:t>stan etatowy służby kryminalnej 19 policjantów ( brak wakatów)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pl-PL" sz="1800" dirty="0"/>
              <a:t>stan etatowy służby wspomagającej 1 policjant (brak wakatów)</a:t>
            </a:r>
          </a:p>
          <a:p>
            <a:pPr marL="0" lvl="0" indent="0">
              <a:lnSpc>
                <a:spcPct val="200000"/>
              </a:lnSpc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cały sezon letni  do KPP w Gołdapi zostało delegowanych dwoje funkcjonariuszy z KPP w Szczytnie w celu odbycia na naszym terenie adaptacji zawodowej.</a:t>
            </a: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3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FFC000"/>
                </a:solidFill>
              </a:rPr>
              <a:t>Siły i środki kierowane do służby patrolowej</a:t>
            </a:r>
            <a:endParaRPr lang="pl-PL" sz="2400" dirty="0">
              <a:solidFill>
                <a:srgbClr val="FFC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49219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800" dirty="0"/>
              <a:t>Priorytetem działań pionu służby prewencji jest realizacja  służby patrolowej w rejonach szczególnie zagrożonych przestępczością kryminalną i wykroczeniami. Dlatego też w Komendzie Powiatowej Policji w Gołdapi przykładano dużą wagę do właściwej jej organizacji i wykonawstwa.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dirty="0"/>
              <a:t>Dyslokację służby każdorazowo poprzedzano analizą stanu bezpieczeństwa i porządku publicznego na terenie powiatu oraz analizą stopnia zagrożenia ładu i porządku publicznego w przewidywanych i odbywających się imprezach rozrywkowych i rekreacyjnych.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dirty="0"/>
              <a:t>Główny ciężar służby patrolowej spada na Ogniwo Patrolowo-Interwencyjne.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dirty="0"/>
              <a:t>W sezonie letnim policjanci wykonali łącznie -  </a:t>
            </a:r>
            <a:r>
              <a:rPr lang="pl-PL" sz="1800" b="1" dirty="0">
                <a:solidFill>
                  <a:srgbClr val="FF0000"/>
                </a:solidFill>
              </a:rPr>
              <a:t>839 służb zewnętrznych </a:t>
            </a:r>
            <a:r>
              <a:rPr lang="pl-PL" sz="1800" b="1" dirty="0">
                <a:solidFill>
                  <a:srgbClr val="FFC000"/>
                </a:solidFill>
              </a:rPr>
              <a:t>(stan miernika monitorowanego przez KWP Olsztyn na koniec sierpnia</a:t>
            </a:r>
            <a:r>
              <a:rPr lang="pl-PL" sz="1800" b="1" dirty="0">
                <a:solidFill>
                  <a:srgbClr val="FF0000"/>
                </a:solidFill>
              </a:rPr>
              <a:t> </a:t>
            </a:r>
            <a:r>
              <a:rPr lang="pl-PL" sz="1800" b="1" dirty="0">
                <a:solidFill>
                  <a:srgbClr val="FFC000"/>
                </a:solidFill>
              </a:rPr>
              <a:t>wyniósł</a:t>
            </a:r>
            <a:r>
              <a:rPr lang="pl-PL" sz="1800" b="1" dirty="0">
                <a:solidFill>
                  <a:srgbClr val="FF0000"/>
                </a:solidFill>
              </a:rPr>
              <a:t> 107%</a:t>
            </a:r>
            <a:r>
              <a:rPr lang="pl-PL" sz="1800" b="1" dirty="0">
                <a:solidFill>
                  <a:srgbClr val="FFC000"/>
                </a:solidFill>
              </a:rPr>
              <a:t>)</a:t>
            </a:r>
            <a:endParaRPr lang="pl-PL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1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FFC000"/>
                </a:solidFill>
              </a:rPr>
              <a:t>Ilość wykonanych służb patrolowych </a:t>
            </a:r>
            <a:endParaRPr lang="pl-PL" sz="2400" dirty="0">
              <a:solidFill>
                <a:srgbClr val="FFC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7638"/>
            <a:ext cx="8208912" cy="4773074"/>
          </a:xfrm>
        </p:spPr>
        <p:txBody>
          <a:bodyPr>
            <a:noAutofit/>
          </a:bodyPr>
          <a:lstStyle/>
          <a:p>
            <a:pPr marL="0" lvl="0" indent="0">
              <a:lnSpc>
                <a:spcPct val="200000"/>
              </a:lnSpc>
              <a:buNone/>
            </a:pPr>
            <a:r>
              <a:rPr lang="pl-PL" sz="1800" dirty="0"/>
              <a:t>Patrol zmotoryzowany - </a:t>
            </a:r>
            <a:r>
              <a:rPr lang="pl-PL" sz="1800" b="1" dirty="0"/>
              <a:t>733  </a:t>
            </a:r>
            <a:r>
              <a:rPr lang="pl-PL" sz="1800" dirty="0"/>
              <a:t>służby zewnętrzne 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pl-PL" sz="1800" dirty="0"/>
              <a:t>Patrol pieszy -  </a:t>
            </a:r>
            <a:r>
              <a:rPr lang="pl-PL" sz="1800" b="1" dirty="0"/>
              <a:t>13 </a:t>
            </a:r>
            <a:r>
              <a:rPr lang="pl-PL" sz="1800" dirty="0"/>
              <a:t>służb zewnętrznych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pl-PL" sz="1800" dirty="0"/>
              <a:t>Służba w PDOZ - </a:t>
            </a:r>
            <a:r>
              <a:rPr lang="pl-PL" sz="1800" b="1" dirty="0"/>
              <a:t> 43 </a:t>
            </a:r>
            <a:r>
              <a:rPr lang="pl-PL" sz="1800" dirty="0"/>
              <a:t>służby ochronne            	 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pl-PL" sz="1800" dirty="0"/>
              <a:t>Inne czynności  - </a:t>
            </a:r>
            <a:r>
              <a:rPr lang="pl-PL" sz="1800" b="1" dirty="0"/>
              <a:t>17</a:t>
            </a:r>
            <a:r>
              <a:rPr lang="pl-PL" sz="1800" dirty="0"/>
              <a:t> służb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l-PL" sz="1800" dirty="0"/>
              <a:t>Inni policjanci KPP w Gołdapi kierowani do służby patrolowej:  33 służby zewnętrzne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l-PL" sz="1800" dirty="0"/>
              <a:t> 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Siły i środki kierowane do służby na drodze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7638"/>
            <a:ext cx="8208912" cy="477307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2022 roku stan ewidencyjny Zespołu Ruchu Drogowego wynosi 7 funkcjonariuszy. Zaangażowanie  policjantów ruchu drogowego  kierowanych do codziennej służby przedstawia  się następująco: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nadzór/kontrola ruchu w trasie/w rejonie  - 200  służb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obsługa zdarzeń drogowych i sporządzanie dokumentacji 8 służb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inne czynności/delegowania -33  służby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5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Wspólne służby z podmiotami </a:t>
            </a:r>
            <a:r>
              <a:rPr lang="pl-PL" sz="2400" b="1" dirty="0" err="1">
                <a:solidFill>
                  <a:srgbClr val="FFC000"/>
                </a:solidFill>
              </a:rPr>
              <a:t>pozapolicyjnymi</a:t>
            </a:r>
            <a:r>
              <a:rPr lang="pl-PL" sz="24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7638"/>
            <a:ext cx="8208912" cy="477307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służba ze  Strażą Graniczną -    14 wspólnych służb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służba z Krajową Administracją Skarbową - Oddział Celny w Gołdapi  -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służb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służba ze Strażą Miejską – 3 służby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służba z  Inspekcją Transportu Drogowego – 2 służby </a:t>
            </a:r>
          </a:p>
        </p:txBody>
      </p:sp>
    </p:spTree>
    <p:extLst>
      <p:ext uri="{BB962C8B-B14F-4D97-AF65-F5344CB8AC3E}">
        <p14:creationId xmlns:p14="http://schemas.microsoft.com/office/powerpoint/2010/main" val="162403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Służba obchodowa dzielnicowych</a:t>
            </a: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7638"/>
            <a:ext cx="8208912" cy="47730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W 2022 roku stan ewidencyjny wynosi 6 policjantów z Zespołu Dzielnicowych -  stan faktyczny do służby obchodowej wynosi obecnie 4 funkcjonariuszy  -  brak wakatów, dwie dzielnicowe  przebywają na urlopie macierzyńskim. Zaangażowanie  dzielnicowych kierowanych do codziennej służby obchodowej w czasie wakacji na terenie </a:t>
            </a:r>
            <a:r>
              <a:rPr lang="pl-PL" sz="2400" dirty="0" err="1"/>
              <a:t>powiaqtu</a:t>
            </a:r>
            <a:r>
              <a:rPr lang="pl-PL" sz="2400" dirty="0"/>
              <a:t>  przedstawia  się następująco:                                                                 </a:t>
            </a:r>
            <a:r>
              <a:rPr lang="pl-PL" sz="2400" b="1" dirty="0"/>
              <a:t>                                    </a:t>
            </a:r>
            <a:r>
              <a:rPr lang="pl-PL" sz="2400" dirty="0"/>
              <a:t>			</a:t>
            </a:r>
          </a:p>
          <a:p>
            <a:pPr lvl="0"/>
            <a:r>
              <a:rPr lang="pl-PL" sz="2400" dirty="0"/>
              <a:t>obchód - </a:t>
            </a:r>
            <a:r>
              <a:rPr lang="pl-PL" sz="2400" b="1" dirty="0"/>
              <a:t> 99</a:t>
            </a:r>
            <a:r>
              <a:rPr lang="pl-PL" sz="2400" dirty="0"/>
              <a:t>  służb </a:t>
            </a:r>
          </a:p>
          <a:p>
            <a:pPr lvl="0"/>
            <a:r>
              <a:rPr lang="pl-PL" sz="2400" dirty="0"/>
              <a:t>patrol zmotoryzowany - </a:t>
            </a:r>
            <a:r>
              <a:rPr lang="pl-PL" sz="2400" b="1" dirty="0"/>
              <a:t> 8 </a:t>
            </a:r>
            <a:r>
              <a:rPr lang="pl-PL" sz="2400" dirty="0"/>
              <a:t>służb </a:t>
            </a:r>
          </a:p>
          <a:p>
            <a:pPr lvl="0"/>
            <a:r>
              <a:rPr lang="pl-PL" sz="2400" dirty="0"/>
              <a:t>inne czynności - </a:t>
            </a:r>
            <a:r>
              <a:rPr lang="pl-PL" sz="2400" b="1" dirty="0"/>
              <a:t>3</a:t>
            </a:r>
            <a:r>
              <a:rPr lang="pl-PL" sz="2400" dirty="0"/>
              <a:t> służby </a:t>
            </a:r>
          </a:p>
        </p:txBody>
      </p:sp>
    </p:spTree>
    <p:extLst>
      <p:ext uri="{BB962C8B-B14F-4D97-AF65-F5344CB8AC3E}">
        <p14:creationId xmlns:p14="http://schemas.microsoft.com/office/powerpoint/2010/main" val="48943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Czynności wyjaśniające  w sprawach o wykroczenia.</a:t>
            </a: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Ilość interwencji</a:t>
            </a: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7638"/>
            <a:ext cx="8208912" cy="4773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rgbClr val="92D050"/>
                </a:solidFill>
              </a:rPr>
              <a:t>Wnioski o ukaranie.</a:t>
            </a:r>
          </a:p>
          <a:p>
            <a:pPr marL="0" indent="0" algn="just">
              <a:buNone/>
            </a:pPr>
            <a:r>
              <a:rPr lang="pl-PL" sz="1800" dirty="0"/>
              <a:t>W okresie wakacyjnym  policjanci Komendy Powiatowej Policji w Gołdapi prowadzący czynności wyjaśniające w sprawach o wykroczenia  łącznie przeprowadzili </a:t>
            </a:r>
            <a:r>
              <a:rPr lang="pl-PL" sz="1800" b="1" dirty="0">
                <a:solidFill>
                  <a:srgbClr val="FF0000"/>
                </a:solidFill>
              </a:rPr>
              <a:t>183</a:t>
            </a:r>
            <a:r>
              <a:rPr lang="pl-PL" sz="1800" dirty="0"/>
              <a:t> postępowania.  Do  Sądu Rejonowego w Olecku  skierowano </a:t>
            </a:r>
            <a:r>
              <a:rPr lang="pl-PL" sz="1800" b="1" dirty="0">
                <a:solidFill>
                  <a:srgbClr val="FF0000"/>
                </a:solidFill>
              </a:rPr>
              <a:t>43 </a:t>
            </a:r>
            <a:r>
              <a:rPr lang="pl-PL" sz="1800" dirty="0"/>
              <a:t>wnioski o ukaranie.</a:t>
            </a:r>
            <a:r>
              <a:rPr lang="pl-PL" dirty="0"/>
              <a:t>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r>
              <a:rPr lang="pl-PL" sz="2000" b="1" dirty="0">
                <a:solidFill>
                  <a:srgbClr val="92D050"/>
                </a:solidFill>
              </a:rPr>
              <a:t>Ilość podejmowanych Interwencji.</a:t>
            </a:r>
            <a:endParaRPr lang="pl-PL" dirty="0"/>
          </a:p>
          <a:p>
            <a:pPr marL="0" indent="0">
              <a:buNone/>
            </a:pPr>
            <a:r>
              <a:rPr lang="pl-PL" sz="1800" dirty="0"/>
              <a:t>W okresie wakacyjnym policjanci Komendy Powiatowej Policji w Gołdapi  zostali zadysponowani do obsługi łącznie </a:t>
            </a:r>
            <a:r>
              <a:rPr lang="pl-PL" sz="1800" b="1" dirty="0">
                <a:solidFill>
                  <a:srgbClr val="FF0000"/>
                </a:solidFill>
              </a:rPr>
              <a:t>857</a:t>
            </a:r>
            <a:r>
              <a:rPr lang="pl-PL" sz="1800" b="1" dirty="0"/>
              <a:t> </a:t>
            </a:r>
            <a:r>
              <a:rPr lang="pl-PL" sz="1800" dirty="0"/>
              <a:t>zleconych</a:t>
            </a:r>
            <a:r>
              <a:rPr lang="pl-PL" sz="1800" b="1" dirty="0"/>
              <a:t> </a:t>
            </a:r>
            <a:r>
              <a:rPr lang="pl-PL" sz="1800" dirty="0"/>
              <a:t>interwencji .</a:t>
            </a:r>
            <a:br>
              <a:rPr lang="pl-PL" sz="1800" dirty="0"/>
            </a:br>
            <a:r>
              <a:rPr lang="pl-PL" sz="1800" dirty="0"/>
              <a:t>Na ogólną liczbę interwencji złożyły się:                                              </a:t>
            </a:r>
          </a:p>
          <a:p>
            <a:pPr marL="0" indent="0">
              <a:buNone/>
            </a:pPr>
            <a:r>
              <a:rPr lang="pl-PL" sz="1800" dirty="0"/>
              <a:t> </a:t>
            </a:r>
          </a:p>
          <a:p>
            <a:pPr lvl="0"/>
            <a:r>
              <a:rPr lang="pl-PL" sz="1800" dirty="0"/>
              <a:t>interwencje domowe -  </a:t>
            </a:r>
            <a:r>
              <a:rPr lang="pl-PL" sz="1800" b="1" dirty="0">
                <a:solidFill>
                  <a:srgbClr val="FF0000"/>
                </a:solidFill>
              </a:rPr>
              <a:t>99</a:t>
            </a:r>
            <a:r>
              <a:rPr lang="pl-PL" sz="1800" b="1" dirty="0"/>
              <a:t> </a:t>
            </a:r>
            <a:r>
              <a:rPr lang="pl-PL" sz="1800" dirty="0"/>
              <a:t>interwencji  </a:t>
            </a:r>
            <a:r>
              <a:rPr lang="pl-PL" sz="1800" b="1" dirty="0"/>
              <a:t>                                   </a:t>
            </a:r>
            <a:endParaRPr lang="pl-PL" sz="1800" dirty="0"/>
          </a:p>
          <a:p>
            <a:pPr lvl="0"/>
            <a:r>
              <a:rPr lang="pl-PL" sz="1800" dirty="0"/>
              <a:t>interwencje w miejscach publicznych i  pozostałe - </a:t>
            </a:r>
            <a:r>
              <a:rPr lang="pl-PL" sz="1800" b="1" dirty="0"/>
              <a:t> </a:t>
            </a:r>
            <a:r>
              <a:rPr lang="pl-PL" sz="1800" b="1" dirty="0">
                <a:solidFill>
                  <a:srgbClr val="FF0000"/>
                </a:solidFill>
              </a:rPr>
              <a:t>75</a:t>
            </a:r>
            <a:r>
              <a:rPr lang="pl-PL" sz="1800" b="1" dirty="0"/>
              <a:t>8</a:t>
            </a:r>
            <a:r>
              <a:rPr lang="pl-PL" sz="1800" dirty="0"/>
              <a:t> interwencji</a:t>
            </a:r>
            <a:r>
              <a:rPr lang="pl-PL" sz="1800" b="1" dirty="0"/>
              <a:t>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70796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br>
              <a:rPr lang="pl-PL" sz="2400" b="1" dirty="0">
                <a:solidFill>
                  <a:srgbClr val="FFC000"/>
                </a:solidFill>
              </a:rPr>
            </a:br>
            <a:br>
              <a:rPr lang="pl-PL" sz="2400" b="1" dirty="0">
                <a:solidFill>
                  <a:srgbClr val="FFC000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Konwoje i doprowadzenia osób zatrzymanych.</a:t>
            </a:r>
            <a:br>
              <a:rPr lang="pl-PL" dirty="0"/>
            </a:br>
            <a:br>
              <a:rPr lang="pl-PL" b="1" dirty="0"/>
            </a:br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7638"/>
            <a:ext cx="8208912" cy="477307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W czasie wakacji  do Pomieszczeniach Dla Osób Zatrzymanych  trafiły  łącznie </a:t>
            </a:r>
            <a:r>
              <a:rPr lang="pl-PL" sz="2400" b="1" dirty="0">
                <a:solidFill>
                  <a:srgbClr val="FF0000"/>
                </a:solidFill>
              </a:rPr>
              <a:t>52 </a:t>
            </a:r>
            <a:r>
              <a:rPr lang="pl-PL" sz="2400" dirty="0"/>
              <a:t>osoby.</a:t>
            </a:r>
          </a:p>
          <a:p>
            <a:pPr marL="0" indent="0">
              <a:buNone/>
            </a:pPr>
            <a:r>
              <a:rPr lang="pl-PL" sz="2400" dirty="0"/>
              <a:t> </a:t>
            </a:r>
          </a:p>
          <a:p>
            <a:pPr marL="0" indent="0">
              <a:buNone/>
            </a:pPr>
            <a:r>
              <a:rPr lang="pl-PL" sz="2400" dirty="0"/>
              <a:t>Na ogólną liczbę zatrzymanych  złożyły się doprowadzenia do:                                                           </a:t>
            </a:r>
          </a:p>
          <a:p>
            <a:pPr marL="0" indent="0">
              <a:buNone/>
            </a:pPr>
            <a:r>
              <a:rPr lang="pl-PL" sz="2400" dirty="0"/>
              <a:t>                </a:t>
            </a:r>
          </a:p>
          <a:p>
            <a:pPr marL="0" indent="0">
              <a:buNone/>
            </a:pPr>
            <a:r>
              <a:rPr lang="pl-PL" sz="2400" b="1" dirty="0"/>
              <a:t>- </a:t>
            </a:r>
            <a:r>
              <a:rPr lang="pl-PL" sz="2400" b="1" dirty="0">
                <a:solidFill>
                  <a:srgbClr val="FF0000"/>
                </a:solidFill>
              </a:rPr>
              <a:t>17</a:t>
            </a:r>
            <a:r>
              <a:rPr lang="pl-PL" sz="2400" b="1" dirty="0"/>
              <a:t> </a:t>
            </a:r>
            <a:r>
              <a:rPr lang="pl-PL" sz="2400" dirty="0"/>
              <a:t>zatrzymanych osób do wyjaśnienia sprawy		          </a:t>
            </a:r>
            <a:r>
              <a:rPr lang="pl-PL" sz="2400" b="1" dirty="0"/>
              <a:t>                                      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- </a:t>
            </a:r>
            <a:r>
              <a:rPr lang="pl-PL" sz="2400" b="1" dirty="0">
                <a:solidFill>
                  <a:srgbClr val="FF0000"/>
                </a:solidFill>
              </a:rPr>
              <a:t>26</a:t>
            </a:r>
            <a:r>
              <a:rPr lang="pl-PL" sz="2400" dirty="0"/>
              <a:t> osób zatrzymanych do wytrzeźwienia</a:t>
            </a:r>
            <a:r>
              <a:rPr lang="pl-PL" sz="2400" b="1" dirty="0"/>
              <a:t>                                                                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- </a:t>
            </a:r>
            <a:r>
              <a:rPr lang="pl-PL" sz="2400" b="1" dirty="0">
                <a:solidFill>
                  <a:srgbClr val="FF0000"/>
                </a:solidFill>
              </a:rPr>
              <a:t>9</a:t>
            </a:r>
            <a:r>
              <a:rPr lang="pl-PL" sz="2400" dirty="0"/>
              <a:t> osób zatrzymanych z związku z wydanym sądowym nakazem  </a:t>
            </a:r>
          </a:p>
          <a:p>
            <a:pPr marL="0" indent="0">
              <a:buNone/>
            </a:pPr>
            <a:r>
              <a:rPr lang="pl-PL" sz="2400" dirty="0"/>
              <a:t>doprowadzenia  </a:t>
            </a:r>
          </a:p>
        </p:txBody>
      </p:sp>
    </p:spTree>
    <p:extLst>
      <p:ext uri="{BB962C8B-B14F-4D97-AF65-F5344CB8AC3E}">
        <p14:creationId xmlns:p14="http://schemas.microsoft.com/office/powerpoint/2010/main" val="13613303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0D78C9"/>
      </a:accent3>
      <a:accent4>
        <a:srgbClr val="31479F"/>
      </a:accent4>
      <a:accent5>
        <a:srgbClr val="31479F"/>
      </a:accent5>
      <a:accent6>
        <a:srgbClr val="11B2EB"/>
      </a:accent6>
      <a:hlink>
        <a:srgbClr val="8BC9F7"/>
      </a:hlink>
      <a:folHlink>
        <a:srgbClr val="59A8D1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9885</TotalTime>
  <Words>1014</Words>
  <Application>Microsoft Office PowerPoint</Application>
  <PresentationFormat>Pokaz na ekranie (4:3)</PresentationFormat>
  <Paragraphs>233</Paragraphs>
  <Slides>17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SimSun</vt:lpstr>
      <vt:lpstr>Arial</vt:lpstr>
      <vt:lpstr>Calibri</vt:lpstr>
      <vt:lpstr>Liberation Serif</vt:lpstr>
      <vt:lpstr>Mangal</vt:lpstr>
      <vt:lpstr>StarSymbol</vt:lpstr>
      <vt:lpstr>Symbol</vt:lpstr>
      <vt:lpstr>Times New Roman</vt:lpstr>
      <vt:lpstr>Motyw pakietu Office</vt:lpstr>
      <vt:lpstr>Prezentacja programu PowerPoint</vt:lpstr>
      <vt:lpstr>Informacja kadrowa KPP w Gołdapi</vt:lpstr>
      <vt:lpstr>Siły i środki kierowane do służby patrolowej</vt:lpstr>
      <vt:lpstr>Ilość wykonanych służb patrolowych </vt:lpstr>
      <vt:lpstr> Siły i środki kierowane do służby na drodze</vt:lpstr>
      <vt:lpstr> Wspólne służby z podmiotami pozapolicyjnymi </vt:lpstr>
      <vt:lpstr> Służba obchodowa dzielnicowych </vt:lpstr>
      <vt:lpstr> Czynności wyjaśniające  w sprawach o wykroczenia. Ilość interwencji </vt:lpstr>
      <vt:lpstr>  Konwoje i doprowadzenia osób zatrzymanych.  </vt:lpstr>
      <vt:lpstr>    Bezpieczeństwo w ruchu drogowym  na terenie powiatu gołdapskiego. .  </vt:lpstr>
      <vt:lpstr>    Wybrane dane statystyczne z obszaru ruchu drogowego za okres wakacji .   </vt:lpstr>
      <vt:lpstr>    Stan Bezpieczeństwa w RD na drogach w czasie wakacji    </vt:lpstr>
      <vt:lpstr>     Informacja z przebiegu policyjnych  działań na wodach i terenach przywodnych.    </vt:lpstr>
      <vt:lpstr>    Działania profilaktyczne.    </vt:lpstr>
      <vt:lpstr>    Działania profilaktyczne –cd.    </vt:lpstr>
      <vt:lpstr>    Działania profilaktyczne –cd.    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Administrator</dc:creator>
  <cp:lastModifiedBy>Tomasz Jegliński</cp:lastModifiedBy>
  <cp:revision>761</cp:revision>
  <cp:lastPrinted>2021-01-07T13:43:59Z</cp:lastPrinted>
  <dcterms:created xsi:type="dcterms:W3CDTF">2013-01-16T06:40:49Z</dcterms:created>
  <dcterms:modified xsi:type="dcterms:W3CDTF">2022-09-06T08:03:52Z</dcterms:modified>
</cp:coreProperties>
</file>