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7" r:id="rId3"/>
    <p:sldId id="294" r:id="rId4"/>
    <p:sldId id="315" r:id="rId5"/>
    <p:sldId id="269" r:id="rId6"/>
    <p:sldId id="270" r:id="rId7"/>
    <p:sldId id="320" r:id="rId8"/>
    <p:sldId id="321" r:id="rId9"/>
    <p:sldId id="322" r:id="rId10"/>
    <p:sldId id="323" r:id="rId11"/>
    <p:sldId id="264" r:id="rId12"/>
    <p:sldId id="313" r:id="rId13"/>
    <p:sldId id="295" r:id="rId14"/>
    <p:sldId id="298" r:id="rId15"/>
    <p:sldId id="303" r:id="rId16"/>
    <p:sldId id="304" r:id="rId17"/>
    <p:sldId id="314" r:id="rId18"/>
    <p:sldId id="271" r:id="rId19"/>
    <p:sldId id="312" r:id="rId20"/>
    <p:sldId id="272" r:id="rId21"/>
    <p:sldId id="274" r:id="rId22"/>
    <p:sldId id="316" r:id="rId23"/>
    <p:sldId id="317" r:id="rId24"/>
    <p:sldId id="318" r:id="rId25"/>
    <p:sldId id="319" r:id="rId26"/>
    <p:sldId id="285" r:id="rId27"/>
    <p:sldId id="296" r:id="rId2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D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Nauczyciele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17/18</c:v>
                </c:pt>
                <c:pt idx="1">
                  <c:v>18/19</c:v>
                </c:pt>
                <c:pt idx="2">
                  <c:v>19/20</c:v>
                </c:pt>
                <c:pt idx="3">
                  <c:v>20/21</c:v>
                </c:pt>
                <c:pt idx="4">
                  <c:v>21/22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22</c:v>
                </c:pt>
                <c:pt idx="1">
                  <c:v>19</c:v>
                </c:pt>
                <c:pt idx="2">
                  <c:v>23</c:v>
                </c:pt>
                <c:pt idx="3">
                  <c:v>25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B1-422C-B7BF-31268E661B3A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Obsługa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17/18</c:v>
                </c:pt>
                <c:pt idx="1">
                  <c:v>18/19</c:v>
                </c:pt>
                <c:pt idx="2">
                  <c:v>19/20</c:v>
                </c:pt>
                <c:pt idx="3">
                  <c:v>20/21</c:v>
                </c:pt>
                <c:pt idx="4">
                  <c:v>21/22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B1-422C-B7BF-31268E661B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491776"/>
        <c:axId val="158493312"/>
      </c:barChart>
      <c:catAx>
        <c:axId val="158491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8493312"/>
        <c:crosses val="autoZero"/>
        <c:auto val="1"/>
        <c:lblAlgn val="ctr"/>
        <c:lblOffset val="100"/>
        <c:noMultiLvlLbl val="0"/>
      </c:catAx>
      <c:valAx>
        <c:axId val="158493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4917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dyplomowany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17/18</c:v>
                </c:pt>
                <c:pt idx="1">
                  <c:v>18/19</c:v>
                </c:pt>
                <c:pt idx="2">
                  <c:v>19/20</c:v>
                </c:pt>
                <c:pt idx="3">
                  <c:v>20/21</c:v>
                </c:pt>
                <c:pt idx="4">
                  <c:v>21/22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15</c:v>
                </c:pt>
                <c:pt idx="1">
                  <c:v>15</c:v>
                </c:pt>
                <c:pt idx="2">
                  <c:v>16</c:v>
                </c:pt>
                <c:pt idx="3">
                  <c:v>16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DE-4650-AA90-09CA7815934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mianowany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17/18</c:v>
                </c:pt>
                <c:pt idx="1">
                  <c:v>18/19</c:v>
                </c:pt>
                <c:pt idx="2">
                  <c:v>19/20</c:v>
                </c:pt>
                <c:pt idx="3">
                  <c:v>20/21</c:v>
                </c:pt>
                <c:pt idx="4">
                  <c:v>21/22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5</c:v>
                </c:pt>
                <c:pt idx="1">
                  <c:v>3</c:v>
                </c:pt>
                <c:pt idx="2">
                  <c:v>3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DE-4650-AA90-09CA78159344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kontraktowy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17/18</c:v>
                </c:pt>
                <c:pt idx="1">
                  <c:v>18/19</c:v>
                </c:pt>
                <c:pt idx="2">
                  <c:v>19/20</c:v>
                </c:pt>
                <c:pt idx="3">
                  <c:v>20/21</c:v>
                </c:pt>
                <c:pt idx="4">
                  <c:v>21/22</c:v>
                </c:pt>
              </c:strCache>
            </c:strRef>
          </c:cat>
          <c:val>
            <c:numRef>
              <c:f>Arkusz1!$D$2:$D$6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DE-4650-AA90-09CA78159344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stażysta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17/18</c:v>
                </c:pt>
                <c:pt idx="1">
                  <c:v>18/19</c:v>
                </c:pt>
                <c:pt idx="2">
                  <c:v>19/20</c:v>
                </c:pt>
                <c:pt idx="3">
                  <c:v>20/21</c:v>
                </c:pt>
                <c:pt idx="4">
                  <c:v>21/22</c:v>
                </c:pt>
              </c:strCache>
            </c:strRef>
          </c:cat>
          <c:val>
            <c:numRef>
              <c:f>Arkusz1!$E$2:$E$6</c:f>
              <c:numCache>
                <c:formatCode>General</c:formatCode>
                <c:ptCount val="5"/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DE-4650-AA90-09CA781593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617664"/>
        <c:axId val="61619200"/>
      </c:barChart>
      <c:catAx>
        <c:axId val="61617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1619200"/>
        <c:crosses val="autoZero"/>
        <c:auto val="1"/>
        <c:lblAlgn val="ctr"/>
        <c:lblOffset val="100"/>
        <c:noMultiLvlLbl val="0"/>
      </c:catAx>
      <c:valAx>
        <c:axId val="61619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161766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uczniów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17/18</c:v>
                </c:pt>
                <c:pt idx="1">
                  <c:v>18/19</c:v>
                </c:pt>
                <c:pt idx="2">
                  <c:v>19/20</c:v>
                </c:pt>
                <c:pt idx="3">
                  <c:v>20/21</c:v>
                </c:pt>
                <c:pt idx="4">
                  <c:v>21/22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181</c:v>
                </c:pt>
                <c:pt idx="1">
                  <c:v>174</c:v>
                </c:pt>
                <c:pt idx="2">
                  <c:v>248</c:v>
                </c:pt>
                <c:pt idx="3">
                  <c:v>251</c:v>
                </c:pt>
                <c:pt idx="4">
                  <c:v>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A4-44E5-B27A-DB721182F0E0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Liczba oddziałów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17/18</c:v>
                </c:pt>
                <c:pt idx="1">
                  <c:v>18/19</c:v>
                </c:pt>
                <c:pt idx="2">
                  <c:v>19/20</c:v>
                </c:pt>
                <c:pt idx="3">
                  <c:v>20/21</c:v>
                </c:pt>
                <c:pt idx="4">
                  <c:v>21/22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7</c:v>
                </c:pt>
                <c:pt idx="1">
                  <c:v>7</c:v>
                </c:pt>
                <c:pt idx="2">
                  <c:v>11</c:v>
                </c:pt>
                <c:pt idx="3">
                  <c:v>11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A4-44E5-B27A-DB721182F0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702848"/>
        <c:axId val="160704384"/>
      </c:barChart>
      <c:catAx>
        <c:axId val="160702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0704384"/>
        <c:crosses val="autoZero"/>
        <c:auto val="1"/>
        <c:lblAlgn val="ctr"/>
        <c:lblOffset val="100"/>
        <c:noMultiLvlLbl val="0"/>
      </c:catAx>
      <c:valAx>
        <c:axId val="160704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070284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Szkoła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83.3</c:v>
                </c:pt>
                <c:pt idx="1">
                  <c:v>88.6</c:v>
                </c:pt>
                <c:pt idx="2">
                  <c:v>98.4</c:v>
                </c:pt>
                <c:pt idx="3">
                  <c:v>90.3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AF-4361-AB85-54DC99AFA231}"/>
            </c:ext>
          </c:extLst>
        </c:ser>
        <c:ser>
          <c:idx val="1"/>
          <c:order val="1"/>
          <c:tx>
            <c:strRef>
              <c:f>Arkusz1!#ADR!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Arkusz1!#ADR!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AF-4361-AB85-54DC99AFA231}"/>
            </c:ext>
          </c:extLst>
        </c:ser>
        <c:ser>
          <c:idx val="2"/>
          <c:order val="2"/>
          <c:tx>
            <c:strRef>
              <c:f>Arkusz1!$C$1</c:f>
              <c:strCache>
                <c:ptCount val="1"/>
                <c:pt idx="0">
                  <c:v>Woj..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Arkusz1!$C$2:$C$6</c:f>
              <c:numCache>
                <c:formatCode>General</c:formatCode>
                <c:ptCount val="5"/>
                <c:pt idx="0">
                  <c:v>77.3</c:v>
                </c:pt>
                <c:pt idx="1">
                  <c:v>69.099999999999994</c:v>
                </c:pt>
                <c:pt idx="2">
                  <c:v>84</c:v>
                </c:pt>
                <c:pt idx="3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AF-4361-AB85-54DC99AFA231}"/>
            </c:ext>
          </c:extLst>
        </c:ser>
        <c:ser>
          <c:idx val="3"/>
          <c:order val="3"/>
          <c:tx>
            <c:strRef>
              <c:f>Arkusz1!$D$1</c:f>
              <c:strCache>
                <c:ptCount val="1"/>
                <c:pt idx="0">
                  <c:v>Kraj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Arkusz1!$D$2:$D$6</c:f>
              <c:numCache>
                <c:formatCode>General</c:formatCode>
                <c:ptCount val="5"/>
                <c:pt idx="0">
                  <c:v>80.5</c:v>
                </c:pt>
                <c:pt idx="1">
                  <c:v>74</c:v>
                </c:pt>
                <c:pt idx="2">
                  <c:v>87</c:v>
                </c:pt>
                <c:pt idx="3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AF-4361-AB85-54DC99AFA2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797824"/>
        <c:axId val="160799360"/>
      </c:barChart>
      <c:catAx>
        <c:axId val="160797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0799360"/>
        <c:crosses val="autoZero"/>
        <c:auto val="1"/>
        <c:lblAlgn val="ctr"/>
        <c:lblOffset val="100"/>
        <c:noMultiLvlLbl val="0"/>
      </c:catAx>
      <c:valAx>
        <c:axId val="160799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0797824"/>
        <c:crosses val="autoZero"/>
        <c:crossBetween val="between"/>
      </c:valAx>
    </c:plotArea>
    <c:legend>
      <c:legendPos val="r"/>
      <c:legendEntry>
        <c:idx val="1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F48C8-33DA-4763-8289-97426035720B}" type="datetimeFigureOut">
              <a:rPr lang="pl-PL" smtClean="0"/>
              <a:pPr/>
              <a:t>16.09.2022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3E547-A64F-4A20-9329-B125BCF0703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07254-7588-40BA-9DAC-CA8F5531B1D7}" type="datetimeFigureOut">
              <a:rPr lang="pl-PL" smtClean="0"/>
              <a:pPr/>
              <a:t>16.09.2022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EDD7A-B205-4AD6-B309-884D2A05575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DD7A-B205-4AD6-B309-884D2A05575D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22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16.09.2022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16.09.2022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16.09.2022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16.09.2022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16.09.2022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16.09.2022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16.09.2022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16.09.2022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16.09.2022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16.09.2022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3122-29A6-4798-A7D1-3A7A972D40E7}" type="datetimeFigureOut">
              <a:rPr lang="pl-PL" smtClean="0"/>
              <a:pPr/>
              <a:t>16.09.2022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122-29A6-4798-A7D1-3A7A972D40E7}" type="datetimeFigureOut">
              <a:rPr lang="pl-PL" smtClean="0"/>
              <a:pPr/>
              <a:t>16.09.2022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6BCA2-0D7D-400D-91C2-AFC8FADCF80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3649960"/>
          </a:xfrm>
        </p:spPr>
        <p:txBody>
          <a:bodyPr>
            <a:normAutofit lnSpcReduction="10000"/>
          </a:bodyPr>
          <a:lstStyle/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Liceum Ogólnokształcące im. Jana Pawła II</a:t>
            </a:r>
            <a:b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ul. Księdza Popiełuszki 2 </a:t>
            </a:r>
          </a:p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19-500 Gołdap</a:t>
            </a:r>
          </a:p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tel. (087) 615-06-99 </a:t>
            </a:r>
          </a:p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fax. (087) 615-10-82</a:t>
            </a:r>
            <a:b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e-mail: </a:t>
            </a:r>
            <a:r>
              <a:rPr lang="pl-PL" sz="1300" b="1" spc="150" dirty="0" err="1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logoldap@poczta.onet.pl</a:t>
            </a:r>
            <a:endParaRPr lang="pl-PL" sz="1300" b="1" spc="150" dirty="0">
              <a:ln w="11430"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strona: </a:t>
            </a:r>
            <a:r>
              <a:rPr lang="pl-PL" sz="1300" b="1" spc="150" dirty="0" err="1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www.logoldap.edupage.org</a:t>
            </a:r>
            <a:endParaRPr lang="pl-PL" sz="1300" b="1" spc="150" dirty="0">
              <a:ln w="11430"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pl-PL" b="1" dirty="0">
              <a:solidFill>
                <a:srgbClr val="C00000"/>
              </a:solidFill>
            </a:endParaRPr>
          </a:p>
          <a:p>
            <a:r>
              <a:rPr lang="pl-PL" sz="4300" b="1" dirty="0">
                <a:solidFill>
                  <a:schemeClr val="tx1"/>
                </a:solidFill>
                <a:latin typeface="Berylium" pitchFamily="2" charset="-18"/>
              </a:rPr>
              <a:t>Informacja za rok szkolny </a:t>
            </a:r>
          </a:p>
          <a:p>
            <a:r>
              <a:rPr lang="pl-PL" sz="4300" b="1" dirty="0">
                <a:solidFill>
                  <a:schemeClr val="tx1"/>
                </a:solidFill>
                <a:latin typeface="Berylium" pitchFamily="2" charset="-18"/>
              </a:rPr>
              <a:t>2021/2022</a:t>
            </a: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88640"/>
            <a:ext cx="252028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4B67464-F3D4-286D-AC1E-567CC7C0B5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48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 txBox="1">
            <a:spLocks/>
          </p:cNvSpPr>
          <p:nvPr/>
        </p:nvSpPr>
        <p:spPr bwMode="auto">
          <a:xfrm>
            <a:off x="467544" y="332656"/>
            <a:ext cx="8358246" cy="1285884"/>
          </a:xfrm>
          <a:prstGeom prst="rect">
            <a:avLst/>
          </a:prstGeom>
          <a:blipFill dpi="0" rotWithShape="1">
            <a:blip r:embed="rId2" cstate="print">
              <a:alphaModFix amt="35000"/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prstMaterial="clear">
            <a:bevelT w="1016000" prst="coolSlant"/>
            <a:bevelB w="165100" prst="coolSlant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4000" b="1" dirty="0">
                <a:latin typeface="Berylium" pitchFamily="2" charset="-18"/>
              </a:rPr>
              <a:t>BAZA SZKOŁY</a:t>
            </a:r>
            <a:endParaRPr lang="pl-PL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268760"/>
            <a:ext cx="7164288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Berylium" pitchFamily="2" charset="-18"/>
              </a:rPr>
              <a:t>BAZA SZKOŁY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Berylium" pitchFamily="2" charset="-18"/>
              </a:rPr>
              <a:t>BAZA SZKOŁY</a:t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 descr="DSCF04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4248472" cy="3186354"/>
          </a:xfrm>
        </p:spPr>
      </p:pic>
      <p:pic>
        <p:nvPicPr>
          <p:cNvPr id="6" name="Symbol zastępczy zawartości 5" descr="DSCF04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204864"/>
            <a:ext cx="4330824" cy="324811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Berylium" pitchFamily="2" charset="-18"/>
              </a:rPr>
              <a:t>BAZA SZKOŁY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2800" dirty="0">
                <a:latin typeface="Berylium" pitchFamily="2" charset="-18"/>
              </a:rPr>
              <a:t>Pracownia z tablicą interaktywną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>
                <a:latin typeface="Berylium" pitchFamily="2" charset="-18"/>
              </a:rPr>
              <a:t>Pokój nauczycielski</a:t>
            </a:r>
          </a:p>
        </p:txBody>
      </p:sp>
      <p:pic>
        <p:nvPicPr>
          <p:cNvPr id="7" name="Symbol zastępczy zawartości 6" descr="DSCF073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8" name="Symbol zastępczy zawartości 7" descr="DSCF072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_DSC03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64369"/>
            <a:ext cx="4038600" cy="2597624"/>
          </a:xfrm>
        </p:spPr>
      </p:pic>
      <p:pic>
        <p:nvPicPr>
          <p:cNvPr id="6" name="Symbol zastępczy zawartości 5" descr="_DSC0027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22004"/>
            <a:ext cx="4038600" cy="2682354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_DSC01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3475" y="1600200"/>
            <a:ext cx="3006050" cy="4525963"/>
          </a:xfrm>
        </p:spPr>
      </p:pic>
      <p:pic>
        <p:nvPicPr>
          <p:cNvPr id="6" name="Symbol zastępczy zawartości 5" descr="_DSC02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56719"/>
            <a:ext cx="4038600" cy="2612924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>
                <a:latin typeface="Berylium" pitchFamily="2" charset="-18"/>
              </a:rPr>
              <a:t>Kadra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467544" y="170080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i="1" dirty="0">
                <a:latin typeface="Berylium" pitchFamily="2" charset="-18"/>
              </a:rPr>
              <a:t>Nauczyciele według stopni awansu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>
                <a:latin typeface="Berylium" pitchFamily="2" charset="-18"/>
              </a:rPr>
              <a:t>Działalność szkoły w roku szkolnym 2021/2022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115616" y="2348880"/>
            <a:ext cx="7056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2800" dirty="0">
                <a:latin typeface="Berylium" pitchFamily="2" charset="-18"/>
              </a:rPr>
              <a:t>Baza szkoły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>
                <a:latin typeface="Berylium" pitchFamily="2" charset="-18"/>
              </a:rPr>
              <a:t>Kadra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>
                <a:latin typeface="Berylium" pitchFamily="2" charset="-18"/>
              </a:rPr>
              <a:t>Uczniowie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>
                <a:latin typeface="Berylium" pitchFamily="2" charset="-18"/>
              </a:rPr>
              <a:t>Wyniki egzaminów zewnętrznych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>
                <a:latin typeface="Berylium" pitchFamily="2" charset="-18"/>
              </a:rPr>
              <a:t>Osiągniecia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>
                <a:latin typeface="Berylium" pitchFamily="2" charset="-18"/>
              </a:rPr>
              <a:t>Pomoc materialna uczniom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>
                <a:latin typeface="Berylium" pitchFamily="2" charset="-18"/>
              </a:rPr>
              <a:t>Uczniowie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>
                <a:latin typeface="Berylium" pitchFamily="2" charset="-18"/>
              </a:rPr>
              <a:t>Wyniki egzaminów maturalnych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3338568"/>
              </p:ext>
            </p:extLst>
          </p:nvPr>
        </p:nvGraphicFramePr>
        <p:xfrm>
          <a:off x="395536" y="170080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2113AC-6A20-18EA-D8CA-0AA724584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OSIĄGNIĘCIA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22135EB-8E96-023F-F21A-9C294348C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66018"/>
            <a:ext cx="4404647" cy="4525963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173CA24-E530-068E-F654-BE86897D3DF6}"/>
              </a:ext>
            </a:extLst>
          </p:cNvPr>
          <p:cNvSpPr txBox="1"/>
          <p:nvPr/>
        </p:nvSpPr>
        <p:spPr>
          <a:xfrm>
            <a:off x="2123728" y="5861257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603 miejsce w kraju</a:t>
            </a:r>
          </a:p>
          <a:p>
            <a:pPr algn="ctr"/>
            <a:r>
              <a:rPr lang="pl-PL" dirty="0"/>
              <a:t>20 miejsce w województwie</a:t>
            </a:r>
          </a:p>
        </p:txBody>
      </p:sp>
    </p:spTree>
    <p:extLst>
      <p:ext uri="{BB962C8B-B14F-4D97-AF65-F5344CB8AC3E}">
        <p14:creationId xmlns:p14="http://schemas.microsoft.com/office/powerpoint/2010/main" val="2041058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A74B85-7311-5940-DD38-D432EB3EF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OSIĄGNIĘCIA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EDE8854-6F1A-D984-364B-699DB4B64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02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3D7230-B476-1A60-8061-0E2873CC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OSIĄGNIĘCIA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0C878AF-CD1E-9EEA-1002-26F2A0298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1763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92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C13DD5-9D7E-87F1-D239-69470DCCA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OSIĄGNIĘCIA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C387AA4-920B-33BA-27DC-1A9EFAEA8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15297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02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l-PL" sz="4000" b="1" dirty="0">
                <a:latin typeface="Berylium" pitchFamily="2" charset="-18"/>
              </a:rPr>
              <a:t>Pomoc finansowa uczniom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043608" y="1225689"/>
            <a:ext cx="640871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pl-PL" sz="2500" dirty="0">
                <a:latin typeface="Berylium" pitchFamily="2" charset="-18"/>
              </a:rPr>
              <a:t>Stypendium Starosty (1 uczeń). (1000 zł)</a:t>
            </a:r>
          </a:p>
          <a:p>
            <a:pPr marL="342900" indent="-342900" algn="just">
              <a:buAutoNum type="arabicPeriod"/>
            </a:pPr>
            <a:r>
              <a:rPr lang="pl-PL" sz="2500" dirty="0">
                <a:latin typeface="Berylium" pitchFamily="2" charset="-18"/>
              </a:rPr>
              <a:t>Stypendium Premiera (2 uczeń) (2500 zł )</a:t>
            </a:r>
          </a:p>
          <a:p>
            <a:pPr marL="342900" indent="-342900" algn="just">
              <a:buAutoNum type="arabicPeriod"/>
            </a:pPr>
            <a:r>
              <a:rPr lang="pl-PL" sz="2500" dirty="0">
                <a:latin typeface="Berylium" pitchFamily="2" charset="-18"/>
              </a:rPr>
              <a:t>Fundacja Rozwoju Regionu Gołdap – (5 uczniów- (2000 zł.)</a:t>
            </a:r>
          </a:p>
          <a:p>
            <a:pPr marL="457200" indent="-457200" algn="just"/>
            <a:endParaRPr lang="pl-PL" sz="2400" dirty="0">
              <a:latin typeface="Berylium" pitchFamily="2" charset="-1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348880"/>
            <a:ext cx="6400800" cy="3289920"/>
          </a:xfrm>
        </p:spPr>
        <p:txBody>
          <a:bodyPr>
            <a:normAutofit/>
          </a:bodyPr>
          <a:lstStyle/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Liceum Ogólnokształcące im. Jana Pawła II</a:t>
            </a:r>
            <a:b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ul. Księdza Popiełuszki 2 </a:t>
            </a:r>
          </a:p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19-500 Gołdap</a:t>
            </a:r>
          </a:p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tel. (087) 615-06-99 </a:t>
            </a:r>
          </a:p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fax. (087) 615-10-82</a:t>
            </a:r>
            <a:b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e-mail: </a:t>
            </a:r>
            <a:r>
              <a:rPr lang="pl-PL" sz="1300" b="1" spc="150" dirty="0" err="1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logoldap@poczta.onet.pl</a:t>
            </a:r>
            <a:endParaRPr lang="pl-PL" sz="1300" b="1" spc="150" dirty="0">
              <a:ln w="11430"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1300" b="1" spc="150" dirty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strona: </a:t>
            </a:r>
            <a:r>
              <a:rPr lang="pl-PL" sz="1300" b="1" spc="150" dirty="0" err="1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www.logoldap.edupage.org</a:t>
            </a:r>
            <a:endParaRPr lang="pl-PL" sz="1300" b="1" spc="150" dirty="0">
              <a:ln w="11430"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pl-PL" b="1" dirty="0">
              <a:solidFill>
                <a:srgbClr val="C00000"/>
              </a:solidFill>
            </a:endParaRPr>
          </a:p>
          <a:p>
            <a:r>
              <a:rPr lang="pl-PL" sz="4300" b="1" dirty="0">
                <a:solidFill>
                  <a:schemeClr val="tx1"/>
                </a:solidFill>
                <a:latin typeface="Berylium" pitchFamily="2" charset="-18"/>
              </a:rPr>
              <a:t>Dziękuję za uwagę</a:t>
            </a:r>
          </a:p>
        </p:txBody>
      </p:sp>
      <p:pic>
        <p:nvPicPr>
          <p:cNvPr id="4" name="Picture 4" descr="D:\Documents and Settings\User\Pulpit\Dane\Moje WWW\LO_Gołdap_strona\papiez-log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7704856" cy="1656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Berylium" pitchFamily="2" charset="-18"/>
              </a:rPr>
              <a:t>BAZA SZKOŁY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39552" y="1196752"/>
            <a:ext cx="7704856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>
                <a:latin typeface="Berylium" pitchFamily="2" charset="-18"/>
              </a:rPr>
              <a:t>Liczba budynków – 2 (szkoła i sala gimnastyczna),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>
                <a:latin typeface="Berylium" pitchFamily="2" charset="-18"/>
              </a:rPr>
              <a:t>Liczba sal wykorzystywanych do celów dydaktycznych – 15,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>
                <a:latin typeface="Berylium" pitchFamily="2" charset="-18"/>
              </a:rPr>
              <a:t>Pracownie komputerowe z dostępem do Internetu -2 (32 komputery),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>
                <a:latin typeface="Berylium" pitchFamily="2" charset="-18"/>
              </a:rPr>
              <a:t>Biblioteka z centrum multimedialnym – 1 (8 komputerów z dostępem do Internetu),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>
                <a:latin typeface="Berylium" pitchFamily="2" charset="-18"/>
              </a:rPr>
              <a:t>Sala gimnastyczna – 1 (200 m</a:t>
            </a:r>
            <a:r>
              <a:rPr lang="pl-PL" sz="2400" baseline="30000" dirty="0">
                <a:latin typeface="Berylium" pitchFamily="2" charset="-18"/>
              </a:rPr>
              <a:t>2</a:t>
            </a:r>
            <a:r>
              <a:rPr lang="pl-PL" sz="2400" dirty="0">
                <a:latin typeface="Berylium" pitchFamily="2" charset="-18"/>
              </a:rPr>
              <a:t>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>
                <a:latin typeface="Berylium" pitchFamily="2" charset="-18"/>
              </a:rPr>
              <a:t>Siłownia – 1 (28m</a:t>
            </a:r>
            <a:r>
              <a:rPr lang="pl-PL" sz="2400" baseline="30000" dirty="0">
                <a:latin typeface="Berylium" pitchFamily="2" charset="-18"/>
              </a:rPr>
              <a:t>2</a:t>
            </a:r>
            <a:r>
              <a:rPr lang="pl-PL" sz="2400" dirty="0">
                <a:latin typeface="Berylium" pitchFamily="2" charset="-18"/>
              </a:rPr>
              <a:t>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>
                <a:latin typeface="Berylium" pitchFamily="2" charset="-18"/>
              </a:rPr>
              <a:t>Sala do tenisa stołowego – 1 (28m</a:t>
            </a:r>
            <a:r>
              <a:rPr lang="pl-PL" sz="2400" baseline="30000" dirty="0">
                <a:latin typeface="Berylium" pitchFamily="2" charset="-18"/>
              </a:rPr>
              <a:t>2</a:t>
            </a:r>
            <a:r>
              <a:rPr lang="pl-PL" sz="2400" dirty="0">
                <a:latin typeface="Berylium" pitchFamily="2" charset="-18"/>
              </a:rPr>
              <a:t>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>
                <a:latin typeface="Berylium" pitchFamily="2" charset="-18"/>
              </a:rPr>
              <a:t>Bisko do piłki ręcznej (asfaltowe) – 1 (703m</a:t>
            </a:r>
            <a:r>
              <a:rPr lang="pl-PL" sz="2400" baseline="30000" dirty="0">
                <a:latin typeface="Berylium" pitchFamily="2" charset="-18"/>
              </a:rPr>
              <a:t>2</a:t>
            </a:r>
            <a:r>
              <a:rPr lang="pl-PL" sz="2400" dirty="0">
                <a:latin typeface="Berylium" pitchFamily="2" charset="-18"/>
              </a:rPr>
              <a:t>),</a:t>
            </a:r>
          </a:p>
          <a:p>
            <a:pPr lvl="0" indent="269875">
              <a:spcBef>
                <a:spcPts val="600"/>
              </a:spcBef>
              <a:buFont typeface="Arial" pitchFamily="34" charset="0"/>
              <a:buChar char="•"/>
            </a:pPr>
            <a:r>
              <a:rPr lang="pl-PL" sz="2400" dirty="0">
                <a:latin typeface="Berylium" pitchFamily="2" charset="-18"/>
              </a:rPr>
              <a:t>Boisko wielofunkcyjne (tartanowe) – 1 </a:t>
            </a:r>
            <a:r>
              <a:rPr lang="pl-PL" sz="2400">
                <a:latin typeface="Berylium" pitchFamily="2" charset="-18"/>
              </a:rPr>
              <a:t>(522m</a:t>
            </a:r>
            <a:r>
              <a:rPr lang="pl-PL" sz="2400" baseline="30000">
                <a:latin typeface="Berylium" pitchFamily="2" charset="-18"/>
              </a:rPr>
              <a:t>2</a:t>
            </a:r>
            <a:r>
              <a:rPr lang="pl-PL" sz="2400">
                <a:latin typeface="Berylium" pitchFamily="2" charset="-18"/>
              </a:rPr>
              <a:t>)</a:t>
            </a:r>
            <a:endParaRPr lang="pl-PL" sz="2400" baseline="30000" dirty="0">
              <a:latin typeface="Berylium" pitchFamily="2" charset="-18"/>
            </a:endParaRPr>
          </a:p>
          <a:p>
            <a:pPr lvl="0">
              <a:spcBef>
                <a:spcPts val="600"/>
              </a:spcBef>
            </a:pPr>
            <a:endParaRPr lang="pl-PL" sz="2400" dirty="0">
              <a:latin typeface="Berylium" pitchFamily="2" charset="-18"/>
            </a:endParaRPr>
          </a:p>
          <a:p>
            <a:endParaRPr lang="pl-P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Berylium" pitchFamily="2" charset="-18"/>
              </a:rPr>
              <a:t>BAZA SZKOŁY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339752" y="548680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>
                <a:latin typeface="Berylium" pitchFamily="2" charset="-18"/>
              </a:rPr>
              <a:t>BAZA SZKOŁY</a:t>
            </a:r>
            <a:endParaRPr lang="pl-PL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9592" y="1268760"/>
            <a:ext cx="6720747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339752" y="548680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>
                <a:latin typeface="Berylium" pitchFamily="2" charset="-18"/>
              </a:rPr>
              <a:t>BAZA SZKOŁY</a:t>
            </a:r>
            <a:endParaRPr lang="pl-PL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6589240" cy="494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D5F354A-0D7D-736F-FDF1-DC48110EF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33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CAF78AF-BC68-6609-76BE-DDFAEC38C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88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CE41A24-DA01-4D5E-2570-3957E974E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5434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Wykusz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2328</TotalTime>
  <Words>287</Words>
  <Application>Microsoft Office PowerPoint</Application>
  <PresentationFormat>Pokaz na ekranie (4:3)</PresentationFormat>
  <Paragraphs>56</Paragraphs>
  <Slides>27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1" baseType="lpstr">
      <vt:lpstr>Arial</vt:lpstr>
      <vt:lpstr>Berylium</vt:lpstr>
      <vt:lpstr>Calibri</vt:lpstr>
      <vt:lpstr>Motyw pakietu Office</vt:lpstr>
      <vt:lpstr>Prezentacja programu PowerPoint</vt:lpstr>
      <vt:lpstr>Działalność szkoły w roku szkolnym 2021/2022</vt:lpstr>
      <vt:lpstr>BAZA SZKOŁY</vt:lpstr>
      <vt:lpstr>BAZA SZKOŁY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BAZA SZKOŁY</vt:lpstr>
      <vt:lpstr>BAZA SZKOŁY </vt:lpstr>
      <vt:lpstr>BAZA SZKOŁY</vt:lpstr>
      <vt:lpstr>Prezentacja programu PowerPoint</vt:lpstr>
      <vt:lpstr>Prezentacja programu PowerPoint</vt:lpstr>
      <vt:lpstr>Prezentacja programu PowerPoint</vt:lpstr>
      <vt:lpstr>Kadra</vt:lpstr>
      <vt:lpstr>Nauczyciele według stopni awansu</vt:lpstr>
      <vt:lpstr>Uczniowie</vt:lpstr>
      <vt:lpstr>Wyniki egzaminów maturalnych</vt:lpstr>
      <vt:lpstr>OSIĄGNIĘCIA</vt:lpstr>
      <vt:lpstr>OSIĄGNIĘCIA</vt:lpstr>
      <vt:lpstr>OSIĄGNIĘCIA</vt:lpstr>
      <vt:lpstr>OSIĄGNIĘCIA</vt:lpstr>
      <vt:lpstr>Pomoc finansowa uczniom</vt:lpstr>
      <vt:lpstr>Prezentacja programu PowerPoint</vt:lpstr>
    </vt:vector>
  </TitlesOfParts>
  <Company>Your Company 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Your User Name</dc:creator>
  <cp:lastModifiedBy>Grzegorz Klimaszewski</cp:lastModifiedBy>
  <cp:revision>238</cp:revision>
  <dcterms:created xsi:type="dcterms:W3CDTF">2012-10-16T10:38:01Z</dcterms:created>
  <dcterms:modified xsi:type="dcterms:W3CDTF">2022-09-16T08:33:30Z</dcterms:modified>
</cp:coreProperties>
</file>