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7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7972-4525-4186-8A60-156CB1ABD33F}" type="datetimeFigureOut">
              <a:rPr lang="pl-PL" smtClean="0"/>
              <a:t>07.09.2022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A93D-5D1A-430C-9C03-EBB94CB1D6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49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5A93D-5D1A-430C-9C03-EBB94CB1D6D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27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8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70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0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3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BB80606-223E-4B46-B8E7-8ADE6425E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4565" y="1206630"/>
            <a:ext cx="4044099" cy="2495769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INFORMACJA 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PRZEBIEGU LETNIEGO SEZONU TURYSTYCZNEGO</a:t>
            </a:r>
          </a:p>
          <a:p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Gołdap 2022 r.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E0AE60B3-9CF9-436B-848B-7860DA61D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9534"/>
          <a:stretch/>
        </p:blipFill>
        <p:spPr>
          <a:xfrm>
            <a:off x="230279" y="240792"/>
            <a:ext cx="3610201" cy="3130829"/>
          </a:xfrm>
          <a:prstGeom prst="rect">
            <a:avLst/>
          </a:prstGeom>
        </p:spPr>
      </p:pic>
      <p:pic>
        <p:nvPicPr>
          <p:cNvPr id="28" name="Obraz 27" descr="Obraz zawierający zewnętrzne, drzewo, most, trawa&#10;&#10;Opis wygenerowany automatycznie">
            <a:extLst>
              <a:ext uri="{FF2B5EF4-FFF2-40B4-BE49-F238E27FC236}">
                <a16:creationId xmlns:a16="http://schemas.microsoft.com/office/drawing/2014/main" id="{4DCE2560-E54A-40B6-8213-00B3CAC07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r="2" b="2"/>
          <a:stretch/>
        </p:blipFill>
        <p:spPr>
          <a:xfrm>
            <a:off x="3880635" y="240793"/>
            <a:ext cx="3655946" cy="313082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CBD2CE3D-C7E6-4EAE-AD92-4B47022C88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583"/>
          <a:stretch/>
        </p:blipFill>
        <p:spPr>
          <a:xfrm>
            <a:off x="228600" y="3397718"/>
            <a:ext cx="7309153" cy="322406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49883C87-0A4A-4B97-AFFA-066CEA6AF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794" y="4872473"/>
            <a:ext cx="1305812" cy="12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6EEB8-93D4-46F8-97C9-CDDC4AA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15505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Działania pionu żywieniowego</a:t>
            </a:r>
            <a:endParaRPr lang="pl-PL" sz="2000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0C588-1534-4FF0-98FC-DC26932F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25105"/>
            <a:ext cx="10169165" cy="4370895"/>
          </a:xfrm>
        </p:spPr>
        <p:txBody>
          <a:bodyPr>
            <a:normAutofit fontScale="85000" lnSpcReduction="10000"/>
          </a:bodyPr>
          <a:lstStyle/>
          <a:p>
            <a:pPr marL="45720" indent="0">
              <a:lnSpc>
                <a:spcPct val="200000"/>
              </a:lnSpc>
              <a:buNone/>
            </a:pP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	Obiekty żywnościowo-żywieniowe kontrolowane są przez organy Państwowej Inspekcji Sanitarnej przez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cały rok, zgodnie z opracowanym i zatwierdzonym planem pracy</a:t>
            </a: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   </a:t>
            </a:r>
          </a:p>
          <a:p>
            <a:pPr marL="45720" indent="0">
              <a:lnSpc>
                <a:spcPct val="200000"/>
              </a:lnSpc>
              <a:buNone/>
            </a:pP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	Pod stałym nadzorem znajdują się zakłady produkcyjne, obiekty obrotu żywnością, obiekty żywienia zbiorowego otwartego, obiekty żywienia zbiorowego zamkniętego, suplementami diety oraz materiałami i wyrobami do kontaktu z żywnością. </a:t>
            </a:r>
          </a:p>
        </p:txBody>
      </p:sp>
    </p:spTree>
    <p:extLst>
      <p:ext uri="{BB962C8B-B14F-4D97-AF65-F5344CB8AC3E}">
        <p14:creationId xmlns:p14="http://schemas.microsoft.com/office/powerpoint/2010/main" val="40839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F7A6F7-04CD-4E26-A396-8B983DB4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09600"/>
            <a:ext cx="10331245" cy="13563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latin typeface="Abadi" panose="020B0604020104020204" pitchFamily="34" charset="0"/>
              </a:rPr>
              <a:t>Działania w zakresie bezpieczeństwa żywności–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Ilość skontrolowanych zakładów w okresie czerwiec-sierpień -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74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obiekty żywnościowo-żywieniowe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B5726F-4CB1-4A91-84D8-B643C0EF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5872"/>
            <a:ext cx="10442542" cy="312321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7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obiektów żywienia zbiorowego zamkniętego,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30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zakładów żywienia zbiorowego otwartego,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15 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obiektów obrotu żywnością,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22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zakładów produkcji żywności,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zakład obrotu materiałami i wyrobami przeznaczonymi do kontaktu z żywnością.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pl-PL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68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CD4A9-2AFE-4117-AA55-FFA86CCC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latin typeface="Abadi" panose="020B0604020104020204" pitchFamily="34" charset="0"/>
              </a:rPr>
              <a:t>Działania w zakresie bezpieczeństwa żywności –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w sezonie letnim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przeprowadzono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93 kontrole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obiektów żywnościowo-żywieniowych</a:t>
            </a:r>
            <a:endParaRPr lang="pl-PL" sz="2000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6F3212-9347-4A42-97A9-4387C259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330246"/>
            <a:ext cx="10803117" cy="376575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 sanitarne kompleksowe w zakresie oceny zgodności prowadzonej działalności z przepisami prawa żywnościowego - 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37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sanitarne tematyczne - 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35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sprawdzające usunięcie stwierdzonych uchybień -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13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 interwencyjne wynikające z wniesionych informacji konsumentów – 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 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kontrole doraźne pod kątem obecności w obrocie produktów kwestionowanych ze względu na niewłaściwą jakość zdrowotną -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5</a:t>
            </a:r>
          </a:p>
          <a:p>
            <a:pPr marL="45720" indent="0" algn="just">
              <a:lnSpc>
                <a:spcPct val="115000"/>
              </a:lnSpc>
              <a:buNone/>
            </a:pPr>
            <a:endParaRPr lang="pl-PL" b="1" dirty="0">
              <a:solidFill>
                <a:schemeClr val="tx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1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F79D2-2502-44D8-93F7-785D9A6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4951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Działania w zakresie bezpieczeństwa żywności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D3E086-8E6B-4443-9F1B-835EB604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9118"/>
            <a:ext cx="10404835" cy="458928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Podczas przeprowadzanych czynności kontrolnych w </a:t>
            </a:r>
            <a:r>
              <a:rPr lang="pl-PL" sz="20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12 obiektach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stwierdzono niezgodności z obowiązującymi przepisami prawa.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sz="2000" u="sng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Podjęte postępowania: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mandatowe: 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na kwotę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500 zł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wydane decyzje płatnicze: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19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na kwotę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2079 zł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wydane decyzje administracyjne: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13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wydane upomnienia: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0</a:t>
            </a:r>
            <a:endParaRPr lang="pl-PL" sz="2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tytuły wykonawcze: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0 </a:t>
            </a:r>
            <a:endParaRPr lang="pl-PL" sz="2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nałożone grzywny: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0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685800" algn="l"/>
              </a:tabLst>
            </a:pPr>
            <a:endParaRPr lang="pl-PL" sz="2000" dirty="0">
              <a:solidFill>
                <a:schemeClr val="tx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89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4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D061BF-7CC8-4E8E-BB44-B4F886C3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6600" b="1" cap="all">
                <a:solidFill>
                  <a:schemeClr val="tx1"/>
                </a:solidFill>
              </a:rPr>
              <a:t>DZIĘKUJĘ                     ZA UWAGĘ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3323F9-7618-44A0-BA29-1E98635E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941" y="863364"/>
            <a:ext cx="3082986" cy="5120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</a:rPr>
              <a:t>mgr inż. </a:t>
            </a:r>
            <a:r>
              <a:rPr lang="en-US" sz="2000" dirty="0">
                <a:solidFill>
                  <a:schemeClr val="tx1"/>
                </a:solidFill>
              </a:rPr>
              <a:t>Grażyna Mentel</a:t>
            </a:r>
            <a:endParaRPr lang="pl-PL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/>
                </a:solidFill>
              </a:rPr>
              <a:t>Państwowy Powiatowy Inspektor Sanitarny w Gołdapi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41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5D9FBA-4F9E-4A72-BCFA-1A23456F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09600"/>
            <a:ext cx="10714703" cy="135636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Wypoczynek dzieci i młodzieży zgłoszony w elektronicznej bazie wypoczynku 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b="1" dirty="0">
                <a:latin typeface="Abadi" panose="020B0604020104020204" pitchFamily="34" charset="0"/>
              </a:rPr>
              <a:t>Ministerstwa Edukacji i Nauki na terenie powiatu gołdapskiego w okresie </a:t>
            </a:r>
            <a:r>
              <a:rPr lang="pl-PL" sz="2000" b="1" dirty="0">
                <a:solidFill>
                  <a:schemeClr val="tx1"/>
                </a:solidFill>
                <a:latin typeface="Abadi" panose="020B0604020104020204" pitchFamily="34" charset="0"/>
              </a:rPr>
              <a:t>od 27.06-31.08.2022 r.</a:t>
            </a:r>
            <a:endParaRPr lang="pl-PL" sz="20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242D41-4368-4DBA-A8CD-24DAAF49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9" y="2057400"/>
            <a:ext cx="10714703" cy="373065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pl-PL" b="1" u="sng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b="1" u="sng" dirty="0">
                <a:latin typeface="Abadi" panose="020B0604020104020204" pitchFamily="34" charset="0"/>
              </a:rPr>
              <a:t>FORMY WYJAZDOWE </a:t>
            </a: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- 10 TURNUSÓW/ </a:t>
            </a:r>
            <a:r>
              <a:rPr lang="pl-PL" b="1" u="sng" dirty="0">
                <a:latin typeface="Abadi" panose="020B0604020104020204" pitchFamily="34" charset="0"/>
              </a:rPr>
              <a:t>skontrolowano 10 turnusów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1. Wypoczynek w obiektach używanych okazjonalnie do wypoczynku </a:t>
            </a:r>
            <a:r>
              <a:rPr lang="pl-PL" dirty="0">
                <a:latin typeface="Abadi" panose="020B0604020104020204" pitchFamily="34" charset="0"/>
              </a:rPr>
              <a:t>- 8 turnusów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2. Obozy pod namiotami bez stałej infrastruktury komunalnej </a:t>
            </a:r>
            <a:r>
              <a:rPr lang="pl-PL" dirty="0">
                <a:latin typeface="Abadi" panose="020B0604020104020204" pitchFamily="34" charset="0"/>
              </a:rPr>
              <a:t>- 2 turnusy</a:t>
            </a:r>
          </a:p>
          <a:p>
            <a:pPr marL="45720" indent="0">
              <a:buNone/>
            </a:pPr>
            <a:endParaRPr lang="pl-PL" b="1" u="sng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b="1" u="sng" dirty="0">
                <a:latin typeface="Abadi" panose="020B0604020104020204" pitchFamily="34" charset="0"/>
              </a:rPr>
              <a:t>FORMY W MIEJSCU ZAMIESZKANIA </a:t>
            </a: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- 6 TURNUSÓW/ </a:t>
            </a:r>
            <a:r>
              <a:rPr lang="pl-PL" b="1" u="sng" dirty="0">
                <a:latin typeface="Abadi" panose="020B0604020104020204" pitchFamily="34" charset="0"/>
              </a:rPr>
              <a:t>skontrolowano 6 turnusów</a:t>
            </a:r>
          </a:p>
          <a:p>
            <a:pPr marL="45720" indent="0">
              <a:buNone/>
            </a:pPr>
            <a:r>
              <a:rPr lang="pl-PL" b="1" u="sng" dirty="0">
                <a:latin typeface="Abadi" panose="020B0604020104020204" pitchFamily="34" charset="0"/>
              </a:rPr>
              <a:t>Liczba uczestników wypoczynku  </a:t>
            </a:r>
            <a:r>
              <a:rPr lang="pl-PL" b="1" dirty="0">
                <a:latin typeface="Abadi" panose="020B0604020104020204" pitchFamily="34" charset="0"/>
              </a:rPr>
              <a:t>    -     </a:t>
            </a: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584 osoby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                                                     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( w 2021r. -  522 osoby)</a:t>
            </a:r>
          </a:p>
          <a:p>
            <a:pPr marL="45720" indent="0"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                                                      ( w 2020 r. - 466 osób)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pl-PL" sz="2400" dirty="0">
                <a:solidFill>
                  <a:schemeClr val="tx1"/>
                </a:solidFill>
                <a:latin typeface="Abadi" panose="020B0604020104020204" pitchFamily="34" charset="0"/>
              </a:rPr>
              <a:t>Liczba turnusów, w których stwierdzono uchybienia i nieprawidłowości sanitarno- higienicznej </a:t>
            </a:r>
            <a:r>
              <a:rPr lang="pl-PL" sz="2400" dirty="0">
                <a:latin typeface="Abadi" panose="020B0604020104020204" pitchFamily="34" charset="0"/>
              </a:rPr>
              <a:t>– 0</a:t>
            </a:r>
          </a:p>
          <a:p>
            <a:pPr marL="45720" indent="0">
              <a:buNone/>
            </a:pPr>
            <a:endParaRPr lang="pl-PL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05BF63-F705-45A8-9DB7-F8C49AA8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83530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latin typeface="Abadi" panose="020B0604020104020204" pitchFamily="34" charset="0"/>
              </a:rPr>
              <a:t>Wypoczynek dzieci i młodzieży</a:t>
            </a:r>
            <a:endParaRPr lang="pl-PL" sz="2200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DA2006-8A45-4F3D-A601-A832AD1A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9" y="1715678"/>
            <a:ext cx="10606574" cy="4213174"/>
          </a:xfrm>
        </p:spPr>
        <p:txBody>
          <a:bodyPr numCol="1">
            <a:normAutofit fontScale="47500" lnSpcReduction="20000"/>
          </a:bodyPr>
          <a:lstStyle/>
          <a:p>
            <a:pPr marL="45720" indent="0" algn="just">
              <a:lnSpc>
                <a:spcPct val="120000"/>
              </a:lnSpc>
              <a:buNone/>
            </a:pPr>
            <a:endParaRPr lang="pl-PL" sz="2000" dirty="0">
              <a:latin typeface="Abadi" panose="020B0604020104020204" pitchFamily="34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5500" dirty="0">
                <a:latin typeface="Abadi" panose="020B0604020104020204" pitchFamily="34" charset="0"/>
              </a:rPr>
              <a:t>	</a:t>
            </a:r>
            <a:r>
              <a:rPr lang="pl-PL" sz="4200" dirty="0">
                <a:solidFill>
                  <a:schemeClr val="tx1"/>
                </a:solidFill>
                <a:latin typeface="Abadi" panose="020B0604020104020204" pitchFamily="34" charset="0"/>
              </a:rPr>
              <a:t>W trakcie letnich turnusów nie stwierdzono zatruć pokarmowych oraz zakażeń koronawirusem. Pracownicy PSSE w Gołdapi nie odnotowali zachorowania wśród uczestników kolonii, obozów i półkolonii. 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200" dirty="0">
                <a:solidFill>
                  <a:schemeClr val="tx1"/>
                </a:solidFill>
                <a:latin typeface="Abadi" panose="020B0604020104020204" pitchFamily="34" charset="0"/>
              </a:rPr>
              <a:t>	Wśród uczestników wypoczynku zorganizowanego w formie wyjazdowej doszło do jednego urazu, odnotowano złamanie kości nadgarstka z przemieszczeniem. Osoba była hospitalizowana.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pl-PL" sz="4200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pl-PL" sz="4200" dirty="0">
                <a:solidFill>
                  <a:schemeClr val="tx1"/>
                </a:solidFill>
                <a:latin typeface="Abadi" panose="020B0604020104020204" pitchFamily="34" charset="0"/>
              </a:rPr>
              <a:t>	Nie zgłaszano skarg i próśb o interwencję związaną z letnim wypoczynkiem dzieci                 i młodzieży.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42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200" dirty="0">
                <a:solidFill>
                  <a:schemeClr val="tx1"/>
                </a:solidFill>
                <a:latin typeface="Abadi" panose="020B0604020104020204" pitchFamily="34" charset="0"/>
              </a:rPr>
              <a:t>	Wszystkie turnusy wypoczynku były zarejestrowane w bazie, co oznacza, że nie stwierdzono obozów czy kolonii organizowanych "na dziko". </a:t>
            </a:r>
          </a:p>
        </p:txBody>
      </p:sp>
    </p:spTree>
    <p:extLst>
      <p:ext uri="{BB962C8B-B14F-4D97-AF65-F5344CB8AC3E}">
        <p14:creationId xmlns:p14="http://schemas.microsoft.com/office/powerpoint/2010/main" val="133745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93B8D-17A1-4B53-A694-659D2AB4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5728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Działania w zakresie promocji zdrowia i oświaty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B1B2BC-89EA-4CD4-B1FB-22CA0F7E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1691148"/>
            <a:ext cx="11245976" cy="4671945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pl-PL" dirty="0">
                <a:latin typeface="Abadi" panose="020B0604020104020204" pitchFamily="34" charset="0"/>
              </a:rPr>
              <a:t>Pracownik PSSE w Gołdapi przeprowadził 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spotkań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l-PL" dirty="0">
                <a:latin typeface="Abadi" panose="020B0604020104020204" pitchFamily="34" charset="0"/>
              </a:rPr>
              <a:t>edukacyjnych z dziećmi i młodzieżą, w których  uczestniczyło </a:t>
            </a:r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584</a:t>
            </a:r>
            <a:r>
              <a:rPr lang="pl-PL" dirty="0">
                <a:latin typeface="Abadi" panose="020B0604020104020204" pitchFamily="34" charset="0"/>
              </a:rPr>
              <a:t> osoby</a:t>
            </a:r>
          </a:p>
          <a:p>
            <a:pPr marL="45720" indent="0">
              <a:spcBef>
                <a:spcPts val="0"/>
              </a:spcBef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W placówkach wypoczynku dzieci i młodzieży przeprowadzono zajęcia edukacyjne oraz przekazano materiały edukacyjne. Działania realizowane były wspólnie z funkcjonariuszami Komendy Powiatowej Policji w Gołdapi, przedstawicielami Straży Granicznej z Bań Mazurskich i Dubeninek.</a:t>
            </a:r>
          </a:p>
          <a:p>
            <a:pPr marL="45720" indent="0">
              <a:spcBef>
                <a:spcPts val="0"/>
              </a:spcBef>
              <a:buNone/>
            </a:pPr>
            <a:endParaRPr lang="pl-PL" dirty="0">
              <a:latin typeface="Abadi" panose="020B060402010402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pl-PL" dirty="0">
                <a:latin typeface="Abadi" panose="020B0604020104020204" pitchFamily="34" charset="0"/>
              </a:rPr>
              <a:t>Tematy poruszana podczas spotkań:</a:t>
            </a:r>
          </a:p>
          <a:p>
            <a:pPr marL="45720" indent="0">
              <a:spcBef>
                <a:spcPts val="0"/>
              </a:spcBef>
              <a:buNone/>
            </a:pPr>
            <a:endParaRPr lang="pl-PL" dirty="0">
              <a:latin typeface="Abadi" panose="020B0604020104020204" pitchFamily="34" charset="0"/>
            </a:endParaRP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chorób odkleszczowych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zatruć pokarmowych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palenia tytoniu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HIV/AIDS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zatruć grzybami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Zasady zdrowego odżywiania się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wścieklizny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bąblowicy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nadmiernej ekspozycji na promieniowanie UV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Zasady bezpiecznego zachowania podczas burzy, upałów, nad wodą i w lesie.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poparzeń barszczem Sosnowskiego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stosowania środków psychoaktywnych 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  <a:p>
            <a:pPr marL="502920" indent="-457200">
              <a:buAutoNum type="arabicPeriod"/>
            </a:pPr>
            <a:endParaRPr lang="pl-PL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B27D9-9C41-EAA6-AFB5-918FF8D2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badi" panose="020B0604020104020204" pitchFamily="34" charset="0"/>
              </a:rPr>
              <a:t>Działania w zakresie promocji zdrowia i oświaty zdrowotnej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1D71E5-8017-863E-99E9-BC500262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311581" cy="4038600"/>
          </a:xfrm>
        </p:spPr>
        <p:txBody>
          <a:bodyPr/>
          <a:lstStyle/>
          <a:p>
            <a:pPr marL="45720" indent="0">
              <a:buNone/>
            </a:pP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lipcu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pracownicy Inspekcji Sanitarnej zorganizowali tydzień zajęć</a:t>
            </a:r>
            <a:r>
              <a:rPr lang="pl-PL" sz="1800" i="1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edukacyjnych 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dzieci i młodzieży pod nazwą « Wypoczywaj bezpiecznie ». 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odbywał się w siedzibie Powiatowej Stacji Sanitarno-Epidemiologicznej w Gołdapi. Nasza działania wsparło Starostwo Powiatowe w Gołdapi oraz Urząd Miejski w Gołdapi.</a:t>
            </a:r>
          </a:p>
          <a:p>
            <a:pPr marL="45720" indent="0">
              <a:buNone/>
            </a:pP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trakcie trwania 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zajęć</a:t>
            </a:r>
            <a:r>
              <a:rPr lang="pl-PL" sz="1800" i="1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odwiedził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 dzieci z przedszkola « U KUBUSIA PUCHATKA », 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rzedszkola Samorządowego nr 1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Gołdapi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 przedszkola « ZUCHOWA PRZYGODA », z Sali zabaw « 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WESOŁY 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KANGUREK »,  Biblioteki Publicznej 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Gołdapi 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dzieci naszych pracowników 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Ł</a:t>
            </a:r>
            <a:r>
              <a:rPr lang="fr-FR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ączna liczba 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 uczestnicząca w zajęciach -</a:t>
            </a:r>
            <a:r>
              <a:rPr lang="fr-FR" sz="1800" b="1" i="1" dirty="0">
                <a:solidFill>
                  <a:schemeClr val="accent6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</a:t>
            </a:r>
            <a:r>
              <a:rPr lang="fr-FR" sz="1800" b="1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Obraz 4" descr="Obraz zawierający podłoże, wewnątrz, osoba, dziecko&#10;&#10;Opis wygenerowany automatycznie">
            <a:extLst>
              <a:ext uri="{FF2B5EF4-FFF2-40B4-BE49-F238E27FC236}">
                <a16:creationId xmlns:a16="http://schemas.microsoft.com/office/drawing/2014/main" id="{F1C05F45-298B-085B-5087-D7257D5B7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1" y="4473676"/>
            <a:ext cx="2496701" cy="1873967"/>
          </a:xfrm>
          <a:prstGeom prst="rect">
            <a:avLst/>
          </a:prstGeom>
        </p:spPr>
      </p:pic>
      <p:pic>
        <p:nvPicPr>
          <p:cNvPr id="7" name="Obraz 6" descr="Obraz zawierający osoba, wewnątrz, dziecko, młode&#10;&#10;Opis wygenerowany automatycznie">
            <a:extLst>
              <a:ext uri="{FF2B5EF4-FFF2-40B4-BE49-F238E27FC236}">
                <a16:creationId xmlns:a16="http://schemas.microsoft.com/office/drawing/2014/main" id="{78A50979-5EDC-848E-D2BF-938877FDA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9" y="4237664"/>
            <a:ext cx="1737988" cy="2315535"/>
          </a:xfrm>
          <a:prstGeom prst="rect">
            <a:avLst/>
          </a:prstGeom>
        </p:spPr>
      </p:pic>
      <p:pic>
        <p:nvPicPr>
          <p:cNvPr id="9" name="Obraz 8" descr="Obraz zawierający osoba, grupa, pomieszczenie, rodzina&#10;&#10;Opis wygenerowany automatycznie">
            <a:extLst>
              <a:ext uri="{FF2B5EF4-FFF2-40B4-BE49-F238E27FC236}">
                <a16:creationId xmlns:a16="http://schemas.microsoft.com/office/drawing/2014/main" id="{9BC5E06F-799D-10E6-7D22-4C226094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200717"/>
            <a:ext cx="2728144" cy="2047683"/>
          </a:xfrm>
          <a:prstGeom prst="rect">
            <a:avLst/>
          </a:prstGeom>
        </p:spPr>
      </p:pic>
      <p:pic>
        <p:nvPicPr>
          <p:cNvPr id="11" name="Obraz 10" descr="Obraz zawierający osoba, ściana, wewnątrz, łazienka&#10;&#10;Opis wygenerowany automatycznie">
            <a:extLst>
              <a:ext uri="{FF2B5EF4-FFF2-40B4-BE49-F238E27FC236}">
                <a16:creationId xmlns:a16="http://schemas.microsoft.com/office/drawing/2014/main" id="{F1BA05B3-97EB-3F7D-077A-7133A37D7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646" y="4260308"/>
            <a:ext cx="1471935" cy="19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4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4AE38-ED5C-4989-8AF0-89692F65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0" y="609600"/>
            <a:ext cx="10190376" cy="12380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b="1" dirty="0">
                <a:latin typeface="Abadi" panose="020B0604020104020204" pitchFamily="34" charset="0"/>
              </a:rPr>
              <a:t>Obiekty użyteczności publicznej</a:t>
            </a:r>
            <a:br>
              <a:rPr lang="pl-PL" sz="2200" b="1" dirty="0">
                <a:latin typeface="Abadi" panose="020B0604020104020204" pitchFamily="34" charset="0"/>
              </a:rPr>
            </a:b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w sezonie letnim skontrolowano </a:t>
            </a:r>
            <a:r>
              <a:rPr lang="pl-PL" sz="2200" dirty="0">
                <a:latin typeface="Abadi" panose="020B0604020104020204" pitchFamily="34" charset="0"/>
              </a:rPr>
              <a:t>155 obiektów użyteczności publicznej</a:t>
            </a:r>
            <a:br>
              <a:rPr lang="pl-PL" sz="2200" dirty="0">
                <a:latin typeface="Abadi" panose="020B0604020104020204" pitchFamily="34" charset="0"/>
              </a:rPr>
            </a:br>
            <a:endParaRPr lang="pl-PL" sz="2200" b="1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FA08-475E-4336-90B8-250A9407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1" y="1847653"/>
            <a:ext cx="10925665" cy="4590853"/>
          </a:xfrm>
        </p:spPr>
        <p:txBody>
          <a:bodyPr numCol="2">
            <a:normAutofit fontScale="55000" lnSpcReduction="20000"/>
          </a:bodyPr>
          <a:lstStyle/>
          <a:p>
            <a:pPr marL="45720" indent="0">
              <a:buNone/>
            </a:pPr>
            <a:endParaRPr lang="pl-PL" sz="2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Ustępy publiczne –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2 kontrole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Dworzec autobusowy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- 1 kontrola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Parking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-1 kontrola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Stacje paliw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- 4 kontrole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Środki transportu publicznego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- 1 kontrola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Obiekty noclegowe całoroczne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– 9 kontroli</a:t>
            </a:r>
          </a:p>
          <a:p>
            <a:pPr marL="45720" indent="0">
              <a:buNone/>
            </a:pPr>
            <a:endParaRPr lang="pl-PL" sz="4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sz="33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sezonie letnim nie odnotowano żadnych skarg                       i wniosków z prośbą o interwencję w obiektach świadczących usługi związane z wypoczynkiem letnim. </a:t>
            </a:r>
          </a:p>
          <a:p>
            <a:pPr marL="45720" indent="0">
              <a:buNone/>
            </a:pPr>
            <a:endParaRPr lang="pl-PL" sz="4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Obiekty noclegowe sezonowe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– 2 kontrole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Gospodarstwa agroturystyczne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- 18 kontroli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Place zabaw, obiekty sportowe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- 75 kontroli</a:t>
            </a:r>
          </a:p>
          <a:p>
            <a:pPr marL="45720" indent="0">
              <a:buNone/>
            </a:pPr>
            <a:r>
              <a:rPr lang="pl-PL" sz="40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Pole biwakowe –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2 kontrole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Plaże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- 1 kontrola</a:t>
            </a:r>
          </a:p>
          <a:p>
            <a:pPr marL="45720" indent="0">
              <a:buNone/>
            </a:pPr>
            <a:endParaRPr lang="pl-PL" sz="40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0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04606F-3ACF-4776-A8A6-E79E4811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200" b="1" dirty="0"/>
              <a:t>Kąpielisko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421183-3EE7-4725-9A44-FF284DA05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10414262" cy="4130040"/>
          </a:xfrm>
        </p:spPr>
        <p:txBody>
          <a:bodyPr/>
          <a:lstStyle/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W sezonie letnim na terenie powiatu gołdapskiego funkcjonowało </a:t>
            </a:r>
            <a:r>
              <a:rPr lang="pl-PL" b="1" dirty="0">
                <a:latin typeface="Abadi" panose="020B0604020104020204" pitchFamily="34" charset="0"/>
              </a:rPr>
              <a:t>jedno kąpielisko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Wzorem lat ubiegłych zorganizowane zostało przy: </a:t>
            </a:r>
            <a:r>
              <a:rPr lang="pl-PL" b="1" dirty="0">
                <a:latin typeface="Abadi" panose="020B0604020104020204" pitchFamily="34" charset="0"/>
              </a:rPr>
              <a:t>Plaży Miejskiej </a:t>
            </a:r>
            <a:r>
              <a:rPr lang="pl-PL" b="1" dirty="0" err="1">
                <a:latin typeface="Abadi" panose="020B0604020104020204" pitchFamily="34" charset="0"/>
              </a:rPr>
              <a:t>OSiR</a:t>
            </a:r>
            <a:r>
              <a:rPr lang="pl-PL" b="1" dirty="0">
                <a:latin typeface="Abadi" panose="020B0604020104020204" pitchFamily="34" charset="0"/>
              </a:rPr>
              <a:t>, Promenada Zdrojowa 14, 19-500 Gołdap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>
              <a:latin typeface="Abadi" panose="020B060402010402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>
              <a:latin typeface="Abadi" panose="020B0604020104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82E46D-F8CF-4B74-8AC0-8139A13E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55" y="4122664"/>
            <a:ext cx="86632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Długość linii brzegowej -</a:t>
            </a:r>
            <a:r>
              <a:rPr lang="pl-PL" altLang="pl-PL" dirty="0">
                <a:latin typeface="Abadi" panose="020B0604020104020204" pitchFamily="34" charset="0"/>
              </a:rPr>
              <a:t> 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badi" panose="020B0604020104020204" pitchFamily="34" charset="0"/>
              </a:rPr>
              <a:t>50m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Sezon kąpielowy</a:t>
            </a:r>
            <a:r>
              <a:rPr lang="pl-PL" altLang="pl-PL" dirty="0">
                <a:latin typeface="Abadi" panose="020B0604020104020204" pitchFamily="34" charset="0"/>
              </a:rPr>
              <a:t> 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badi" panose="020B0604020104020204" pitchFamily="34" charset="0"/>
              </a:rPr>
              <a:t>01/07/2022 - 31/08/2022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Godziny otwarcia</a:t>
            </a:r>
            <a:r>
              <a:rPr lang="pl-PL" altLang="pl-PL" dirty="0">
                <a:latin typeface="Abadi" panose="020B0604020104020204" pitchFamily="34" charset="0"/>
              </a:rPr>
              <a:t> 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badi" panose="020B0604020104020204" pitchFamily="34" charset="0"/>
              </a:rPr>
              <a:t>10:00 - 18:00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dirty="0">
                <a:latin typeface="Abadi" panose="020B0604020104020204" pitchFamily="34" charset="0"/>
              </a:rPr>
              <a:t>Akwen </a:t>
            </a:r>
            <a:r>
              <a:rPr lang="pl-PL" dirty="0">
                <a:solidFill>
                  <a:schemeClr val="accent1"/>
                </a:solidFill>
                <a:latin typeface="Abadi" panose="020B0604020104020204" pitchFamily="34" charset="0"/>
              </a:rPr>
              <a:t>Jezioro Gołdap </a:t>
            </a:r>
          </a:p>
        </p:txBody>
      </p:sp>
    </p:spTree>
    <p:extLst>
      <p:ext uri="{BB962C8B-B14F-4D97-AF65-F5344CB8AC3E}">
        <p14:creationId xmlns:p14="http://schemas.microsoft.com/office/powerpoint/2010/main" val="214094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38363-4E09-4E67-90B2-60DB479C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1480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Kąpielisko                                                                   </a:t>
            </a:r>
            <a:r>
              <a:rPr lang="pl-PL" sz="1200" dirty="0">
                <a:solidFill>
                  <a:schemeClr val="tx1"/>
                </a:solidFill>
              </a:rPr>
              <a:t>Najwyższe dopuszczalne stężenia w wodzie w kąpielisku: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/>
              <a:t>                                                                                                                                                                                                          Escherichia coli:  </a:t>
            </a:r>
            <a:r>
              <a:rPr lang="pl-PL" sz="1200" dirty="0">
                <a:solidFill>
                  <a:schemeClr val="tx1"/>
                </a:solidFill>
              </a:rPr>
              <a:t>1000 </a:t>
            </a:r>
            <a:r>
              <a:rPr lang="pl-PL" sz="1200" dirty="0" err="1">
                <a:solidFill>
                  <a:schemeClr val="tx1"/>
                </a:solidFill>
              </a:rPr>
              <a:t>jtk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/>
              <a:t>(NPL)/100 ml</a:t>
            </a:r>
            <a:br>
              <a:rPr lang="pl-PL" sz="1200" dirty="0"/>
            </a:br>
            <a:br>
              <a:rPr lang="pl-PL" sz="1200" dirty="0"/>
            </a:br>
            <a:r>
              <a:rPr lang="pl-PL" sz="1200" dirty="0"/>
              <a:t>                                                                                                                                                                                                     Enterokoków:  </a:t>
            </a:r>
            <a:r>
              <a:rPr lang="pl-PL" sz="1200" dirty="0">
                <a:solidFill>
                  <a:schemeClr val="tx1"/>
                </a:solidFill>
              </a:rPr>
              <a:t>400 </a:t>
            </a:r>
            <a:r>
              <a:rPr lang="pl-PL" sz="1200" dirty="0" err="1">
                <a:solidFill>
                  <a:schemeClr val="tx1"/>
                </a:solidFill>
              </a:rPr>
              <a:t>jtk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/>
              <a:t>(NPL)/100 ml </a:t>
            </a:r>
            <a:endParaRPr lang="pl-PL" sz="1200" dirty="0">
              <a:latin typeface="Abadi" panose="020B0604020104020204" pitchFamily="34" charset="0"/>
            </a:endParaRP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D4CBC22-C656-4964-8E00-BB3D98EF8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343603"/>
              </p:ext>
            </p:extLst>
          </p:nvPr>
        </p:nvGraphicFramePr>
        <p:xfrm>
          <a:off x="1143000" y="1971168"/>
          <a:ext cx="7263581" cy="3230097"/>
        </p:xfrm>
        <a:graphic>
          <a:graphicData uri="http://schemas.openxmlformats.org/drawingml/2006/table">
            <a:tbl>
              <a:tblPr/>
              <a:tblGrid>
                <a:gridCol w="1822518">
                  <a:extLst>
                    <a:ext uri="{9D8B030D-6E8A-4147-A177-3AD203B41FA5}">
                      <a16:colId xmlns:a16="http://schemas.microsoft.com/office/drawing/2014/main" val="3994491401"/>
                    </a:ext>
                  </a:extLst>
                </a:gridCol>
                <a:gridCol w="1822518">
                  <a:extLst>
                    <a:ext uri="{9D8B030D-6E8A-4147-A177-3AD203B41FA5}">
                      <a16:colId xmlns:a16="http://schemas.microsoft.com/office/drawing/2014/main" val="1429470629"/>
                    </a:ext>
                  </a:extLst>
                </a:gridCol>
                <a:gridCol w="1822518">
                  <a:extLst>
                    <a:ext uri="{9D8B030D-6E8A-4147-A177-3AD203B41FA5}">
                      <a16:colId xmlns:a16="http://schemas.microsoft.com/office/drawing/2014/main" val="2167506201"/>
                    </a:ext>
                  </a:extLst>
                </a:gridCol>
                <a:gridCol w="1796027">
                  <a:extLst>
                    <a:ext uri="{9D8B030D-6E8A-4147-A177-3AD203B41FA5}">
                      <a16:colId xmlns:a16="http://schemas.microsoft.com/office/drawing/2014/main" val="2679747860"/>
                    </a:ext>
                  </a:extLst>
                </a:gridCol>
              </a:tblGrid>
              <a:tr h="5217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Data oceny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Ocena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E. coli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Enterokoki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84682"/>
                  </a:ext>
                </a:extLst>
              </a:tr>
              <a:tr h="67709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29/06/2022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Woda przydatna do kąpieli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842210"/>
                  </a:ext>
                </a:extLst>
              </a:tr>
              <a:tr h="67709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20/07/2022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Woda przydatna do kąpieli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752046"/>
                  </a:ext>
                </a:extLst>
              </a:tr>
              <a:tr h="67709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02/08/2022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Woda przydatna do kąpieli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030981"/>
                  </a:ext>
                </a:extLst>
              </a:tr>
              <a:tr h="67709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17/08/2022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Woda przydatna do kąpieli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574144"/>
                  </a:ext>
                </a:extLst>
              </a:tr>
            </a:tbl>
          </a:graphicData>
        </a:graphic>
      </p:graphicFrame>
      <p:pic>
        <p:nvPicPr>
          <p:cNvPr id="2069" name="Picture 21">
            <a:extLst>
              <a:ext uri="{FF2B5EF4-FFF2-40B4-BE49-F238E27FC236}">
                <a16:creationId xmlns:a16="http://schemas.microsoft.com/office/drawing/2014/main" id="{A1C36F9A-914F-4EF9-85EA-AC2905DC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-3040063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06AD09C8-2A39-4E0C-85A3-247BA546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24765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>
            <a:extLst>
              <a:ext uri="{FF2B5EF4-FFF2-40B4-BE49-F238E27FC236}">
                <a16:creationId xmlns:a16="http://schemas.microsoft.com/office/drawing/2014/main" id="{9A420961-069A-4348-A45C-823E0F21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1912938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A728E3E9-80F6-4131-8E07-51CCCCF1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13493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id="{C94F8C9B-DCF0-414C-90E6-C3F8770D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78422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CCA0926-B727-A703-5D23-63289B3441EA}"/>
              </a:ext>
            </a:extLst>
          </p:cNvPr>
          <p:cNvSpPr txBox="1"/>
          <p:nvPr/>
        </p:nvSpPr>
        <p:spPr>
          <a:xfrm>
            <a:off x="8740877" y="2513852"/>
            <a:ext cx="3047999" cy="144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100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jeziora Gołdap pobierana była również woda do badania na potrzeby odbywającego się</a:t>
            </a:r>
            <a:r>
              <a:rPr lang="pl-PL" sz="120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lipca 2022 </a:t>
            </a:r>
            <a:r>
              <a:rPr lang="pl-PL" sz="1200" u="sng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Garmin</a:t>
            </a:r>
            <a:r>
              <a:rPr lang="pl-PL" sz="120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Iron Triatlon</a:t>
            </a:r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którego wyniki potwierdziły przydatność wody do kąpieli 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2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48532-055D-9C5B-936E-DBF0EFB9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4903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Abadi" panose="020B0604020104020204" pitchFamily="34" charset="0"/>
              </a:rPr>
              <a:t>Imprezy masowe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BFAA1D-9AA8-ED6D-5889-DB499390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641987"/>
            <a:ext cx="11031792" cy="3431458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sezonie letnim PPIS w Gołdapi wydał dwa postanowienia dotyczące zabezpieczenia sanitarnego imprez masowych na terenie powiatu gołdapskiego: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pl-PL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Dni Gołdapi 2022,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impreza zorganizowana w dniach 15-16 lipca 2022 r. na </a:t>
            </a:r>
            <a:r>
              <a:rPr lang="pl-PL" sz="1800" u="sng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Targowisku Miejskim w Gołdapi, 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liczba uczestników </a:t>
            </a:r>
            <a:r>
              <a:rPr lang="pl-PL" sz="1800" u="sng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3000 osób.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pl-PL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Święto Sękacza 2022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impreza przeprowadzona w dniu 15.08.2022 r. na placu przy</a:t>
            </a:r>
            <a:r>
              <a:rPr lang="pl-PL" sz="1800" u="sng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Ośrodku Zdrowia ul. Lipowa w Żytkiejmach, 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liczba uczestników </a:t>
            </a:r>
            <a:r>
              <a:rPr lang="pl-PL" sz="1800" u="sng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osób. </a:t>
            </a:r>
            <a:endParaRPr lang="pl-PL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pl-PL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0415952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527</TotalTime>
  <Words>1001</Words>
  <Application>Microsoft Office PowerPoint</Application>
  <PresentationFormat>Panoramiczny</PresentationFormat>
  <Paragraphs>131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Abadi</vt:lpstr>
      <vt:lpstr>Calibri</vt:lpstr>
      <vt:lpstr>Corbel</vt:lpstr>
      <vt:lpstr>Symbol</vt:lpstr>
      <vt:lpstr>Times New Roman</vt:lpstr>
      <vt:lpstr>Wingdings</vt:lpstr>
      <vt:lpstr>Podstawa</vt:lpstr>
      <vt:lpstr>Prezentacja programu PowerPoint</vt:lpstr>
      <vt:lpstr>Wypoczynek dzieci i młodzieży zgłoszony w elektronicznej bazie wypoczynku  Ministerstwa Edukacji i Nauki na terenie powiatu gołdapskiego w okresie od 27.06-31.08.2022 r.</vt:lpstr>
      <vt:lpstr>Wypoczynek dzieci i młodzieży</vt:lpstr>
      <vt:lpstr>Działania w zakresie promocji zdrowia i oświaty zdrowotnej</vt:lpstr>
      <vt:lpstr>Działania w zakresie promocji zdrowia i oświaty zdrowotnej</vt:lpstr>
      <vt:lpstr>Obiekty użyteczności publicznej w sezonie letnim skontrolowano 155 obiektów użyteczności publicznej </vt:lpstr>
      <vt:lpstr>Kąpielisko</vt:lpstr>
      <vt:lpstr>Kąpielisko                                                                   Najwyższe dopuszczalne stężenia w wodzie w kąpielisku:                                                                                                                                                                                                           Escherichia coli:  1000 jtk (NPL)/100 ml                                                                                                                                                                                                       Enterokoków:  400 jtk (NPL)/100 ml </vt:lpstr>
      <vt:lpstr>Imprezy masowe</vt:lpstr>
      <vt:lpstr>Działania pionu żywieniowego</vt:lpstr>
      <vt:lpstr>Działania w zakresie bezpieczeństwa żywności–  Ilość skontrolowanych zakładów w okresie czerwiec-sierpień -74 obiekty żywnościowo-żywieniowe</vt:lpstr>
      <vt:lpstr>Działania w zakresie bezpieczeństwa żywności –  w sezonie letnim przeprowadzono 93 kontrole obiektów żywnościowo-żywieniowych</vt:lpstr>
      <vt:lpstr>Działania w zakresie bezpieczeństwa żywności</vt:lpstr>
      <vt:lpstr>DZIĘKUJĘ                    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Grażyna Mentel</dc:creator>
  <cp:lastModifiedBy>PSSE Gołdap - Grażyna Mentel</cp:lastModifiedBy>
  <cp:revision>15</cp:revision>
  <dcterms:created xsi:type="dcterms:W3CDTF">2021-09-07T09:12:21Z</dcterms:created>
  <dcterms:modified xsi:type="dcterms:W3CDTF">2022-09-07T08:06:51Z</dcterms:modified>
</cp:coreProperties>
</file>