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813" r:id="rId3"/>
  </p:sldMasterIdLst>
  <p:handoutMasterIdLst>
    <p:handoutMasterId r:id="rId15"/>
  </p:handoutMasterIdLst>
  <p:sldIdLst>
    <p:sldId id="256" r:id="rId4"/>
    <p:sldId id="272" r:id="rId5"/>
    <p:sldId id="282" r:id="rId6"/>
    <p:sldId id="273" r:id="rId7"/>
    <p:sldId id="287" r:id="rId8"/>
    <p:sldId id="288" r:id="rId9"/>
    <p:sldId id="268" r:id="rId10"/>
    <p:sldId id="271" r:id="rId11"/>
    <p:sldId id="290" r:id="rId12"/>
    <p:sldId id="289" r:id="rId13"/>
    <p:sldId id="291" r:id="rId14"/>
  </p:sldIdLst>
  <p:sldSz cx="9144000" cy="6858000" type="screen4x3"/>
  <p:notesSz cx="6888163" cy="100187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0929"/>
  </p:normalViewPr>
  <p:slideViewPr>
    <p:cSldViewPr>
      <p:cViewPr varScale="1">
        <p:scale>
          <a:sx n="106" d="100"/>
          <a:sy n="106" d="100"/>
        </p:scale>
        <p:origin x="-176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770027545965695E-2"/>
          <c:y val="3.8585209003215437E-2"/>
          <c:w val="0.69185296795418116"/>
          <c:h val="0.869063270628148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18618396749168825"/>
                  <c:y val="-1.00301288705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0291835980790544"/>
                  <c:y val="-2.5723472668811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2755818248984119"/>
                  <c:y val="-5.144694533762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7083629252225827"/>
                  <c:y val="1.311777000097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1177528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15995567048394"/>
                      <c:h val="6.16721269969871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339869281045752E-3"/>
                  <c:y val="-3.0864197530864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1163502</c:v>
                </c:pt>
                <c:pt idx="1">
                  <c:v>1165620</c:v>
                </c:pt>
                <c:pt idx="2">
                  <c:v>1281011</c:v>
                </c:pt>
                <c:pt idx="3">
                  <c:v>1430565</c:v>
                </c:pt>
                <c:pt idx="4">
                  <c:v>1534916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37696"/>
        <c:axId val="21839232"/>
      </c:barChart>
      <c:catAx>
        <c:axId val="21837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39232"/>
        <c:crosses val="autoZero"/>
        <c:auto val="1"/>
        <c:lblAlgn val="ctr"/>
        <c:lblOffset val="100"/>
        <c:noMultiLvlLbl val="0"/>
      </c:catAx>
      <c:valAx>
        <c:axId val="21839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8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8753EAB5-1D04-499D-A5D4-C7F3D4012DE7}" type="datetimeFigureOut">
              <a:rPr lang="pl-PL" smtClean="0"/>
              <a:t>2022-04-15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1" cy="500936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FE3384A7-A262-45FD-B89B-F825261C1F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58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127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09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49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8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59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311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79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8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098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48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4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9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7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539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055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8AC7-C39D-4C6E-9A26-C573106B367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981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E98FE-5DC2-4BE8-AAE0-0A7A72F7B1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3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9A4C-31A6-40A3-94F4-FEB4F03420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00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194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59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20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8877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6255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42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303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07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24000-CE53-46EB-AA87-46E72C7AE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871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869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791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35BAD-B161-4AD4-8AD7-38AF3224081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12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4A453-56E6-4835-8F27-3F8E9624FBD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01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130A0-7601-4E15-BFD1-4DECE7898C9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D1596-63A5-452C-A57C-1856FB2F53A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53E2-D085-4E99-B3E5-55091C9714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9E8C9-4C43-46C7-BB03-41AEA2C4F60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F177-2C3E-487A-9EE2-281F6ACCD1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86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938B0A3-1ACB-48BD-B4D2-D1A8836D570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8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272808" cy="5976664"/>
          </a:xfrm>
          <a:noFill/>
          <a:ln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  <a:tileRect/>
            </a:gradFill>
          </a:ln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Sprawozdanie 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 realizacji Powiatowego Programu Działań na Rzecz Osób Niepełnosprawnych</a:t>
            </a:r>
            <a:b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 2021 roku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pl-PL" dirty="0" smtClean="0"/>
          </a:p>
          <a:p>
            <a:pPr eaLnBrk="1" hangingPunct="1"/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hangingPunct="1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411760" cy="150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4021" cy="35730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18" y="0"/>
            <a:ext cx="4379982" cy="35684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432"/>
            <a:ext cx="4764017" cy="32895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08" y="3568432"/>
            <a:ext cx="4386091" cy="32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2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Zapobieganie niepełnosprawności,  ochrona socjalna i prawna osób niepełnosprawnych</a:t>
            </a:r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766" y="1772816"/>
            <a:ext cx="8046641" cy="5085184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/>
              <a:t>W 2021 roku mieszkańcy powiatu (również niepełnosprawni) mieli możliwość uzyskania konsultacji prawnych osobiście, za pośrednictwem internetu lub telefonicznie oraz psychologicznych.</a:t>
            </a:r>
          </a:p>
          <a:p>
            <a:pPr algn="just"/>
            <a:r>
              <a:rPr lang="pl-PL" sz="2000" dirty="0" smtClean="0"/>
              <a:t>W związku z pandemią jednostka pozyskała środki na dodatkowe wsparcie osób niepełnosprawnych w formie paczek żywnościowych oraz bonów na aktywność ruchową dla dorosłych i dzieci (zdrowy kręgosłup, </a:t>
            </a:r>
            <a:r>
              <a:rPr lang="pl-PL" sz="2000" dirty="0" err="1" smtClean="0"/>
              <a:t>aqua</a:t>
            </a:r>
            <a:r>
              <a:rPr lang="pl-PL" sz="2000" dirty="0"/>
              <a:t> </a:t>
            </a:r>
            <a:r>
              <a:rPr lang="pl-PL" sz="2000" dirty="0" smtClean="0"/>
              <a:t>aerobik, sala zabaw Centrum Sportu),środki ochronne dla PCPR i WTZ (32201 zł.)</a:t>
            </a:r>
          </a:p>
          <a:p>
            <a:pPr algn="just"/>
            <a:r>
              <a:rPr lang="pl-PL" sz="2000" dirty="0" smtClean="0"/>
              <a:t>Realizowano program AOON skierowany do 4 dzieci i 8 dorosłych (94749zł.)</a:t>
            </a:r>
          </a:p>
          <a:p>
            <a:pPr algn="just"/>
            <a:r>
              <a:rPr lang="pl-PL" sz="2000" dirty="0" smtClean="0"/>
              <a:t>Realizowano Program Opieka </a:t>
            </a:r>
            <a:r>
              <a:rPr lang="pl-PL" sz="2000" dirty="0" err="1" smtClean="0"/>
              <a:t>wytchnieniowa</a:t>
            </a:r>
            <a:r>
              <a:rPr lang="pl-PL" sz="2000" dirty="0" smtClean="0"/>
              <a:t> (4000zł.)</a:t>
            </a:r>
          </a:p>
          <a:p>
            <a:pPr algn="just"/>
            <a:endParaRPr lang="pl-PL" sz="2300" dirty="0" smtClean="0"/>
          </a:p>
          <a:p>
            <a:pPr marL="0" indent="0" algn="r">
              <a:buNone/>
            </a:pPr>
            <a:r>
              <a:rPr lang="pl-PL" sz="2300" dirty="0" smtClean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369876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" y="0"/>
            <a:ext cx="9139129" cy="6858000"/>
          </a:xfrm>
        </p:spPr>
      </p:pic>
      <p:sp>
        <p:nvSpPr>
          <p:cNvPr id="5" name="Prostokąt 4"/>
          <p:cNvSpPr/>
          <p:nvPr/>
        </p:nvSpPr>
        <p:spPr>
          <a:xfrm>
            <a:off x="323528" y="18864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pl-PL" sz="3200" b="1" dirty="0" smtClean="0">
                <a:latin typeface="Bookman Old Style" pitchFamily="18" charset="0"/>
              </a:rPr>
              <a:t>Zadania na rzecz niepełnosprawnych mieszkańców powiatu realizowano z następujących środków/programów:</a:t>
            </a:r>
            <a:endParaRPr lang="pl-PL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PFRON – 1.534.916,00 zł.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Aktywny Samorząd –  83.418zł.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Powiat Gołdapski – 120.533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Moduł IV – 32.201 zł.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Asystent osobisty osoby niepełnosprawnej – 94749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Opieka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wytchnieniowa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4000</a:t>
            </a:r>
          </a:p>
          <a:p>
            <a:pPr algn="ctr" eaLnBrk="1" hangingPunct="1">
              <a:lnSpc>
                <a:spcPct val="150000"/>
              </a:lnSpc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Ogółem: 1.869.817</a:t>
            </a:r>
          </a:p>
        </p:txBody>
      </p:sp>
    </p:spTree>
    <p:extLst>
      <p:ext uri="{BB962C8B-B14F-4D97-AF65-F5344CB8AC3E}">
        <p14:creationId xmlns:p14="http://schemas.microsoft.com/office/powerpoint/2010/main" val="6262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8064896" cy="1524000"/>
          </a:xfrm>
        </p:spPr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Wysokość środków PFRON</a:t>
            </a:r>
            <a:endParaRPr lang="pl-P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693599"/>
              </p:ext>
            </p:extLst>
          </p:nvPr>
        </p:nvGraphicFramePr>
        <p:xfrm>
          <a:off x="533400" y="533400"/>
          <a:ext cx="8359080" cy="44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56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143877" y="-243408"/>
            <a:ext cx="5004187" cy="43204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2" y="1124744"/>
            <a:ext cx="3395566" cy="2359918"/>
          </a:xfrm>
        </p:spPr>
      </p:pic>
      <p:sp>
        <p:nvSpPr>
          <p:cNvPr id="6" name="Prostokąt 5"/>
          <p:cNvSpPr/>
          <p:nvPr/>
        </p:nvSpPr>
        <p:spPr>
          <a:xfrm>
            <a:off x="143877" y="260648"/>
            <a:ext cx="697876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Bariery architektoniczne</a:t>
            </a:r>
            <a:endParaRPr lang="pl-PL" sz="2800" b="1" dirty="0" smtClean="0"/>
          </a:p>
          <a:p>
            <a:pPr>
              <a:defRPr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Wydano: 66.194 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 smtClean="0"/>
              <a:t>Skorzystało 16 osób: </a:t>
            </a:r>
            <a:endParaRPr lang="pl-PL" dirty="0"/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/>
              <a:t>z gm. Gołdap– 14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/>
              <a:t>z gm. Dubeninki </a:t>
            </a:r>
            <a:r>
              <a:rPr lang="pl-PL" dirty="0"/>
              <a:t>– </a:t>
            </a:r>
            <a:r>
              <a:rPr lang="pl-PL" dirty="0" smtClean="0"/>
              <a:t>0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 smtClean="0"/>
              <a:t>z gm. Banie Mazurskie – 2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Likwidacja barier technicznych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800" b="1" dirty="0" smtClean="0"/>
              <a:t>Wydano: 37.668 zł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 smtClean="0"/>
              <a:t>Dofinansowanie otrzymało 15 osób</a:t>
            </a:r>
          </a:p>
          <a:p>
            <a:pPr marL="0" indent="0" algn="ctr">
              <a:buNone/>
            </a:pPr>
            <a:endParaRPr lang="pl-PL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143877" y="-243408"/>
            <a:ext cx="5004187" cy="43204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  <a:effectLst>
                  <a:outerShdw blurRad="139700" dist="177800" dir="2700000" algn="tl">
                    <a:schemeClr val="tx1">
                      <a:alpha val="43000"/>
                    </a:schemeClr>
                  </a:outerShdw>
                </a:effectLst>
                <a:latin typeface="Berlin Sans FB" pitchFamily="34" charset="0"/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72" y="1124744"/>
            <a:ext cx="3395566" cy="2359918"/>
          </a:xfrm>
        </p:spPr>
      </p:pic>
      <p:sp>
        <p:nvSpPr>
          <p:cNvPr id="6" name="Prostokąt 5"/>
          <p:cNvSpPr/>
          <p:nvPr/>
        </p:nvSpPr>
        <p:spPr>
          <a:xfrm>
            <a:off x="143877" y="260648"/>
            <a:ext cx="795651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Bariery w komunikowaniu się </a:t>
            </a:r>
          </a:p>
          <a:p>
            <a:pPr>
              <a:defRPr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Wydano: 45.372</a:t>
            </a:r>
          </a:p>
          <a:p>
            <a:pPr>
              <a:defRPr/>
            </a:pPr>
            <a:r>
              <a:rPr lang="pl-PL" sz="2800" dirty="0"/>
              <a:t>Dofinansowanie otrzymało </a:t>
            </a:r>
            <a:r>
              <a:rPr lang="pl-PL" sz="2800" dirty="0" smtClean="0"/>
              <a:t>33 osoby </a:t>
            </a:r>
            <a:endParaRPr lang="pl-PL" sz="2800" dirty="0"/>
          </a:p>
          <a:p>
            <a:pPr>
              <a:defRPr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pl-PL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Przedmioty ortopedyczne i środki pomocnicze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sz="2800" b="1" dirty="0" smtClean="0"/>
              <a:t>Wydano: 236.989 zł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/>
              <a:t>Skorzystało </a:t>
            </a:r>
            <a:r>
              <a:rPr lang="pl-PL" dirty="0" smtClean="0"/>
              <a:t>195 </a:t>
            </a:r>
            <a:r>
              <a:rPr lang="pl-PL" dirty="0"/>
              <a:t>osób: </a:t>
            </a:r>
          </a:p>
          <a:p>
            <a:pPr marL="0" indent="0" algn="ctr">
              <a:buNone/>
            </a:pPr>
            <a:endParaRPr lang="pl-PL" dirty="0"/>
          </a:p>
          <a:p>
            <a:pPr algn="ctr" eaLnBrk="1" hangingPunct="1">
              <a:lnSpc>
                <a:spcPct val="150000"/>
              </a:lnSpc>
              <a:defRPr/>
            </a:pPr>
            <a:endParaRPr lang="pl-PL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81930"/>
            <a:ext cx="806489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Sprzęt rehabilitacyjny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>
              <a:defRPr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15.353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pl-PL" dirty="0"/>
              <a:t>Dofinansowanie otrzymało 7</a:t>
            </a:r>
            <a:r>
              <a:rPr lang="pl-PL" dirty="0" smtClean="0"/>
              <a:t> </a:t>
            </a:r>
            <a:r>
              <a:rPr lang="pl-PL" dirty="0"/>
              <a:t>osoby </a:t>
            </a:r>
          </a:p>
          <a:p>
            <a:pPr>
              <a:defRPr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pl-P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Turnusy Rehabilitacyjne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b="1" dirty="0"/>
              <a:t>Wydano: </a:t>
            </a:r>
            <a:r>
              <a:rPr lang="pl-PL" b="1" dirty="0" smtClean="0"/>
              <a:t>37.483 </a:t>
            </a:r>
            <a:r>
              <a:rPr lang="pl-PL" b="1" dirty="0"/>
              <a:t>zł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dirty="0"/>
              <a:t>Skorzystało </a:t>
            </a:r>
            <a:r>
              <a:rPr lang="pl-PL" dirty="0" smtClean="0"/>
              <a:t>27 </a:t>
            </a:r>
            <a:r>
              <a:rPr lang="pl-PL" dirty="0"/>
              <a:t>osób: 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/>
              <a:t>z gm. Gołdap– </a:t>
            </a:r>
            <a:r>
              <a:rPr lang="pl-PL" dirty="0" smtClean="0"/>
              <a:t>23</a:t>
            </a:r>
            <a:endParaRPr lang="pl-PL" dirty="0"/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/>
              <a:t>z gm. Dubeninki – </a:t>
            </a:r>
            <a:r>
              <a:rPr lang="pl-PL" dirty="0" smtClean="0"/>
              <a:t>2</a:t>
            </a:r>
            <a:endParaRPr lang="pl-PL" dirty="0"/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l-PL" dirty="0"/>
              <a:t>z gm. Banie Mazurskie – </a:t>
            </a:r>
            <a:r>
              <a:rPr lang="pl-PL" dirty="0" smtClean="0"/>
              <a:t>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002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704855" cy="18694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Warsztat </a:t>
            </a:r>
            <a:b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Terapii Zajęciowej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60590"/>
            <a:ext cx="7488831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Środki PFRON – 1.084.800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ze Starostwa Powiatowego              w Gołdapi (10%) – 120.553 zł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Środki własne Caritas – 4.640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Rehabilitacja </a:t>
            </a:r>
            <a:b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</a:br>
            <a:r>
              <a:rPr lang="pl-PL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</a:rPr>
              <a:t>zawodowa </a:t>
            </a:r>
            <a:endParaRPr lang="pl-PL" sz="20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405143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Instrumenty i usługi rynku pracy- 7.399 (1 osoba)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Rozpoczęcie działalności gospodarczej, rolniczej albo wniesienie wkładu do spółdzielni socjalnej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wyposażenia stanowiska pracy osoby niepełnosprawnej – 0</a:t>
            </a:r>
          </a:p>
          <a:p>
            <a:pPr>
              <a:lnSpc>
                <a:spcPct val="13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Zwrot kosztów adaptacji pomieszczeń zakładu pracy do potrzeb osoby niepełnosprawnej – (5.000) 1 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54" y="0"/>
            <a:ext cx="7740351" cy="18137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Aktywny </a:t>
            </a:r>
            <a:b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</a:br>
            <a:r>
              <a:rPr lang="pl-PL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/>
              </a:rPr>
              <a:t>Samorząd</a:t>
            </a:r>
            <a:endParaRPr lang="pl-PL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PCPR od 2012 roku realizuje pilotażowy program Aktywny </a:t>
            </a:r>
            <a:r>
              <a:rPr lang="pl-PL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amorząd:</a:t>
            </a:r>
          </a:p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Środki wykorzystane w 2021 r. – 83.417,80 zł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uzyskaniu wykształcenia na poziomie wyższym – 16 os. 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zakupie sprzętu elektronicznego, jego elementów, oprogramowania – 1 os.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sprawności techn. protezy kończyny – 1 os. </a:t>
            </a:r>
          </a:p>
          <a:p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Pomoc w utrzymaniu aktywności zawodowej poprzez zapewnienie opieki dla osoby zależnej – </a:t>
            </a:r>
            <a:r>
              <a:rPr lang="pl-PL" sz="26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pl-PL" sz="2600" dirty="0" smtClean="0">
                <a:solidFill>
                  <a:schemeClr val="accent5">
                    <a:lumMod val="50000"/>
                  </a:schemeClr>
                </a:solidFill>
              </a:rPr>
              <a:t> os.  </a:t>
            </a:r>
          </a:p>
          <a:p>
            <a:endParaRPr lang="pl-PL" sz="4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</a:t>
            </a:r>
            <a:endParaRPr lang="pl-PL" sz="29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260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410</Words>
  <Application>Microsoft Office PowerPoint</Application>
  <PresentationFormat>Pokaz na ekranie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Soho</vt:lpstr>
      <vt:lpstr>1_Faseta</vt:lpstr>
      <vt:lpstr>Wycinek</vt:lpstr>
      <vt:lpstr>Sprawozdanie  z realizacji Powiatowego Programu Działań na Rzecz Osób Niepełnosprawnych w 2021 roku</vt:lpstr>
      <vt:lpstr>Prezentacja programu PowerPoint</vt:lpstr>
      <vt:lpstr>Wysokość środków PFRON</vt:lpstr>
      <vt:lpstr> </vt:lpstr>
      <vt:lpstr> </vt:lpstr>
      <vt:lpstr>Prezentacja programu PowerPoint</vt:lpstr>
      <vt:lpstr>Warsztat  Terapii Zajęciowej</vt:lpstr>
      <vt:lpstr>Rehabilitacja  zawodowa </vt:lpstr>
      <vt:lpstr>Aktywny  Samorząd</vt:lpstr>
      <vt:lpstr>Prezentacja programu PowerPoint</vt:lpstr>
      <vt:lpstr>Zapobieganie niepełnosprawności,  ochrona socjalna i prawna osób niepełnosprawnych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realizacji Powiatowego Programu Działań na Rzecz Osób niepełnosprawnych</dc:title>
  <dc:creator>admin1</dc:creator>
  <cp:lastModifiedBy>3</cp:lastModifiedBy>
  <cp:revision>114</cp:revision>
  <cp:lastPrinted>2021-04-19T10:53:26Z</cp:lastPrinted>
  <dcterms:created xsi:type="dcterms:W3CDTF">2013-04-12T12:37:56Z</dcterms:created>
  <dcterms:modified xsi:type="dcterms:W3CDTF">2022-04-15T07:37:59Z</dcterms:modified>
</cp:coreProperties>
</file>