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90" r:id="rId7"/>
    <p:sldId id="291" r:id="rId8"/>
    <p:sldId id="292" r:id="rId9"/>
    <p:sldId id="293" r:id="rId10"/>
    <p:sldId id="268" r:id="rId11"/>
    <p:sldId id="269" r:id="rId12"/>
    <p:sldId id="267" r:id="rId13"/>
    <p:sldId id="270" r:id="rId14"/>
    <p:sldId id="266" r:id="rId15"/>
    <p:sldId id="272" r:id="rId16"/>
    <p:sldId id="273" r:id="rId17"/>
    <p:sldId id="274" r:id="rId18"/>
    <p:sldId id="275" r:id="rId19"/>
    <p:sldId id="296" r:id="rId20"/>
    <p:sldId id="297" r:id="rId21"/>
    <p:sldId id="298" r:id="rId22"/>
    <p:sldId id="299" r:id="rId23"/>
    <p:sldId id="277" r:id="rId24"/>
    <p:sldId id="271" r:id="rId25"/>
    <p:sldId id="278" r:id="rId26"/>
    <p:sldId id="279" r:id="rId27"/>
    <p:sldId id="281" r:id="rId28"/>
    <p:sldId id="265" r:id="rId29"/>
    <p:sldId id="282" r:id="rId30"/>
    <p:sldId id="283" r:id="rId31"/>
    <p:sldId id="285" r:id="rId32"/>
    <p:sldId id="286" r:id="rId33"/>
    <p:sldId id="287" r:id="rId34"/>
    <p:sldId id="288" r:id="rId35"/>
    <p:sldId id="289" r:id="rId36"/>
    <p:sldId id="300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lpit%20-%20Udost&#281;pnione\SPRAWOZDANIA%20ROCZNE\sprawozdawczo&#347;&#263;%20za%202021\MZ%2045_Sztomberska\Dzia&#322;alno&#347;&#263;%20dzia&#322;alno&#347;&#263;%20kontrolno-represyjna%20za%202021%20r.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lpit%20-%20Udost&#281;pnione\SPRAWOZDANIA%20ROCZNE\sprawozdawczo&#347;&#263;%20za%202021\MZ%2045_Sztomberska\Dzia&#322;alno&#347;&#263;%20dzia&#322;alno&#347;&#263;%20kontrolno-represyjna%20za%202021%20r.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ulpit%20-%20Udost&#281;pnione\SPRAWOZDANIA%20ROCZNE\sprawozdawczo&#347;&#263;%20za%202021\MZ%2046_Czerwi&#324;ska\MZ-46%20za%20rok%202021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0153113509781"/>
          <c:y val="0.21852233809212299"/>
          <c:w val="0.8043957374167271"/>
          <c:h val="0.5949713090845963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zachorowania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Covid-19 2021 </c:v>
                </c:pt>
                <c:pt idx="1">
                  <c:v>Covid-19 2020</c:v>
                </c:pt>
                <c:pt idx="2">
                  <c:v>Grypa 2021</c:v>
                </c:pt>
                <c:pt idx="3">
                  <c:v>Grypa 2020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1438</c:v>
                </c:pt>
                <c:pt idx="1">
                  <c:v>221</c:v>
                </c:pt>
                <c:pt idx="2">
                  <c:v>221</c:v>
                </c:pt>
                <c:pt idx="3">
                  <c:v>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D7-44D3-804A-F6EFBC69666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hospitalizacje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Covid-19 2021 </c:v>
                </c:pt>
                <c:pt idx="1">
                  <c:v>Covid-19 2020</c:v>
                </c:pt>
                <c:pt idx="2">
                  <c:v>Grypa 2021</c:v>
                </c:pt>
                <c:pt idx="3">
                  <c:v>Grypa 2020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159</c:v>
                </c:pt>
                <c:pt idx="1">
                  <c:v>59</c:v>
                </c:pt>
                <c:pt idx="2">
                  <c:v>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D7-44D3-804A-F6EFBC6966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89757344"/>
        <c:axId val="789754016"/>
      </c:barChart>
      <c:catAx>
        <c:axId val="7897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9754016"/>
        <c:crosses val="autoZero"/>
        <c:auto val="1"/>
        <c:lblAlgn val="ctr"/>
        <c:lblOffset val="100"/>
        <c:noMultiLvlLbl val="0"/>
      </c:catAx>
      <c:valAx>
        <c:axId val="78975401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975734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325978305543372"/>
          <c:y val="0.9182569789125733"/>
          <c:w val="0.68938302037065835"/>
          <c:h val="8.05484351760475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/>
              <a:t>Działalność kontrolno-represyjna </a:t>
            </a:r>
          </a:p>
          <a:p>
            <a:pPr>
              <a:defRPr sz="1400" b="0" spc="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pl-PL" b="1" dirty="0"/>
              <a:t>za 2021 r. </a:t>
            </a:r>
          </a:p>
        </c:rich>
      </c:tx>
      <c:layout>
        <c:manualLayout>
          <c:xMode val="edge"/>
          <c:yMode val="edge"/>
          <c:x val="0.14786081393805517"/>
          <c:y val="2.81031451813538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Arkusz2!$A$6</c:f>
              <c:strCache>
                <c:ptCount val="1"/>
                <c:pt idx="0">
                  <c:v>Woda do picia - 42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Arkusz2!$B$6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C5-4E9E-BE22-2976FED46456}"/>
            </c:ext>
          </c:extLst>
        </c:ser>
        <c:ser>
          <c:idx val="1"/>
          <c:order val="1"/>
          <c:tx>
            <c:strRef>
              <c:f>Arkusz2!$A$7</c:f>
              <c:strCache>
                <c:ptCount val="1"/>
                <c:pt idx="0">
                  <c:v>Urządzenia wodne - 16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Arkusz2!$B$7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C5-4E9E-BE22-2976FED46456}"/>
            </c:ext>
          </c:extLst>
        </c:ser>
        <c:ser>
          <c:idx val="2"/>
          <c:order val="2"/>
          <c:tx>
            <c:strRef>
              <c:f>Arkusz2!$A$8</c:f>
              <c:strCache>
                <c:ptCount val="1"/>
                <c:pt idx="0">
                  <c:v>Kąpielisko - 1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Arkusz2!$B$8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C5-4E9E-BE22-2976FED46456}"/>
            </c:ext>
          </c:extLst>
        </c:ser>
        <c:ser>
          <c:idx val="3"/>
          <c:order val="3"/>
          <c:tx>
            <c:strRef>
              <c:f>Arkusz2!$A$9</c:f>
              <c:strCache>
                <c:ptCount val="1"/>
                <c:pt idx="0">
                  <c:v>Obiekty użyteczności publicznej - 247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Arkusz2!$B$9</c:f>
              <c:numCache>
                <c:formatCode>General</c:formatCode>
                <c:ptCount val="1"/>
                <c:pt idx="0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C5-4E9E-BE22-2976FED46456}"/>
            </c:ext>
          </c:extLst>
        </c:ser>
        <c:ser>
          <c:idx val="4"/>
          <c:order val="4"/>
          <c:tx>
            <c:strRef>
              <c:f>Arkusz2!$A$10</c:f>
              <c:strCache>
                <c:ptCount val="1"/>
                <c:pt idx="0">
                  <c:v>Jakośc wody w basenie - 1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Arkusz2!$B$10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C5-4E9E-BE22-2976FED46456}"/>
            </c:ext>
          </c:extLst>
        </c:ser>
        <c:ser>
          <c:idx val="5"/>
          <c:order val="5"/>
          <c:tx>
            <c:strRef>
              <c:f>Arkusz2!$A$11</c:f>
              <c:strCache>
                <c:ptCount val="1"/>
                <c:pt idx="0">
                  <c:v>Inne - 10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Arkusz2!$B$11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C5-4E9E-BE22-2976FED46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5739864"/>
        <c:axId val="295740256"/>
      </c:barChart>
      <c:catAx>
        <c:axId val="295739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740256"/>
        <c:crosses val="autoZero"/>
        <c:auto val="1"/>
        <c:lblAlgn val="ctr"/>
        <c:lblOffset val="100"/>
        <c:noMultiLvlLbl val="0"/>
      </c:catAx>
      <c:valAx>
        <c:axId val="29574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573986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017565807715708"/>
          <c:y val="0.5576723008889003"/>
          <c:w val="0.68640558657602746"/>
          <c:h val="0.418239288955653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b="1" i="0" u="none" strike="noStrike" baseline="0" dirty="0">
                <a:effectLst/>
              </a:rPr>
              <a:t>Działalność kontrolno-represyjna 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Arkusz2!$A$3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Arkusz2!$B$3:$C$3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0-F9EA-4EB5-8B1B-10B1C58BCD89}"/>
            </c:ext>
          </c:extLst>
        </c:ser>
        <c:ser>
          <c:idx val="1"/>
          <c:order val="1"/>
          <c:tx>
            <c:strRef>
              <c:f>Arkusz2!#REF!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A-4EB5-8B1B-10B1C58BCD89}"/>
            </c:ext>
          </c:extLst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Woda do picia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Arkusz2!$B$4:$C$4</c:f>
              <c:numCache>
                <c:formatCode>General</c:formatCode>
                <c:ptCount val="2"/>
                <c:pt idx="0">
                  <c:v>42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A-4EB5-8B1B-10B1C58BCD89}"/>
            </c:ext>
          </c:extLst>
        </c:ser>
        <c:ser>
          <c:idx val="3"/>
          <c:order val="3"/>
          <c:tx>
            <c:strRef>
              <c:f>Arkusz2!$A$5</c:f>
              <c:strCache>
                <c:ptCount val="1"/>
                <c:pt idx="0">
                  <c:v>Urządzenia wodne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Arkusz2!$B$5:$C$5</c:f>
              <c:numCache>
                <c:formatCode>General</c:formatCode>
                <c:ptCount val="2"/>
                <c:pt idx="0">
                  <c:v>16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A-4EB5-8B1B-10B1C58BCD89}"/>
            </c:ext>
          </c:extLst>
        </c:ser>
        <c:ser>
          <c:idx val="4"/>
          <c:order val="4"/>
          <c:tx>
            <c:strRef>
              <c:f>Arkusz2!$A$6</c:f>
              <c:strCache>
                <c:ptCount val="1"/>
                <c:pt idx="0">
                  <c:v>Kąpielisko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Arkusz2!$B$6:$C$6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EA-4EB5-8B1B-10B1C58BCD89}"/>
            </c:ext>
          </c:extLst>
        </c:ser>
        <c:ser>
          <c:idx val="5"/>
          <c:order val="5"/>
          <c:tx>
            <c:strRef>
              <c:f>Arkusz2!$A$7</c:f>
              <c:strCache>
                <c:ptCount val="1"/>
                <c:pt idx="0">
                  <c:v>Obiekty użyteczności publicznej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Arkusz2!$B$7:$C$7</c:f>
              <c:numCache>
                <c:formatCode>General</c:formatCode>
                <c:ptCount val="2"/>
                <c:pt idx="0">
                  <c:v>247</c:v>
                </c:pt>
                <c:pt idx="1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EA-4EB5-8B1B-10B1C58BCD89}"/>
            </c:ext>
          </c:extLst>
        </c:ser>
        <c:ser>
          <c:idx val="6"/>
          <c:order val="6"/>
          <c:tx>
            <c:strRef>
              <c:f>Arkusz2!$A$8</c:f>
              <c:strCache>
                <c:ptCount val="1"/>
                <c:pt idx="0">
                  <c:v>Jakośc wody w basenie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Arkusz2!$B$8:$C$8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EA-4EB5-8B1B-10B1C58BCD89}"/>
            </c:ext>
          </c:extLst>
        </c:ser>
        <c:ser>
          <c:idx val="7"/>
          <c:order val="7"/>
          <c:tx>
            <c:strRef>
              <c:f>Arkusz2!$A$9</c:f>
              <c:strCache>
                <c:ptCount val="1"/>
                <c:pt idx="0">
                  <c:v>Inne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Arkusz2!$B$2:$C$2</c:f>
              <c:strCache>
                <c:ptCount val="2"/>
                <c:pt idx="0">
                  <c:v>Kontrole za rok 2021</c:v>
                </c:pt>
                <c:pt idx="1">
                  <c:v>Kontrole za rok 2020</c:v>
                </c:pt>
              </c:strCache>
            </c:strRef>
          </c:cat>
          <c:val>
            <c:numRef>
              <c:f>Arkusz2!$B$9:$C$9</c:f>
              <c:numCache>
                <c:formatCode>General</c:formatCode>
                <c:ptCount val="2"/>
                <c:pt idx="0">
                  <c:v>10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EA-4EB5-8B1B-10B1C58BC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95742608"/>
        <c:axId val="295741432"/>
        <c:axId val="0"/>
      </c:bar3DChart>
      <c:catAx>
        <c:axId val="2957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5741432"/>
        <c:crosses val="autoZero"/>
        <c:auto val="1"/>
        <c:lblAlgn val="ctr"/>
        <c:lblOffset val="100"/>
        <c:noMultiLvlLbl val="0"/>
      </c:catAx>
      <c:valAx>
        <c:axId val="295741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574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DC-4F1E-B45C-03921CC80A9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DC-4F1E-B45C-03921CC80A9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DC-4F1E-B45C-03921CC80A91}"/>
              </c:ext>
            </c:extLst>
          </c:dPt>
          <c:cat>
            <c:strRef>
              <c:f>Arkusz1!$A$2:$A$4</c:f>
              <c:strCache>
                <c:ptCount val="3"/>
                <c:pt idx="0">
                  <c:v>29 - placówek stałych</c:v>
                </c:pt>
                <c:pt idx="1">
                  <c:v>2 - placówki zimowego wypoczynku</c:v>
                </c:pt>
                <c:pt idx="2">
                  <c:v>13 - placówki letniego wypoczynku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29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B-4AA6-B3BD-74503A81D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pl-PL"/>
              <a:t>Kontrole kompleksowe placówek stałych oraz placówek zimowego i letniego wypoczynku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placówek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3"/>
                <c:pt idx="0">
                  <c:v>placówki stałe </c:v>
                </c:pt>
                <c:pt idx="1">
                  <c:v>placówki zimowego wypoczynku </c:v>
                </c:pt>
                <c:pt idx="2">
                  <c:v>placówki letniego wypoczynku 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29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BA-49DD-A660-53A6A9DA7A9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ilość placówek skontrolowanych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3"/>
                <c:pt idx="0">
                  <c:v>placówki stałe </c:v>
                </c:pt>
                <c:pt idx="1">
                  <c:v>placówki zimowego wypoczynku </c:v>
                </c:pt>
                <c:pt idx="2">
                  <c:v>placówki letniego wypoczynku 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27</c:v>
                </c:pt>
                <c:pt idx="1">
                  <c:v>1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BA-49DD-A660-53A6A9DA7A9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ilość placówek z nieprawidłowościami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3"/>
                <c:pt idx="0">
                  <c:v>placówki stałe </c:v>
                </c:pt>
                <c:pt idx="1">
                  <c:v>placówki zimowego wypoczynku </c:v>
                </c:pt>
                <c:pt idx="2">
                  <c:v>placówki letniego wypoczynku 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BA-49DD-A660-53A6A9DA7A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6415504"/>
        <c:axId val="1036413424"/>
      </c:barChart>
      <c:catAx>
        <c:axId val="103641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036413424"/>
        <c:crosses val="autoZero"/>
        <c:auto val="1"/>
        <c:lblAlgn val="ctr"/>
        <c:lblOffset val="100"/>
        <c:noMultiLvlLbl val="0"/>
      </c:catAx>
      <c:valAx>
        <c:axId val="103641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103641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836784139824656E-2"/>
          <c:y val="4.460140955670449E-2"/>
          <c:w val="0.93538461538461537"/>
          <c:h val="0.70204081632653059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do 9 osób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79</c:v>
                </c:pt>
                <c:pt idx="1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CC-48D7-A334-0355B40375F1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od 10 do 49 osób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34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CC-48D7-A334-0355B40375F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od 50 do 249 osób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CC-48D7-A334-0355B40375F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od 250 osób i więcej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CC-48D7-A334-0355B40375F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CC-48D7-A334-0355B4037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CC-48D7-A334-0355B4037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125503"/>
        <c:axId val="1"/>
        <c:axId val="0"/>
      </c:bar3DChart>
      <c:catAx>
        <c:axId val="412125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2125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3737378873860619E-2"/>
          <c:w val="0.35235823461426263"/>
          <c:h val="0.794487727742567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BB-4C81-90A6-BD5B047FFC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BB-4C81-90A6-BD5B047FFC28}"/>
              </c:ext>
            </c:extLst>
          </c:dPt>
          <c:cat>
            <c:strRef>
              <c:f>Arkusz1!$A$2:$A$3</c:f>
              <c:strCache>
                <c:ptCount val="2"/>
                <c:pt idx="0">
                  <c:v>Liczba zakładów pracy w ewidencji</c:v>
                </c:pt>
                <c:pt idx="1">
                  <c:v>Skontrolowane zakłady pracy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120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B8-45A0-BE0A-757E617EC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530505452336742E-2"/>
          <c:y val="2.7975060493331167E-2"/>
          <c:w val="0.94777265745007677"/>
          <c:h val="0.6872427983539094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cyznniki fizyczne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2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D9-4D0A-A1A6-EAF1D5F912E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pył całkowity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3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D9-4D0A-A1A6-EAF1D5F912E5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czynniki chemiczne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2020</c:v>
                </c:pt>
                <c:pt idx="1">
                  <c:v>2021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D9-4D0A-A1A6-EAF1D5F912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0680415"/>
        <c:axId val="1"/>
        <c:axId val="0"/>
      </c:bar3DChart>
      <c:catAx>
        <c:axId val="9068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680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Liczba zgłoszeń dotyczących choroby zawodowej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7-4BE2-8CCB-27688CFA010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Liczba zgłoszeń dotyczących choroby zawodowej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7-4BE2-8CCB-27688CFA01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2981855"/>
        <c:axId val="942975199"/>
      </c:barChart>
      <c:catAx>
        <c:axId val="94298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2975199"/>
        <c:crosses val="autoZero"/>
        <c:auto val="1"/>
        <c:lblAlgn val="ctr"/>
        <c:lblOffset val="100"/>
        <c:noMultiLvlLbl val="0"/>
      </c:catAx>
      <c:valAx>
        <c:axId val="942975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298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5124480308384"/>
          <c:y val="8.4014513238739527E-2"/>
          <c:w val="0.83976908230478109"/>
          <c:h val="0.73346164728632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Ospa wietrzna</c:v>
                </c:pt>
                <c:pt idx="1">
                  <c:v>Borelioza</c:v>
                </c:pt>
                <c:pt idx="2">
                  <c:v>Płonica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185</c:v>
                </c:pt>
                <c:pt idx="1">
                  <c:v>59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2-498A-93CE-DE2A6A99DCD7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Ospa wietrzna</c:v>
                </c:pt>
                <c:pt idx="1">
                  <c:v>Borelioza</c:v>
                </c:pt>
                <c:pt idx="2">
                  <c:v>Płonica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51</c:v>
                </c:pt>
                <c:pt idx="1">
                  <c:v>39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82-498A-93CE-DE2A6A99DCD7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Arkusz1!$A$2:$A$4</c:f>
              <c:strCache>
                <c:ptCount val="3"/>
                <c:pt idx="0">
                  <c:v>Ospa wietrzna</c:v>
                </c:pt>
                <c:pt idx="1">
                  <c:v>Borelioza</c:v>
                </c:pt>
                <c:pt idx="2">
                  <c:v>Płonica</c:v>
                </c:pt>
              </c:strCache>
            </c:strRef>
          </c:cat>
          <c:val>
            <c:numRef>
              <c:f>Arkusz1!$D$2:$D$4</c:f>
              <c:numCache>
                <c:formatCode>General</c:formatCode>
                <c:ptCount val="3"/>
                <c:pt idx="0">
                  <c:v>149</c:v>
                </c:pt>
                <c:pt idx="1">
                  <c:v>27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82-498A-93CE-DE2A6A99D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0510048"/>
        <c:axId val="710504640"/>
      </c:barChart>
      <c:catAx>
        <c:axId val="71051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0504640"/>
        <c:crosses val="autoZero"/>
        <c:auto val="1"/>
        <c:lblAlgn val="ctr"/>
        <c:lblOffset val="100"/>
        <c:noMultiLvlLbl val="0"/>
      </c:catAx>
      <c:valAx>
        <c:axId val="71050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05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27114227300808E-2"/>
          <c:y val="5.026282786592829E-2"/>
          <c:w val="0.90997283667447593"/>
          <c:h val="0.40654861414771987"/>
        </c:manualLayout>
      </c:layout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DTP+HIB+Polio 1 r.ż</c:v>
                </c:pt>
                <c:pt idx="1">
                  <c:v>DTP+HIB+Polio 2 r.ż</c:v>
                </c:pt>
                <c:pt idx="2">
                  <c:v>DTP+Polio 6 r.ż</c:v>
                </c:pt>
                <c:pt idx="3">
                  <c:v>Odra+świnka+różyczka 2 r.ż</c:v>
                </c:pt>
                <c:pt idx="4">
                  <c:v>Odra+świnka+różyczka 6 r.ż</c:v>
                </c:pt>
                <c:pt idx="5">
                  <c:v>Odra+świnka+różyczka 10 r.ż</c:v>
                </c:pt>
                <c:pt idx="6">
                  <c:v>WZW B 1 r.ż</c:v>
                </c:pt>
                <c:pt idx="7">
                  <c:v>Błonica+tężec 14 latki</c:v>
                </c:pt>
                <c:pt idx="8">
                  <c:v>Błonica+tężec 19 latki</c:v>
                </c:pt>
                <c:pt idx="9">
                  <c:v>Pneumokoki 1 r.ż</c:v>
                </c:pt>
                <c:pt idx="10">
                  <c:v>Pneumokoki 2 r.ż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58.4</c:v>
                </c:pt>
                <c:pt idx="1">
                  <c:v>60.1</c:v>
                </c:pt>
                <c:pt idx="2">
                  <c:v>86.3</c:v>
                </c:pt>
                <c:pt idx="3">
                  <c:v>85.7</c:v>
                </c:pt>
                <c:pt idx="4">
                  <c:v>82.6</c:v>
                </c:pt>
                <c:pt idx="5">
                  <c:v>82.1</c:v>
                </c:pt>
                <c:pt idx="6">
                  <c:v>52.6</c:v>
                </c:pt>
                <c:pt idx="7">
                  <c:v>88.8</c:v>
                </c:pt>
                <c:pt idx="8">
                  <c:v>87.9</c:v>
                </c:pt>
                <c:pt idx="9">
                  <c:v>70.2</c:v>
                </c:pt>
                <c:pt idx="10">
                  <c:v>86.7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49-49D7-8139-6EED660CC10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Arkusz1!$A$2:$A$12</c:f>
              <c:strCache>
                <c:ptCount val="11"/>
                <c:pt idx="0">
                  <c:v>DTP+HIB+Polio 1 r.ż</c:v>
                </c:pt>
                <c:pt idx="1">
                  <c:v>DTP+HIB+Polio 2 r.ż</c:v>
                </c:pt>
                <c:pt idx="2">
                  <c:v>DTP+Polio 6 r.ż</c:v>
                </c:pt>
                <c:pt idx="3">
                  <c:v>Odra+świnka+różyczka 2 r.ż</c:v>
                </c:pt>
                <c:pt idx="4">
                  <c:v>Odra+świnka+różyczka 6 r.ż</c:v>
                </c:pt>
                <c:pt idx="5">
                  <c:v>Odra+świnka+różyczka 10 r.ż</c:v>
                </c:pt>
                <c:pt idx="6">
                  <c:v>WZW B 1 r.ż</c:v>
                </c:pt>
                <c:pt idx="7">
                  <c:v>Błonica+tężec 14 latki</c:v>
                </c:pt>
                <c:pt idx="8">
                  <c:v>Błonica+tężec 19 latki</c:v>
                </c:pt>
                <c:pt idx="9">
                  <c:v>Pneumokoki 1 r.ż</c:v>
                </c:pt>
                <c:pt idx="10">
                  <c:v>Pneumokoki 2 r.ż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53.6</c:v>
                </c:pt>
                <c:pt idx="1">
                  <c:v>64.599999999999994</c:v>
                </c:pt>
                <c:pt idx="2">
                  <c:v>92.3</c:v>
                </c:pt>
                <c:pt idx="3">
                  <c:v>95.3</c:v>
                </c:pt>
                <c:pt idx="4">
                  <c:v>69</c:v>
                </c:pt>
                <c:pt idx="5">
                  <c:v>68.900000000000006</c:v>
                </c:pt>
                <c:pt idx="6">
                  <c:v>54.6</c:v>
                </c:pt>
                <c:pt idx="7">
                  <c:v>90.6</c:v>
                </c:pt>
                <c:pt idx="8">
                  <c:v>99.1</c:v>
                </c:pt>
                <c:pt idx="9">
                  <c:v>83.6</c:v>
                </c:pt>
                <c:pt idx="10">
                  <c:v>95.3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49-49D7-8139-6EED660CC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4358544"/>
        <c:axId val="1824361040"/>
      </c:lineChart>
      <c:catAx>
        <c:axId val="182435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24361040"/>
        <c:crosses val="autoZero"/>
        <c:auto val="1"/>
        <c:lblAlgn val="ctr"/>
        <c:lblOffset val="100"/>
        <c:noMultiLvlLbl val="0"/>
      </c:catAx>
      <c:valAx>
        <c:axId val="1824361040"/>
        <c:scaling>
          <c:orientation val="minMax"/>
          <c:max val="10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8243585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29596134311703"/>
          <c:y val="6.9221222652899816E-2"/>
          <c:w val="0.798704038656883"/>
          <c:h val="0.69360729167451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szczepienie p/grypie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8-4FDA-BBF0-6A89F3026369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szczepienie p/grypie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8-4FDA-BBF0-6A89F3026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1253328"/>
        <c:axId val="601253744"/>
      </c:barChart>
      <c:catAx>
        <c:axId val="60125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1253744"/>
        <c:crosses val="autoZero"/>
        <c:auto val="1"/>
        <c:lblAlgn val="ctr"/>
        <c:lblOffset val="100"/>
        <c:noMultiLvlLbl val="0"/>
      </c:catAx>
      <c:valAx>
        <c:axId val="601253744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0125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98035962721349"/>
          <c:y val="5.3374293537943936E-2"/>
          <c:w val="0.81201964037278651"/>
          <c:h val="0.6792434889735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szczepienie p/meningokokom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AD-443B-9BC2-2F3AFA1BB83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szczepienie p/meningokokom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AD-443B-9BC2-2F3AFA1BB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961168"/>
        <c:axId val="495960752"/>
      </c:barChart>
      <c:catAx>
        <c:axId val="4959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5960752"/>
        <c:crosses val="autoZero"/>
        <c:auto val="1"/>
        <c:lblAlgn val="ctr"/>
        <c:lblOffset val="100"/>
        <c:noMultiLvlLbl val="0"/>
      </c:catAx>
      <c:valAx>
        <c:axId val="49596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5961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D00-43BD-8B46-3FE011330EBF}"/>
              </c:ext>
            </c:extLst>
          </c:dPt>
          <c:cat>
            <c:strRef>
              <c:f>Arkusz1!$A$2</c:f>
              <c:strCache>
                <c:ptCount val="1"/>
                <c:pt idx="0">
                  <c:v>szczepienie p/KZM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00-43BD-8B46-3FE011330EBF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Arkusz1!$A$2</c:f>
              <c:strCache>
                <c:ptCount val="1"/>
                <c:pt idx="0">
                  <c:v>szczepienie p/KZM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00-43BD-8B46-3FE011330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4451200"/>
        <c:axId val="714452032"/>
      </c:barChart>
      <c:catAx>
        <c:axId val="71445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4452032"/>
        <c:crosses val="autoZero"/>
        <c:auto val="1"/>
        <c:lblAlgn val="ctr"/>
        <c:lblOffset val="100"/>
        <c:noMultiLvlLbl val="0"/>
      </c:catAx>
      <c:valAx>
        <c:axId val="7144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4451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liczba obiektów</c:v>
                </c:pt>
                <c:pt idx="1">
                  <c:v>liczba kontroli</c:v>
                </c:pt>
                <c:pt idx="2">
                  <c:v>liczba decyzji</c:v>
                </c:pt>
                <c:pt idx="3">
                  <c:v>liczba mandatów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238</c:v>
                </c:pt>
                <c:pt idx="1">
                  <c:v>262</c:v>
                </c:pt>
                <c:pt idx="2">
                  <c:v>36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DC-4E0D-8821-888B66638206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liczba obiektów</c:v>
                </c:pt>
                <c:pt idx="1">
                  <c:v>liczba kontroli</c:v>
                </c:pt>
                <c:pt idx="2">
                  <c:v>liczba decyzji</c:v>
                </c:pt>
                <c:pt idx="3">
                  <c:v>liczba mandatów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240</c:v>
                </c:pt>
                <c:pt idx="1">
                  <c:v>155</c:v>
                </c:pt>
                <c:pt idx="2">
                  <c:v>28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DC-4E0D-8821-888B66638206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liczba obiektów</c:v>
                </c:pt>
                <c:pt idx="1">
                  <c:v>liczba kontroli</c:v>
                </c:pt>
                <c:pt idx="2">
                  <c:v>liczba decyzji</c:v>
                </c:pt>
                <c:pt idx="3">
                  <c:v>liczba mandatów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249</c:v>
                </c:pt>
                <c:pt idx="1">
                  <c:v>292</c:v>
                </c:pt>
                <c:pt idx="2">
                  <c:v>52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DC-4E0D-8821-888B66638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89296096"/>
        <c:axId val="2018340144"/>
      </c:barChart>
      <c:catAx>
        <c:axId val="16892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18340144"/>
        <c:crosses val="autoZero"/>
        <c:auto val="1"/>
        <c:lblAlgn val="ctr"/>
        <c:lblOffset val="100"/>
        <c:noMultiLvlLbl val="0"/>
      </c:catAx>
      <c:valAx>
        <c:axId val="201834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8929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próbki pobrane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130</c:v>
                </c:pt>
                <c:pt idx="1">
                  <c:v>93</c:v>
                </c:pt>
                <c:pt idx="2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1-4FA7-B7C9-E8B54793CBC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próbki zdyskwalifikowane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Arkusz1!$C$2:$C$4</c:f>
              <c:numCache>
                <c:formatCode>General</c:formatCode>
                <c:ptCount val="3"/>
                <c:pt idx="0">
                  <c:v>6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1-4FA7-B7C9-E8B54793C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70688"/>
        <c:axId val="65369440"/>
      </c:barChart>
      <c:catAx>
        <c:axId val="653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369440"/>
        <c:crosses val="autoZero"/>
        <c:auto val="1"/>
        <c:lblAlgn val="ctr"/>
        <c:lblOffset val="100"/>
        <c:noMultiLvlLbl val="0"/>
      </c:catAx>
      <c:valAx>
        <c:axId val="6536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6537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87220352197587E-2"/>
          <c:y val="9.1705002989132589E-2"/>
          <c:w val="0.94041279445526593"/>
          <c:h val="0.61959222001542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Arkusz2!$E$3</c:f>
              <c:strCache>
                <c:ptCount val="1"/>
                <c:pt idx="0">
                  <c:v>Liczba obiektów według ewidencji na 31 XII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Arkusz2!$A$4:$D$20</c:f>
              <c:strCache>
                <c:ptCount val="17"/>
                <c:pt idx="2">
                  <c:v>Ustępy publiczne </c:v>
                </c:pt>
                <c:pt idx="3">
                  <c:v>Pływalnie kryte </c:v>
                </c:pt>
                <c:pt idx="4">
                  <c:v>Jednostki pomocy społecznej</c:v>
                </c:pt>
                <c:pt idx="5">
                  <c:v>Hotele</c:v>
                </c:pt>
                <c:pt idx="6">
                  <c:v>pola biwakowe</c:v>
                </c:pt>
                <c:pt idx="7">
                  <c:v>Inne obiekty noclegowe</c:v>
                </c:pt>
                <c:pt idx="8">
                  <c:v>Zakłady fryzjerskie</c:v>
                </c:pt>
                <c:pt idx="9">
                  <c:v>Zakłady kosmetyczne</c:v>
                </c:pt>
                <c:pt idx="10">
                  <c:v>Zakłady tatuażu</c:v>
                </c:pt>
                <c:pt idx="11">
                  <c:v>Zakłady odnowy biologicznej</c:v>
                </c:pt>
                <c:pt idx="12">
                  <c:v>Dworce autobusowe</c:v>
                </c:pt>
                <c:pt idx="13">
                  <c:v>Tereny rekreacyjne</c:v>
                </c:pt>
                <c:pt idx="14">
                  <c:v>Cmentarze</c:v>
                </c:pt>
                <c:pt idx="15">
                  <c:v>Domy przedpogrzebowe</c:v>
                </c:pt>
                <c:pt idx="16">
                  <c:v>Inne obiekty </c:v>
                </c:pt>
              </c:strCache>
            </c:strRef>
          </c:cat>
          <c:val>
            <c:numRef>
              <c:f>Arkusz2!$E$4:$E$20</c:f>
              <c:numCache>
                <c:formatCode>General</c:formatCode>
                <c:ptCount val="17"/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49</c:v>
                </c:pt>
                <c:pt idx="8">
                  <c:v>31</c:v>
                </c:pt>
                <c:pt idx="9">
                  <c:v>18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  <c:pt idx="13">
                  <c:v>82</c:v>
                </c:pt>
                <c:pt idx="14">
                  <c:v>8</c:v>
                </c:pt>
                <c:pt idx="15">
                  <c:v>2</c:v>
                </c:pt>
                <c:pt idx="1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9-4696-A4B9-5B941C081CC5}"/>
            </c:ext>
          </c:extLst>
        </c:ser>
        <c:ser>
          <c:idx val="1"/>
          <c:order val="1"/>
          <c:tx>
            <c:strRef>
              <c:f>Arkusz2!$F$3</c:f>
              <c:strCache>
                <c:ptCount val="1"/>
                <c:pt idx="0">
                  <c:v>skontrolowanych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3"/>
              <c:layout>
                <c:manualLayout>
                  <c:x val="5.396881686011335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39-4696-A4B9-5B941C081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Arkusz2!$A$4:$D$20</c:f>
              <c:strCache>
                <c:ptCount val="17"/>
                <c:pt idx="2">
                  <c:v>Ustępy publiczne </c:v>
                </c:pt>
                <c:pt idx="3">
                  <c:v>Pływalnie kryte </c:v>
                </c:pt>
                <c:pt idx="4">
                  <c:v>Jednostki pomocy społecznej</c:v>
                </c:pt>
                <c:pt idx="5">
                  <c:v>Hotele</c:v>
                </c:pt>
                <c:pt idx="6">
                  <c:v>pola biwakowe</c:v>
                </c:pt>
                <c:pt idx="7">
                  <c:v>Inne obiekty noclegowe</c:v>
                </c:pt>
                <c:pt idx="8">
                  <c:v>Zakłady fryzjerskie</c:v>
                </c:pt>
                <c:pt idx="9">
                  <c:v>Zakłady kosmetyczne</c:v>
                </c:pt>
                <c:pt idx="10">
                  <c:v>Zakłady tatuażu</c:v>
                </c:pt>
                <c:pt idx="11">
                  <c:v>Zakłady odnowy biologicznej</c:v>
                </c:pt>
                <c:pt idx="12">
                  <c:v>Dworce autobusowe</c:v>
                </c:pt>
                <c:pt idx="13">
                  <c:v>Tereny rekreacyjne</c:v>
                </c:pt>
                <c:pt idx="14">
                  <c:v>Cmentarze</c:v>
                </c:pt>
                <c:pt idx="15">
                  <c:v>Domy przedpogrzebowe</c:v>
                </c:pt>
                <c:pt idx="16">
                  <c:v>Inne obiekty </c:v>
                </c:pt>
              </c:strCache>
            </c:strRef>
          </c:cat>
          <c:val>
            <c:numRef>
              <c:f>Arkusz2!$F$4:$F$20</c:f>
              <c:numCache>
                <c:formatCode>General</c:formatCode>
                <c:ptCount val="17"/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34</c:v>
                </c:pt>
                <c:pt idx="8">
                  <c:v>29</c:v>
                </c:pt>
                <c:pt idx="9">
                  <c:v>18</c:v>
                </c:pt>
                <c:pt idx="10">
                  <c:v>0</c:v>
                </c:pt>
                <c:pt idx="11">
                  <c:v>3</c:v>
                </c:pt>
                <c:pt idx="12">
                  <c:v>1</c:v>
                </c:pt>
                <c:pt idx="13">
                  <c:v>81</c:v>
                </c:pt>
                <c:pt idx="14">
                  <c:v>8</c:v>
                </c:pt>
                <c:pt idx="15">
                  <c:v>2</c:v>
                </c:pt>
                <c:pt idx="16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9-4696-A4B9-5B941C081CC5}"/>
            </c:ext>
          </c:extLst>
        </c:ser>
        <c:ser>
          <c:idx val="2"/>
          <c:order val="2"/>
          <c:tx>
            <c:strRef>
              <c:f>Arkusz2!$G$3</c:f>
              <c:strCache>
                <c:ptCount val="1"/>
                <c:pt idx="0">
                  <c:v>decyzja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Arkusz2!$A$4:$D$20</c:f>
              <c:strCache>
                <c:ptCount val="17"/>
                <c:pt idx="2">
                  <c:v>Ustępy publiczne </c:v>
                </c:pt>
                <c:pt idx="3">
                  <c:v>Pływalnie kryte </c:v>
                </c:pt>
                <c:pt idx="4">
                  <c:v>Jednostki pomocy społecznej</c:v>
                </c:pt>
                <c:pt idx="5">
                  <c:v>Hotele</c:v>
                </c:pt>
                <c:pt idx="6">
                  <c:v>pola biwakowe</c:v>
                </c:pt>
                <c:pt idx="7">
                  <c:v>Inne obiekty noclegowe</c:v>
                </c:pt>
                <c:pt idx="8">
                  <c:v>Zakłady fryzjerskie</c:v>
                </c:pt>
                <c:pt idx="9">
                  <c:v>Zakłady kosmetyczne</c:v>
                </c:pt>
                <c:pt idx="10">
                  <c:v>Zakłady tatuażu</c:v>
                </c:pt>
                <c:pt idx="11">
                  <c:v>Zakłady odnowy biologicznej</c:v>
                </c:pt>
                <c:pt idx="12">
                  <c:v>Dworce autobusowe</c:v>
                </c:pt>
                <c:pt idx="13">
                  <c:v>Tereny rekreacyjne</c:v>
                </c:pt>
                <c:pt idx="14">
                  <c:v>Cmentarze</c:v>
                </c:pt>
                <c:pt idx="15">
                  <c:v>Domy przedpogrzebowe</c:v>
                </c:pt>
                <c:pt idx="16">
                  <c:v>Inne obiekty </c:v>
                </c:pt>
              </c:strCache>
            </c:strRef>
          </c:cat>
          <c:val>
            <c:numRef>
              <c:f>Arkusz2!$G$4:$G$20</c:f>
              <c:numCache>
                <c:formatCode>General</c:formatCode>
                <c:ptCount val="17"/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39-4696-A4B9-5B941C081C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96339256"/>
        <c:axId val="296339640"/>
      </c:barChart>
      <c:catAx>
        <c:axId val="29633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6339640"/>
        <c:crosses val="autoZero"/>
        <c:auto val="1"/>
        <c:lblAlgn val="ctr"/>
        <c:lblOffset val="100"/>
        <c:noMultiLvlLbl val="0"/>
      </c:catAx>
      <c:valAx>
        <c:axId val="296339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96339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00010982925228"/>
          <c:y val="9.362963925974431E-2"/>
          <c:w val="0.43558563384349192"/>
          <c:h val="0.204090939181660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6CD8D-ACB7-4C75-9D43-D3B9958A059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103F36-B4D2-4855-B896-CCB9093EEF81}">
      <dgm:prSet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W roku 2021 wydano: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FAA69B-618D-4634-BA98-0196F1486EFB}" type="parTrans" cxnId="{AB9875B3-2AF7-457C-AED0-73EC4B122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BD20A-AEDE-4066-8258-3139CE2F5ED8}" type="sibTrans" cxnId="{AB9875B3-2AF7-457C-AED0-73EC4B122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CA1B30-E3B4-42D9-971C-42858D064537}">
      <dgm:prSet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decyzji płatniczych - 19, 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BACD3-C909-42B0-98CA-3AFFC5E4FA2E}" type="parTrans" cxnId="{E9F5541B-1BB2-4282-B835-C6216866C9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FD7B84-D0A0-4A9C-ADCD-4F4C6D231F69}" type="sibTrans" cxnId="{E9F5541B-1BB2-4282-B835-C6216866C92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77E1D9-4679-4058-86FF-DDC92FD952D1}">
      <dgm:prSet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opinii sanitarnych - 48</a:t>
          </a:r>
          <a:r>
            <a:rPr lang="pl-PL" b="1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78AB0F-04EA-45A9-8669-9312C793B5D9}" type="parTrans" cxnId="{3010EE3A-5305-4035-84FC-264B1C3E41E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31A1C-963C-442D-A285-C47128D408FE}" type="sibTrans" cxnId="{3010EE3A-5305-4035-84FC-264B1C3E41E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AB0091-8A50-4CAF-ABDD-010A0CF25569}">
      <dgm:prSet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pism – 33,   w tym  16   nie wnoszących sprzeciwu przeciwko uruchomieniu obiektów zgłaszanych do odbioru. 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849B6A-9573-4F30-876C-68CE21A69361}" type="parTrans" cxnId="{FB9B150E-B4CF-4970-A50A-290526A65A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0849C6-08F6-4EC2-89F6-86960E1E8970}" type="sibTrans" cxnId="{FB9B150E-B4CF-4970-A50A-290526A65AE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1D748-FFA0-47E3-ACBB-2450BF36EC6B}">
      <dgm:prSet/>
      <dgm:spPr/>
      <dgm:t>
        <a:bodyPr/>
        <a:lstStyle/>
        <a:p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Przeprowadzono </a:t>
          </a:r>
          <a:r>
            <a:rPr lang="pl-PL" b="1">
              <a:latin typeface="Times New Roman" panose="02020603050405020304" pitchFamily="18" charset="0"/>
              <a:cs typeface="Times New Roman" panose="02020603050405020304" pitchFamily="18" charset="0"/>
            </a:rPr>
            <a:t>22 </a:t>
          </a:r>
          <a:r>
            <a:rPr lang="pl-PL">
              <a:latin typeface="Times New Roman" panose="02020603050405020304" pitchFamily="18" charset="0"/>
              <a:cs typeface="Times New Roman" panose="02020603050405020304" pitchFamily="18" charset="0"/>
            </a:rPr>
            <a:t>kontroli w terenie, w tym: udział w 5 kontrolach działów PSSE, 2 kontrole w trakcie realizacji obiektów, 15 kontroli odbiorowych.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AA23C-A04B-4C51-A48C-4DE66B56FE4A}" type="parTrans" cxnId="{6AFB9B51-8215-4191-9864-B710143F571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586D04-835B-455F-B216-1B200E326AC5}" type="sibTrans" cxnId="{6AFB9B51-8215-4191-9864-B710143F571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9ED9D-F1FA-43B6-8C80-DD636E86915D}" type="pres">
      <dgm:prSet presAssocID="{8E16CD8D-ACB7-4C75-9D43-D3B9958A0595}" presName="vert0" presStyleCnt="0">
        <dgm:presLayoutVars>
          <dgm:dir/>
          <dgm:animOne val="branch"/>
          <dgm:animLvl val="lvl"/>
        </dgm:presLayoutVars>
      </dgm:prSet>
      <dgm:spPr/>
    </dgm:pt>
    <dgm:pt modelId="{C9C49BA3-EE5D-489D-A274-61C1186133EA}" type="pres">
      <dgm:prSet presAssocID="{A1103F36-B4D2-4855-B896-CCB9093EEF81}" presName="thickLine" presStyleLbl="alignNode1" presStyleIdx="0" presStyleCnt="5"/>
      <dgm:spPr/>
    </dgm:pt>
    <dgm:pt modelId="{5AD3CD8E-6AE0-47F3-B066-2C8A30384CC7}" type="pres">
      <dgm:prSet presAssocID="{A1103F36-B4D2-4855-B896-CCB9093EEF81}" presName="horz1" presStyleCnt="0"/>
      <dgm:spPr/>
    </dgm:pt>
    <dgm:pt modelId="{C981449F-ED84-4030-9D53-6FA9FC2D208D}" type="pres">
      <dgm:prSet presAssocID="{A1103F36-B4D2-4855-B896-CCB9093EEF81}" presName="tx1" presStyleLbl="revTx" presStyleIdx="0" presStyleCnt="5"/>
      <dgm:spPr/>
    </dgm:pt>
    <dgm:pt modelId="{1742C46C-DD0B-4DF5-A1EF-D52FDDB6A707}" type="pres">
      <dgm:prSet presAssocID="{A1103F36-B4D2-4855-B896-CCB9093EEF81}" presName="vert1" presStyleCnt="0"/>
      <dgm:spPr/>
    </dgm:pt>
    <dgm:pt modelId="{4F081475-3E9F-45BE-876C-5EB653B31BCA}" type="pres">
      <dgm:prSet presAssocID="{03CA1B30-E3B4-42D9-971C-42858D064537}" presName="thickLine" presStyleLbl="alignNode1" presStyleIdx="1" presStyleCnt="5"/>
      <dgm:spPr/>
    </dgm:pt>
    <dgm:pt modelId="{E95AC54F-B700-4387-9C30-482ED1246494}" type="pres">
      <dgm:prSet presAssocID="{03CA1B30-E3B4-42D9-971C-42858D064537}" presName="horz1" presStyleCnt="0"/>
      <dgm:spPr/>
    </dgm:pt>
    <dgm:pt modelId="{D1F120E9-5869-4965-9F8C-D9270628F660}" type="pres">
      <dgm:prSet presAssocID="{03CA1B30-E3B4-42D9-971C-42858D064537}" presName="tx1" presStyleLbl="revTx" presStyleIdx="1" presStyleCnt="5"/>
      <dgm:spPr/>
    </dgm:pt>
    <dgm:pt modelId="{58C30A19-6071-4415-8579-B56758598936}" type="pres">
      <dgm:prSet presAssocID="{03CA1B30-E3B4-42D9-971C-42858D064537}" presName="vert1" presStyleCnt="0"/>
      <dgm:spPr/>
    </dgm:pt>
    <dgm:pt modelId="{FDF6F0A9-898C-417A-B04A-F1CC80269857}" type="pres">
      <dgm:prSet presAssocID="{EB77E1D9-4679-4058-86FF-DDC92FD952D1}" presName="thickLine" presStyleLbl="alignNode1" presStyleIdx="2" presStyleCnt="5"/>
      <dgm:spPr/>
    </dgm:pt>
    <dgm:pt modelId="{C05179D4-CC11-4FC5-BD6C-8F478BB3860F}" type="pres">
      <dgm:prSet presAssocID="{EB77E1D9-4679-4058-86FF-DDC92FD952D1}" presName="horz1" presStyleCnt="0"/>
      <dgm:spPr/>
    </dgm:pt>
    <dgm:pt modelId="{9D760C44-CB3A-42C6-A573-399610EFB11F}" type="pres">
      <dgm:prSet presAssocID="{EB77E1D9-4679-4058-86FF-DDC92FD952D1}" presName="tx1" presStyleLbl="revTx" presStyleIdx="2" presStyleCnt="5"/>
      <dgm:spPr/>
    </dgm:pt>
    <dgm:pt modelId="{D17B9D2D-A9C3-480D-AE56-837DF9FD4F02}" type="pres">
      <dgm:prSet presAssocID="{EB77E1D9-4679-4058-86FF-DDC92FD952D1}" presName="vert1" presStyleCnt="0"/>
      <dgm:spPr/>
    </dgm:pt>
    <dgm:pt modelId="{5AFF89FA-FD2B-4A2C-B5EB-4219B3E24D74}" type="pres">
      <dgm:prSet presAssocID="{C7AB0091-8A50-4CAF-ABDD-010A0CF25569}" presName="thickLine" presStyleLbl="alignNode1" presStyleIdx="3" presStyleCnt="5"/>
      <dgm:spPr/>
    </dgm:pt>
    <dgm:pt modelId="{638C6B9B-F4A1-48CE-A404-AC69DCC3133D}" type="pres">
      <dgm:prSet presAssocID="{C7AB0091-8A50-4CAF-ABDD-010A0CF25569}" presName="horz1" presStyleCnt="0"/>
      <dgm:spPr/>
    </dgm:pt>
    <dgm:pt modelId="{B05CD0F4-79C8-4ACB-A528-2BDAE1334926}" type="pres">
      <dgm:prSet presAssocID="{C7AB0091-8A50-4CAF-ABDD-010A0CF25569}" presName="tx1" presStyleLbl="revTx" presStyleIdx="3" presStyleCnt="5"/>
      <dgm:spPr/>
    </dgm:pt>
    <dgm:pt modelId="{6A6B683D-9597-49D1-946C-75E2804837AC}" type="pres">
      <dgm:prSet presAssocID="{C7AB0091-8A50-4CAF-ABDD-010A0CF25569}" presName="vert1" presStyleCnt="0"/>
      <dgm:spPr/>
    </dgm:pt>
    <dgm:pt modelId="{E99BEF7B-8B21-47EE-AB77-FD61AF23EC23}" type="pres">
      <dgm:prSet presAssocID="{5951D748-FFA0-47E3-ACBB-2450BF36EC6B}" presName="thickLine" presStyleLbl="alignNode1" presStyleIdx="4" presStyleCnt="5"/>
      <dgm:spPr/>
    </dgm:pt>
    <dgm:pt modelId="{EA3C03B9-F7CE-490F-928F-7C822EB40847}" type="pres">
      <dgm:prSet presAssocID="{5951D748-FFA0-47E3-ACBB-2450BF36EC6B}" presName="horz1" presStyleCnt="0"/>
      <dgm:spPr/>
    </dgm:pt>
    <dgm:pt modelId="{AD670B06-923E-4208-AF62-685D93D29F8C}" type="pres">
      <dgm:prSet presAssocID="{5951D748-FFA0-47E3-ACBB-2450BF36EC6B}" presName="tx1" presStyleLbl="revTx" presStyleIdx="4" presStyleCnt="5"/>
      <dgm:spPr/>
    </dgm:pt>
    <dgm:pt modelId="{8DA77801-0A17-4B56-8FF7-9714D862D07B}" type="pres">
      <dgm:prSet presAssocID="{5951D748-FFA0-47E3-ACBB-2450BF36EC6B}" presName="vert1" presStyleCnt="0"/>
      <dgm:spPr/>
    </dgm:pt>
  </dgm:ptLst>
  <dgm:cxnLst>
    <dgm:cxn modelId="{ED9FBA02-070A-4B1F-9F2B-BD266E528770}" type="presOf" srcId="{EB77E1D9-4679-4058-86FF-DDC92FD952D1}" destId="{9D760C44-CB3A-42C6-A573-399610EFB11F}" srcOrd="0" destOrd="0" presId="urn:microsoft.com/office/officeart/2008/layout/LinedList"/>
    <dgm:cxn modelId="{FB9B150E-B4CF-4970-A50A-290526A65AE5}" srcId="{8E16CD8D-ACB7-4C75-9D43-D3B9958A0595}" destId="{C7AB0091-8A50-4CAF-ABDD-010A0CF25569}" srcOrd="3" destOrd="0" parTransId="{BF849B6A-9573-4F30-876C-68CE21A69361}" sibTransId="{FD0849C6-08F6-4EC2-89F6-86960E1E8970}"/>
    <dgm:cxn modelId="{E6662315-1EA7-4A91-8FDE-C291AC744D78}" type="presOf" srcId="{03CA1B30-E3B4-42D9-971C-42858D064537}" destId="{D1F120E9-5869-4965-9F8C-D9270628F660}" srcOrd="0" destOrd="0" presId="urn:microsoft.com/office/officeart/2008/layout/LinedList"/>
    <dgm:cxn modelId="{E9F5541B-1BB2-4282-B835-C6216866C92E}" srcId="{8E16CD8D-ACB7-4C75-9D43-D3B9958A0595}" destId="{03CA1B30-E3B4-42D9-971C-42858D064537}" srcOrd="1" destOrd="0" parTransId="{70CBACD3-C909-42B0-98CA-3AFFC5E4FA2E}" sibTransId="{31FD7B84-D0A0-4A9C-ADCD-4F4C6D231F69}"/>
    <dgm:cxn modelId="{2C6BF61E-666A-440A-8A61-BBC5ECFBD4CC}" type="presOf" srcId="{8E16CD8D-ACB7-4C75-9D43-D3B9958A0595}" destId="{9B29ED9D-F1FA-43B6-8C80-DD636E86915D}" srcOrd="0" destOrd="0" presId="urn:microsoft.com/office/officeart/2008/layout/LinedList"/>
    <dgm:cxn modelId="{2911CC26-2004-4F4A-81A6-108FA413A350}" type="presOf" srcId="{C7AB0091-8A50-4CAF-ABDD-010A0CF25569}" destId="{B05CD0F4-79C8-4ACB-A528-2BDAE1334926}" srcOrd="0" destOrd="0" presId="urn:microsoft.com/office/officeart/2008/layout/LinedList"/>
    <dgm:cxn modelId="{3010EE3A-5305-4035-84FC-264B1C3E41E1}" srcId="{8E16CD8D-ACB7-4C75-9D43-D3B9958A0595}" destId="{EB77E1D9-4679-4058-86FF-DDC92FD952D1}" srcOrd="2" destOrd="0" parTransId="{0578AB0F-04EA-45A9-8669-9312C793B5D9}" sibTransId="{C6C31A1C-963C-442D-A285-C47128D408FE}"/>
    <dgm:cxn modelId="{6AFB9B51-8215-4191-9864-B710143F5711}" srcId="{8E16CD8D-ACB7-4C75-9D43-D3B9958A0595}" destId="{5951D748-FFA0-47E3-ACBB-2450BF36EC6B}" srcOrd="4" destOrd="0" parTransId="{38FAA23C-A04B-4C51-A48C-4DE66B56FE4A}" sibTransId="{75586D04-835B-455F-B216-1B200E326AC5}"/>
    <dgm:cxn modelId="{AB9875B3-2AF7-457C-AED0-73EC4B122C77}" srcId="{8E16CD8D-ACB7-4C75-9D43-D3B9958A0595}" destId="{A1103F36-B4D2-4855-B896-CCB9093EEF81}" srcOrd="0" destOrd="0" parTransId="{76FAA69B-618D-4634-BA98-0196F1486EFB}" sibTransId="{825BD20A-AEDE-4066-8258-3139CE2F5ED8}"/>
    <dgm:cxn modelId="{1B809CCA-BAD4-41AE-93A9-30AEFDA6AD2A}" type="presOf" srcId="{A1103F36-B4D2-4855-B896-CCB9093EEF81}" destId="{C981449F-ED84-4030-9D53-6FA9FC2D208D}" srcOrd="0" destOrd="0" presId="urn:microsoft.com/office/officeart/2008/layout/LinedList"/>
    <dgm:cxn modelId="{79D711EC-AB69-47BB-A88D-7E34BF41FC54}" type="presOf" srcId="{5951D748-FFA0-47E3-ACBB-2450BF36EC6B}" destId="{AD670B06-923E-4208-AF62-685D93D29F8C}" srcOrd="0" destOrd="0" presId="urn:microsoft.com/office/officeart/2008/layout/LinedList"/>
    <dgm:cxn modelId="{E15CA7FE-69C5-41B4-AA43-E39EF748F811}" type="presParOf" srcId="{9B29ED9D-F1FA-43B6-8C80-DD636E86915D}" destId="{C9C49BA3-EE5D-489D-A274-61C1186133EA}" srcOrd="0" destOrd="0" presId="urn:microsoft.com/office/officeart/2008/layout/LinedList"/>
    <dgm:cxn modelId="{4DBFCC43-5A7B-49B4-8B2D-70AD2A245510}" type="presParOf" srcId="{9B29ED9D-F1FA-43B6-8C80-DD636E86915D}" destId="{5AD3CD8E-6AE0-47F3-B066-2C8A30384CC7}" srcOrd="1" destOrd="0" presId="urn:microsoft.com/office/officeart/2008/layout/LinedList"/>
    <dgm:cxn modelId="{FC466374-5324-4B05-8CC5-2F67ECE0FFF6}" type="presParOf" srcId="{5AD3CD8E-6AE0-47F3-B066-2C8A30384CC7}" destId="{C981449F-ED84-4030-9D53-6FA9FC2D208D}" srcOrd="0" destOrd="0" presId="urn:microsoft.com/office/officeart/2008/layout/LinedList"/>
    <dgm:cxn modelId="{5F71B0AF-2E74-43F9-A5DF-2E4C65DB1DCE}" type="presParOf" srcId="{5AD3CD8E-6AE0-47F3-B066-2C8A30384CC7}" destId="{1742C46C-DD0B-4DF5-A1EF-D52FDDB6A707}" srcOrd="1" destOrd="0" presId="urn:microsoft.com/office/officeart/2008/layout/LinedList"/>
    <dgm:cxn modelId="{9C26C6FE-1B20-4376-BFA6-F455F754A9DD}" type="presParOf" srcId="{9B29ED9D-F1FA-43B6-8C80-DD636E86915D}" destId="{4F081475-3E9F-45BE-876C-5EB653B31BCA}" srcOrd="2" destOrd="0" presId="urn:microsoft.com/office/officeart/2008/layout/LinedList"/>
    <dgm:cxn modelId="{E5864242-6BD2-43B9-971E-8F23459D69EC}" type="presParOf" srcId="{9B29ED9D-F1FA-43B6-8C80-DD636E86915D}" destId="{E95AC54F-B700-4387-9C30-482ED1246494}" srcOrd="3" destOrd="0" presId="urn:microsoft.com/office/officeart/2008/layout/LinedList"/>
    <dgm:cxn modelId="{C4CE1BD9-8B12-4AB0-B2C0-9AEF1D380834}" type="presParOf" srcId="{E95AC54F-B700-4387-9C30-482ED1246494}" destId="{D1F120E9-5869-4965-9F8C-D9270628F660}" srcOrd="0" destOrd="0" presId="urn:microsoft.com/office/officeart/2008/layout/LinedList"/>
    <dgm:cxn modelId="{A07822FE-8E4C-45CD-92AA-8DFBF1057C8F}" type="presParOf" srcId="{E95AC54F-B700-4387-9C30-482ED1246494}" destId="{58C30A19-6071-4415-8579-B56758598936}" srcOrd="1" destOrd="0" presId="urn:microsoft.com/office/officeart/2008/layout/LinedList"/>
    <dgm:cxn modelId="{03791775-86FA-4AA8-9138-836CABF7CE51}" type="presParOf" srcId="{9B29ED9D-F1FA-43B6-8C80-DD636E86915D}" destId="{FDF6F0A9-898C-417A-B04A-F1CC80269857}" srcOrd="4" destOrd="0" presId="urn:microsoft.com/office/officeart/2008/layout/LinedList"/>
    <dgm:cxn modelId="{E712DC0A-427E-4F95-83B6-C8B29D7D6761}" type="presParOf" srcId="{9B29ED9D-F1FA-43B6-8C80-DD636E86915D}" destId="{C05179D4-CC11-4FC5-BD6C-8F478BB3860F}" srcOrd="5" destOrd="0" presId="urn:microsoft.com/office/officeart/2008/layout/LinedList"/>
    <dgm:cxn modelId="{6647EC79-AECB-46CD-828D-7880B31F2CE7}" type="presParOf" srcId="{C05179D4-CC11-4FC5-BD6C-8F478BB3860F}" destId="{9D760C44-CB3A-42C6-A573-399610EFB11F}" srcOrd="0" destOrd="0" presId="urn:microsoft.com/office/officeart/2008/layout/LinedList"/>
    <dgm:cxn modelId="{DB454D30-5785-4945-9657-8A1F6739556A}" type="presParOf" srcId="{C05179D4-CC11-4FC5-BD6C-8F478BB3860F}" destId="{D17B9D2D-A9C3-480D-AE56-837DF9FD4F02}" srcOrd="1" destOrd="0" presId="urn:microsoft.com/office/officeart/2008/layout/LinedList"/>
    <dgm:cxn modelId="{85CA0132-8961-4AB0-A783-6DBA72943D75}" type="presParOf" srcId="{9B29ED9D-F1FA-43B6-8C80-DD636E86915D}" destId="{5AFF89FA-FD2B-4A2C-B5EB-4219B3E24D74}" srcOrd="6" destOrd="0" presId="urn:microsoft.com/office/officeart/2008/layout/LinedList"/>
    <dgm:cxn modelId="{545D3E86-41B0-4CA7-9986-AEFC477F9E95}" type="presParOf" srcId="{9B29ED9D-F1FA-43B6-8C80-DD636E86915D}" destId="{638C6B9B-F4A1-48CE-A404-AC69DCC3133D}" srcOrd="7" destOrd="0" presId="urn:microsoft.com/office/officeart/2008/layout/LinedList"/>
    <dgm:cxn modelId="{189609A4-56D9-4839-9F31-57B10129CE1C}" type="presParOf" srcId="{638C6B9B-F4A1-48CE-A404-AC69DCC3133D}" destId="{B05CD0F4-79C8-4ACB-A528-2BDAE1334926}" srcOrd="0" destOrd="0" presId="urn:microsoft.com/office/officeart/2008/layout/LinedList"/>
    <dgm:cxn modelId="{6B352F5D-EC0A-4100-8D66-C523298ED55C}" type="presParOf" srcId="{638C6B9B-F4A1-48CE-A404-AC69DCC3133D}" destId="{6A6B683D-9597-49D1-946C-75E2804837AC}" srcOrd="1" destOrd="0" presId="urn:microsoft.com/office/officeart/2008/layout/LinedList"/>
    <dgm:cxn modelId="{72580EBA-BD5B-445C-AAFF-AF1F976AD508}" type="presParOf" srcId="{9B29ED9D-F1FA-43B6-8C80-DD636E86915D}" destId="{E99BEF7B-8B21-47EE-AB77-FD61AF23EC23}" srcOrd="8" destOrd="0" presId="urn:microsoft.com/office/officeart/2008/layout/LinedList"/>
    <dgm:cxn modelId="{C139DB6C-EACE-465F-BF21-804907011D2F}" type="presParOf" srcId="{9B29ED9D-F1FA-43B6-8C80-DD636E86915D}" destId="{EA3C03B9-F7CE-490F-928F-7C822EB40847}" srcOrd="9" destOrd="0" presId="urn:microsoft.com/office/officeart/2008/layout/LinedList"/>
    <dgm:cxn modelId="{9CCB80D0-063E-4766-8FF9-683CB299556D}" type="presParOf" srcId="{EA3C03B9-F7CE-490F-928F-7C822EB40847}" destId="{AD670B06-923E-4208-AF62-685D93D29F8C}" srcOrd="0" destOrd="0" presId="urn:microsoft.com/office/officeart/2008/layout/LinedList"/>
    <dgm:cxn modelId="{0B630CA5-AE0A-4333-AF8F-9DE18274D5E4}" type="presParOf" srcId="{EA3C03B9-F7CE-490F-928F-7C822EB40847}" destId="{8DA77801-0A17-4B56-8FF7-9714D862D07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49BA3-EE5D-489D-A274-61C1186133EA}">
      <dsp:nvSpPr>
        <dsp:cNvPr id="0" name=""/>
        <dsp:cNvSpPr/>
      </dsp:nvSpPr>
      <dsp:spPr>
        <a:xfrm>
          <a:off x="0" y="603"/>
          <a:ext cx="5095075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1449F-ED84-4030-9D53-6FA9FC2D208D}">
      <dsp:nvSpPr>
        <dsp:cNvPr id="0" name=""/>
        <dsp:cNvSpPr/>
      </dsp:nvSpPr>
      <dsp:spPr>
        <a:xfrm>
          <a:off x="0" y="603"/>
          <a:ext cx="509507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W roku 2021 wydano: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603"/>
        <a:ext cx="5095075" cy="988762"/>
      </dsp:txXfrm>
    </dsp:sp>
    <dsp:sp modelId="{4F081475-3E9F-45BE-876C-5EB653B31BCA}">
      <dsp:nvSpPr>
        <dsp:cNvPr id="0" name=""/>
        <dsp:cNvSpPr/>
      </dsp:nvSpPr>
      <dsp:spPr>
        <a:xfrm>
          <a:off x="0" y="989366"/>
          <a:ext cx="5095075" cy="0"/>
        </a:xfrm>
        <a:prstGeom prst="line">
          <a:avLst/>
        </a:prstGeom>
        <a:solidFill>
          <a:schemeClr val="accent5">
            <a:hueOff val="2252699"/>
            <a:satOff val="-5635"/>
            <a:lumOff val="-6127"/>
            <a:alphaOff val="0"/>
          </a:schemeClr>
        </a:solidFill>
        <a:ln w="12700" cap="flat" cmpd="sng" algn="ctr">
          <a:solidFill>
            <a:schemeClr val="accent5">
              <a:hueOff val="2252699"/>
              <a:satOff val="-5635"/>
              <a:lumOff val="-61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120E9-5869-4965-9F8C-D9270628F660}">
      <dsp:nvSpPr>
        <dsp:cNvPr id="0" name=""/>
        <dsp:cNvSpPr/>
      </dsp:nvSpPr>
      <dsp:spPr>
        <a:xfrm>
          <a:off x="0" y="989366"/>
          <a:ext cx="509507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decyzji płatniczych - 19, 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89366"/>
        <a:ext cx="5095075" cy="988762"/>
      </dsp:txXfrm>
    </dsp:sp>
    <dsp:sp modelId="{FDF6F0A9-898C-417A-B04A-F1CC80269857}">
      <dsp:nvSpPr>
        <dsp:cNvPr id="0" name=""/>
        <dsp:cNvSpPr/>
      </dsp:nvSpPr>
      <dsp:spPr>
        <a:xfrm>
          <a:off x="0" y="1978129"/>
          <a:ext cx="5095075" cy="0"/>
        </a:xfrm>
        <a:prstGeom prst="line">
          <a:avLst/>
        </a:prstGeom>
        <a:solidFill>
          <a:schemeClr val="accent5">
            <a:hueOff val="4505397"/>
            <a:satOff val="-11270"/>
            <a:lumOff val="-12255"/>
            <a:alphaOff val="0"/>
          </a:schemeClr>
        </a:solidFill>
        <a:ln w="12700" cap="flat" cmpd="sng" algn="ctr">
          <a:solidFill>
            <a:schemeClr val="accent5">
              <a:hueOff val="4505397"/>
              <a:satOff val="-11270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60C44-CB3A-42C6-A573-399610EFB11F}">
      <dsp:nvSpPr>
        <dsp:cNvPr id="0" name=""/>
        <dsp:cNvSpPr/>
      </dsp:nvSpPr>
      <dsp:spPr>
        <a:xfrm>
          <a:off x="0" y="1978129"/>
          <a:ext cx="509507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opinii sanitarnych - 48</a:t>
          </a:r>
          <a:r>
            <a:rPr lang="pl-PL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,</a:t>
          </a: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78129"/>
        <a:ext cx="5095075" cy="988762"/>
      </dsp:txXfrm>
    </dsp:sp>
    <dsp:sp modelId="{5AFF89FA-FD2B-4A2C-B5EB-4219B3E24D74}">
      <dsp:nvSpPr>
        <dsp:cNvPr id="0" name=""/>
        <dsp:cNvSpPr/>
      </dsp:nvSpPr>
      <dsp:spPr>
        <a:xfrm>
          <a:off x="0" y="2966891"/>
          <a:ext cx="5095075" cy="0"/>
        </a:xfrm>
        <a:prstGeom prst="line">
          <a:avLst/>
        </a:prstGeom>
        <a:solidFill>
          <a:schemeClr val="accent5">
            <a:hueOff val="6758096"/>
            <a:satOff val="-16904"/>
            <a:lumOff val="-18382"/>
            <a:alphaOff val="0"/>
          </a:schemeClr>
        </a:solidFill>
        <a:ln w="12700" cap="flat" cmpd="sng" algn="ctr">
          <a:solidFill>
            <a:schemeClr val="accent5">
              <a:hueOff val="6758096"/>
              <a:satOff val="-16904"/>
              <a:lumOff val="-183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CD0F4-79C8-4ACB-A528-2BDAE1334926}">
      <dsp:nvSpPr>
        <dsp:cNvPr id="0" name=""/>
        <dsp:cNvSpPr/>
      </dsp:nvSpPr>
      <dsp:spPr>
        <a:xfrm>
          <a:off x="0" y="2966891"/>
          <a:ext cx="509507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pism – 33,   w tym  16   nie wnoszących sprzeciwu przeciwko uruchomieniu obiektów zgłaszanych do odbioru. 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6891"/>
        <a:ext cx="5095075" cy="988762"/>
      </dsp:txXfrm>
    </dsp:sp>
    <dsp:sp modelId="{E99BEF7B-8B21-47EE-AB77-FD61AF23EC23}">
      <dsp:nvSpPr>
        <dsp:cNvPr id="0" name=""/>
        <dsp:cNvSpPr/>
      </dsp:nvSpPr>
      <dsp:spPr>
        <a:xfrm>
          <a:off x="0" y="3955654"/>
          <a:ext cx="5095075" cy="0"/>
        </a:xfrm>
        <a:prstGeom prst="line">
          <a:avLst/>
        </a:prstGeom>
        <a:solidFill>
          <a:schemeClr val="accent5">
            <a:hueOff val="9010794"/>
            <a:satOff val="-22539"/>
            <a:lumOff val="-24510"/>
            <a:alphaOff val="0"/>
          </a:schemeClr>
        </a:solidFill>
        <a:ln w="12700" cap="flat" cmpd="sng" algn="ctr">
          <a:solidFill>
            <a:schemeClr val="accent5">
              <a:hueOff val="9010794"/>
              <a:satOff val="-22539"/>
              <a:lumOff val="-24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70B06-923E-4208-AF62-685D93D29F8C}">
      <dsp:nvSpPr>
        <dsp:cNvPr id="0" name=""/>
        <dsp:cNvSpPr/>
      </dsp:nvSpPr>
      <dsp:spPr>
        <a:xfrm>
          <a:off x="0" y="3955654"/>
          <a:ext cx="5095075" cy="98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Przeprowadzono </a:t>
          </a:r>
          <a:r>
            <a:rPr lang="pl-PL" sz="18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22 </a:t>
          </a:r>
          <a:r>
            <a:rPr lang="pl-PL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kontroli w terenie, w tym: udział w 5 kontrolach działów PSSE, 2 kontrole w trakcie realizacji obiektów, 15 kontroli odbiorowych.</a:t>
          </a:r>
          <a:endParaRPr lang="en-US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55654"/>
        <a:ext cx="5095075" cy="9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593FD-DC4E-4192-9596-7D1ABA89202C}" type="datetimeFigureOut">
              <a:rPr lang="pl-PL" smtClean="0"/>
              <a:t>10.03.2022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D33F8-2225-4C72-BDE0-1CA9D017BF5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5524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8872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5809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72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751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087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14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11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D33F8-2225-4C72-BDE0-1CA9D017BF54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614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2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8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9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3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3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5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08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2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8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3/10/2022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9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DFD373-6DB6-47FC-9340-CE6002F6E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127" y="1251371"/>
            <a:ext cx="4325419" cy="3226084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 SANITARNY POWIATU GOŁDAPSKIEGO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r.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9D7B6BE-A4E0-4483-BEC5-493AC3E5D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752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>
            <a:extLst>
              <a:ext uri="{FF2B5EF4-FFF2-40B4-BE49-F238E27FC236}">
                <a16:creationId xmlns:a16="http://schemas.microsoft.com/office/drawing/2014/main" id="{7FEF253D-C10A-41ED-AE48-D25BCE5356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" r="1" b="1"/>
          <a:stretch/>
        </p:blipFill>
        <p:spPr>
          <a:xfrm>
            <a:off x="5897157" y="525481"/>
            <a:ext cx="5627231" cy="55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C1F2F7-0883-4AA6-8571-13FDCB53A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09" y="177745"/>
            <a:ext cx="10363200" cy="1314443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87AC89-713A-4FE9-9324-2A54E749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708" y="1356190"/>
            <a:ext cx="6349429" cy="48699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W dziedzinie chorób zakaźnych sytuacja w znacznym stopniu uległa pogorszeniu w stosunku do roku poprzedniego. Nastąpił duży wzrost </a:t>
            </a:r>
            <a:r>
              <a:rPr lang="pl-PL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zachorowań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 choroby zakaźne. Zarejestrowano ogółem 1680 przypadków z tego 194 osoby były hospitalizowane, natomiast w roku 2020 zarejestrowano ogółem 932 przypadki,</a:t>
            </a:r>
            <a:r>
              <a:rPr lang="pl-PL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tego 94 osoby były hospitalizowane,</a:t>
            </a:r>
            <a:r>
              <a:rPr lang="pl-PL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 stanowi 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wzrost o 44,52%.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2021 r. odnotowano 1438 przypadków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zachorowań na SARS-CoV-2</a:t>
            </a: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 tym 159 osób było hospitalizowanych, natomiast w 2020 r. odnotowano 784 przypadki zachorowań, w tym 59 osób było hospitalizowanych.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Wzrost wyniósł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45,47%.</a:t>
            </a:r>
          </a:p>
          <a:p>
            <a:pPr marL="0" indent="0"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2021 r. nastąpił spadek 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zachorowań na grypę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Zarejestrowano 221 przypadków zachorowań, nie było skierowań do szpitala, natomiast w 2020 r. zarejestrowano 355 przypadków zachorowań, w tym 10 osób skierowano do szpitala.</a:t>
            </a:r>
            <a:r>
              <a:rPr lang="pl-PL" sz="1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Spadek wyniósł</a:t>
            </a:r>
            <a:r>
              <a:rPr lang="pl-PL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37,74%.</a:t>
            </a:r>
          </a:p>
          <a:p>
            <a:pPr marL="0" indent="0">
              <a:buNone/>
            </a:pP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664CB136-4D1F-4D39-B7C7-2766C461B4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2788923"/>
              </p:ext>
            </p:extLst>
          </p:nvPr>
        </p:nvGraphicFramePr>
        <p:xfrm>
          <a:off x="7417941" y="1808251"/>
          <a:ext cx="4260351" cy="3996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340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6D2FD-896B-4C6A-8A98-678888F0A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31275"/>
            <a:ext cx="10363200" cy="1314443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4C0334-FF44-4ED3-914E-CFA82C6D7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607" y="1119882"/>
            <a:ext cx="8084105" cy="608230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2021r. najwięcej </a:t>
            </a:r>
            <a:r>
              <a:rPr lang="pl-PL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zachorowań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zarejestrowano na: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ospę wietrzną – </a:t>
            </a:r>
            <a:r>
              <a:rPr lang="pl-PL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149 przypadków,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biegunka i zapalenia żołądkowo-jelitowe o prawdopodobnie zakaźnym pochodzeniu – </a:t>
            </a:r>
            <a:r>
              <a:rPr lang="pl-PL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 przypadków,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inne bakteryjne zakażenia jelitowe wywołane przez clostridium </a:t>
            </a:r>
            <a:r>
              <a:rPr lang="pl-PL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difficile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pl-PL" sz="16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przypadków</a:t>
            </a:r>
            <a:r>
              <a:rPr lang="pl-PL" sz="1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sz="16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porównaniu z poprzednim rokiem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zwiększyła się liczba </a:t>
            </a:r>
            <a:r>
              <a:rPr lang="pl-PL" sz="1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zachorowań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</a:t>
            </a: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biegunki i zapalenia żołądkowo-jelitowe BNO, o prawdopodobnie zakaźnym pochodzeniu ogółem – 27 przypadków, natomiast w 2020r. odnotowano 5 przypadków,  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świnka ogółem 2 przypadki, natomiast w 2020r. nie odnotowano żadnego przypadku.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porównaniu z rokiem poprzednim 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spadła liczba </a:t>
            </a:r>
            <a:r>
              <a:rPr lang="pl-PL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zachorowań</a:t>
            </a:r>
            <a:r>
              <a:rPr lang="pl-PL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borelioza – 27 przypadków, natomiast w 2020r. Zarejestrowano 39 przypadków,</a:t>
            </a:r>
          </a:p>
          <a:p>
            <a:pPr algn="just">
              <a:lnSpc>
                <a:spcPct val="100000"/>
              </a:lnSpc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płonica – 1 przypadek</a:t>
            </a: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w porównaniu z rokiem ubiegłym – 12 przypadków,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pl-PL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pl-PL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almonelozy</a:t>
            </a: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2 przypadki, natomiast w 2020r. odnotowano 4 przypadki.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 roku 2021 zarejestrowano 28 przypadków pogryzień przez zwierzęta, które kształtują się na podobnym poziomie co w roku 2020.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Pozostałe jednostki chorobowe utrzymują się na podobnym poziomie w stosunku do roku ubiegłego.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BA70279E-0773-4EE7-B2E3-7BB97242E6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708729"/>
              </p:ext>
            </p:extLst>
          </p:nvPr>
        </p:nvGraphicFramePr>
        <p:xfrm>
          <a:off x="8421608" y="2116587"/>
          <a:ext cx="3470785" cy="2974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882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070397-0CB9-42AC-A9F3-791AB042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88" y="154859"/>
            <a:ext cx="10363200" cy="7620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Epidemiologia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AFB669-5AAD-474E-82EB-FE0C5662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489753"/>
            <a:ext cx="10644028" cy="5106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2021 działalność leczniczą prowadziło 44 podmioty, w tym 5 wykonujące świadczenia całodobowe </a:t>
            </a:r>
            <a:r>
              <a:rPr lang="pl-PL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NZOZ Szpital Uzdrowiskowy „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Wital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w Gołdapi wykonujący 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stacjonarne i całodobowe świadczenia zdrowotne inne niż szpitalne,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NZOZ Sanatorium Uzdrowiskowe „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Wital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Gołdapi wykonujący 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stacjonarne i całodobowe świadczenia zdrowotne inne niż szpitalne,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Centrum Rehabilitacji Dzieci i Młodzieży „Marzenia” w Niedrzwicy,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GoldMedica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Sp. z o.o. Szpital w Gołdapi,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Zakład Pielęgnacyjno-Opiekuńczy w Gołdapi.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podmiotach całodobowych przeprowadzono 10 kontroli sanitarnych, w tym 1 w punkcie szczepień.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Działalność leczniczą w ramach stacjonarnych świadczeń zdrowotnych wykonywało 39 podmiotów, w których przeprowadzono 40 kontroli sanitarnych, w tym 6 w punktach szczepień.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Podmioty lecznicze będące pod nadzorem PPIS nie zajmowały się leczeniem pacjentów z zakażeniem SARS CoV-2.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4845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28355-C4AE-4B4E-B51D-1E7BA613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9524"/>
            <a:ext cx="10363200" cy="1314443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Szczepienia ochronne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2A487F6-CB6D-4176-9301-EC2F46C8A2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294591"/>
              </p:ext>
            </p:extLst>
          </p:nvPr>
        </p:nvGraphicFramePr>
        <p:xfrm>
          <a:off x="1560857" y="3305786"/>
          <a:ext cx="8338241" cy="2915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3447405D-196E-4272-A7BB-CDD537D5A42D}"/>
              </a:ext>
            </a:extLst>
          </p:cNvPr>
          <p:cNvSpPr txBox="1"/>
          <p:nvPr/>
        </p:nvSpPr>
        <p:spPr>
          <a:xfrm>
            <a:off x="1048693" y="1429687"/>
            <a:ext cx="100946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Polsce Program Szczepień Ochronnych co roku jest aktualizowany Komunikatem Głównego Inspektora Sanitarnego w sprawie przeprowadzania szczepień ochronnych przeciw chorobom zakaźnym. Kalendarz szczepień określa wiek dzieci i młodzieży, w którym powinny być podane poszczególne dawki szczepionki. W powiecie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gołdapskim d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obowiązkowych szczepień </a:t>
            </a: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ochronnych w 2021 roku podlegało </a:t>
            </a: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4880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dzieci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młodzieży do 19 roku życia, w porównaniu do roku ubiegłego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4937 dzieci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65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1F9BC-ACF4-410C-9ADA-F06FCB4A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29477"/>
            <a:ext cx="10363200" cy="1314443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Szczepienia ochronne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F99F5F-6746-441D-AC1F-A86EA068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257572"/>
            <a:ext cx="10363200" cy="3711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2021 bezpłatne szczepienie p/grypie w wieku 65+ otrzymało 719 osób (gm. Gołdap) oraz 126 osób (gm. Banie Mazurskie)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p/meningokokom zaszczepiono 43 dzieci (bezpłatnie w gm. Gołdap 41 dzieci)</a:t>
            </a:r>
          </a:p>
          <a:p>
            <a:pPr marL="0" indent="0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p/kleszczowemu zapaleniu mózgu zaszczepiono 52 osoby 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2021 nadzorem sanitarnym objęto 7 punktów szczepień, kontrolę przeprowadzono we wszystkich punktach.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CC45CBB-61A2-4749-8A6D-258219DAA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749641"/>
              </p:ext>
            </p:extLst>
          </p:nvPr>
        </p:nvGraphicFramePr>
        <p:xfrm>
          <a:off x="8384265" y="3679726"/>
          <a:ext cx="3415071" cy="2785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8FF78BDB-9F45-4466-BD85-5D8CCA070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0408725"/>
              </p:ext>
            </p:extLst>
          </p:nvPr>
        </p:nvGraphicFramePr>
        <p:xfrm>
          <a:off x="4935040" y="3679726"/>
          <a:ext cx="3226619" cy="266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06CFADD0-BC18-4512-9E7A-38ABAB853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6086123"/>
              </p:ext>
            </p:extLst>
          </p:nvPr>
        </p:nvGraphicFramePr>
        <p:xfrm>
          <a:off x="1548582" y="3639151"/>
          <a:ext cx="3226619" cy="2660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359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28355-C4AE-4B4E-B51D-1E7BA613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70" y="305584"/>
            <a:ext cx="10363200" cy="88722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Żywności, Żywienia i Przedmiotów Użytku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C93D5C8-C019-4361-BE6A-1593D6A8E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3342320"/>
              </p:ext>
            </p:extLst>
          </p:nvPr>
        </p:nvGraphicFramePr>
        <p:xfrm>
          <a:off x="1006867" y="2657101"/>
          <a:ext cx="10363200" cy="373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1B3A5259-BAF5-4835-995C-0D2D98D6D558}"/>
              </a:ext>
            </a:extLst>
          </p:cNvPr>
          <p:cNvSpPr txBox="1">
            <a:spLocks/>
          </p:cNvSpPr>
          <p:nvPr/>
        </p:nvSpPr>
        <p:spPr>
          <a:xfrm>
            <a:off x="1159267" y="1850356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kontrolna w latach 2019-2021</a:t>
            </a:r>
          </a:p>
        </p:txBody>
      </p:sp>
    </p:spTree>
    <p:extLst>
      <p:ext uri="{BB962C8B-B14F-4D97-AF65-F5344CB8AC3E}">
        <p14:creationId xmlns:p14="http://schemas.microsoft.com/office/powerpoint/2010/main" val="3650504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51A5F-A570-45A5-A2E8-46C8ADC4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29554"/>
            <a:ext cx="10363200" cy="546846"/>
          </a:xfrm>
        </p:spPr>
        <p:txBody>
          <a:bodyPr>
            <a:normAutofit fontScale="90000"/>
          </a:bodyPr>
          <a:lstStyle/>
          <a:p>
            <a:r>
              <a:rPr lang="pl-PL" sz="22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Wśród zagadnień tematycznych realizowanych w 2021 r. dużo uwagi poświęcono m.in.: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22D60D-B80B-4EC3-9A17-5F3FBBA13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906" y="1604682"/>
            <a:ext cx="10999693" cy="5029199"/>
          </a:xfrm>
        </p:spPr>
        <p:txBody>
          <a:bodyPr>
            <a:normAutofit fontScale="550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podmiotami prowadzącymi produkcję pierwotną, RHD oraz dostawy bezpośrednie w aspekcie warunków sanitarnych produkowanej i sprzedawanej żywności oraz egzekwowania dokumentacji dotyczącej </a:t>
            </a:r>
            <a:r>
              <a:rPr lang="pl-PL" sz="29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traceability</a:t>
            </a: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w przypadku produkcji pierwotnej;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zakładami produkującymi żywność gotową do spożycia (RTE) w aspekcie warunków sanitarnych produkowanej żywności oraz egzekwowania zasad systemu HACCP;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warunkami higienicznymi obiektów bazy żywieniowej w ośrodkach wczasowo-wypoczynkowych oraz obiektami żywnościowymi przy trasach i w miejscowościach turystycznych w okresie wakacyjnym;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materiałami i wyrobami  przeznaczonymi do kontaktu z żywnością w oparciu o aktualne przepisy prawne w tym zakresie, ze szczególnym uwzględnieniem egzekwowania na poziomie obrotu GMP oraz deklaracji zgodności na wyroby ceramiczne;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obrotem grzybami świeżymi (punkty skupu), suszonymi i przetworami oraz zakładami wykorzystującymi je w produkcji, przetwórstwie i żywieniu zbiorowym;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występującą na rynku oraz wprowadzaną do obrotu na terenie Rzeczypospolitej Polskiej żywnością prozdrowotną;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warunkami sprzedaży żywności, ze szczególnym uwzględnieniem terminów przydatności do spożycia oraz daty minimalnej trwałości;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Nadzorowi nad warunkami przechowywania wód butelkowych;</a:t>
            </a:r>
          </a:p>
          <a:p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6859A7C6-C778-4F7A-B946-2220709AA628}"/>
              </a:ext>
            </a:extLst>
          </p:cNvPr>
          <p:cNvSpPr txBox="1">
            <a:spLocks/>
          </p:cNvSpPr>
          <p:nvPr/>
        </p:nvSpPr>
        <p:spPr>
          <a:xfrm>
            <a:off x="203770" y="30558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Higiena Żywności, Żywienia i Przedmiotów Użytku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5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474F9-2FC2-448B-987C-1D73D6788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228166"/>
            <a:ext cx="10363200" cy="52891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Jakość zdrowotna środków spożywczych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5F2679-72B8-4FFC-9184-D84B4BF40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18446"/>
            <a:ext cx="10363200" cy="4023383"/>
          </a:xfrm>
        </p:spPr>
        <p:txBody>
          <a:bodyPr/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Podstawą podejmowania działań w tym zakresie był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pobierania próbek do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badania żywności w ramach urzędowej kontroli monitoringu dla Państwowej Inspekcji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Sanitarnej na 2021 r. tworzony na podstawie Krajowego i Wojewódzkiego planu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poboru prób na dany rok wskazujący liczbę i kierunek badań w zależności od liczby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mieszkańców oraz ilości i rodzaju funkcjonujących obiektów.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Pobrano do badań: 127 próbek żywności, 1 próbka materiałów i wyrobów do kontaktu z żywnością.</a:t>
            </a:r>
            <a:endParaRPr lang="pl-PL" sz="18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Zakres badań obejmował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parametry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dotyczące zanieczyszczeń mikrobiologicznych, parametrów fizykochemicznych, cech organoleptycznych i znakowania</a:t>
            </a:r>
            <a:r>
              <a:rPr lang="pl-PL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roku 2021 wszystkie zbadane próbki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były środkami spożywczymi o właściwej jakości zdrowotnej.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270D80DC-E787-43E6-8A94-F96B2FFC2BD3}"/>
              </a:ext>
            </a:extLst>
          </p:cNvPr>
          <p:cNvSpPr txBox="1">
            <a:spLocks/>
          </p:cNvSpPr>
          <p:nvPr/>
        </p:nvSpPr>
        <p:spPr>
          <a:xfrm>
            <a:off x="203770" y="30558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>
                <a:latin typeface="Times New Roman" panose="02020603050405020304" pitchFamily="18" charset="0"/>
                <a:cs typeface="Times New Roman" panose="02020603050405020304" pitchFamily="18" charset="0"/>
              </a:rPr>
              <a:t>Higiena Żywności, Żywienia i Przedmiotów Użytku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47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39A7BD-1FE0-4182-A67B-2EFD567B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5412"/>
            <a:ext cx="10363200" cy="690283"/>
          </a:xfrm>
        </p:spPr>
        <p:txBody>
          <a:bodyPr>
            <a:normAutofit/>
          </a:bodyPr>
          <a:lstStyle/>
          <a:p>
            <a:pPr algn="ctr"/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Jakość zdrowotna środków spożywczych</a:t>
            </a:r>
            <a:endParaRPr lang="pl-PL" sz="1800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A4F11E1-51C2-4119-960D-F69668D0A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518282"/>
              </p:ext>
            </p:extLst>
          </p:nvPr>
        </p:nvGraphicFramePr>
        <p:xfrm>
          <a:off x="914400" y="1954213"/>
          <a:ext cx="103632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ytuł 1">
            <a:extLst>
              <a:ext uri="{FF2B5EF4-FFF2-40B4-BE49-F238E27FC236}">
                <a16:creationId xmlns:a16="http://schemas.microsoft.com/office/drawing/2014/main" id="{925C9447-078F-4824-8DFF-E942BA02A4BA}"/>
              </a:ext>
            </a:extLst>
          </p:cNvPr>
          <p:cNvSpPr txBox="1">
            <a:spLocks/>
          </p:cNvSpPr>
          <p:nvPr/>
        </p:nvSpPr>
        <p:spPr>
          <a:xfrm>
            <a:off x="203770" y="30558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Żywności, Żywienia i Przedmiotów Użytku</a:t>
            </a:r>
          </a:p>
        </p:txBody>
      </p:sp>
    </p:spTree>
    <p:extLst>
      <p:ext uri="{BB962C8B-B14F-4D97-AF65-F5344CB8AC3E}">
        <p14:creationId xmlns:p14="http://schemas.microsoft.com/office/powerpoint/2010/main" val="23159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4300" y="1113961"/>
          <a:ext cx="7225301" cy="56377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39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1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7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92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953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 err="1">
                          <a:effectLst/>
                        </a:rPr>
                        <a:t>Lp</a:t>
                      </a:r>
                      <a:r>
                        <a:rPr lang="pl-PL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Nazwa wodociągu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Długość  sieci      w km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Liczba ludności zaopatrywanej w wodę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Produkcja wody</a:t>
                      </a:r>
                    </a:p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 w m3/d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Stwierdzone zanieczyszczenie</a:t>
                      </a:r>
                      <a:r>
                        <a:rPr lang="pl-PL" sz="1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wody</a:t>
                      </a:r>
                      <a:endParaRPr lang="en-US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Gmina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Gołdap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142,5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15537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2360,8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Gołdap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Górne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12,6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37,4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3.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Pogorzel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21,3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617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12,5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4.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Kowalki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50,1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1263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202,9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5.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Wodociąg Boćwinka 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25,1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840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61,4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6.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Kozaki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19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508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69,4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722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7.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lokalny Kolniszki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1,4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99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6,6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pl-PL" sz="1100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- </a:t>
                      </a:r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22.07.2021</a:t>
                      </a:r>
                    </a:p>
                    <a:p>
                      <a:pPr algn="ctr" fontAlgn="t"/>
                      <a:r>
                        <a:rPr lang="pl-PL" sz="11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bakterie z grupy coli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8.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lokalny Bronisze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0,9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80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19,6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9.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lokalny Mażucie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3,8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112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7,5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32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11.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Łoje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73,74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1752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206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Dubeninki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12.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Żytkiejmy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23,64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1045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66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14.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Banie Mazurskie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58,39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2214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220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Banie Mazurskie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15.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Budziska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49,05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720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78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5891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16.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Radkiejmy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28,47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390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65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320">
                <a:tc gridSpan="7"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Inne podmioty zaopatrujące w wodę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986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15.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lokalny Kompleksu Wypoczynkowego „Leśny Zakątek” 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1,2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Ośrodek na ok.100 osób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10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 rowSpan="3"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Gołdap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24945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16.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lokalny „</a:t>
                      </a:r>
                      <a:r>
                        <a:rPr lang="pl-PL" sz="1100" u="none" strike="noStrike" dirty="0" err="1">
                          <a:effectLst/>
                        </a:rPr>
                        <a:t>Wital</a:t>
                      </a:r>
                      <a:r>
                        <a:rPr lang="pl-PL" sz="1100" u="none" strike="noStrike" dirty="0">
                          <a:effectLst/>
                        </a:rPr>
                        <a:t>”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1,2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Sanatorium na ok. 450 miejsc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75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592290"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17.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Wodociąg lokalny „Marzenia”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>
                          <a:effectLst/>
                        </a:rPr>
                        <a:t>0,6</a:t>
                      </a:r>
                      <a:endParaRPr lang="pl-PL" sz="1100" b="0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Ośrodek rehabilitacji dzieci i młodzieży na ok. 34 miejsca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1100" u="none" strike="noStrike" dirty="0">
                          <a:effectLst/>
                        </a:rPr>
                        <a:t>5,7</a:t>
                      </a:r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pl-PL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2" marR="5192" marT="5192" marB="0" anchor="ctr"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Symbol zastępczy zawartości 2"/>
          <p:cNvSpPr txBox="1">
            <a:spLocks/>
          </p:cNvSpPr>
          <p:nvPr/>
        </p:nvSpPr>
        <p:spPr>
          <a:xfrm>
            <a:off x="7455877" y="415745"/>
            <a:ext cx="4526831" cy="64422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pl-PL" altLang="pl-P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jakości wody do spożycia</a:t>
            </a:r>
          </a:p>
          <a:p>
            <a:pPr marL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pl-PL" alt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pl-PL" alt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Stałemu monitoringowi podlega woda do spożycia pochodząca z urządzeń służących zbiorowemu zaopatrzeniu oraz urządzeń indywidualnych, z których woda jest wykorzystywana w budynkach użyteczności publicznej lub w przypadku prowadzenia działalności usługowej.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powiatu gołdapskiego znajduje się 17 wodociągów, w tym 11 publicznych i 6 lokalnych.</a:t>
            </a:r>
          </a:p>
          <a:p>
            <a:pPr marL="0" algn="ctr">
              <a:spcBef>
                <a:spcPts val="0"/>
              </a:spcBef>
              <a:buNone/>
              <a:defRPr/>
            </a:pP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wytypowanych punktach pobierania próbek wody systematycznie prowadzony jest monitoring - badane są parametry grupy A i parametry grupy B, zgodnie z rozporządzeniem Ministra Zdrowia z dnia 7 grudnia 2017 r. w sprawie jakości wody przeznaczonej do spożycia przez ludzi. Punkty te zlokalizowane są na ujęciach wody (stacje uzdatniania wody bądź hydrofornie), gdzie pobierana jest woda w miejscu podawania wody do sieci rozdzielczej, ponadto w wodociągach o wydajności powyżej 101 m</a:t>
            </a:r>
            <a:r>
              <a:rPr lang="pl-PL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/d dodatkowo pobierano próby z sieci rozdzielczej.</a:t>
            </a:r>
          </a:p>
          <a:p>
            <a:pPr marL="0" indent="0" algn="ctr">
              <a:buNone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każdego wodociągu sporządzono okresową ocenę zaopatrzenia ludności w wodę przeznaczoną do spożycia przez ludzi. W gminach powiatu gołdapskiego wodę w wodociągach oceniono jako dobrą – odpowiadającą wymaganiom.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55877" y="2996419"/>
            <a:ext cx="4509029" cy="3861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3B98FDD4-315D-4401-A441-5B10C40593A0}"/>
              </a:ext>
            </a:extLst>
          </p:cNvPr>
          <p:cNvSpPr txBox="1">
            <a:spLocks/>
          </p:cNvSpPr>
          <p:nvPr/>
        </p:nvSpPr>
        <p:spPr>
          <a:xfrm>
            <a:off x="328773" y="106255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Komunalna</a:t>
            </a:r>
          </a:p>
        </p:txBody>
      </p:sp>
    </p:spTree>
    <p:extLst>
      <p:ext uri="{BB962C8B-B14F-4D97-AF65-F5344CB8AC3E}">
        <p14:creationId xmlns:p14="http://schemas.microsoft.com/office/powerpoint/2010/main" val="978442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3AE04D-06C5-4FAC-AB4A-6B0DBB6C8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83924"/>
            <a:ext cx="10363200" cy="1314443"/>
          </a:xfrm>
        </p:spPr>
        <p:txBody>
          <a:bodyPr/>
          <a:lstStyle/>
          <a:p>
            <a:pPr algn="ctr"/>
            <a:r>
              <a:rPr lang="pl-PL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POWIATOWA STACJA SANITARNO-EPIDEMIOLOGICZNA W GOŁDAPI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888190A-129D-40B4-B6CD-72D4BA77B3DE}"/>
              </a:ext>
            </a:extLst>
          </p:cNvPr>
          <p:cNvSpPr txBox="1">
            <a:spLocks/>
          </p:cNvSpPr>
          <p:nvPr/>
        </p:nvSpPr>
        <p:spPr>
          <a:xfrm>
            <a:off x="2116476" y="2851078"/>
            <a:ext cx="5562789" cy="3499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87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87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ts val="1200"/>
              <a:buFont typeface="Arial" panose="020B0604020202020204" pitchFamily="34" charset="0"/>
              <a:buNone/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Siedziba: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ul. Wolności 11, 19-500 Gołdap</a:t>
            </a: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SzPts val="1200"/>
              <a:buFont typeface="Arial" panose="020B0604020202020204" pitchFamily="34" charset="0"/>
              <a:buNone/>
            </a:pP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SzPts val="1200"/>
              <a:buFont typeface="Arial" panose="020B0604020202020204" pitchFamily="34" charset="0"/>
              <a:buNone/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Terytorialny zakres działania: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powiat gołdapski </a:t>
            </a: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wchodzące      w jego skład gminy: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Gmina Gołdap, Gmina Banie Mazurskie, Gmina Dubeninki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SzPts val="1200"/>
              <a:buFont typeface="Arial" panose="020B0604020202020204" pitchFamily="34" charset="0"/>
              <a:buNone/>
            </a:pPr>
            <a:r>
              <a:rPr lang="pl-PL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Nadzór merytoryczny i instancyjny: </a:t>
            </a:r>
            <a:r>
              <a:rPr lang="pl-PL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Warmińsko-Mazurski Państwowy Wojewódzki Inspektor Sanitarny.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pl-PL" dirty="0"/>
          </a:p>
        </p:txBody>
      </p:sp>
      <p:pic>
        <p:nvPicPr>
          <p:cNvPr id="5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C391654F-1440-4EC1-AC1B-E3340B46C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04305"/>
            <a:ext cx="3048000" cy="1495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9354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/>
          <p:cNvGraphicFramePr>
            <a:graphicFrameLocks/>
          </p:cNvGraphicFramePr>
          <p:nvPr/>
        </p:nvGraphicFramePr>
        <p:xfrm>
          <a:off x="-339883" y="1483892"/>
          <a:ext cx="8158118" cy="501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7938390" y="3475161"/>
          <a:ext cx="4079313" cy="3163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55281"/>
            <a:ext cx="7565858" cy="657222"/>
          </a:xfrm>
        </p:spPr>
        <p:txBody>
          <a:bodyPr>
            <a:normAutofit/>
          </a:bodyPr>
          <a:lstStyle/>
          <a:p>
            <a:pPr algn="ctr"/>
            <a:r>
              <a:rPr lang="pl-PL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 sanitarny powiatu</a:t>
            </a: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7565858" y="137792"/>
          <a:ext cx="4572000" cy="2971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ytuł 1">
            <a:extLst>
              <a:ext uri="{FF2B5EF4-FFF2-40B4-BE49-F238E27FC236}">
                <a16:creationId xmlns:a16="http://schemas.microsoft.com/office/drawing/2014/main" id="{E6E5D94B-A73A-4D5F-9FB1-323594254B78}"/>
              </a:ext>
            </a:extLst>
          </p:cNvPr>
          <p:cNvSpPr txBox="1">
            <a:spLocks/>
          </p:cNvSpPr>
          <p:nvPr/>
        </p:nvSpPr>
        <p:spPr>
          <a:xfrm>
            <a:off x="410966" y="100923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Komunalna</a:t>
            </a:r>
          </a:p>
        </p:txBody>
      </p:sp>
    </p:spTree>
    <p:extLst>
      <p:ext uri="{BB962C8B-B14F-4D97-AF65-F5344CB8AC3E}">
        <p14:creationId xmlns:p14="http://schemas.microsoft.com/office/powerpoint/2010/main" val="2437511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10" y="324045"/>
            <a:ext cx="6449453" cy="272487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9965" y="3244391"/>
            <a:ext cx="11424431" cy="23606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Sezon kąpielowy określony został uchwałą Rady Miejskiej w Gołdapi w sprawie wykazu kąpielisk i sezonu kąpielowego na terenie gminy Gołdap i obejmował okres od 1 lipca 2021 r. do 31 sierpnia 2021 r. Na podstawie sprawozdań z badań ( próbek pobranych w ramach kontroli urzędowej i kontroli wewnętrznej) wody z kąpieliska zlokalizowanego przy Promenadzie Zdrojowej 14, 19-500 Gołdap, Państwowy Powiatowy Inspektor Sanitarny Gołdapi dokonał oceny sezonowej jakości wody w odniesieniu do parametrów określonych w załączniku 1 Rozporządzenia Ministra Zdrowia z dnia 17 stycznia 2019 r. w sprawie nadzoru nad jakością wody w kąpielisku i miejscu wykorzystywanym do kąpieli (Dz. U. 2019 r. poz. 255)      i stwierdził przydatność wody do kąpieli w kąpielisku w sezonie letnim 2021 r.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2568337" y="5408457"/>
            <a:ext cx="9026575" cy="2934401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sezonie letnim 2021 r. zgodnie z § 6 rozporządzenia Ministra Zdrowia z dnia 17 stycznia 2019 r. w sprawie nadzoru nad jakością wody w kąpielisku i miejscu wykorzystywanym do kąpieli (Dz. U. 2019 r. poz. 255)  nie stwierdzono zanieczyszczeń mikrobiologicznych wody w kąpielisku.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92869" y="954130"/>
            <a:ext cx="540917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600"/>
              </a:spcAft>
            </a:pP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Kąpielisko </a:t>
            </a:r>
          </a:p>
          <a:p>
            <a:pPr algn="ctr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Gminy Gołdap w sezonie letnim 2021 funkcjonowało 1 kąpielisko. Kąpielisko lokalizowane było przy Promenadzie Zdrojowej 14, 19-500 Gołdap. Organizatorem kąpieliska był Ośrodek Sportu i Rekreacji, ul. Partyzantów 31, 19-500 Gołdap.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5" y="5165161"/>
            <a:ext cx="2118888" cy="1428464"/>
          </a:xfrm>
          <a:prstGeom prst="rect">
            <a:avLst/>
          </a:prstGeom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63A9F416-C278-4A3C-96C5-9541FEC8E69C}"/>
              </a:ext>
            </a:extLst>
          </p:cNvPr>
          <p:cNvSpPr txBox="1">
            <a:spLocks/>
          </p:cNvSpPr>
          <p:nvPr/>
        </p:nvSpPr>
        <p:spPr>
          <a:xfrm>
            <a:off x="595901" y="6690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Komunalna</a:t>
            </a:r>
          </a:p>
        </p:txBody>
      </p:sp>
    </p:spTree>
    <p:extLst>
      <p:ext uri="{BB962C8B-B14F-4D97-AF65-F5344CB8AC3E}">
        <p14:creationId xmlns:p14="http://schemas.microsoft.com/office/powerpoint/2010/main" val="2974414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43338" y="763172"/>
            <a:ext cx="8348662" cy="6327301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pl-PL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Inne informacje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Państwowy Powiatowy Inspektor Sanitarny w Gołdapi w 2021 r. wystawił 18 decyzji na przeprowadzenie ekshumacji zwłok, które odbyły się zgodnie z wydanymi zaleceniami. Wystawiano 10 postanowień na przywóz zwłok lub szczątków z zagranicy. Skontrolowano 5 samochodów do przewozu zwłok lub szczątków ludzkich należących do 2 firm pogrzebowych. Stan sanitarno-techniczny samochodów określono jako dobry.</a:t>
            </a:r>
          </a:p>
          <a:p>
            <a:pPr marL="0" indent="0" algn="ctr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 rozpoczęciem sezonu letniego przeprowadzono 3 kontrole obiektów noclegowych do przyjęcia dzieci i młodzieży na wypoczynek letni.</a:t>
            </a:r>
          </a:p>
          <a:p>
            <a:pPr marL="0" indent="0" algn="ctr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Uczestniczono we wspólnych kontrolach przeprowadzonych w obiektach wykonujących działalność leczniczą przez podmioty lecznicze - wykonujące stacjonarne i całodobowe świadczenia zdrowotne: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szpitalne: </a:t>
            </a:r>
          </a:p>
          <a:p>
            <a:pPr lvl="2"/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GoldMedica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sp. z o.o., ul. Słoneczna 7 , 19-500 Gołdapi;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inne niż szpitalne: </a:t>
            </a:r>
          </a:p>
          <a:p>
            <a:pPr lvl="2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Publiczny Zakład Pielęgnacyjno-Opiekuńczy zlokalizowany przy ul. Słoneczna 7b w  Gołdapi; </a:t>
            </a:r>
          </a:p>
          <a:p>
            <a:pPr lvl="2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Sanatorium Uzdrowiskowe WITAL, ul. Wczasowa 7, 19-500 Gołdap; </a:t>
            </a:r>
          </a:p>
          <a:p>
            <a:pPr lvl="2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Szpital Uzdrowiskowy WITAL, ul. Wczasowa 7, 19-500 Gołdap; </a:t>
            </a:r>
          </a:p>
          <a:p>
            <a:pPr lvl="2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Centrum Rehabilitacji Dzieci i Młodzieży MARZENIA, Niedrzwica 27, 19-500 Gołdap.</a:t>
            </a:r>
          </a:p>
          <a:p>
            <a:pPr marL="0" indent="0" algn="ctr">
              <a:buNone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Ponadto przeprowadzono dwie kontrole interwencyjne w Sanatorium Uzdrowiskowe "</a:t>
            </a:r>
            <a:r>
              <a:rPr lang="pl-PL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Wital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w  Gołdapi.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2" y="4352924"/>
            <a:ext cx="3353695" cy="223361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" y="1250156"/>
            <a:ext cx="3360553" cy="11144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" y="2528886"/>
            <a:ext cx="3319466" cy="1659733"/>
          </a:xfrm>
          <a:prstGeom prst="rect">
            <a:avLst/>
          </a:prstGeom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DE078257-AEFB-4B1D-9E55-CB960DA3B289}"/>
              </a:ext>
            </a:extLst>
          </p:cNvPr>
          <p:cNvSpPr txBox="1">
            <a:spLocks/>
          </p:cNvSpPr>
          <p:nvPr/>
        </p:nvSpPr>
        <p:spPr>
          <a:xfrm>
            <a:off x="914400" y="271463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Komunalna</a:t>
            </a:r>
          </a:p>
        </p:txBody>
      </p:sp>
    </p:spTree>
    <p:extLst>
      <p:ext uri="{BB962C8B-B14F-4D97-AF65-F5344CB8AC3E}">
        <p14:creationId xmlns:p14="http://schemas.microsoft.com/office/powerpoint/2010/main" val="99408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B28355-C4AE-4B4E-B51D-1E7BA6131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36" y="1264814"/>
            <a:ext cx="10496764" cy="967955"/>
          </a:xfrm>
        </p:spPr>
        <p:txBody>
          <a:bodyPr>
            <a:no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Placówek Edukacyjno-Wychowawczych objętych nadzorem sanitarnym w 2021r.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EEA9B57-6315-4493-9481-9C2866666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7445204"/>
              </p:ext>
            </p:extLst>
          </p:nvPr>
        </p:nvGraphicFramePr>
        <p:xfrm>
          <a:off x="914400" y="1823662"/>
          <a:ext cx="10363200" cy="2971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5853AF41-E537-468C-8489-78C55D86036E}"/>
              </a:ext>
            </a:extLst>
          </p:cNvPr>
          <p:cNvSpPr txBox="1"/>
          <p:nvPr/>
        </p:nvSpPr>
        <p:spPr>
          <a:xfrm flipH="1">
            <a:off x="1222623" y="4795460"/>
            <a:ext cx="10233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Placówki pod stałym nadzorem sanitarnym: 1 żłobek niepubliczny, 2 przedszkola publiczne, 6 przedszkoli niepublicznych, 11 szkół podstawowych publicznych,  2 szkoły funkcjonujące samodzielnie (Liceum ogólnokształcące, Szkoła Specjalna Publiczna),  2 Zespoły Szkół Publiczne, 3 Placówki z pobytem całodobowym oraz 2 placówki wychowania pozaszkolnego.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1409D098-E66C-4656-9F36-29978482B149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226860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F6286E0-8A10-40ED-8FC5-A04DEC16C09A}"/>
              </a:ext>
            </a:extLst>
          </p:cNvPr>
          <p:cNvSpPr txBox="1"/>
          <p:nvPr/>
        </p:nvSpPr>
        <p:spPr>
          <a:xfrm rot="10800000" flipV="1">
            <a:off x="630145" y="2047662"/>
            <a:ext cx="109454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wszystkich placówkach przeprowadzono łącznie 53 kontrole sanitarne: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- 41 kontroli w placówkach stałych - dotyczyły kontroli z zakresu przygotowania szkół do rozpoczęcia nowego roku szkolnego 2021/2022 pod kątem zapewnienia właściwych warunków higieniczno-sanitarnych oraz oceny przestrzegania przepisów określających wymagania higieniczne i zdrowotne w stosunku do pomieszczeń i sprzętu używanego w placówkach oświatowych oraz utrzymania stanu higienicznego nieruchomości;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kontrola  zimowego wypoczynku dzieci i młodzieży i 10 kontroli letniego wypoczynku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dzieci i młodzieży - dotyczyły oceny przestrzegania przepisów określających wymagania higieniczne i zdrowotne w stosunku do pomieszczeń i sprzętu używanego na turnusie wypoczynku dzieci i młodzieży oraz w zakresie utrzymania należytego stanu higienicznego nieruchomości.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4 szkołach podstawowych, 1 przedszkolu publicznym i 1wypoczynku dzieci i młodzieży stwierdzono nieprawidłowości.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CCCA6F2-EDFA-40D9-9744-A5C8EEDCA185}"/>
              </a:ext>
            </a:extLst>
          </p:cNvPr>
          <p:cNvSpPr txBox="1"/>
          <p:nvPr/>
        </p:nvSpPr>
        <p:spPr>
          <a:xfrm rot="10800000" flipV="1">
            <a:off x="1037689" y="1181098"/>
            <a:ext cx="1071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Placówek Opiekuńczo-Wychowawczych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A61BED3-C47C-4B2F-B931-89848759CABC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3714488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E096DD5-6FF7-46E0-ABB1-F1DC20CDDB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371751"/>
              </p:ext>
            </p:extLst>
          </p:nvPr>
        </p:nvGraphicFramePr>
        <p:xfrm>
          <a:off x="2500545" y="1439333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ytuł 1">
            <a:extLst>
              <a:ext uri="{FF2B5EF4-FFF2-40B4-BE49-F238E27FC236}">
                <a16:creationId xmlns:a16="http://schemas.microsoft.com/office/drawing/2014/main" id="{A47C6657-2BD3-4014-A42E-22D73469F2D5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549838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2CD5C65F-969F-4248-A4EB-639D05BACF3F}"/>
              </a:ext>
            </a:extLst>
          </p:cNvPr>
          <p:cNvSpPr txBox="1"/>
          <p:nvPr/>
        </p:nvSpPr>
        <p:spPr>
          <a:xfrm rot="10800000" flipV="1">
            <a:off x="830580" y="1462444"/>
            <a:ext cx="1053084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ZAJĘĆ LEKCYJNYCH</a:t>
            </a:r>
          </a:p>
          <a:p>
            <a:pPr algn="just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placówki prowadziły zajęcia w systemie jednozmianowym.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podstawowych część zajęć prowadzona była w klasach łączonych.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Wydano 50 pozytywnych opinii organów Państwowej Powiatowej Inspekcji Sanitarnej w sprawie zawieszenia zajęć na czas oznaczony ze względu na aktualną sytuację epidemiologiczną.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szkoły zapewniają przerwy 10 min. i przynajmniej jedną przerwę dłuższą.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szkoły umożliwiają uczniom spędzanie przerw na świeżym powietrzu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endParaRPr lang="pl-PL" sz="2200" dirty="0"/>
          </a:p>
          <a:p>
            <a:pPr marL="342900" indent="-342900" algn="just">
              <a:buFontTx/>
              <a:buChar char="-"/>
            </a:pPr>
            <a:endParaRPr lang="pl-PL" sz="2200" b="1" dirty="0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7793CD4D-012C-4768-A1CF-91C900C68F5A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Dzieci i Młodzieży</a:t>
            </a:r>
          </a:p>
        </p:txBody>
      </p:sp>
    </p:spTree>
    <p:extLst>
      <p:ext uri="{BB962C8B-B14F-4D97-AF65-F5344CB8AC3E}">
        <p14:creationId xmlns:p14="http://schemas.microsoft.com/office/powerpoint/2010/main" val="1879569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22556A-FF2F-478A-9041-12EECD13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1237325"/>
            <a:ext cx="10363200" cy="1314443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Nadzór bieżący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C3CD1E-6198-4A9F-A5DF-995554547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773" y="2406409"/>
            <a:ext cx="4941227" cy="2045182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70000"/>
              <a:buFont typeface="Arial" panose="020B0604020202020204" pitchFamily="34" charset="0"/>
              <a:buNone/>
              <a:tabLst>
                <a:tab pos="540385" algn="l"/>
              </a:tabLst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Pod nadzorem pracownika pionu higieny pracy znajduje się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120 zakładów pracy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w których zatrudnionych jest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3224 pracowników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rgbClr val="293737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Na terenie powiatu gołdapskiego dominują zakłady zatrudniające do 9 osób.  </a:t>
            </a:r>
          </a:p>
          <a:p>
            <a:endParaRPr lang="pl-PL" dirty="0"/>
          </a:p>
        </p:txBody>
      </p:sp>
      <p:graphicFrame>
        <p:nvGraphicFramePr>
          <p:cNvPr id="5" name="Obiekt 3">
            <a:extLst>
              <a:ext uri="{FF2B5EF4-FFF2-40B4-BE49-F238E27FC236}">
                <a16:creationId xmlns:a16="http://schemas.microsoft.com/office/drawing/2014/main" id="{A8DF3C2C-0FC1-42D2-A8B8-95FF8286C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886835"/>
              </p:ext>
            </p:extLst>
          </p:nvPr>
        </p:nvGraphicFramePr>
        <p:xfrm>
          <a:off x="6898816" y="1972388"/>
          <a:ext cx="5388692" cy="204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32F04DB3-02FE-4BA3-AAE3-81C1548754F5}"/>
              </a:ext>
            </a:extLst>
          </p:cNvPr>
          <p:cNvSpPr txBox="1"/>
          <p:nvPr/>
        </p:nvSpPr>
        <p:spPr>
          <a:xfrm>
            <a:off x="1154773" y="4607275"/>
            <a:ext cx="51227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Zostało skontrolowanych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obiektów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 względem przestrzegania przepisów określających wymagania higieniczne i zdrowotne środowiska pracy w zakresie ogólnych wymogów bezpieczeństwa i higieny pracy oraz narażenia pracowników na czynniki chemiczne, biologiczne, fizyczne.</a:t>
            </a:r>
            <a:endParaRPr lang="pl-PL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CC2FA49C-DD4D-4B5C-A574-D3BFF939DD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196435"/>
              </p:ext>
            </p:extLst>
          </p:nvPr>
        </p:nvGraphicFramePr>
        <p:xfrm>
          <a:off x="7175469" y="4221020"/>
          <a:ext cx="3987800" cy="194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ytuł 1">
            <a:extLst>
              <a:ext uri="{FF2B5EF4-FFF2-40B4-BE49-F238E27FC236}">
                <a16:creationId xmlns:a16="http://schemas.microsoft.com/office/drawing/2014/main" id="{F718C223-9F69-47FC-B0AC-2311E0CA9CD2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Pracy</a:t>
            </a:r>
          </a:p>
        </p:txBody>
      </p:sp>
    </p:spTree>
    <p:extLst>
      <p:ext uri="{BB962C8B-B14F-4D97-AF65-F5344CB8AC3E}">
        <p14:creationId xmlns:p14="http://schemas.microsoft.com/office/powerpoint/2010/main" val="3853380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C0985C-73CC-4158-99F1-6897E48C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1432918"/>
            <a:ext cx="10559426" cy="3992163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Podczas kontroli zanotowano przekroczenia higienicznych norm warunków pracy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9 zakładach pracy.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Są to zakłady pracy, gdzie             występuję przekroczenia czynników fizycznych – 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hałasu oraz drgań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ponadto stwierdzono przekroczenia higienicznych norm warunków pracy odnośnie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czynników chemicznych.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Nie odnotowano przekroczeń odnośnie NDS pyłów.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Przekroczenia występują w zakładach zajmujących się: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PKD 08 – wydobyciem torfu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PKD 17 -  produkcją papieru falistego i tektury falistej oraz opakowań z papieru i tektury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PKD 22 - produkcją pozostałych wyrobów z tworzyw sztucznych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PKD 25 - produkcją pozostałych gotowych wyrobów, gdzie indziej niesklasyfikowanych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PKD 42 - robotami związanymi z budową dróg i autostrad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PKD 71 - działalnością w zakresie inżynierii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graphicFrame>
        <p:nvGraphicFramePr>
          <p:cNvPr id="4" name="Obiekt 4">
            <a:extLst>
              <a:ext uri="{FF2B5EF4-FFF2-40B4-BE49-F238E27FC236}">
                <a16:creationId xmlns:a16="http://schemas.microsoft.com/office/drawing/2014/main" id="{8E737463-1FB9-4385-9E7E-62F9DAB2FE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95826"/>
              </p:ext>
            </p:extLst>
          </p:nvPr>
        </p:nvGraphicFramePr>
        <p:xfrm>
          <a:off x="6380252" y="3324928"/>
          <a:ext cx="5938463" cy="326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C29036D5-2D37-47BB-ABA8-7B4DB9F0B2A0}"/>
              </a:ext>
            </a:extLst>
          </p:cNvPr>
          <p:cNvSpPr txBox="1"/>
          <p:nvPr/>
        </p:nvSpPr>
        <p:spPr>
          <a:xfrm>
            <a:off x="921248" y="5420574"/>
            <a:ext cx="6548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2021 r. zanotowano iż 117 pracowników pracujących w przekroczeniach. </a:t>
            </a:r>
            <a:endParaRPr lang="pl-PL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62C10FCF-D2CE-4ABC-92A2-3405D3D283F9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Pracy</a:t>
            </a:r>
          </a:p>
        </p:txBody>
      </p:sp>
    </p:spTree>
    <p:extLst>
      <p:ext uri="{BB962C8B-B14F-4D97-AF65-F5344CB8AC3E}">
        <p14:creationId xmlns:p14="http://schemas.microsoft.com/office/powerpoint/2010/main" val="3342536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F28D47-51EC-4F33-AF1D-25BA4C38E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52271"/>
            <a:ext cx="10363200" cy="3088460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Na terenie powiatu gołdapskiego znajduje się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 obiekty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w których występuje narażenie pracowników na szkodliwe czynniki rakotwórcze. W 2021 r. zostało skontrolowanych 20 zakładów w zakresie czynników rakotwórczych i mutagennych.  Są to m.in. zakłady służby zdrowia, zakłady zajmujące obróbką drewna oraz zakłady pracy oraz zakłady gdzie występuje narażenie na czynniki chemiczne – krzemionka krystaliczna ( frakcja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respirabilna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– stanowiska spawania.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Zanotowano w 2021 r. 92 osoby narażonych na czynniki rakotwórcze.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stwierdzone nieprawidłowości w zakresie czynników rakotwórczych zostało wystawionych 4 decyzji administracyjnych.</a:t>
            </a:r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4654D7-AF59-4EC2-85BB-A87DBA691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257" y="4130796"/>
            <a:ext cx="3248988" cy="2399428"/>
          </a:xfrm>
          <a:prstGeom prst="rect">
            <a:avLst/>
          </a:prstGeo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11EF2C26-D1C7-40CF-9B12-F0E64CBE0CC7}"/>
              </a:ext>
            </a:extLst>
          </p:cNvPr>
          <p:cNvSpPr txBox="1">
            <a:spLocks/>
          </p:cNvSpPr>
          <p:nvPr/>
        </p:nvSpPr>
        <p:spPr>
          <a:xfrm>
            <a:off x="921248" y="249264"/>
            <a:ext cx="10363200" cy="8872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Pracy</a:t>
            </a:r>
          </a:p>
        </p:txBody>
      </p:sp>
    </p:spTree>
    <p:extLst>
      <p:ext uri="{BB962C8B-B14F-4D97-AF65-F5344CB8AC3E}">
        <p14:creationId xmlns:p14="http://schemas.microsoft.com/office/powerpoint/2010/main" val="385485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7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38D5F47-E54B-4CBB-83CB-D01124B96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3746114" cy="4717676"/>
          </a:xfrm>
        </p:spPr>
        <p:txBody>
          <a:bodyPr anchor="t">
            <a:normAutofit/>
          </a:bodyPr>
          <a:lstStyle/>
          <a:p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DZIAŁALNOŚCI </a:t>
            </a:r>
            <a:b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POWIATOWEJ STACJI SANITARNO-EPIDEMIOLOGICZNEJ W GOŁDAPI</a:t>
            </a:r>
            <a:endParaRPr lang="pl-PL" sz="2500" dirty="0"/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F30C6137-1326-42B2-91E9-330C3BC40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66546" y="371394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396F31-3AAF-4AE1-BF0E-469444A49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5664" y="3990397"/>
            <a:ext cx="4796346" cy="2022316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l-PL" sz="1900" kern="5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Realizacja zadań z zakresu zdrowia publicznego w celu ochrony zdrowia ludzkiego przed niekorzystnym wpływem szkodliwości i uciążliwości środowiskowych, zapobiegania powstawaniu chorób, w tym chorób zakaźnych i zawodowych.</a:t>
            </a:r>
          </a:p>
          <a:p>
            <a:pPr marL="0" indent="0">
              <a:lnSpc>
                <a:spcPct val="110000"/>
              </a:lnSpc>
              <a:buNone/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3063432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3D3FDA-B4CB-4776-B39F-681E847C8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3" y="1266761"/>
            <a:ext cx="10609672" cy="3088460"/>
          </a:xfrm>
        </p:spPr>
        <p:txBody>
          <a:bodyPr/>
          <a:lstStyle/>
          <a:p>
            <a:pPr indent="0" algn="just">
              <a:lnSpc>
                <a:spcPct val="150000"/>
              </a:lnSpc>
              <a:buNone/>
            </a:pPr>
            <a:r>
              <a:rPr lang="pl-PL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2021 r. wpłynęło 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 zgłoszeń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dotyczących podejrzenia zachorowania na chorobę zawodową. Wykonanych zostało 12 kart oceny narażenia zawodowego pracowników. 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Wystawionych zostało 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 decyzji administracyjnych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stwierdzające choroby zawodowe 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nr 26 BORELIOZA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Choroby zawodowe dotyczyły 5 pracowników zatrudnionych w rolnictwie, 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pracownik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szkoły ( nauczyciel WF) oraz </a:t>
            </a:r>
            <a:r>
              <a:rPr lang="pl-PL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pracownik </a:t>
            </a:r>
            <a:r>
              <a:rPr lang="pl-P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poczty polskiej.  </a:t>
            </a:r>
          </a:p>
          <a:p>
            <a:endParaRPr lang="pl-PL" dirty="0"/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87A54435-2739-44FD-9B83-BBFBA95185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264893"/>
              </p:ext>
            </p:extLst>
          </p:nvPr>
        </p:nvGraphicFramePr>
        <p:xfrm>
          <a:off x="5720458" y="3774468"/>
          <a:ext cx="4943475" cy="282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id="{A6E6DCF1-79A3-41CC-BFD3-E0794BB0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6" y="3828407"/>
            <a:ext cx="4240746" cy="282716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D9A284-9D6C-4723-B37D-317F23B149B7}"/>
              </a:ext>
            </a:extLst>
          </p:cNvPr>
          <p:cNvSpPr txBox="1"/>
          <p:nvPr/>
        </p:nvSpPr>
        <p:spPr>
          <a:xfrm>
            <a:off x="952928" y="400960"/>
            <a:ext cx="609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Higiena Pracy</a:t>
            </a:r>
          </a:p>
        </p:txBody>
      </p:sp>
    </p:spTree>
    <p:extLst>
      <p:ext uri="{BB962C8B-B14F-4D97-AF65-F5344CB8AC3E}">
        <p14:creationId xmlns:p14="http://schemas.microsoft.com/office/powerpoint/2010/main" val="663657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C0985C-73CC-4158-99F1-6897E48C5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1993392"/>
            <a:ext cx="10363200" cy="4352544"/>
          </a:xfrm>
        </p:spPr>
        <p:txBody>
          <a:bodyPr>
            <a:noAutofit/>
          </a:bodyPr>
          <a:lstStyle/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podejmowane przez Promocję Zdrowia i Oświatę Zdrowotną wynikają z założeń krajowych (Ustawy o Inspekcji Sanitarnej, wytycznych Głównego Inspektora Sanitarnego, Narodowego Programu Zdrowia), wojewódzkich (Wojewódzkiego Programu Promocji i Ochrony Zdrowia, Wojewódzkiego Programu Zwalczania AIDS i Zapobiegania Zakażeniom HIV, Programu Przeciwdziałania Narkomanii), sytuacji epidemiologicznej, społecznej, demograficznej powiatu. </a:t>
            </a: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inicjacją i koordynacją na poziomie powiatowym zajmuje się pracownik Oddziału Promocji Zdrowia i Oświaty Zdrowotnej. Organizuje, prowadzi, koordynuje i nadzoruje działalność oświatowo-zdrowotną w celu ukształtowania odpowiednich postaw i zachowań zdrowotnych. Prowadzone działania z zakresu promocji zdrowia i oświaty zdrowotnej kierowane są między innymi do: rodziców i opiekunów dzieci, uczniów, nauczycieli, wychowawców oraz pedagogów szkolnych, seniorów, pacjentów zakładów opieki zdrowotnej, pracowników ochrony zdrowia, przedstawicieli samorządów lokalnych, policjantów, strażników miejskich, żołnierzy.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6713A6D-D40A-41F3-A8F8-00A6C2D08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128" y="163429"/>
            <a:ext cx="1804416" cy="95072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605E18C-C26A-4D29-B9B9-244A30D0731C}"/>
              </a:ext>
            </a:extLst>
          </p:cNvPr>
          <p:cNvSpPr txBox="1"/>
          <p:nvPr/>
        </p:nvSpPr>
        <p:spPr>
          <a:xfrm>
            <a:off x="914399" y="346401"/>
            <a:ext cx="789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i Oświata Zdrowotna</a:t>
            </a:r>
          </a:p>
        </p:txBody>
      </p:sp>
    </p:spTree>
    <p:extLst>
      <p:ext uri="{BB962C8B-B14F-4D97-AF65-F5344CB8AC3E}">
        <p14:creationId xmlns:p14="http://schemas.microsoft.com/office/powerpoint/2010/main" val="268866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2452" y="1903750"/>
            <a:ext cx="7788438" cy="439211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W roku 2021 przeprowadzono </a:t>
            </a: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szkoleń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skierowanych do 193 osób, </a:t>
            </a:r>
            <a:r>
              <a:rPr lang="pl-PL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narady z tematyki programowej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zwizytowano realizację programów edukacyjnych w  7 placówkach nauczania i wychowania. Udało nam się zorganizować i zrealizować </a:t>
            </a:r>
            <a:r>
              <a:rPr lang="pl-P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dwa konkurs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jeden konkurs ortograficzny z profilaktyki palenia  tytoniu w Szkole Podstawowej nr 2 w Gołdapi, skierowany do uczniów klasy VII i VIII oraz jeden konkurs wiedzy z profilaktyki HIV/AIDS skierowany do uczniów szkół ponadpodstawowych z terenu powiatu gołdapskiego. Zrealizowano 12 zajęć edukacyjnych  z uczniami szkół podstawowych i średnich w których udział wzięło 396 osób,  6 pogadanek dla 112 osób  na temat  profilaktyki środków psychoaktywnych/dopalaczy oraz profilaktyki zakażeń HIV i choroby AIDS. 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E.Bolewska\Desktop\dymek_p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9704" y="269824"/>
            <a:ext cx="992427" cy="1670053"/>
          </a:xfrm>
          <a:prstGeom prst="rect">
            <a:avLst/>
          </a:prstGeom>
          <a:noFill/>
        </p:spPr>
      </p:pic>
      <p:pic>
        <p:nvPicPr>
          <p:cNvPr id="5" name="Obraz 4" descr="Obraz zawierający podłoże, ściana, wewnątrz, osoba&#10;&#10;Opis wygenerowany automatycznie">
            <a:extLst>
              <a:ext uri="{FF2B5EF4-FFF2-40B4-BE49-F238E27FC236}">
                <a16:creationId xmlns:a16="http://schemas.microsoft.com/office/drawing/2014/main" id="{5C142275-B169-4F2F-9473-C8F04D1A69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0" y="71510"/>
            <a:ext cx="2072120" cy="15540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3A30F73-46B8-411B-9439-F1F457F63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545" y="1649449"/>
            <a:ext cx="2201010" cy="1650757"/>
          </a:xfrm>
          <a:prstGeom prst="rect">
            <a:avLst/>
          </a:prstGeom>
        </p:spPr>
      </p:pic>
      <p:pic>
        <p:nvPicPr>
          <p:cNvPr id="9" name="Obraz 8" descr="Obraz zawierający sufit, wewnątrz, osoba, ściana&#10;&#10;Opis wygenerowany automatycznie">
            <a:extLst>
              <a:ext uri="{FF2B5EF4-FFF2-40B4-BE49-F238E27FC236}">
                <a16:creationId xmlns:a16="http://schemas.microsoft.com/office/drawing/2014/main" id="{6BD02EFE-E4C9-40E0-BDAC-642F3CEF67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1" y="3324055"/>
            <a:ext cx="2201011" cy="1650758"/>
          </a:xfrm>
          <a:prstGeom prst="rect">
            <a:avLst/>
          </a:prstGeom>
        </p:spPr>
      </p:pic>
      <p:pic>
        <p:nvPicPr>
          <p:cNvPr id="11" name="Obraz 10" descr="Obraz zawierający tekst, sufit, wewnątrz, ściana&#10;&#10;Opis wygenerowany automatycznie">
            <a:extLst>
              <a:ext uri="{FF2B5EF4-FFF2-40B4-BE49-F238E27FC236}">
                <a16:creationId xmlns:a16="http://schemas.microsoft.com/office/drawing/2014/main" id="{A1BDC095-99E3-49F2-ACAD-7E80001718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23" y="5020552"/>
            <a:ext cx="2265432" cy="169845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63A6175-8BB5-44B1-A287-5B92D0949AD8}"/>
              </a:ext>
            </a:extLst>
          </p:cNvPr>
          <p:cNvSpPr txBox="1"/>
          <p:nvPr/>
        </p:nvSpPr>
        <p:spPr>
          <a:xfrm>
            <a:off x="2763748" y="448214"/>
            <a:ext cx="789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i Oświata Zdrowotna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8057" y="1975104"/>
            <a:ext cx="5861304" cy="397764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sprawozdawczym przeprowadzone zostały zajęcia edukacyjne na 10 obozach i koloniach letnich oraz jednym zimowisku z tematyki bezpiecznego wypoczynku i profilaktyki COVID – 19, w których ogółem uczestniczyło 529 osób. W naszych działaniach wspierali nas funkcjonariusze z Komendy Powiatowej Policji w Gołdapi i Państwowej Powiatowej Straży Pożarnej w Gołdapi. 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FE769AE-8E98-45FC-A533-A381D1BD1D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538" y="1975105"/>
            <a:ext cx="2451739" cy="1838804"/>
          </a:xfrm>
          <a:prstGeom prst="rect">
            <a:avLst/>
          </a:prstGeom>
        </p:spPr>
      </p:pic>
      <p:pic>
        <p:nvPicPr>
          <p:cNvPr id="7" name="Obraz 6" descr="Obraz zawierający trawa, zewnętrzne, drzewo, osoba&#10;&#10;Opis wygenerowany automatycznie">
            <a:extLst>
              <a:ext uri="{FF2B5EF4-FFF2-40B4-BE49-F238E27FC236}">
                <a16:creationId xmlns:a16="http://schemas.microsoft.com/office/drawing/2014/main" id="{5BC69F36-0A43-4106-A762-16B46F59F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18" y="4337539"/>
            <a:ext cx="2873454" cy="215509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1107219-6C42-40D0-BB52-D4E299664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69" y="1975104"/>
            <a:ext cx="2274277" cy="183880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5908E38-D09E-4F38-B971-484B19C19EE7}"/>
              </a:ext>
            </a:extLst>
          </p:cNvPr>
          <p:cNvSpPr txBox="1"/>
          <p:nvPr/>
        </p:nvSpPr>
        <p:spPr>
          <a:xfrm>
            <a:off x="914399" y="346401"/>
            <a:ext cx="789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i Oświata Zdrowotna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27029" y="2563319"/>
            <a:ext cx="6750569" cy="3378510"/>
          </a:xfrm>
        </p:spPr>
        <p:txBody>
          <a:bodyPr>
            <a:norm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Dodatkowo  uczestniczyliśmy w mobilnych punktach szczepień przeciw COVID -19, promując szczepienia ochronne, gdzie zaszczepiło się 252 osoby, a odwiedziło nas 1380 osób. 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05.12.2021r. Powiatowa Stacja Sanitarno – Epidemiologiczna w Gołdapi, zorganizowała na Placu Zwycięstwa mobilny Punkt Szczepień w autobusie, gdzie zaszczepiło się 48 osób.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E.Bolewska\Desktop\1920x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513" y="1694394"/>
            <a:ext cx="3746430" cy="2788171"/>
          </a:xfrm>
          <a:prstGeom prst="rect">
            <a:avLst/>
          </a:prstGeom>
          <a:noFill/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802ADF5-D9DD-49EA-B3C0-520F1EDF0108}"/>
              </a:ext>
            </a:extLst>
          </p:cNvPr>
          <p:cNvSpPr txBox="1"/>
          <p:nvPr/>
        </p:nvSpPr>
        <p:spPr>
          <a:xfrm>
            <a:off x="914399" y="346401"/>
            <a:ext cx="789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i Oświata Zdrowotna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715" y="1179576"/>
            <a:ext cx="5353437" cy="507132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Koordynowana jest na poziomie powiatowym poprzez realizację programów i akcji  profilaktycznych: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„Czyste powietrze wokół nas”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„Bieg po zdrowie”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„Trzymaj Formę” 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„ARS, czyli jak dbać o miłość?”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Krajowy Program Zwalczania AIDS i Zapobiegania Zakażeniom HIV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„Wybierz życie – pierwszy krok” poświęcony profilaktyce zakażeń wirusem HPV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Program „Skąd się biorą produkty ekologiczne”  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Światowym Dniem bez Tytoniu,                         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Dniem Rzucania Palenia,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Światowym Dniem Zdrowia,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Europejskim Dniem Wiedzy o Antybiotykach,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profilaktyka grypy sezonowej i grypy A/H1N1,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„Moje dziecko idzie do szkoły”,</a:t>
            </a:r>
          </a:p>
          <a:p>
            <a:pPr marL="342900" lvl="0" indent="-342900">
              <a:lnSpc>
                <a:spcPct val="9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Akcja „Zdrowe wakacje”, „Zdrowe ferie”</a:t>
            </a:r>
          </a:p>
          <a:p>
            <a:pPr marL="342900" lvl="0" indent="-342900">
              <a:lnSpc>
                <a:spcPct val="90000"/>
              </a:lnSpc>
              <a:buSzPts val="1000"/>
              <a:buNone/>
              <a:tabLst>
                <a:tab pos="457200" algn="l"/>
              </a:tabLst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</a:t>
            </a:r>
            <a:r>
              <a:rPr lang="pl-P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 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A4D3750-6E64-4520-87E3-A25BF3037A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617" y="4718876"/>
            <a:ext cx="2227584" cy="213912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00C0536-03E1-407C-B058-5068AF46B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83" y="2191134"/>
            <a:ext cx="2616200" cy="2032000"/>
          </a:xfrm>
          <a:prstGeom prst="rect">
            <a:avLst/>
          </a:prstGeom>
        </p:spPr>
      </p:pic>
      <p:pic>
        <p:nvPicPr>
          <p:cNvPr id="2050" name="Picture 2" descr="Skąd się biorą produkty ekologiczne” – ogólnopolski program edukacyjny dla  przedszkoli - Główny Inspektorat Sanitarny - Portal Gov.p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1547" y="5259053"/>
            <a:ext cx="3336504" cy="1407588"/>
          </a:xfrm>
          <a:prstGeom prst="rect">
            <a:avLst/>
          </a:prstGeom>
          <a:noFill/>
        </p:spPr>
      </p:pic>
      <p:pic>
        <p:nvPicPr>
          <p:cNvPr id="7" name="Obraz 6" descr="Obraz zawierający tekst, znak&#10;&#10;Opis wygenerowany automatycznie">
            <a:extLst>
              <a:ext uri="{FF2B5EF4-FFF2-40B4-BE49-F238E27FC236}">
                <a16:creationId xmlns:a16="http://schemas.microsoft.com/office/drawing/2014/main" id="{E2BAE100-1D32-45F2-AF0B-C44DA3C643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4" b="3514"/>
          <a:stretch/>
        </p:blipFill>
        <p:spPr>
          <a:xfrm>
            <a:off x="10446840" y="1204015"/>
            <a:ext cx="1477052" cy="165910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D5F8DB3-85F0-48C3-B362-72092AA64A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r="3" b="13024"/>
          <a:stretch/>
        </p:blipFill>
        <p:spPr>
          <a:xfrm>
            <a:off x="8709286" y="2248525"/>
            <a:ext cx="1646503" cy="1801982"/>
          </a:xfrm>
          <a:prstGeom prst="rect">
            <a:avLst/>
          </a:prstGeom>
        </p:spPr>
      </p:pic>
      <p:pic>
        <p:nvPicPr>
          <p:cNvPr id="2051" name="Picture 3" descr="C:\Users\E.Bolewska\Desktop\HIVAIDS 2021\Wstążeczk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5946" y="924213"/>
            <a:ext cx="1109271" cy="1504194"/>
          </a:xfrm>
          <a:prstGeom prst="rect">
            <a:avLst/>
          </a:prstGeom>
          <a:noFill/>
        </p:spPr>
      </p:pic>
      <p:pic>
        <p:nvPicPr>
          <p:cNvPr id="1026" name="Picture 2" descr="C:\Users\E.Bolewska\Desktop\28afd67909298ee6b33ad875a979470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2736" y="3950208"/>
            <a:ext cx="1402080" cy="1402080"/>
          </a:xfrm>
          <a:prstGeom prst="rect">
            <a:avLst/>
          </a:prstGeom>
          <a:noFill/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B8CA6A1-0422-463A-9A5A-211C4F476553}"/>
              </a:ext>
            </a:extLst>
          </p:cNvPr>
          <p:cNvSpPr txBox="1"/>
          <p:nvPr/>
        </p:nvSpPr>
        <p:spPr>
          <a:xfrm>
            <a:off x="914399" y="346401"/>
            <a:ext cx="7890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i Oświata Zdrowotna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A71A29-7E7D-4087-A226-243E144D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256121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E1B93C-2A33-4E78-88A0-CF4341081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158" y="1135295"/>
            <a:ext cx="10363200" cy="1314443"/>
          </a:xfrm>
        </p:spPr>
        <p:txBody>
          <a:bodyPr>
            <a:noAutofit/>
          </a:bodyPr>
          <a:lstStyle/>
          <a:p>
            <a:pPr algn="ctr"/>
            <a:r>
              <a:rPr lang="pl-PL" sz="2400" b="1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  <a:t>GŁÓWNE KIERUNKI DZIAŁANIA (ZASADNICZE ZADANIA) POWIATOWEJ STACJI SANITARNO – EPIDEMIOLOGICZNEJ </a:t>
            </a:r>
            <a:br>
              <a:rPr lang="pl-PL" sz="2400" b="1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</a:br>
            <a:r>
              <a:rPr lang="pl-PL" sz="2400" b="1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  <a:t>w GOŁDAPI </a:t>
            </a:r>
            <a:br>
              <a:rPr lang="pl-PL" sz="2400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</a:b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137C50-600C-4255-B93A-45AAEF44D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256" y="2568538"/>
            <a:ext cx="11085815" cy="3976099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pl-PL" sz="17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Prowadzenie zadań z zakresu zapobiegawczego nadzoru sanitarnego mającego na celu zapobieganie negatywnym wpływom czynników i zjawisk fizycznych, chemicznych i biologicznych na zdrowie ludzi poprzez m. in.: uzgadnianie miejscowych planów zagospodarowania oraz warunków realizacji przedsięwzięć mogących znacząco oddziaływać na środowisko, uzgadnianie dokumentacji projektowej pod względem wymagań higienicznych i zdrowotnych oraz udział w dopuszczaniu do użytku obiektów budowlanych.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7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Sprawowanie bieżącego nadzoru nad higieną pomieszczeń i wymagań w stosunku do sprzętu używanego w szkołach i innych placówkach oświatowo-wychowawczych oraz w ośrodkach wypoczynku dzieci i młodzieży.</a:t>
            </a:r>
            <a:endParaRPr lang="pl-PL" sz="1700" kern="50" dirty="0">
              <a:effectLst/>
              <a:latin typeface="Times New Roman" panose="02020603050405020304" pitchFamily="18" charset="0"/>
              <a:ea typeface="Arial Unicode MS"/>
              <a:cs typeface="Mangal" panose="02040503050203030202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7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Sprawowanie bieżącego nadzoru nad higieną środowiska, a zwłaszcza wody przeznaczonej do spożycia przez ludzi, powietrza w pomieszczeniach przeznaczonych na pobyt ludzi, gleby i wód.</a:t>
            </a:r>
            <a:endParaRPr lang="pl-PL" sz="1700" kern="50" dirty="0">
              <a:effectLst/>
              <a:latin typeface="Times New Roman" panose="02020603050405020304" pitchFamily="18" charset="0"/>
              <a:ea typeface="Arial Unicode MS"/>
              <a:cs typeface="Mangal" panose="02040503050203030202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7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Nadzór nad utrzymaniem należytego stanu higienicznego nieruchomości, zakładów pracy, instytucji, obiektów i urządzeń użyteczności publicznej, dróg, oraz transportu drogowego.</a:t>
            </a:r>
            <a:endParaRPr lang="pl-PL" sz="1700" kern="50" dirty="0">
              <a:effectLst/>
              <a:latin typeface="Times New Roman" panose="02020603050405020304" pitchFamily="18" charset="0"/>
              <a:ea typeface="Arial Unicode MS"/>
              <a:cs typeface="Mangal" panose="02040503050203030202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7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Kontrola warunków zdrowotnych środowiska pracy oraz zapobieganie powstawaniu chorób zawodowych i innych chorób związanych z warunkami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791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BDD7F9E-68FA-41DB-9A52-8DB9B7DB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655" y="1083924"/>
            <a:ext cx="10363200" cy="1314443"/>
          </a:xfrm>
        </p:spPr>
        <p:txBody>
          <a:bodyPr>
            <a:noAutofit/>
          </a:bodyPr>
          <a:lstStyle/>
          <a:p>
            <a:r>
              <a:rPr lang="pl-PL" sz="2400" b="1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  <a:t>GŁÓWNE KIERUNKI DZIAŁANIA (ZASADNICZE ZADANIA) POWIATOWEJ STACJI SANITARNO – EPIDEMIOLOGICZNEJ </a:t>
            </a:r>
            <a:br>
              <a:rPr lang="pl-PL" sz="2400" b="1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</a:br>
            <a:r>
              <a:rPr lang="pl-PL" sz="2400" b="1" kern="50" dirty="0">
                <a:effectLst/>
                <a:latin typeface="Times New Roman" panose="02020603050405020304" pitchFamily="18" charset="0"/>
                <a:ea typeface="Arial Unicode MS"/>
                <a:cs typeface="Tahoma" panose="020B0604030504040204" pitchFamily="34" charset="0"/>
              </a:rPr>
              <a:t>w GOŁDAPI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B4834C-BE9C-4632-BEEB-56EF8A034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78" y="2685616"/>
            <a:ext cx="10794714" cy="308846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pl-PL" sz="1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6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ealizacja zadań wynikających z ustawy o przeciwdziałaniu narkomanii, w tym sprawowanie nadzoru nad przestrzeganiem zakazu wytwarzania i wprowadzania do obrotu środków zastępczych.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6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Prowadzenie zadań z zakresu zapobiegania i zwalczania chorób, nadzór nad działalnością podmiotów leczniczych oraz ustalanie zakresu i terminów szczepień ochronnych oraz sprawowanie nadzoru w tym zakresie.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6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Sprawowanie bieżącego nadzoru sanitarnego nad warunkami produkcji, transportu, przechowywania i sprzedaży żywności, materiałów i wyrobów przeznaczonych do kontaktu z żywnością oraz innymi wyrobami mogącymi mieć wpływ na zdrowie ludzi.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pl-PL" sz="16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Prowadzenie działalności z zakresu promocji zdrowia poprzez organizowanie, prowadzenie, koordynację i nadzorowanie działalności oświatowo-zdrowotnej mającej na celu ukształtowanie odpowiednich postaw i </a:t>
            </a:r>
            <a:r>
              <a:rPr lang="pl-PL" sz="1600" kern="50" dirty="0" err="1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zachowań</a:t>
            </a:r>
            <a:r>
              <a:rPr lang="pl-PL" sz="1600" kern="50" dirty="0">
                <a:effectLst/>
                <a:latin typeface="Times New Roman" panose="02020603050405020304" pitchFamily="18" charset="0"/>
                <a:ea typeface="Arial Unicode MS"/>
                <a:cs typeface="Mangal" panose="02040503050203030202" pitchFamily="18" charset="0"/>
              </a:rPr>
              <a:t> zdrowotnych.</a:t>
            </a:r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93213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9BD244A6-E565-48B8-8760-A79D461D4583}"/>
              </a:ext>
            </a:extLst>
          </p:cNvPr>
          <p:cNvSpPr txBox="1">
            <a:spLocks/>
          </p:cNvSpPr>
          <p:nvPr/>
        </p:nvSpPr>
        <p:spPr>
          <a:xfrm>
            <a:off x="914400" y="1371601"/>
            <a:ext cx="4533900" cy="32114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Zapobiegawczy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Nadzór</a:t>
            </a:r>
            <a:r>
              <a:rPr lang="en-US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Sanitarny</a:t>
            </a:r>
            <a:endParaRPr lang="en-US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0BBF191-9CC8-4313-B1CA-8DF1A53AE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8EA52887-6DFE-4147-8A92-6144B5AA2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46944"/>
              </p:ext>
            </p:extLst>
          </p:nvPr>
        </p:nvGraphicFramePr>
        <p:xfrm>
          <a:off x="6182524" y="996993"/>
          <a:ext cx="5095076" cy="4945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750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D57EDB-A052-4EF6-AFC5-5CF7112B7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31" y="1924688"/>
            <a:ext cx="10870060" cy="480857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Strategiczna ocena oddziaływania na środowisko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sprawie uzgodnienia zakresu i stopnia szczegółowości informacji wymaganych 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prognozie oddziaływania na środowisko  wpłynęły 3  wnioski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które zostały  rozpatrzone pozytywnie, wydano 3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opinie sanitarne.</a:t>
            </a:r>
          </a:p>
          <a:p>
            <a:pPr marL="0" indent="0" algn="just">
              <a:buNone/>
            </a:pPr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Oceny oddziaływania przedsięwzięcia na środowisko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sprawach wydania opinii co do przeprowadzenia oceny oddziaływania przedsięwzięcia na środowisko, a w przypadku stwierdzenia tej potrzeby – co do zakresu raportu o oddziaływaniu przedsięwzięcia na środowisko oraz w sprawie uzgodnienia warunków realizacji przedsięwzięcia przed wydaniem decyzji o środowiskowych uwarunkowaniach wpłynęło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 wniosków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na 3 wnioski dotyczące ponownego zajęcia stanowiska w rozpatrywanych sprawach, udzielono odpowiedzi pismem, podtrzymując wydaną opinię sanitarną. 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Ogółem wydano  29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opinie sanitarne</a:t>
            </a:r>
            <a:r>
              <a:rPr lang="pl-PL" sz="1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Stwierdzono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potrzebę przeprowadzenia oceny oddziaływania na środowisko i określono zakres rapor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 dla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 przedsięwzięć.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F11F1314-029D-4958-977D-CFC989C0F868}"/>
              </a:ext>
            </a:extLst>
          </p:cNvPr>
          <p:cNvSpPr txBox="1">
            <a:spLocks/>
          </p:cNvSpPr>
          <p:nvPr/>
        </p:nvSpPr>
        <p:spPr>
          <a:xfrm>
            <a:off x="791109" y="298333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Zapobiegawczy Nadzór Sanitarny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089E23-E8E5-4ADE-A385-53B0056B3C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r="13895" b="-5"/>
          <a:stretch/>
        </p:blipFill>
        <p:spPr>
          <a:xfrm>
            <a:off x="8343304" y="0"/>
            <a:ext cx="2811005" cy="25867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206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3F27BC-7079-4FF7-8F7C-ABC82FA3C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D5098E6B-4D2B-4C2F-8668-7ACB377BA8A2}"/>
              </a:ext>
            </a:extLst>
          </p:cNvPr>
          <p:cNvSpPr txBox="1">
            <a:spLocks/>
          </p:cNvSpPr>
          <p:nvPr/>
        </p:nvSpPr>
        <p:spPr>
          <a:xfrm>
            <a:off x="877674" y="112241"/>
            <a:ext cx="8266326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 dirty="0" err="1">
                <a:solidFill>
                  <a:schemeClr val="tx1"/>
                </a:solidFill>
                <a:latin typeface="STKaiti" panose="020B0503020204020204" pitchFamily="2" charset="-122"/>
                <a:ea typeface="STKaiti" panose="020B0503020204020204" pitchFamily="2" charset="-122"/>
              </a:rPr>
              <a:t>Zapobiegawczy</a:t>
            </a:r>
            <a:r>
              <a:rPr lang="en-US" kern="1200" dirty="0">
                <a:solidFill>
                  <a:schemeClr val="tx1"/>
                </a:solidFill>
                <a:latin typeface="STKaiti" panose="020B0503020204020204" pitchFamily="2" charset="-122"/>
                <a:ea typeface="STKaiti" panose="020B0503020204020204" pitchFamily="2" charset="-122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STKaiti" panose="020B0503020204020204" pitchFamily="2" charset="-122"/>
                <a:ea typeface="STKaiti" panose="020B0503020204020204" pitchFamily="2" charset="-122"/>
              </a:rPr>
              <a:t>Nadzór</a:t>
            </a:r>
            <a:r>
              <a:rPr lang="en-US" kern="1200" dirty="0">
                <a:solidFill>
                  <a:schemeClr val="tx1"/>
                </a:solidFill>
                <a:latin typeface="STKaiti" panose="020B0503020204020204" pitchFamily="2" charset="-122"/>
                <a:ea typeface="STKaiti" panose="020B0503020204020204" pitchFamily="2" charset="-122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STKaiti" panose="020B0503020204020204" pitchFamily="2" charset="-122"/>
                <a:ea typeface="STKaiti" panose="020B0503020204020204" pitchFamily="2" charset="-122"/>
              </a:rPr>
              <a:t>Sanitarny</a:t>
            </a:r>
            <a:endParaRPr lang="en-US" kern="1200" dirty="0">
              <a:solidFill>
                <a:schemeClr val="tx1"/>
              </a:solidFill>
              <a:latin typeface="STKaiti" panose="020B0503020204020204" pitchFamily="2" charset="-122"/>
              <a:ea typeface="STKaiti" panose="020B0503020204020204" pitchFamily="2" charset="-122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C0D673-1F99-4297-849B-F821ED3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3CCA4B-AADB-438F-8CB4-3C2B9ADD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4" y="1305703"/>
            <a:ext cx="6610656" cy="52800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Uzgodnienia</a:t>
            </a:r>
            <a:r>
              <a:rPr lang="en-US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dokumentacji</a:t>
            </a:r>
            <a:r>
              <a:rPr lang="en-US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projektowej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sprawach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uzgodnienia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projektów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technicznych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technologicznych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rozpatrzono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wniosków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wydano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opinii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sanitarnych</a:t>
            </a:r>
            <a:r>
              <a:rPr lang="en-US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en-US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trakcie</a:t>
            </a:r>
            <a:r>
              <a:rPr lang="en-US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realizacji</a:t>
            </a:r>
            <a:r>
              <a:rPr lang="en-US" sz="1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inwestycji</a:t>
            </a:r>
            <a:endParaRPr lang="en-US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roku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2021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terenie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powiatu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gołdapskiego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zaplanowano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trakcie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realizacji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inwestycji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Budowa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Zakładu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Przyrodoleczniczego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Uzdrowisku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Gołdap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działce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nr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1989/6 w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obrębie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geod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Gołdap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lvl="0" indent="0">
              <a:lnSpc>
                <a:spcPct val="110000"/>
              </a:lnSpc>
              <a:buNone/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Budynek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usługowy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Usługi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towarzyszące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uzdrowisku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ul.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Promenada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Zdrojowa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(dz. nr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geod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1989/5 –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obręb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geod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Gołdap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C467211-E0DA-4DEC-AB53-E9148D497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r="8202" b="2"/>
          <a:stretch/>
        </p:blipFill>
        <p:spPr>
          <a:xfrm>
            <a:off x="7216830" y="741854"/>
            <a:ext cx="4810442" cy="4810442"/>
          </a:xfrm>
          <a:custGeom>
            <a:avLst/>
            <a:gdLst/>
            <a:ahLst/>
            <a:cxnLst/>
            <a:rect l="l" t="t" r="r" b="b"/>
            <a:pathLst>
              <a:path w="5610348" h="5610348">
                <a:moveTo>
                  <a:pt x="2805174" y="0"/>
                </a:moveTo>
                <a:cubicBezTo>
                  <a:pt x="4354429" y="0"/>
                  <a:pt x="5610348" y="1255919"/>
                  <a:pt x="5610348" y="2805174"/>
                </a:cubicBezTo>
                <a:cubicBezTo>
                  <a:pt x="5610348" y="4354429"/>
                  <a:pt x="4354429" y="5610348"/>
                  <a:pt x="2805174" y="5610348"/>
                </a:cubicBezTo>
                <a:cubicBezTo>
                  <a:pt x="1255919" y="5610348"/>
                  <a:pt x="0" y="4354429"/>
                  <a:pt x="0" y="2805174"/>
                </a:cubicBezTo>
                <a:cubicBezTo>
                  <a:pt x="0" y="1255919"/>
                  <a:pt x="1255919" y="0"/>
                  <a:pt x="28051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814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4A6DA7-22C1-4116-865F-BBAA21997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28" y="1751206"/>
            <a:ext cx="10363200" cy="42386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Odbiory końcowe i uczestniczenie  w sprawie dopuszczenia do użytkowania obiektu budowlanego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Wpłynęło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wniosków i pism: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wniosek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został wycofany,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 wniosków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dotyczyło odbiorów  higieniczno-sanitarnych  przed rozpoczęciem działalności w nowych lub zaadaptowanych lokalach lub obiektach budowlanych,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wniosków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dotyczyło art. 56 ustawy prawo budowlane ,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wniosków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dotyczyło kontroli wspólnych z innymi działami PSSE.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Wydano 10 opinii w formie pism 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nie wnoszących sprzeciwu przeciwko uruchomieniu obiektów zgłaszanych do odbioru. Odbioru sanitarno- higienicznego dokonano w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obiektach.</a:t>
            </a:r>
          </a:p>
          <a:p>
            <a:pPr marL="0" indent="0" algn="just">
              <a:buNone/>
            </a:pP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sprawie zawiadomień o zakończeniu budowy i zamiarze przystąpienia do użytkowania zgłaszanego obiektu budowlanego w związku z art. 56 ustawy z dnia 7 lipca 1994r. Prawo budowlane (tj. Dz. U. z 2019r.  poz.1186 ze zm.)  wpłynęło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 zgłoszeń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Przeprowadzono kontrolę i wydano 5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opinii w formie pisma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stwierdzające zgodność wykonanego obiektu budowlanego z przedstawionym, zatwierdzonym projektem budowlanym wraz z opinią o spełnieniu wymagań higieniczno-sanitarnych.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E1089846-9867-42CF-A6CC-2A99634F4FD6}"/>
              </a:ext>
            </a:extLst>
          </p:cNvPr>
          <p:cNvSpPr txBox="1">
            <a:spLocks/>
          </p:cNvSpPr>
          <p:nvPr/>
        </p:nvSpPr>
        <p:spPr>
          <a:xfrm>
            <a:off x="791109" y="177745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Zapobiegawczy Nadzór Sanitarny</a:t>
            </a:r>
          </a:p>
        </p:txBody>
      </p:sp>
    </p:spTree>
    <p:extLst>
      <p:ext uri="{BB962C8B-B14F-4D97-AF65-F5344CB8AC3E}">
        <p14:creationId xmlns:p14="http://schemas.microsoft.com/office/powerpoint/2010/main" val="269884145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3726</Words>
  <Application>Microsoft Office PowerPoint</Application>
  <PresentationFormat>Panoramiczny</PresentationFormat>
  <Paragraphs>312</Paragraphs>
  <Slides>36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4" baseType="lpstr">
      <vt:lpstr>STKaiti</vt:lpstr>
      <vt:lpstr>Arial</vt:lpstr>
      <vt:lpstr>Calibri</vt:lpstr>
      <vt:lpstr>Grandview Display</vt:lpstr>
      <vt:lpstr>Symbol</vt:lpstr>
      <vt:lpstr>Times New Roman</vt:lpstr>
      <vt:lpstr>Wingdings</vt:lpstr>
      <vt:lpstr>DashVTI</vt:lpstr>
      <vt:lpstr>STAN SANITARNY POWIATU GOŁDAPSKIEGO 2021 r.</vt:lpstr>
      <vt:lpstr>POWIATOWA STACJA SANITARNO-EPIDEMIOLOGICZNA W GOŁDAPI</vt:lpstr>
      <vt:lpstr>CEL DZIAŁALNOŚCI  POWIATOWEJ STACJI SANITARNO-EPIDEMIOLOGICZNEJ W GOŁDAPI</vt:lpstr>
      <vt:lpstr>GŁÓWNE KIERUNKI DZIAŁANIA (ZASADNICZE ZADANIA) POWIATOWEJ STACJI SANITARNO – EPIDEMIOLOGICZNEJ  w GOŁDAPI  </vt:lpstr>
      <vt:lpstr>GŁÓWNE KIERUNKI DZIAŁANIA (ZASADNICZE ZADANIA) POWIATOWEJ STACJI SANITARNO – EPIDEMIOLOGICZNEJ  w GOŁDAPI</vt:lpstr>
      <vt:lpstr>Prezentacja programu PowerPoint</vt:lpstr>
      <vt:lpstr>Prezentacja programu PowerPoint</vt:lpstr>
      <vt:lpstr>Prezentacja programu PowerPoint</vt:lpstr>
      <vt:lpstr>Prezentacja programu PowerPoint</vt:lpstr>
      <vt:lpstr>Epidemiologia</vt:lpstr>
      <vt:lpstr>Epidemiologia </vt:lpstr>
      <vt:lpstr>Epidemiologia </vt:lpstr>
      <vt:lpstr>Szczepienia ochronne </vt:lpstr>
      <vt:lpstr>Szczepienia ochronne </vt:lpstr>
      <vt:lpstr>Higiena Żywności, Żywienia i Przedmiotów Użytku</vt:lpstr>
      <vt:lpstr>Wśród zagadnień tematycznych realizowanych w 2021 r. dużo uwagi poświęcono m.in.: </vt:lpstr>
      <vt:lpstr>Jakość zdrowotna środków spożywczych </vt:lpstr>
      <vt:lpstr>Jakość zdrowotna środków spożywczych</vt:lpstr>
      <vt:lpstr>Prezentacja programu PowerPoint</vt:lpstr>
      <vt:lpstr>Stan sanitarny powiatu</vt:lpstr>
      <vt:lpstr>Prezentacja programu PowerPoint</vt:lpstr>
      <vt:lpstr>Prezentacja programu PowerPoint</vt:lpstr>
      <vt:lpstr>Liczba Placówek Edukacyjno-Wychowawczych objętych nadzorem sanitarnym w 2021r.</vt:lpstr>
      <vt:lpstr>Prezentacja programu PowerPoint</vt:lpstr>
      <vt:lpstr>Prezentacja programu PowerPoint</vt:lpstr>
      <vt:lpstr>Prezentacja programu PowerPoint</vt:lpstr>
      <vt:lpstr>Nadzór bieżący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 SANITARNY POWIATU GOŁDAPSKIEGO 2021 r.</dc:title>
  <dc:creator>Judyta Ruszewska</dc:creator>
  <cp:lastModifiedBy>Grażyna Mentel</cp:lastModifiedBy>
  <cp:revision>6</cp:revision>
  <dcterms:created xsi:type="dcterms:W3CDTF">2022-02-09T11:54:50Z</dcterms:created>
  <dcterms:modified xsi:type="dcterms:W3CDTF">2022-03-10T09:06:57Z</dcterms:modified>
</cp:coreProperties>
</file>