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02" r:id="rId1"/>
    <p:sldMasterId id="2147485238" r:id="rId2"/>
    <p:sldMasterId id="2147485280" r:id="rId3"/>
  </p:sldMasterIdLst>
  <p:notesMasterIdLst>
    <p:notesMasterId r:id="rId26"/>
  </p:notesMasterIdLst>
  <p:handoutMasterIdLst>
    <p:handoutMasterId r:id="rId27"/>
  </p:handoutMasterIdLst>
  <p:sldIdLst>
    <p:sldId id="387" r:id="rId4"/>
    <p:sldId id="414" r:id="rId5"/>
    <p:sldId id="423" r:id="rId6"/>
    <p:sldId id="352" r:id="rId7"/>
    <p:sldId id="410" r:id="rId8"/>
    <p:sldId id="291" r:id="rId9"/>
    <p:sldId id="391" r:id="rId10"/>
    <p:sldId id="384" r:id="rId11"/>
    <p:sldId id="441" r:id="rId12"/>
    <p:sldId id="308" r:id="rId13"/>
    <p:sldId id="392" r:id="rId14"/>
    <p:sldId id="444" r:id="rId15"/>
    <p:sldId id="446" r:id="rId16"/>
    <p:sldId id="447" r:id="rId17"/>
    <p:sldId id="445" r:id="rId18"/>
    <p:sldId id="440" r:id="rId19"/>
    <p:sldId id="281" r:id="rId20"/>
    <p:sldId id="448" r:id="rId21"/>
    <p:sldId id="449" r:id="rId22"/>
    <p:sldId id="385" r:id="rId23"/>
    <p:sldId id="323" r:id="rId24"/>
    <p:sldId id="405" r:id="rId25"/>
  </p:sldIdLst>
  <p:sldSz cx="9144000" cy="6858000" type="screen4x3"/>
  <p:notesSz cx="9947275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1478" userDrawn="1">
          <p15:clr>
            <a:srgbClr val="A4A3A4"/>
          </p15:clr>
        </p15:guide>
        <p15:guide id="2" pos="4525" userDrawn="1">
          <p15:clr>
            <a:srgbClr val="A4A3A4"/>
          </p15:clr>
        </p15:guide>
        <p15:guide id="3" orient="horz" pos="1485" userDrawn="1">
          <p15:clr>
            <a:srgbClr val="A4A3A4"/>
          </p15:clr>
        </p15:guide>
        <p15:guide id="4" pos="4559" userDrawn="1">
          <p15:clr>
            <a:srgbClr val="A4A3A4"/>
          </p15:clr>
        </p15:guide>
        <p15:guide id="5" orient="horz" pos="2151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3110" userDrawn="1">
          <p15:clr>
            <a:srgbClr val="A4A3A4"/>
          </p15:clr>
        </p15:guide>
        <p15:guide id="8" pos="31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3399"/>
    <a:srgbClr val="01FF74"/>
    <a:srgbClr val="000000"/>
    <a:srgbClr val="089C3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-16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1478"/>
        <p:guide orient="horz" pos="1485"/>
        <p:guide orient="horz" pos="2151"/>
        <p:guide orient="horz" pos="2160"/>
        <p:guide pos="4525"/>
        <p:guide pos="4559"/>
        <p:guide pos="3110"/>
        <p:guide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89304461942257E-2"/>
          <c:y val="0.22502460629921259"/>
          <c:w val="0.91897736220472437"/>
          <c:h val="0.41211515748031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Alkohol</c:v>
                </c:pt>
                <c:pt idx="1">
                  <c:v>Sieroctwo</c:v>
                </c:pt>
                <c:pt idx="2">
                  <c:v>Niepełnosprawność rodziców</c:v>
                </c:pt>
                <c:pt idx="3">
                  <c:v>Bezr.w spr.op. - wych.</c:v>
                </c:pt>
                <c:pt idx="4">
                  <c:v>Wyjazd rodz. Za granicę</c:v>
                </c:pt>
                <c:pt idx="5">
                  <c:v>niepełnoletność rodzica</c:v>
                </c:pt>
                <c:pt idx="6">
                  <c:v>przemoc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52</c:v>
                </c:pt>
                <c:pt idx="1">
                  <c:v>2</c:v>
                </c:pt>
                <c:pt idx="2">
                  <c:v>7</c:v>
                </c:pt>
                <c:pt idx="3">
                  <c:v>19</c:v>
                </c:pt>
                <c:pt idx="4">
                  <c:v>6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7832960"/>
        <c:axId val="247834496"/>
      </c:barChart>
      <c:catAx>
        <c:axId val="2478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7834496"/>
        <c:crosses val="autoZero"/>
        <c:auto val="1"/>
        <c:lblAlgn val="ctr"/>
        <c:lblOffset val="100"/>
        <c:noMultiLvlLbl val="0"/>
      </c:catAx>
      <c:valAx>
        <c:axId val="24783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783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10350275570238224"/>
          <c:y val="2.5423101136910715E-4"/>
          <c:w val="0.85395790675340211"/>
          <c:h val="0.799077692568693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dzieci umieszczonych w rodzinach zastępczych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Arkusz1!$B$2:$B$6</c:f>
              <c:numCache>
                <c:formatCode>General</c:formatCode>
                <c:ptCount val="5"/>
                <c:pt idx="0">
                  <c:v>78</c:v>
                </c:pt>
                <c:pt idx="1">
                  <c:v>60</c:v>
                </c:pt>
                <c:pt idx="2">
                  <c:v>58</c:v>
                </c:pt>
                <c:pt idx="3">
                  <c:v>64</c:v>
                </c:pt>
                <c:pt idx="4">
                  <c:v>69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32377600"/>
        <c:axId val="132379392"/>
        <c:axId val="0"/>
      </c:bar3DChart>
      <c:catAx>
        <c:axId val="13237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379392"/>
        <c:crosses val="autoZero"/>
        <c:auto val="0"/>
        <c:lblAlgn val="ctr"/>
        <c:lblOffset val="100"/>
        <c:noMultiLvlLbl val="0"/>
      </c:catAx>
      <c:valAx>
        <c:axId val="132379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237760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21</c:v>
                </c:pt>
                <c:pt idx="1">
                  <c:v>12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28</c:v>
                </c:pt>
                <c:pt idx="1">
                  <c:v>12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rodz.zast.spokrewnione</c:v>
                </c:pt>
                <c:pt idx="1">
                  <c:v>rodz.zast.niezawodowe</c:v>
                </c:pt>
                <c:pt idx="2">
                  <c:v>rodz.zast.zawodowe</c:v>
                </c:pt>
                <c:pt idx="3">
                  <c:v>Rodzinne Domy Dziecka</c:v>
                </c:pt>
              </c:strCache>
            </c:strRef>
          </c:cat>
          <c:val>
            <c:numRef>
              <c:f>Arkusz1!$D$2:$D$5</c:f>
              <c:numCache>
                <c:formatCode>General</c:formatCode>
                <c:ptCount val="4"/>
                <c:pt idx="0">
                  <c:v>26</c:v>
                </c:pt>
                <c:pt idx="1">
                  <c:v>15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59417600"/>
        <c:axId val="259419136"/>
      </c:barChart>
      <c:catAx>
        <c:axId val="2594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9419136"/>
        <c:crosses val="autoZero"/>
        <c:auto val="1"/>
        <c:lblAlgn val="ctr"/>
        <c:lblOffset val="100"/>
        <c:noMultiLvlLbl val="0"/>
      </c:catAx>
      <c:valAx>
        <c:axId val="25941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9417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125256613999425E-2"/>
          <c:y val="2.3507265414657738E-2"/>
          <c:w val="0.89733640706588158"/>
          <c:h val="0.576438133660095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0000"/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1225496017683858E-3"/>
                  <c:y val="0.337668767913726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Arkusz1!$B$2</c:f>
              <c:numCache>
                <c:formatCode>General</c:formatCode>
                <c:ptCount val="1"/>
                <c:pt idx="0">
                  <c:v>1054947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7.6021246681402662E-3"/>
                  <c:y val="0.3726862697714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Arkusz1!$C$2</c:f>
              <c:numCache>
                <c:formatCode>General</c:formatCode>
                <c:ptCount val="1"/>
                <c:pt idx="0">
                  <c:v>1333534</c:v>
                </c:pt>
              </c:numCache>
            </c:numRef>
          </c:val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1FF74"/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1.0642974535396562E-2"/>
                  <c:y val="0.307653766321395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</c:f>
              <c:numCache>
                <c:formatCode>General</c:formatCode>
                <c:ptCount val="1"/>
              </c:numCache>
            </c:numRef>
          </c:cat>
          <c:val>
            <c:numRef>
              <c:f>Arkusz1!$D$2</c:f>
              <c:numCache>
                <c:formatCode>General</c:formatCode>
                <c:ptCount val="1"/>
                <c:pt idx="0">
                  <c:v>1549925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gapDepth val="140"/>
        <c:shape val="cylinder"/>
        <c:axId val="248816000"/>
        <c:axId val="248817536"/>
        <c:axId val="0"/>
      </c:bar3DChart>
      <c:catAx>
        <c:axId val="24881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8817536"/>
        <c:crosses val="autoZero"/>
        <c:auto val="1"/>
        <c:lblAlgn val="ctr"/>
        <c:lblOffset val="100"/>
        <c:noMultiLvlLbl val="0"/>
      </c:catAx>
      <c:valAx>
        <c:axId val="24881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8816000"/>
        <c:crosses val="autoZero"/>
        <c:crossBetween val="between"/>
        <c:minorUnit val="1000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49311023622046"/>
          <c:y val="0.12539074803149605"/>
          <c:w val="0.85950688976377954"/>
          <c:h val="0.774317421259842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6180669018427105E-2"/>
                  <c:y val="0.218400504665809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0903345092135526E-3"/>
                  <c:y val="0.3382544401531446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7084014110562639E-3"/>
                  <c:y val="0.2210639254544173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180669018427106E-3"/>
                  <c:y val="0.24769813334049171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8542007055281319E-3"/>
                  <c:y val="0.3276007569987148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255477</c:v>
                </c:pt>
                <c:pt idx="1">
                  <c:v>318597</c:v>
                </c:pt>
                <c:pt idx="2">
                  <c:v>357731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082880"/>
        <c:axId val="255085568"/>
        <c:axId val="0"/>
      </c:bar3DChart>
      <c:catAx>
        <c:axId val="25508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5085568"/>
        <c:crosses val="autoZero"/>
        <c:auto val="1"/>
        <c:lblAlgn val="ctr"/>
        <c:lblOffset val="100"/>
        <c:noMultiLvlLbl val="0"/>
      </c:catAx>
      <c:valAx>
        <c:axId val="255085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5082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63904598151551"/>
          <c:y val="1.8267842034645723E-2"/>
          <c:w val="0.79726115262175401"/>
          <c:h val="0.8930223564903043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0.20481595234938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6024356716983606E-17"/>
                  <c:y val="0.167835294286297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130854636223215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2095966434189938E-3"/>
                  <c:y val="0.14923555502380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287899302568633E-3"/>
                  <c:y val="0.203503029577910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1143313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1031946</c:v>
                </c:pt>
                <c:pt idx="1">
                  <c:v>1032619</c:v>
                </c:pt>
                <c:pt idx="2">
                  <c:v>1143319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897600"/>
        <c:axId val="255899520"/>
        <c:axId val="255194880"/>
      </c:bar3DChart>
      <c:catAx>
        <c:axId val="25589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5899520"/>
        <c:crosses val="autoZero"/>
        <c:auto val="1"/>
        <c:lblAlgn val="ctr"/>
        <c:lblOffset val="100"/>
        <c:noMultiLvlLbl val="0"/>
      </c:catAx>
      <c:valAx>
        <c:axId val="2558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5897600"/>
        <c:crosses val="autoZero"/>
        <c:crossBetween val="between"/>
      </c:valAx>
      <c:serAx>
        <c:axId val="255194880"/>
        <c:scaling>
          <c:orientation val="minMax"/>
        </c:scaling>
        <c:delete val="1"/>
        <c:axPos val="b"/>
        <c:majorTickMark val="none"/>
        <c:minorTickMark val="none"/>
        <c:tickLblPos val="nextTo"/>
        <c:crossAx val="2558995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rgbClr val="CC3399"/>
            </a:solidFill>
          </c:spPr>
          <c:invertIfNegative val="0"/>
          <c:dLbls>
            <c:dLbl>
              <c:idx val="0"/>
              <c:layout>
                <c:manualLayout>
                  <c:x val="7.6682301000371936E-3"/>
                  <c:y val="0.1632288051150888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2018761200446334E-3"/>
                  <c:y val="0.274911671772781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80638998268047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Arkusz1!$B$2:$B$4</c:f>
              <c:numCache>
                <c:formatCode>General</c:formatCode>
                <c:ptCount val="3"/>
                <c:pt idx="0">
                  <c:v>79625</c:v>
                </c:pt>
                <c:pt idx="1">
                  <c:v>148800</c:v>
                </c:pt>
                <c:pt idx="2">
                  <c:v>143538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5843712"/>
        <c:axId val="255968384"/>
        <c:axId val="0"/>
      </c:bar3DChart>
      <c:catAx>
        <c:axId val="25584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5968384"/>
        <c:crosses val="autoZero"/>
        <c:auto val="1"/>
        <c:lblAlgn val="ctr"/>
        <c:lblOffset val="100"/>
        <c:noMultiLvlLbl val="0"/>
      </c:catAx>
      <c:valAx>
        <c:axId val="255968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5843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0.09489</cdr:x>
      <cdr:y>0.75385</cdr:y>
    </cdr:from>
    <cdr:to>
      <cdr:x>0.932</cdr:x>
      <cdr:y>0.96923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750925" y="3528392"/>
          <a:ext cx="6624736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150000"/>
            </a:lnSpc>
          </a:pPr>
          <a:endParaRPr lang="pl-PL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8" cy="342573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8" cy="342573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4336"/>
            <a:ext cx="4310488" cy="342573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34487" y="6514336"/>
            <a:ext cx="4310488" cy="342573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8704F4E4-10A8-4DB6-98F9-AF4AF94BAD6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84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10488" cy="342900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34487" y="1"/>
            <a:ext cx="4310488" cy="342900"/>
          </a:xfrm>
          <a:prstGeom prst="rect">
            <a:avLst/>
          </a:prstGeom>
        </p:spPr>
        <p:txBody>
          <a:bodyPr vert="horz" lIns="91392" tIns="45696" rIns="91392" bIns="45696" rtlCol="0"/>
          <a:lstStyle>
            <a:lvl1pPr algn="r">
              <a:defRPr sz="1200"/>
            </a:lvl1pPr>
          </a:lstStyle>
          <a:p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2" tIns="45696" rIns="91392" bIns="45696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4730" y="3257552"/>
            <a:ext cx="7957820" cy="3086100"/>
          </a:xfrm>
          <a:prstGeom prst="rect">
            <a:avLst/>
          </a:prstGeom>
        </p:spPr>
        <p:txBody>
          <a:bodyPr vert="horz" lIns="91392" tIns="45696" rIns="91392" bIns="45696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10488" cy="342900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34487" y="6513911"/>
            <a:ext cx="4310488" cy="342900"/>
          </a:xfrm>
          <a:prstGeom prst="rect">
            <a:avLst/>
          </a:prstGeom>
        </p:spPr>
        <p:txBody>
          <a:bodyPr vert="horz" lIns="91392" tIns="45696" rIns="91392" bIns="45696" rtlCol="0" anchor="b"/>
          <a:lstStyle>
            <a:lvl1pPr algn="r">
              <a:defRPr sz="1200"/>
            </a:lvl1pPr>
          </a:lstStyle>
          <a:p>
            <a:fld id="{40F204A1-1A48-40F7-9759-EBBA0D55104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9511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23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536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526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697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F204A1-1A48-40F7-9759-EBBA0D55104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96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0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3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4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179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09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897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9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77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772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166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02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6952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007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91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420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196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062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578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0001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2241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3312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81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26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5068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96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246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90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967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026551D-2C1B-4599-A548-4165F75AE5F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622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7462B-C35B-4AE7-8A95-50A72B81E04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4248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8C335-565D-4D48-B8F7-C66F6F1ED4B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420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718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9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61CB8-9C82-49D1-96DA-4A46D62DACC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547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09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5589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335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5832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236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31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903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57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0354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D05124-C191-42E5-9F6C-79D2F8C4F0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52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F0B08-8437-495C-A923-9682C02FF67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1556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5F03A-C036-4843-B70F-0A4147D4B915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0ECF9-FEA9-4836-BB41-048A31D3AF6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35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0235-1997-4945-8177-0B5CCC8BEE2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45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FE5A6-E430-4C43-AC7D-A91B511392C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3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B14CF-9A59-4EB4-9629-21C28F11773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006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62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  <p:sldLayoutId id="2147485212" r:id="rId10"/>
    <p:sldLayoutId id="2147485213" r:id="rId11"/>
    <p:sldLayoutId id="2147485214" r:id="rId12"/>
    <p:sldLayoutId id="2147485215" r:id="rId13"/>
    <p:sldLayoutId id="2147485216" r:id="rId14"/>
    <p:sldLayoutId id="2147485217" r:id="rId15"/>
    <p:sldLayoutId id="2147485218" r:id="rId16"/>
    <p:sldLayoutId id="214748521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8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9" r:id="rId1"/>
    <p:sldLayoutId id="2147485240" r:id="rId2"/>
    <p:sldLayoutId id="2147485241" r:id="rId3"/>
    <p:sldLayoutId id="2147485242" r:id="rId4"/>
    <p:sldLayoutId id="2147485243" r:id="rId5"/>
    <p:sldLayoutId id="2147485244" r:id="rId6"/>
    <p:sldLayoutId id="2147485245" r:id="rId7"/>
    <p:sldLayoutId id="2147485246" r:id="rId8"/>
    <p:sldLayoutId id="2147485247" r:id="rId9"/>
    <p:sldLayoutId id="2147485248" r:id="rId10"/>
    <p:sldLayoutId id="2147485249" r:id="rId11"/>
    <p:sldLayoutId id="2147485250" r:id="rId12"/>
    <p:sldLayoutId id="2147485251" r:id="rId13"/>
    <p:sldLayoutId id="2147485252" r:id="rId14"/>
    <p:sldLayoutId id="2147485253" r:id="rId15"/>
    <p:sldLayoutId id="2147485254" r:id="rId16"/>
    <p:sldLayoutId id="214748525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pl-PL" smtClean="0"/>
              <a:t>2018-04-13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71ED346-80F1-4FC6-BE78-B3193C63D57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49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1" r:id="rId1"/>
    <p:sldLayoutId id="2147485282" r:id="rId2"/>
    <p:sldLayoutId id="2147485283" r:id="rId3"/>
    <p:sldLayoutId id="2147485284" r:id="rId4"/>
    <p:sldLayoutId id="2147485285" r:id="rId5"/>
    <p:sldLayoutId id="2147485286" r:id="rId6"/>
    <p:sldLayoutId id="2147485287" r:id="rId7"/>
    <p:sldLayoutId id="2147485288" r:id="rId8"/>
    <p:sldLayoutId id="2147485289" r:id="rId9"/>
    <p:sldLayoutId id="2147485290" r:id="rId10"/>
    <p:sldLayoutId id="2147485291" r:id="rId11"/>
    <p:sldLayoutId id="2147485292" r:id="rId12"/>
    <p:sldLayoutId id="2147485293" r:id="rId13"/>
    <p:sldLayoutId id="2147485294" r:id="rId14"/>
    <p:sldLayoutId id="2147485295" r:id="rId15"/>
    <p:sldLayoutId id="2147485296" r:id="rId16"/>
    <p:sldLayoutId id="214748529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564791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Działalność </a:t>
            </a:r>
            <a:b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Powiatowego  Centrum </a:t>
            </a:r>
            <a:b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Pomocy Rodzinie w Gołdapi </a:t>
            </a:r>
            <a:b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</a:br>
            <a:r>
              <a:rPr kumimoji="0" lang="pl-PL" sz="5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Batang" panose="02030600000101010101" pitchFamily="18" charset="-127"/>
              </a:rPr>
              <a:t>w 2021  roku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  <a:lumOff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82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179512" y="783465"/>
            <a:ext cx="7272808" cy="7013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pl-PL" sz="3600" b="1" dirty="0">
                <a:solidFill>
                  <a:srgbClr val="002060"/>
                </a:solidFill>
                <a:latin typeface="+mj-lt"/>
              </a:rPr>
              <a:t>Instytucjonalna </a:t>
            </a:r>
            <a:r>
              <a:rPr lang="pl-PL" sz="3600" b="1" dirty="0" smtClean="0">
                <a:solidFill>
                  <a:srgbClr val="002060"/>
                </a:solidFill>
                <a:latin typeface="+mj-lt"/>
              </a:rPr>
              <a:t>piecza </a:t>
            </a:r>
            <a:r>
              <a:rPr lang="pl-PL" sz="3600" b="1" dirty="0">
                <a:solidFill>
                  <a:srgbClr val="002060"/>
                </a:solidFill>
                <a:latin typeface="+mj-lt"/>
              </a:rPr>
              <a:t>zastępcza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-1"/>
            <a:ext cx="1619672" cy="184501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95536" y="1988840"/>
            <a:ext cx="8352928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endParaRPr lang="pl-PL" sz="1100" b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pl-PL" sz="1800" b="1" dirty="0">
                <a:latin typeface="+mj-lt"/>
              </a:rPr>
              <a:t>Dzieci z </a:t>
            </a:r>
            <a:r>
              <a:rPr lang="pl-PL" sz="1800" b="1" dirty="0" smtClean="0">
                <a:latin typeface="+mj-lt"/>
              </a:rPr>
              <a:t>Powiatu </a:t>
            </a:r>
            <a:r>
              <a:rPr lang="pl-PL" sz="1800" b="1" dirty="0" err="1">
                <a:latin typeface="+mj-lt"/>
              </a:rPr>
              <a:t>G</a:t>
            </a:r>
            <a:r>
              <a:rPr lang="pl-PL" sz="1800" b="1" dirty="0" err="1" smtClean="0">
                <a:latin typeface="+mj-lt"/>
              </a:rPr>
              <a:t>ołdapskigo</a:t>
            </a:r>
            <a:r>
              <a:rPr lang="pl-PL" sz="1800" b="1" dirty="0" smtClean="0">
                <a:latin typeface="+mj-lt"/>
              </a:rPr>
              <a:t> </a:t>
            </a:r>
            <a:r>
              <a:rPr lang="pl-PL" sz="1800" b="1" dirty="0">
                <a:latin typeface="+mj-lt"/>
              </a:rPr>
              <a:t>– </a:t>
            </a:r>
            <a:r>
              <a:rPr lang="pl-PL" sz="1800" b="1" dirty="0" smtClean="0">
                <a:latin typeface="+mj-lt"/>
              </a:rPr>
              <a:t>10</a:t>
            </a:r>
            <a:endParaRPr lang="pl-PL" sz="1800" b="1" dirty="0">
              <a:latin typeface="+mj-lt"/>
            </a:endParaRPr>
          </a:p>
          <a:p>
            <a:pPr marL="0" indent="0" algn="ctr">
              <a:buNone/>
              <a:defRPr/>
            </a:pPr>
            <a:r>
              <a:rPr lang="pl-PL" sz="1800" b="1" dirty="0">
                <a:latin typeface="+mj-lt"/>
              </a:rPr>
              <a:t>Dzieci z innych powiatów – </a:t>
            </a:r>
            <a:r>
              <a:rPr lang="pl-PL" sz="1800" b="1" dirty="0" smtClean="0">
                <a:latin typeface="+mj-lt"/>
              </a:rPr>
              <a:t>17</a:t>
            </a:r>
            <a:endParaRPr lang="pl-PL" sz="1800" b="1" dirty="0">
              <a:latin typeface="+mj-lt"/>
            </a:endParaRPr>
          </a:p>
          <a:p>
            <a:pPr>
              <a:buClr>
                <a:schemeClr val="tx1"/>
              </a:buClr>
              <a:defRPr/>
            </a:pPr>
            <a:r>
              <a:rPr lang="pl-PL" sz="1800" dirty="0" smtClean="0">
                <a:latin typeface="+mj-lt"/>
              </a:rPr>
              <a:t>  </a:t>
            </a:r>
            <a:endParaRPr lang="pl-PL" sz="800" dirty="0">
              <a:latin typeface="+mj-lt"/>
            </a:endParaRPr>
          </a:p>
          <a:p>
            <a:pPr algn="ctr">
              <a:buClr>
                <a:schemeClr val="tx1"/>
              </a:buClr>
              <a:defRPr/>
            </a:pPr>
            <a:r>
              <a:rPr lang="pl-PL" sz="2000" b="1" dirty="0" smtClean="0">
                <a:latin typeface="+mj-lt"/>
              </a:rPr>
              <a:t>W 2021 </a:t>
            </a:r>
            <a:r>
              <a:rPr lang="pl-PL" sz="2000" b="1" dirty="0">
                <a:latin typeface="+mj-lt"/>
              </a:rPr>
              <a:t>r. wydano 5</a:t>
            </a:r>
            <a:r>
              <a:rPr lang="pl-PL" sz="2000" b="1" dirty="0" smtClean="0">
                <a:latin typeface="+mj-lt"/>
              </a:rPr>
              <a:t> skierowań  </a:t>
            </a:r>
            <a:br>
              <a:rPr lang="pl-PL" sz="2000" b="1" dirty="0" smtClean="0">
                <a:latin typeface="+mj-lt"/>
              </a:rPr>
            </a:br>
            <a:r>
              <a:rPr lang="pl-PL" sz="2000" b="1" dirty="0" smtClean="0">
                <a:latin typeface="+mj-lt"/>
              </a:rPr>
              <a:t>do </a:t>
            </a:r>
            <a:r>
              <a:rPr lang="pl-PL" sz="2000" b="1" dirty="0">
                <a:latin typeface="+mj-lt"/>
              </a:rPr>
              <a:t>Domu św. </a:t>
            </a:r>
            <a:r>
              <a:rPr lang="pl-PL" sz="2000" b="1" dirty="0" smtClean="0">
                <a:latin typeface="+mj-lt"/>
              </a:rPr>
              <a:t>Faustyny w </a:t>
            </a:r>
            <a:r>
              <a:rPr lang="pl-PL" sz="2000" b="1" dirty="0">
                <a:latin typeface="+mj-lt"/>
              </a:rPr>
              <a:t>Gołdapi </a:t>
            </a:r>
            <a:r>
              <a:rPr lang="pl-PL" sz="2000" b="1" dirty="0" smtClean="0">
                <a:latin typeface="+mj-lt"/>
              </a:rPr>
              <a:t/>
            </a:r>
            <a:br>
              <a:rPr lang="pl-PL" sz="2000" b="1" dirty="0" smtClean="0">
                <a:latin typeface="+mj-lt"/>
              </a:rPr>
            </a:br>
            <a:endParaRPr lang="pl-PL" sz="2000" b="1" dirty="0">
              <a:latin typeface="+mj-lt"/>
            </a:endParaRPr>
          </a:p>
          <a:p>
            <a:pPr algn="ctr">
              <a:buClr>
                <a:schemeClr val="tx1"/>
              </a:buClr>
              <a:defRPr/>
            </a:pPr>
            <a:endParaRPr lang="pl-PL" sz="1800" b="1" dirty="0" smtClean="0">
              <a:latin typeface="+mj-lt"/>
            </a:endParaRPr>
          </a:p>
          <a:p>
            <a:pPr algn="just">
              <a:buClr>
                <a:schemeClr val="tx1"/>
              </a:buClr>
              <a:defRPr/>
            </a:pPr>
            <a:r>
              <a:rPr lang="pl-PL" sz="2000" b="1" dirty="0" smtClean="0">
                <a:latin typeface="+mj-lt"/>
              </a:rPr>
              <a:t>Dzieci z Powiatu Gołdapskiego – 3.104,73  zł</a:t>
            </a:r>
          </a:p>
          <a:p>
            <a:pPr algn="just">
              <a:buClr>
                <a:schemeClr val="tx1"/>
              </a:buClr>
              <a:defRPr/>
            </a:pPr>
            <a:r>
              <a:rPr lang="pl-PL" sz="2000" b="1" dirty="0" smtClean="0">
                <a:latin typeface="+mj-lt"/>
              </a:rPr>
              <a:t>Dzieci z innych powiatów – 3.841,38 zł</a:t>
            </a:r>
            <a:endParaRPr lang="pl-PL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07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556792"/>
            <a:ext cx="69127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pl-PL" sz="1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Dotacja ogółem dla </a:t>
            </a:r>
            <a:r>
              <a:rPr lang="pl-PL" sz="1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Domu Św</a:t>
            </a:r>
            <a:r>
              <a:rPr lang="pl-PL" sz="1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</a:t>
            </a:r>
            <a:r>
              <a:rPr lang="pl-PL" sz="1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Faustyny</a:t>
            </a:r>
            <a:br>
              <a:rPr lang="pl-PL" sz="1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</a:br>
            <a:r>
              <a:rPr lang="pl-PL" sz="1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(Dzieci z Powiatu Gołdapskiego i dotacje z innych powiatów)</a:t>
            </a:r>
            <a:endParaRPr lang="pl-PL" sz="18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179512" y="531267"/>
            <a:ext cx="7596336" cy="1025525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Koszty instytucjonalnej pieczy zastępczej</a:t>
            </a:r>
            <a:endParaRPr lang="pl-PL" b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1620838" y="2349500"/>
            <a:ext cx="7523162" cy="4032250"/>
          </a:xfrm>
        </p:spPr>
        <p:txBody>
          <a:bodyPr/>
          <a:lstStyle/>
          <a:p>
            <a:pPr marL="0" indent="0" algn="ctr">
              <a:buNone/>
            </a:pPr>
            <a:r>
              <a:rPr lang="pl-PL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-1"/>
            <a:ext cx="1619672" cy="1845017"/>
          </a:xfrm>
          <a:prstGeom prst="rect">
            <a:avLst/>
          </a:prstGeom>
        </p:spPr>
      </p:pic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1330756996"/>
              </p:ext>
            </p:extLst>
          </p:nvPr>
        </p:nvGraphicFramePr>
        <p:xfrm>
          <a:off x="436699" y="1700808"/>
          <a:ext cx="7913767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436699" y="4845487"/>
            <a:ext cx="8311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800" dirty="0"/>
              <a:t>Zwrot Gminy Gołdap,  </a:t>
            </a:r>
            <a:r>
              <a:rPr lang="pl-PL" sz="1800" dirty="0" smtClean="0"/>
              <a:t>Dubeninki – 140.408 </a:t>
            </a:r>
            <a:r>
              <a:rPr lang="pl-PL" sz="1800" dirty="0"/>
              <a:t>zł,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inne </a:t>
            </a:r>
            <a:r>
              <a:rPr lang="pl-PL" sz="1800" dirty="0"/>
              <a:t>powiaty – </a:t>
            </a:r>
            <a:r>
              <a:rPr lang="pl-PL" sz="1800" dirty="0" smtClean="0"/>
              <a:t>757.671 zł</a:t>
            </a:r>
            <a:r>
              <a:rPr lang="pl-PL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04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31907" y="331240"/>
            <a:ext cx="7285812" cy="1303338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Dodatek wychowawczy </a:t>
            </a:r>
            <a:br>
              <a:rPr lang="pl-PL" b="1" dirty="0" smtClean="0"/>
            </a:br>
            <a:r>
              <a:rPr lang="pl-PL" b="1" dirty="0" smtClean="0"/>
              <a:t>Dom św. Faustyny </a:t>
            </a:r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6" y="22967"/>
            <a:ext cx="14017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2912424757"/>
              </p:ext>
            </p:extLst>
          </p:nvPr>
        </p:nvGraphicFramePr>
        <p:xfrm>
          <a:off x="467544" y="1946449"/>
          <a:ext cx="8280920" cy="4434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4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611560" y="822681"/>
            <a:ext cx="6923336" cy="503238"/>
          </a:xfrm>
        </p:spPr>
        <p:txBody>
          <a:bodyPr>
            <a:noAutofit/>
          </a:bodyPr>
          <a:lstStyle/>
          <a:p>
            <a: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3400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Szkolenie kadry pomocy społecznej</a:t>
            </a:r>
            <a: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/>
            </a:r>
            <a:br>
              <a:rPr lang="pl-PL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pl-PL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539552" y="2060848"/>
            <a:ext cx="7775575" cy="33845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 koordynatorów Rodzinnej Pieczy Zastępczej ukończyło szkolenie w Warszawie nt. „Między Lwem a Pogromcą. Profilaktyka i terapia uzależnień behawioralnych dla realizatorów programów profilaktycznych”.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Szkolenie pn. „Zadania poszczególnych faz rozwoju rodziny”</a:t>
            </a:r>
            <a:endParaRPr lang="pl-PL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331" y="0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422424"/>
            <a:ext cx="835292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i="1" dirty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pl-PL" sz="1400" b="1" i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     </a:t>
            </a:r>
            <a:r>
              <a:rPr lang="pl-PL" sz="1400" b="1" i="1" dirty="0" smtClean="0">
                <a:solidFill>
                  <a:srgbClr val="FF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Bookman Old Style" panose="02050604050505020204" pitchFamily="18" charset="0"/>
                <a:ea typeface="+mj-ea"/>
                <a:cs typeface="+mj-cs"/>
              </a:rPr>
              <a:t>  </a:t>
            </a:r>
          </a:p>
          <a:p>
            <a:pPr algn="ctr"/>
            <a:endParaRPr lang="pl-PL" sz="1400" b="1" i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endParaRPr lang="pl-PL" sz="1400" b="1" i="1" dirty="0" smtClean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pl-PL" sz="4000" b="1" dirty="0" smtClean="0">
                <a:latin typeface="+mj-lt"/>
                <a:ea typeface="+mj-ea"/>
                <a:cs typeface="+mj-cs"/>
              </a:rPr>
              <a:t>Szkolenie rodzin zastępczych</a:t>
            </a:r>
          </a:p>
          <a:p>
            <a:pPr algn="ctr"/>
            <a:endParaRPr lang="pl-PL" sz="3600" b="1" i="1" dirty="0">
              <a:solidFill>
                <a:srgbClr val="FF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Bookman Old Style" panose="02050604050505020204" pitchFamily="18" charset="0"/>
              <a:ea typeface="+mj-ea"/>
              <a:cs typeface="+mj-cs"/>
            </a:endParaRPr>
          </a:p>
          <a:p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W 2021 roku PCPR zorganizował  następujące szkolenia dla   rodzin zastępczych:</a:t>
            </a:r>
          </a:p>
          <a:p>
            <a:endParaRPr lang="pl-PL" sz="2000" b="1" dirty="0">
              <a:latin typeface="Sylfaen" pitchFamily="18" charset="0"/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Szkolenie dla kandydatów na rodziców zastępczych spokrewnionych (2 rodziny)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Szkolenie dla kandydatów na  niezawodową rodzinę zastępczą (</a:t>
            </a:r>
            <a:r>
              <a:rPr lang="pl-PL" sz="2000" b="1" dirty="0">
                <a:latin typeface="Bookman Old Style" panose="02050604050505020204" pitchFamily="18" charset="0"/>
                <a:ea typeface="+mj-ea"/>
                <a:cs typeface="+mj-cs"/>
              </a:rPr>
              <a:t>1</a:t>
            </a:r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 rodzina)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 smtClean="0">
                <a:latin typeface="Bookman Old Style" panose="02050604050505020204" pitchFamily="18" charset="0"/>
                <a:ea typeface="+mj-ea"/>
                <a:cs typeface="+mj-cs"/>
              </a:rPr>
              <a:t>„Podstawy teorii przywiązania – wzorce przywiązania we wczesnym dzieciństwie”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91" y="0"/>
            <a:ext cx="1402202" cy="157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2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395535" y="915988"/>
            <a:ext cx="7354907" cy="130333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Zespół ds. </a:t>
            </a:r>
            <a:r>
              <a:rPr lang="pl-PL" b="1" dirty="0"/>
              <a:t>r</a:t>
            </a:r>
            <a:r>
              <a:rPr lang="pl-PL" b="1" dirty="0" smtClean="0"/>
              <a:t>ehabilitacji społecznej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552" y="2490788"/>
            <a:ext cx="8136904" cy="3444875"/>
          </a:xfrm>
        </p:spPr>
        <p:txBody>
          <a:bodyPr>
            <a:normAutofit/>
          </a:bodyPr>
          <a:lstStyle/>
          <a:p>
            <a:r>
              <a:rPr lang="pl-PL" dirty="0" smtClean="0"/>
              <a:t>rozdysponował dla mieszkańców powiatu  oraz WTZ w Gołdapi i PUP  1.534.916 zł. ze środków PFRON na zadania określone w ustawie o rehabilitacji zawodowej i społecznej oraz zatrudnianiu osób niepełnosprawnych</a:t>
            </a:r>
          </a:p>
          <a:p>
            <a:r>
              <a:rPr lang="pl-PL" dirty="0" smtClean="0"/>
              <a:t>zrealizował programy na rzecz osób niepełnosprawnych na kwotę  214.368zł.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43" y="9597"/>
            <a:ext cx="14017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2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11560" y="260350"/>
            <a:ext cx="6984776" cy="14398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 smtClean="0"/>
              <a:t>Przeciwdziałanie </a:t>
            </a:r>
            <a:br>
              <a:rPr lang="pl-PL" sz="3600" b="1" dirty="0" smtClean="0"/>
            </a:br>
            <a:r>
              <a:rPr lang="pl-PL" sz="3600" b="1" dirty="0" smtClean="0"/>
              <a:t>przemocy w rodzinie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1125538"/>
            <a:ext cx="8280920" cy="5256212"/>
          </a:xfrm>
        </p:spPr>
        <p:txBody>
          <a:bodyPr>
            <a:noAutofit/>
          </a:bodyPr>
          <a:lstStyle/>
          <a:p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Pracownicy PCPR uczestniczyli w posiedzeniach Zespołu Interdyscyplinarnego </a:t>
            </a:r>
            <a:b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grup roboczych w Gołdapi. 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Przeprowadzono  3 miesięczny program korekcyjno – edukacyjny dla 5 osób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Prowadzono pracę socjalną z ofiarami przemocy.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Świadczono mieszkańcom powiatu poradnictwo prawne  </a:t>
            </a:r>
          </a:p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</a:t>
            </a:r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wiadczono poradnictwo psychologiczne </a:t>
            </a:r>
          </a:p>
          <a:p>
            <a:r>
              <a:rPr lang="pl-PL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Upowszechniano ulotki, informatory nt. przemocy.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0"/>
            <a:ext cx="1547664" cy="17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 idx="4294967295"/>
          </p:nvPr>
        </p:nvSpPr>
        <p:spPr>
          <a:xfrm>
            <a:off x="467544" y="257175"/>
            <a:ext cx="7040374" cy="1339850"/>
          </a:xfrm>
        </p:spPr>
        <p:txBody>
          <a:bodyPr>
            <a:noAutofit/>
          </a:bodyPr>
          <a:lstStyle/>
          <a:p>
            <a:pPr algn="ctr"/>
            <a:r>
              <a:rPr lang="pl-PL" sz="3200" spc="3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  <a:t>Pozyskane środki zewnętrzne </a:t>
            </a:r>
            <a:br>
              <a:rPr lang="pl-PL" sz="3200" spc="3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</a:br>
            <a:r>
              <a:rPr lang="pl-PL" sz="3200" spc="300" dirty="0" smtClean="0">
                <a:ln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glow>
                    <a:schemeClr val="bg2">
                      <a:lumMod val="75000"/>
                    </a:schemeClr>
                  </a:glow>
                </a:effectLst>
              </a:rPr>
              <a:t>w 2021 roku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4294967295"/>
          </p:nvPr>
        </p:nvSpPr>
        <p:spPr>
          <a:xfrm>
            <a:off x="395536" y="1268413"/>
            <a:ext cx="8352928" cy="518477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None/>
              <a:defRPr/>
            </a:pPr>
            <a:endParaRPr lang="pl-PL" sz="2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indent="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None/>
              <a:defRPr/>
            </a:pPr>
            <a:endParaRPr lang="pl-PL" sz="2700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W-M Urząd Wojewódzki –4500 zł/program korekcyjno – edukacyjny/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GKRPA w Gołdapi –12980 zł /warsztaty dla rodziców, socjoterapia/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PFRON - Aktywny Samorząd –83.418zł. /wsparcie osób niepełnosprawnych aktywnych zawodowo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PFRON Moduł IV – 32201zł. Wsparcie osób niepełnosprawnych poszkodowanych w wyniku żywiołu i chorób zakaźnych.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Opieka </a:t>
            </a:r>
            <a:r>
              <a:rPr lang="pl-PL" sz="2700" dirty="0" err="1">
                <a:solidFill>
                  <a:schemeClr val="tx1"/>
                </a:solidFill>
                <a:latin typeface="+mj-lt"/>
              </a:rPr>
              <a:t>W</a:t>
            </a:r>
            <a:r>
              <a:rPr lang="pl-PL" sz="2700" dirty="0" err="1" smtClean="0">
                <a:solidFill>
                  <a:schemeClr val="tx1"/>
                </a:solidFill>
                <a:latin typeface="+mj-lt"/>
              </a:rPr>
              <a:t>ytchnieniowa</a:t>
            </a: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 – 4000zł. 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AOON – 94749zł</a:t>
            </a:r>
          </a:p>
          <a:p>
            <a:pPr marL="342900" indent="-342900" algn="just">
              <a:lnSpc>
                <a:spcPct val="130000"/>
              </a:lnSpc>
              <a:buClr>
                <a:schemeClr val="tx1">
                  <a:lumMod val="95000"/>
                </a:schemeClr>
              </a:buClr>
              <a:buFont typeface="Wingdings" pitchFamily="2" charset="2"/>
              <a:buChar char="q"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Program kompleksowego wsparcia dla rodzin „Za życiem” – Adaptacja poddasza na dom dla matek z małoletnimi dziećmi i kobiet w ciąży  181.179,50 zł. </a:t>
            </a:r>
          </a:p>
          <a:p>
            <a:pPr marL="82296" indent="0" algn="just">
              <a:lnSpc>
                <a:spcPct val="130000"/>
              </a:lnSpc>
              <a:buNone/>
              <a:defRPr/>
            </a:pPr>
            <a:endParaRPr lang="pl-PL" sz="1800" dirty="0" smtClean="0">
              <a:solidFill>
                <a:schemeClr val="tx1"/>
              </a:solidFill>
              <a:latin typeface="+mj-lt"/>
            </a:endParaRPr>
          </a:p>
          <a:p>
            <a:pPr marL="82296" indent="0" algn="just">
              <a:lnSpc>
                <a:spcPct val="130000"/>
              </a:lnSpc>
              <a:buNone/>
              <a:defRPr/>
            </a:pPr>
            <a:r>
              <a:rPr lang="pl-PL" sz="27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pl-PL" sz="2700" b="1" dirty="0" smtClean="0">
                <a:solidFill>
                  <a:schemeClr val="tx1"/>
                </a:solidFill>
                <a:latin typeface="+mj-lt"/>
              </a:rPr>
              <a:t>RAZEM:  413.027,50: zł.</a:t>
            </a:r>
          </a:p>
          <a:p>
            <a:pPr marL="0" indent="0">
              <a:buFontTx/>
              <a:buNone/>
              <a:defRPr/>
            </a:pPr>
            <a:endParaRPr lang="pl-PL" dirty="0" smtClean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919" y="-18884"/>
            <a:ext cx="1636081" cy="1863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" y="0"/>
            <a:ext cx="4632909" cy="3474682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472777"/>
            <a:ext cx="4499993" cy="337499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" y="3480694"/>
            <a:ext cx="4632909" cy="33773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00" y="303"/>
            <a:ext cx="4517000" cy="346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4" y="404664"/>
            <a:ext cx="4104458" cy="352857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00421"/>
            <a:ext cx="4680520" cy="291632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318164"/>
            <a:ext cx="3671914" cy="319858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3"/>
            <a:ext cx="4291013" cy="319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52860"/>
              </p:ext>
            </p:extLst>
          </p:nvPr>
        </p:nvGraphicFramePr>
        <p:xfrm>
          <a:off x="431539" y="1307669"/>
          <a:ext cx="8244918" cy="4713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306"/>
                <a:gridCol w="2748306"/>
                <a:gridCol w="2748306"/>
              </a:tblGrid>
              <a:tr h="766701">
                <a:tc gridSpan="3"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Dyrektor</a:t>
                      </a:r>
                      <a:endParaRPr lang="pl-PL" sz="4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  <a:tr h="1092047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Zespół ds. rodzinnej pieczy zastępczej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PFRON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Księgowość</a:t>
                      </a:r>
                      <a:endParaRPr lang="pl-PL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28548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Kierownik Zespołu ds. RPZ</a:t>
                      </a:r>
                      <a:r>
                        <a:rPr lang="pl-PL" sz="2000" baseline="0" dirty="0" smtClean="0"/>
                        <a:t>;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baseline="0" dirty="0" smtClean="0"/>
                        <a:t>Pracownik socjalny;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pl-PL" sz="2000" baseline="0" dirty="0" smtClean="0"/>
                        <a:t>4 koordynatorów rodzinnej pieczy zastępczej</a:t>
                      </a: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Kierownik ds. kadr                i rehabilitacji społecznej;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Referent ds. Rehabilitacji</a:t>
                      </a:r>
                      <a:r>
                        <a:rPr lang="pl-PL" sz="2000" baseline="0" dirty="0" smtClean="0"/>
                        <a:t> Społecznej, Realizacji programów PFRON, pomocy uchodźcom.</a:t>
                      </a:r>
                      <a:endParaRPr lang="pl-PL" sz="2000" dirty="0" smtClean="0"/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pl-P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pl-PL" sz="2000" dirty="0" smtClean="0"/>
                        <a:t>Główny księgowy</a:t>
                      </a:r>
                      <a:endParaRPr lang="pl-PL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755576" y="47667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dalus" panose="02020603050405020304" pitchFamily="18" charset="-78"/>
              </a:rPr>
              <a:t>Kadra PCPR </a:t>
            </a:r>
            <a:endParaRPr lang="pl-PL" sz="4800" dirty="0">
              <a:latin typeface="+mj-lt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707" y="4282"/>
            <a:ext cx="1403023" cy="159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329" y="486330"/>
            <a:ext cx="6408738" cy="788987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Kontrole jednostki w 2021r</a:t>
            </a:r>
            <a:r>
              <a:rPr lang="pl-PL" sz="3200" dirty="0" smtClean="0"/>
              <a:t>.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467544" y="1557338"/>
            <a:ext cx="8280920" cy="21590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pl-PL" dirty="0" smtClean="0">
                <a:solidFill>
                  <a:schemeClr val="tx1"/>
                </a:solidFill>
              </a:rPr>
              <a:t>Starostwo Powiatowe w Gołdapi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753" y="0"/>
            <a:ext cx="1619502" cy="1844824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13632" y="286372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latin typeface="Garamond" panose="02020404030301010803" pitchFamily="18" charset="0"/>
              </a:rPr>
              <a:t>Kontrole </a:t>
            </a:r>
            <a:r>
              <a:rPr lang="pl-PL" sz="3200" b="1" dirty="0" smtClean="0">
                <a:latin typeface="Garamond" panose="02020404030301010803" pitchFamily="18" charset="0"/>
              </a:rPr>
              <a:t>w </a:t>
            </a:r>
            <a:r>
              <a:rPr lang="pl-PL" sz="3200" b="1" dirty="0">
                <a:latin typeface="Garamond" panose="02020404030301010803" pitchFamily="18" charset="0"/>
              </a:rPr>
              <a:t>jednostkach podległych </a:t>
            </a:r>
            <a:endParaRPr lang="pl-PL" sz="3200" dirty="0">
              <a:latin typeface="Garamond" panose="02020404030301010803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95536" y="378904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dirty="0" smtClean="0">
                <a:latin typeface="Garamond" panose="02020404030301010803" pitchFamily="18" charset="0"/>
              </a:rPr>
              <a:t>Warsztat Terapii Zajęciowej w Gołdapi</a:t>
            </a:r>
            <a:endParaRPr lang="pl-P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64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4294967295"/>
          </p:nvPr>
        </p:nvSpPr>
        <p:spPr>
          <a:xfrm>
            <a:off x="467544" y="2276872"/>
            <a:ext cx="8280920" cy="1656184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1"/>
                </a:solidFill>
              </a:rPr>
              <a:t>Kandydaci na niezawodowe i zawodowe rodziny zastępcze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5" y="917431"/>
            <a:ext cx="7128793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pl-PL" sz="2800" b="1" dirty="0" smtClean="0">
                <a:latin typeface="Garamond" panose="02020404030301010803" pitchFamily="18" charset="0"/>
                <a:cs typeface="FrankRuehl" pitchFamily="34" charset="-79"/>
              </a:rPr>
              <a:t>Zestawienie potrzeb w  zakresie systemu </a:t>
            </a:r>
            <a:br>
              <a:rPr lang="pl-PL" sz="2800" b="1" dirty="0" smtClean="0">
                <a:latin typeface="Garamond" panose="02020404030301010803" pitchFamily="18" charset="0"/>
                <a:cs typeface="FrankRuehl" pitchFamily="34" charset="-79"/>
              </a:rPr>
            </a:br>
            <a:r>
              <a:rPr lang="pl-PL" sz="2800" b="1" dirty="0" smtClean="0">
                <a:latin typeface="Garamond" panose="02020404030301010803" pitchFamily="18" charset="0"/>
                <a:cs typeface="FrankRuehl" pitchFamily="34" charset="-79"/>
              </a:rPr>
              <a:t>pieczy zastępczej</a:t>
            </a:r>
            <a:endParaRPr lang="pl-PL" sz="2800" b="1" dirty="0">
              <a:latin typeface="Garamond" panose="02020404030301010803" pitchFamily="18" charset="0"/>
              <a:cs typeface="FrankRuehl" pitchFamily="34" charset="-79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2564904"/>
            <a:ext cx="8136904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b="1" dirty="0" smtClean="0">
                <a:ln>
                  <a:solidFill>
                    <a:srgbClr val="FFFF00"/>
                  </a:solidFill>
                </a:ln>
                <a:effectLst>
                  <a:outerShdw blurRad="254000" dist="38100" dir="2700000" sx="113000" sy="113000" algn="tl">
                    <a:schemeClr val="tx1">
                      <a:alpha val="48000"/>
                    </a:schemeClr>
                  </a:outerShdw>
                </a:effectLst>
                <a:latin typeface="+mn-lt"/>
              </a:rPr>
              <a:t> </a:t>
            </a:r>
            <a:endParaRPr lang="pl-PL" b="1" dirty="0">
              <a:ln>
                <a:solidFill>
                  <a:srgbClr val="FFFF00"/>
                </a:solidFill>
              </a:ln>
              <a:effectLst>
                <a:outerShdw blurRad="254000" dist="38100" dir="2700000" sx="113000" sy="113000" algn="tl">
                  <a:schemeClr val="tx1">
                    <a:alpha val="48000"/>
                  </a:schemeClr>
                </a:outerShdw>
              </a:effectLst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504" y="-1"/>
            <a:ext cx="1493077" cy="1700809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15490" y="3501008"/>
            <a:ext cx="77470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Garamond" panose="02020404030301010803" pitchFamily="18" charset="0"/>
              </a:rPr>
              <a:t>Wykaz potrzeb z zakresu ustawy o pomocy społecznej: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l-PL" dirty="0" smtClean="0">
                <a:latin typeface="Garamond" panose="02020404030301010803" pitchFamily="18" charset="0"/>
              </a:rPr>
              <a:t>Szkolenie i doskonalenie zawodowe kadr pomocy społecznej z terenu powiatu. </a:t>
            </a:r>
            <a:endParaRPr lang="pl-PL" dirty="0">
              <a:latin typeface="Garamond" panose="02020404030301010803" pitchFamily="18" charset="0"/>
            </a:endParaRPr>
          </a:p>
          <a:p>
            <a:endParaRPr lang="pl-PL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66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5292080" y="292494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</a:t>
            </a:r>
            <a:endParaRPr lang="pl-PL" sz="2800" i="1" dirty="0">
              <a:latin typeface="Bookman Old Style" panose="02050604050505020204" pitchFamily="18" charset="0"/>
            </a:endParaRPr>
          </a:p>
        </p:txBody>
      </p:sp>
      <p:pic>
        <p:nvPicPr>
          <p:cNvPr id="16" name="Symbol zastępczy zawartości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1" y="-12876"/>
            <a:ext cx="9144000" cy="6870876"/>
          </a:xfrm>
        </p:spPr>
      </p:pic>
      <p:sp>
        <p:nvSpPr>
          <p:cNvPr id="17" name="Prostokąt 16"/>
          <p:cNvSpPr/>
          <p:nvPr/>
        </p:nvSpPr>
        <p:spPr>
          <a:xfrm>
            <a:off x="225178" y="243994"/>
            <a:ext cx="7750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Dziękuję </a:t>
            </a:r>
            <a:r>
              <a:rPr lang="pl-PL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za  współpracę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932040" y="6443952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Gołdap, kwiecień </a:t>
            </a:r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2022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4572000" y="2676186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Małgorzata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  <a:r>
              <a:rPr lang="pl-PL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Gryszkowska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</a:t>
            </a:r>
          </a:p>
          <a:p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z </a:t>
            </a:r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pracownikami</a:t>
            </a:r>
            <a:endParaRPr lang="pl-PL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8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1365"/>
            <a:ext cx="1402202" cy="159729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17585" y="2030530"/>
            <a:ext cx="831497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Prawnik   (4 g. miesięcznie)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psychologów    (10 g. tygodniowo)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soby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prowadzące program korekcyjno – edukacyjny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Informatyk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Pedagog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Osoby prowadzące rodzinne domy dziecka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(2 umowy)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Osoby do pomocy w gospodarstwie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domowym (3)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Osoby prowadzące zawodową rodzinę zastępczą (1)</a:t>
            </a: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ü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Osoba sprzątająca</a:t>
            </a:r>
          </a:p>
          <a:p>
            <a:pPr marL="342900" indent="-342900" eaLnBrk="1" hangingPunct="1">
              <a:lnSpc>
                <a:spcPct val="114000"/>
              </a:lnSpc>
              <a:buFont typeface="Wingdings" pitchFamily="2" charset="2"/>
              <a:buChar char="ü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547664" y="115436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+mj-lt"/>
              </a:rPr>
              <a:t>Umowy - zlecenia</a:t>
            </a:r>
            <a:endParaRPr lang="pl-PL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51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 idx="4294967295"/>
          </p:nvPr>
        </p:nvSpPr>
        <p:spPr>
          <a:xfrm>
            <a:off x="73454" y="-13493"/>
            <a:ext cx="7668344" cy="1223962"/>
          </a:xfrm>
        </p:spPr>
        <p:txBody>
          <a:bodyPr>
            <a:noAutofit/>
          </a:bodyPr>
          <a:lstStyle/>
          <a:p>
            <a:r>
              <a:rPr lang="pl-PL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Działalność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Zespołu ds.  </a:t>
            </a:r>
            <a:b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rodzinnej pieczy zastępczej</a:t>
            </a:r>
            <a:r>
              <a:rPr lang="pl-PL" sz="36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36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4294967295"/>
          </p:nvPr>
        </p:nvSpPr>
        <p:spPr>
          <a:xfrm>
            <a:off x="323528" y="1196975"/>
            <a:ext cx="8424936" cy="5184775"/>
          </a:xfrm>
        </p:spPr>
        <p:txBody>
          <a:bodyPr>
            <a:noAutofit/>
          </a:bodyPr>
          <a:lstStyle/>
          <a:p>
            <a:pPr marL="57150" lvl="8" indent="0" algn="just">
              <a:buNone/>
            </a:pPr>
            <a:endParaRPr lang="pl-PL" sz="2300" dirty="0" smtClean="0"/>
          </a:p>
          <a:p>
            <a:pPr marL="57150" lvl="8" indent="0" algn="just">
              <a:buNone/>
            </a:pPr>
            <a:r>
              <a:rPr lang="pl-PL" sz="1200" b="1" dirty="0" smtClean="0"/>
              <a:t>Zespół obejmował wsparciem</a:t>
            </a:r>
            <a:r>
              <a:rPr lang="pl-PL" sz="1200" dirty="0" smtClean="0"/>
              <a:t>:</a:t>
            </a:r>
          </a:p>
          <a:p>
            <a:pPr marL="400050" lvl="8" indent="-342900" algn="just">
              <a:buFont typeface="Wingdings" panose="05000000000000000000" pitchFamily="2" charset="2"/>
              <a:buChar char="Ø"/>
            </a:pPr>
            <a:r>
              <a:rPr lang="pl-PL" sz="1200" dirty="0" smtClean="0"/>
              <a:t> 2 </a:t>
            </a:r>
            <a:r>
              <a:rPr lang="pl-PL" sz="1200" dirty="0"/>
              <a:t>rodzinne domy </a:t>
            </a:r>
            <a:r>
              <a:rPr lang="pl-PL" sz="1200" dirty="0" smtClean="0"/>
              <a:t>dziecka</a:t>
            </a:r>
          </a:p>
          <a:p>
            <a:pPr marL="400050" lvl="8" indent="-342900" algn="just">
              <a:buFont typeface="Wingdings" panose="05000000000000000000" pitchFamily="2" charset="2"/>
              <a:buChar char="Ø"/>
            </a:pPr>
            <a:r>
              <a:rPr lang="pl-PL" sz="1200" dirty="0" smtClean="0"/>
              <a:t> 1 rodzinę zawodową</a:t>
            </a:r>
          </a:p>
          <a:p>
            <a:pPr marL="400050" lvl="8" indent="-342900" algn="just">
              <a:buFont typeface="Wingdings" panose="05000000000000000000" pitchFamily="2" charset="2"/>
              <a:buChar char="Ø"/>
            </a:pPr>
            <a:r>
              <a:rPr lang="pl-PL" sz="1200" dirty="0" smtClean="0"/>
              <a:t> 15 </a:t>
            </a:r>
            <a:r>
              <a:rPr lang="pl-PL" sz="1200" dirty="0"/>
              <a:t>rodzin zastępczych </a:t>
            </a:r>
            <a:r>
              <a:rPr lang="pl-PL" sz="1200" dirty="0" smtClean="0"/>
              <a:t>niezawodowych</a:t>
            </a:r>
          </a:p>
          <a:p>
            <a:pPr marL="400050" lvl="8" indent="-342900" algn="just">
              <a:buFont typeface="Wingdings" panose="05000000000000000000" pitchFamily="2" charset="2"/>
              <a:buChar char="Ø"/>
            </a:pPr>
            <a:r>
              <a:rPr lang="pl-PL" sz="1200" dirty="0" smtClean="0">
                <a:solidFill>
                  <a:schemeClr val="tx1"/>
                </a:solidFill>
              </a:rPr>
              <a:t> 26 </a:t>
            </a:r>
            <a:r>
              <a:rPr lang="pl-PL" sz="1200" dirty="0" smtClean="0"/>
              <a:t>rodzin zastępczych spokrewnionych  (</a:t>
            </a:r>
            <a:r>
              <a:rPr lang="pl-PL" sz="1200" b="1" dirty="0" smtClean="0"/>
              <a:t>69 </a:t>
            </a:r>
            <a:r>
              <a:rPr lang="pl-PL" sz="1200" b="1" dirty="0"/>
              <a:t>dzieci</a:t>
            </a:r>
            <a:r>
              <a:rPr lang="pl-PL" sz="1200" b="1" dirty="0" smtClean="0"/>
              <a:t>).</a:t>
            </a:r>
          </a:p>
          <a:p>
            <a:pPr marL="57150" lvl="8" indent="0" algn="just">
              <a:buNone/>
            </a:pPr>
            <a:r>
              <a:rPr lang="pl-PL" sz="1200" dirty="0" smtClean="0"/>
              <a:t> </a:t>
            </a:r>
            <a:r>
              <a:rPr lang="pl-PL" sz="1200" b="1" dirty="0" smtClean="0"/>
              <a:t>Wsparcie polegało m. in. na: 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200" dirty="0" smtClean="0"/>
              <a:t>występowaniu z pozwem o alimenty od rodziców biologicznych, pomocy w dostępie do poradni specjalistycznych, psychologa, prawnika, regulowaniu i organizowaniu kontaktów z rodzicami biologicznymi, organizacji zajęć dodatkowych dla dzieci, współpracy z sądem, kuratorami i asystentami w kierunku powrotu dzieci do rodzin naturalnych, współpracy ze szkołami, uczestnictwie w rozprawach sądowych, pracy socjalnej z  wychowankami  i rodzicami biologicznymi, 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200" dirty="0" smtClean="0">
                <a:solidFill>
                  <a:schemeClr val="tx1"/>
                </a:solidFill>
              </a:rPr>
              <a:t>przyznawaniu  świadczeń (295 decyzji administracyjnych ). 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r</a:t>
            </a:r>
            <a:r>
              <a:rPr lang="pl-PL" sz="1200" dirty="0" smtClean="0">
                <a:solidFill>
                  <a:schemeClr val="tx1"/>
                </a:solidFill>
              </a:rPr>
              <a:t>ozliczaniu przyznanych świadczeń z gminami, miastami i powiatami (wystawiono 668 not księgowych)</a:t>
            </a:r>
            <a:endParaRPr lang="pl-PL" sz="1200" dirty="0">
              <a:solidFill>
                <a:schemeClr val="tx1"/>
              </a:solidFill>
            </a:endParaRP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o</a:t>
            </a:r>
            <a:r>
              <a:rPr lang="pl-PL" sz="1200" dirty="0" smtClean="0">
                <a:solidFill>
                  <a:schemeClr val="tx1"/>
                </a:solidFill>
              </a:rPr>
              <a:t>rganizowaniu   posiedzeń  Zespołów </a:t>
            </a:r>
            <a:r>
              <a:rPr lang="pl-PL" sz="1200" dirty="0">
                <a:solidFill>
                  <a:schemeClr val="tx1"/>
                </a:solidFill>
              </a:rPr>
              <a:t>ds. Oceny Sytuacji </a:t>
            </a:r>
            <a:r>
              <a:rPr lang="pl-PL" sz="1200" dirty="0" smtClean="0">
                <a:solidFill>
                  <a:schemeClr val="tx1"/>
                </a:solidFill>
              </a:rPr>
              <a:t>Dziecka (11 x)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200" dirty="0" smtClean="0"/>
              <a:t>monitorowaniu sytuacji pełnoletnich wychowanków pieczy zastępczej, motywowaniu ich do nauki, do pracy,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o</a:t>
            </a:r>
            <a:r>
              <a:rPr lang="pl-PL" sz="1200" dirty="0" smtClean="0">
                <a:solidFill>
                  <a:schemeClr val="tx1"/>
                </a:solidFill>
              </a:rPr>
              <a:t>rganizowaniu  grupy wsparcia dla rodzin zastępczych i prowadzących RDD.</a:t>
            </a:r>
          </a:p>
          <a:p>
            <a:pPr marL="342900" lvl="8" indent="-285750" algn="just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tx1"/>
                </a:solidFill>
              </a:rPr>
              <a:t>r</a:t>
            </a:r>
            <a:r>
              <a:rPr lang="pl-PL" sz="1200" dirty="0" smtClean="0">
                <a:solidFill>
                  <a:schemeClr val="tx1"/>
                </a:solidFill>
              </a:rPr>
              <a:t>egulowaniu sytuacji prawnej dzieci ( 19 dzieci zgłoszono do WMOAO, dwoje zostało adoptowanych).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just">
              <a:buNone/>
            </a:pPr>
            <a:endParaRPr lang="pl-PL" sz="2400" dirty="0" smtClean="0"/>
          </a:p>
          <a:p>
            <a:pPr marL="57150" indent="0" algn="just">
              <a:buNone/>
            </a:pPr>
            <a:endParaRPr lang="pl-PL" sz="3400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0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27584" y="548680"/>
            <a:ext cx="6696744" cy="11521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sz="3800" b="1" dirty="0" smtClean="0"/>
              <a:t>Przyczyny umieszczenia dzieci </a:t>
            </a:r>
            <a:br>
              <a:rPr lang="pl-PL" sz="3800" b="1" dirty="0" smtClean="0"/>
            </a:br>
            <a:r>
              <a:rPr lang="pl-PL" sz="3800" b="1" dirty="0" smtClean="0"/>
              <a:t>            w  pieczy zastępczej (rodz. </a:t>
            </a:r>
            <a:r>
              <a:rPr lang="pl-PL" sz="3800" b="1" dirty="0"/>
              <a:t>i</a:t>
            </a:r>
            <a:r>
              <a:rPr lang="pl-PL" sz="3800" b="1" dirty="0" smtClean="0"/>
              <a:t>nst.)</a:t>
            </a:r>
            <a:endParaRPr lang="pl-PL" sz="2800" b="1" dirty="0" smtClean="0"/>
          </a:p>
          <a:p>
            <a:pPr marL="0" indent="0">
              <a:buNone/>
            </a:pPr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682" y="0"/>
            <a:ext cx="1402202" cy="1597290"/>
          </a:xfrm>
          <a:prstGeom prst="rect">
            <a:avLst/>
          </a:prstGeom>
        </p:spPr>
      </p:pic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695889111"/>
              </p:ext>
            </p:extLst>
          </p:nvPr>
        </p:nvGraphicFramePr>
        <p:xfrm>
          <a:off x="899592" y="1772816"/>
          <a:ext cx="78488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Prostokąt 1"/>
          <p:cNvSpPr/>
          <p:nvPr/>
        </p:nvSpPr>
        <p:spPr>
          <a:xfrm>
            <a:off x="0" y="4010580"/>
            <a:ext cx="1015021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Liczba dzieci</a:t>
            </a:r>
            <a:endParaRPr lang="pl-PL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4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7544" y="211145"/>
            <a:ext cx="7380288" cy="1171575"/>
          </a:xfrm>
        </p:spPr>
        <p:txBody>
          <a:bodyPr>
            <a:noAutofit/>
          </a:bodyPr>
          <a:lstStyle/>
          <a:p>
            <a:r>
              <a:rPr lang="pl-PL" sz="3200" b="1" spc="300" dirty="0">
                <a:solidFill>
                  <a:schemeClr val="accent1">
                    <a:lumMod val="50000"/>
                  </a:schemeClr>
                </a:solidFill>
              </a:rPr>
              <a:t>Liczba dzieci w rodzinach zastępczych </a:t>
            </a:r>
            <a:r>
              <a:rPr lang="pl-PL" sz="3200" b="1" spc="300" dirty="0" smtClean="0">
                <a:solidFill>
                  <a:schemeClr val="accent1">
                    <a:lumMod val="50000"/>
                  </a:schemeClr>
                </a:solidFill>
              </a:rPr>
              <a:t>w </a:t>
            </a:r>
            <a:r>
              <a:rPr lang="pl-PL" sz="3200" b="1" spc="300" dirty="0">
                <a:solidFill>
                  <a:schemeClr val="accent1">
                    <a:lumMod val="50000"/>
                  </a:schemeClr>
                </a:solidFill>
              </a:rPr>
              <a:t>latach </a:t>
            </a:r>
            <a:r>
              <a:rPr lang="pl-PL" sz="3200" b="1" spc="300" dirty="0" smtClean="0">
                <a:solidFill>
                  <a:schemeClr val="accent1">
                    <a:lumMod val="50000"/>
                  </a:schemeClr>
                </a:solidFill>
              </a:rPr>
              <a:t>2017 </a:t>
            </a:r>
            <a:r>
              <a:rPr lang="pl-PL" sz="3200" b="1" spc="3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pl-PL" sz="3200" b="1" spc="300" dirty="0" smtClean="0">
                <a:solidFill>
                  <a:schemeClr val="accent1">
                    <a:lumMod val="50000"/>
                  </a:schemeClr>
                </a:solidFill>
              </a:rPr>
              <a:t>2021</a:t>
            </a:r>
            <a:endParaRPr lang="pl-PL" sz="3200" b="1" spc="3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63157951"/>
              </p:ext>
            </p:extLst>
          </p:nvPr>
        </p:nvGraphicFramePr>
        <p:xfrm>
          <a:off x="323528" y="1412777"/>
          <a:ext cx="864235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4"/>
          <p:cNvSpPr/>
          <p:nvPr/>
        </p:nvSpPr>
        <p:spPr>
          <a:xfrm>
            <a:off x="539552" y="1720840"/>
            <a:ext cx="8064896" cy="1030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pl-PL" dirty="0" smtClean="0"/>
          </a:p>
          <a:p>
            <a:pPr eaLnBrk="1" hangingPunct="1">
              <a:lnSpc>
                <a:spcPct val="150000"/>
              </a:lnSpc>
              <a:defRPr/>
            </a:pPr>
            <a:endParaRPr lang="pl-PL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-1712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0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0"/>
            <a:ext cx="6336704" cy="1303867"/>
          </a:xfrm>
        </p:spPr>
        <p:txBody>
          <a:bodyPr>
            <a:normAutofit/>
          </a:bodyPr>
          <a:lstStyle/>
          <a:p>
            <a:r>
              <a:rPr lang="pl-PL" sz="3600" b="1" dirty="0" smtClean="0">
                <a:cs typeface="Calibri Light" panose="020F0302020204030204" pitchFamily="34" charset="0"/>
              </a:rPr>
              <a:t>Liczba rodzin zastępczych</a:t>
            </a:r>
            <a:endParaRPr lang="pl-PL" sz="3600" b="1" dirty="0">
              <a:cs typeface="Calibri Light" panose="020F030202020403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352212"/>
              </p:ext>
            </p:extLst>
          </p:nvPr>
        </p:nvGraphicFramePr>
        <p:xfrm>
          <a:off x="467544" y="1052736"/>
          <a:ext cx="828092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98" y="14287"/>
            <a:ext cx="1402202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0"/>
            <a:ext cx="7374798" cy="1303867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Wydatki na rodzinną pieczę zastępczą                </a:t>
            </a:r>
            <a:r>
              <a:rPr lang="pl-PL" sz="1200" b="1" dirty="0" smtClean="0"/>
              <a:t>(świadczenia dla rodzin zastępczych w powiecie gołdapskim oraz w innych powiatach, wynagrodzenie koordynatorów pieczy zastępczej, wynagrodzenie rodzin zastępczych i pomocy domowych, pomoc psychologiczna rodzinom i wychowankom,)</a:t>
            </a:r>
            <a:endParaRPr lang="pl-PL" sz="32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897042"/>
              </p:ext>
            </p:extLst>
          </p:nvPr>
        </p:nvGraphicFramePr>
        <p:xfrm>
          <a:off x="395536" y="1303867"/>
          <a:ext cx="8280920" cy="363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655" y="0"/>
            <a:ext cx="1402202" cy="15972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55576" y="5542132"/>
            <a:ext cx="799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latin typeface="+mj-lt"/>
              </a:rPr>
              <a:t>Zwrot Gminy Gołdap,  Dubeninki, Banie Mazurskie– </a:t>
            </a:r>
            <a:r>
              <a:rPr lang="pl-PL" sz="1400" dirty="0" smtClean="0">
                <a:latin typeface="+mj-lt"/>
              </a:rPr>
              <a:t>310.674 </a:t>
            </a:r>
            <a:r>
              <a:rPr lang="pl-PL" sz="1400" dirty="0" smtClean="0">
                <a:latin typeface="+mj-lt"/>
              </a:rPr>
              <a:t>zł, inne powiaty – </a:t>
            </a:r>
            <a:r>
              <a:rPr lang="pl-PL" sz="1400" dirty="0" smtClean="0">
                <a:latin typeface="+mj-lt"/>
              </a:rPr>
              <a:t>220.335zł</a:t>
            </a:r>
            <a:r>
              <a:rPr lang="pl-PL" sz="1400" dirty="0" smtClean="0">
                <a:latin typeface="+mj-lt"/>
              </a:rPr>
              <a:t>. </a:t>
            </a:r>
            <a:endParaRPr lang="pl-P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8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43608" y="6206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Dodatek wychowawczy dla dzieci </a:t>
            </a:r>
            <a:br>
              <a:rPr lang="pl-PL" b="1" dirty="0" smtClean="0"/>
            </a:br>
            <a:r>
              <a:rPr lang="pl-PL" b="1" dirty="0" smtClean="0"/>
              <a:t>w rodzinnej pieczy zastępczej</a:t>
            </a:r>
            <a:endParaRPr lang="pl-PL" b="1" dirty="0"/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577973652"/>
              </p:ext>
            </p:extLst>
          </p:nvPr>
        </p:nvGraphicFramePr>
        <p:xfrm>
          <a:off x="467544" y="1397000"/>
          <a:ext cx="784887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11848"/>
            <a:ext cx="1401763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28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1_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2_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marańczowoczerwon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8238</TotalTime>
  <Words>725</Words>
  <Application>Microsoft Office PowerPoint</Application>
  <PresentationFormat>Pokaz na ekranie (4:3)</PresentationFormat>
  <Paragraphs>135</Paragraphs>
  <Slides>22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22</vt:i4>
      </vt:variant>
    </vt:vector>
  </HeadingPairs>
  <TitlesOfParts>
    <vt:vector size="25" baseType="lpstr">
      <vt:lpstr>Organiczny</vt:lpstr>
      <vt:lpstr>1_Organiczny</vt:lpstr>
      <vt:lpstr>2_Organiczny</vt:lpstr>
      <vt:lpstr>Prezentacja programu PowerPoint</vt:lpstr>
      <vt:lpstr>Prezentacja programu PowerPoint</vt:lpstr>
      <vt:lpstr>Prezentacja programu PowerPoint</vt:lpstr>
      <vt:lpstr> Działalność Zespołu ds.   rodzinnej pieczy zastępczej.</vt:lpstr>
      <vt:lpstr>Prezentacja programu PowerPoint</vt:lpstr>
      <vt:lpstr>Liczba dzieci w rodzinach zastępczych w latach 2017 - 2021</vt:lpstr>
      <vt:lpstr>Liczba rodzin zastępczych</vt:lpstr>
      <vt:lpstr>Wydatki na rodzinną pieczę zastępczą                (świadczenia dla rodzin zastępczych w powiecie gołdapskim oraz w innych powiatach, wynagrodzenie koordynatorów pieczy zastępczej, wynagrodzenie rodzin zastępczych i pomocy domowych, pomoc psychologiczna rodzinom i wychowankom,)</vt:lpstr>
      <vt:lpstr>Dodatek wychowawczy dla dzieci  w rodzinnej pieczy zastępczej</vt:lpstr>
      <vt:lpstr>Prezentacja programu PowerPoint</vt:lpstr>
      <vt:lpstr>Koszty instytucjonalnej pieczy zastępczej</vt:lpstr>
      <vt:lpstr>Dodatek wychowawczy  Dom św. Faustyny </vt:lpstr>
      <vt:lpstr>    Szkolenie kadry pomocy społecznej   </vt:lpstr>
      <vt:lpstr>Prezentacja programu PowerPoint</vt:lpstr>
      <vt:lpstr>Zespół ds. rehabilitacji społecznej</vt:lpstr>
      <vt:lpstr>Przeciwdziałanie  przemocy w rodzinie</vt:lpstr>
      <vt:lpstr>Pozyskane środki zewnętrzne  w 2021 roku</vt:lpstr>
      <vt:lpstr>Prezentacja programu PowerPoint</vt:lpstr>
      <vt:lpstr>Prezentacja programu PowerPoint</vt:lpstr>
      <vt:lpstr>Kontrole jednostki w 2021r. </vt:lpstr>
      <vt:lpstr>Prezentacja programu PowerPoint</vt:lpstr>
      <vt:lpstr>Prezentacja programu PowerPoint</vt:lpstr>
    </vt:vector>
  </TitlesOfParts>
  <Company>Powiatowe Centrum Pomocy Rodzinie w Gołdapi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Powiatowego Centrum Pomocy Rodzinie                w Gołdapi w 2012 roku.</dc:title>
  <dc:creator>admin1</dc:creator>
  <cp:lastModifiedBy>3</cp:lastModifiedBy>
  <cp:revision>519</cp:revision>
  <cp:lastPrinted>2022-04-14T10:41:15Z</cp:lastPrinted>
  <dcterms:created xsi:type="dcterms:W3CDTF">2013-04-03T13:23:55Z</dcterms:created>
  <dcterms:modified xsi:type="dcterms:W3CDTF">2022-04-15T07:56:10Z</dcterms:modified>
</cp:coreProperties>
</file>