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0"/>
  </p:notesMasterIdLst>
  <p:sldIdLst>
    <p:sldId id="277" r:id="rId2"/>
    <p:sldId id="286" r:id="rId3"/>
    <p:sldId id="282" r:id="rId4"/>
    <p:sldId id="291" r:id="rId5"/>
    <p:sldId id="283" r:id="rId6"/>
    <p:sldId id="285" r:id="rId7"/>
    <p:sldId id="290" r:id="rId8"/>
    <p:sldId id="302" r:id="rId9"/>
    <p:sldId id="289" r:id="rId10"/>
    <p:sldId id="288" r:id="rId11"/>
    <p:sldId id="295" r:id="rId12"/>
    <p:sldId id="292" r:id="rId13"/>
    <p:sldId id="294" r:id="rId14"/>
    <p:sldId id="303" r:id="rId15"/>
    <p:sldId id="304" r:id="rId16"/>
    <p:sldId id="298" r:id="rId17"/>
    <p:sldId id="305" r:id="rId18"/>
    <p:sldId id="317" r:id="rId19"/>
    <p:sldId id="306" r:id="rId20"/>
    <p:sldId id="307" r:id="rId21"/>
    <p:sldId id="308" r:id="rId22"/>
    <p:sldId id="309" r:id="rId23"/>
    <p:sldId id="316" r:id="rId24"/>
    <p:sldId id="310" r:id="rId25"/>
    <p:sldId id="311" r:id="rId26"/>
    <p:sldId id="312" r:id="rId27"/>
    <p:sldId id="313" r:id="rId28"/>
    <p:sldId id="314" r:id="rId29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8" d="100"/>
          <a:sy n="68" d="100"/>
        </p:scale>
        <p:origin x="4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6FF-41C2-B5F7-2AB10069E1A1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6FF-41C2-B5F7-2AB10069E1A1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6FF-41C2-B5F7-2AB10069E1A1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6FF-41C2-B5F7-2AB10069E1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1. Gmina Banie Mazurskie</c:v>
                </c:pt>
                <c:pt idx="1">
                  <c:v>2. Gmina Dubeninki</c:v>
                </c:pt>
                <c:pt idx="2">
                  <c:v>3. Gmina Gołdap</c:v>
                </c:pt>
                <c:pt idx="3">
                  <c:v>4. Miasto Gołap</c:v>
                </c:pt>
              </c:strCache>
            </c:strRef>
          </c:cat>
          <c:val>
            <c:numRef>
              <c:f>Arkusz1!$B$2:$B$5</c:f>
              <c:numCache>
                <c:formatCode>0%</c:formatCode>
                <c:ptCount val="4"/>
                <c:pt idx="0">
                  <c:v>0.32</c:v>
                </c:pt>
                <c:pt idx="1">
                  <c:v>0.21</c:v>
                </c:pt>
                <c:pt idx="2">
                  <c:v>0.36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FF-41C2-B5F7-2AB10069E1A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 b="1" dirty="0"/>
              <a:t>Analiza porównawcza budżetu</a:t>
            </a:r>
            <a:r>
              <a:rPr lang="pl-PL" sz="2400" b="1" baseline="0" dirty="0"/>
              <a:t> w latach 2020 – 2021 </a:t>
            </a:r>
            <a:endParaRPr lang="pl-PL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Budżet</c:v>
                </c:pt>
                <c:pt idx="1">
                  <c:v>Wydatki majątkowe</c:v>
                </c:pt>
                <c:pt idx="2">
                  <c:v>wydatki bieżące</c:v>
                </c:pt>
              </c:strCache>
            </c:strRef>
          </c:cat>
          <c:val>
            <c:numRef>
              <c:f>Arkusz1!$B$2:$B$4</c:f>
              <c:numCache>
                <c:formatCode>#,##0.00</c:formatCode>
                <c:ptCount val="3"/>
                <c:pt idx="0">
                  <c:v>7863154</c:v>
                </c:pt>
                <c:pt idx="1">
                  <c:v>5783336</c:v>
                </c:pt>
                <c:pt idx="2">
                  <c:v>2079818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48-4978-8339-EDD93A64017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75358488433059E-2"/>
                  <c:y val="-7.7913245132692629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48-4978-8339-EDD93A640175}"/>
                </c:ext>
              </c:extLst>
            </c:dLbl>
            <c:dLbl>
              <c:idx val="1"/>
              <c:layout>
                <c:manualLayout>
                  <c:x val="2.0112287718518605E-2"/>
                  <c:y val="8.499724930161553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48-4978-8339-EDD93A640175}"/>
                </c:ext>
              </c:extLst>
            </c:dLbl>
            <c:dLbl>
              <c:idx val="2"/>
              <c:layout>
                <c:manualLayout>
                  <c:x val="3.2489080160683789E-2"/>
                  <c:y val="-2.124931232540427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48-4978-8339-EDD93A640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Budżet</c:v>
                </c:pt>
                <c:pt idx="1">
                  <c:v>Wydatki majątkowe</c:v>
                </c:pt>
                <c:pt idx="2">
                  <c:v>wydatki bieżące</c:v>
                </c:pt>
              </c:strCache>
            </c:strRef>
          </c:cat>
          <c:val>
            <c:numRef>
              <c:f>Arkusz1!$C$2:$C$4</c:f>
              <c:numCache>
                <c:formatCode>#,##0.00</c:formatCode>
                <c:ptCount val="3"/>
                <c:pt idx="0">
                  <c:v>3556924.43</c:v>
                </c:pt>
                <c:pt idx="1">
                  <c:v>1854558.6</c:v>
                </c:pt>
                <c:pt idx="2">
                  <c:v>1662365.83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48-4978-8339-EDD93A640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8284248"/>
        <c:axId val="319048640"/>
      </c:barChart>
      <c:catAx>
        <c:axId val="318284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9048640"/>
        <c:crosses val="autoZero"/>
        <c:auto val="1"/>
        <c:lblAlgn val="ctr"/>
        <c:lblOffset val="100"/>
        <c:noMultiLvlLbl val="0"/>
      </c:catAx>
      <c:valAx>
        <c:axId val="31904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8284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06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l-PL" sz="1906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Inwestycje</a:t>
            </a:r>
            <a:r>
              <a:rPr lang="pl-PL" sz="1906" b="1" u="sng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latach 2020 – 2021 </a:t>
            </a:r>
            <a:endParaRPr lang="pl-PL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210562394049943"/>
          <c:y val="9.6689729265897764E-2"/>
          <c:w val="0.88469667391453854"/>
          <c:h val="0.7586809146672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Inwestycje  </c:v>
                </c:pt>
              </c:strCache>
            </c:strRef>
          </c:tx>
          <c:spPr>
            <a:solidFill>
              <a:srgbClr val="F30DA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995822081749043E-3"/>
                  <c:y val="-5.09446828994344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D0-46E6-992B-AA10819537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12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Arkusz1!$B$2:$B$3</c:f>
              <c:numCache>
                <c:formatCode>#,##0.00</c:formatCode>
                <c:ptCount val="2"/>
                <c:pt idx="0">
                  <c:v>1873362.14</c:v>
                </c:pt>
                <c:pt idx="1">
                  <c:v>4837108.78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D0-46E6-992B-AA108195370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Wkład własny Powiatu Gołdapskiego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53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Arkusz1!$C$2:$C$3</c:f>
              <c:numCache>
                <c:formatCode>#,##0.00</c:formatCode>
                <c:ptCount val="2"/>
                <c:pt idx="0">
                  <c:v>446267.08</c:v>
                </c:pt>
                <c:pt idx="1">
                  <c:v>2598213.81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D0-46E6-992B-AA1081953702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Dofinansowanie zezwnętrzne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53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Arkusz1!$D$2:$D$3</c:f>
              <c:numCache>
                <c:formatCode>#,##0.00</c:formatCode>
                <c:ptCount val="2"/>
                <c:pt idx="0">
                  <c:v>1427095.06</c:v>
                </c:pt>
                <c:pt idx="1">
                  <c:v>2848894.97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D0-46E6-992B-AA1081953702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Wkład Gminy Gołdap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53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Arkusz1!$E$2:$E$3</c:f>
              <c:numCache>
                <c:formatCode>#,##0.00</c:formatCode>
                <c:ptCount val="2"/>
                <c:pt idx="0">
                  <c:v>0</c:v>
                </c:pt>
                <c:pt idx="1">
                  <c:v>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D0-46E6-992B-AA1081953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9045112"/>
        <c:axId val="319045504"/>
      </c:barChart>
      <c:catAx>
        <c:axId val="319045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756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71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9045504"/>
        <c:crosses val="autoZero"/>
        <c:auto val="1"/>
        <c:lblAlgn val="ctr"/>
        <c:lblOffset val="100"/>
        <c:noMultiLvlLbl val="0"/>
      </c:catAx>
      <c:valAx>
        <c:axId val="319045504"/>
        <c:scaling>
          <c:orientation val="minMax"/>
        </c:scaling>
        <c:delete val="0"/>
        <c:axPos val="l"/>
        <c:majorGridlines>
          <c:spPr>
            <a:ln w="756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1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9045112"/>
        <c:crosses val="autoZero"/>
        <c:crossBetween val="between"/>
      </c:valAx>
      <c:spPr>
        <a:noFill/>
        <a:ln w="20170">
          <a:noFill/>
        </a:ln>
      </c:spPr>
    </c:plotArea>
    <c:legend>
      <c:legendPos val="b"/>
      <c:layout>
        <c:manualLayout>
          <c:xMode val="edge"/>
          <c:yMode val="edge"/>
          <c:x val="7.0368829075488793E-3"/>
          <c:y val="0.90519399653268495"/>
          <c:w val="0.95823191362575866"/>
          <c:h val="9.1049964485843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71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B8EC53-EEA5-4497-8E36-1E75D4AB81B9}" type="doc">
      <dgm:prSet loTypeId="urn:microsoft.com/office/officeart/2005/8/layout/hierarchy1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86E82E8C-3A52-48A4-BBE4-E7A673387559}">
      <dgm:prSet phldrT="[Tekst]" custT="1"/>
      <dgm:spPr/>
      <dgm:t>
        <a:bodyPr/>
        <a:lstStyle/>
        <a:p>
          <a:r>
            <a:rPr lang="pl-PL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Dyrektor</a:t>
          </a:r>
        </a:p>
      </dgm:t>
    </dgm:pt>
    <dgm:pt modelId="{1F32D40A-D437-4636-ABA1-0F3BD8AA1370}" type="parTrans" cxnId="{9299E10B-FC49-4E87-A885-D1939590E20D}">
      <dgm:prSet/>
      <dgm:spPr/>
      <dgm:t>
        <a:bodyPr/>
        <a:lstStyle/>
        <a:p>
          <a:endParaRPr lang="pl-PL"/>
        </a:p>
      </dgm:t>
    </dgm:pt>
    <dgm:pt modelId="{41DB1914-B1CA-48E7-8885-991AEB2FB89C}" type="sibTrans" cxnId="{9299E10B-FC49-4E87-A885-D1939590E20D}">
      <dgm:prSet/>
      <dgm:spPr/>
      <dgm:t>
        <a:bodyPr/>
        <a:lstStyle/>
        <a:p>
          <a:endParaRPr lang="pl-PL"/>
        </a:p>
      </dgm:t>
    </dgm:pt>
    <dgm:pt modelId="{01D2B8FB-90D4-435B-8F87-3483C950D7A9}">
      <dgm:prSet phldrT="[Tekst]" custT="1"/>
      <dgm:spPr/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Stanowisko ds. uzgodnień, zarządzania ruchem</a:t>
          </a:r>
        </a:p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i ochrony pasa drogowego</a:t>
          </a:r>
        </a:p>
      </dgm:t>
    </dgm:pt>
    <dgm:pt modelId="{4DF183E4-C9C4-4115-A323-CEE01F741D4B}" type="parTrans" cxnId="{C80967FD-B28C-4238-9918-DB9858A7636F}">
      <dgm:prSet/>
      <dgm:spPr/>
      <dgm:t>
        <a:bodyPr/>
        <a:lstStyle/>
        <a:p>
          <a:endParaRPr lang="pl-PL"/>
        </a:p>
      </dgm:t>
    </dgm:pt>
    <dgm:pt modelId="{CE328902-672D-40A7-99A1-72E32EB936D3}" type="sibTrans" cxnId="{C80967FD-B28C-4238-9918-DB9858A7636F}">
      <dgm:prSet/>
      <dgm:spPr/>
      <dgm:t>
        <a:bodyPr/>
        <a:lstStyle/>
        <a:p>
          <a:endParaRPr lang="pl-PL"/>
        </a:p>
      </dgm:t>
    </dgm:pt>
    <dgm:pt modelId="{D2686BDC-A930-46D4-BBD3-21491D2147D6}">
      <dgm:prSet phldrT="[Tekst]" custT="1"/>
      <dgm:spPr/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Kierownik Działu Dróg i Mostów</a:t>
          </a:r>
        </a:p>
      </dgm:t>
    </dgm:pt>
    <dgm:pt modelId="{1F55E626-CEC7-40B1-A7B6-BEDA2B6D962D}" type="parTrans" cxnId="{CC40B602-0D3A-42AA-9217-0D728A38C6AB}">
      <dgm:prSet/>
      <dgm:spPr/>
      <dgm:t>
        <a:bodyPr/>
        <a:lstStyle/>
        <a:p>
          <a:endParaRPr lang="pl-PL"/>
        </a:p>
      </dgm:t>
    </dgm:pt>
    <dgm:pt modelId="{8100FA95-3C92-4A0C-AF8E-85756D8866EB}" type="sibTrans" cxnId="{CC40B602-0D3A-42AA-9217-0D728A38C6AB}">
      <dgm:prSet/>
      <dgm:spPr/>
      <dgm:t>
        <a:bodyPr/>
        <a:lstStyle/>
        <a:p>
          <a:endParaRPr lang="pl-PL"/>
        </a:p>
      </dgm:t>
    </dgm:pt>
    <dgm:pt modelId="{FFB6B5D2-6146-4FB8-B76B-097BCE30FA62}">
      <dgm:prSet phldrT="[Tekst]" custT="1"/>
      <dgm:spPr/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Dział Dróg i Mostów</a:t>
          </a:r>
        </a:p>
      </dgm:t>
    </dgm:pt>
    <dgm:pt modelId="{A6F706A3-D6E7-4B1F-91BE-04B26E5B84FA}" type="parTrans" cxnId="{EA6782C7-3BFD-48CA-BFE3-73C2A3952153}">
      <dgm:prSet/>
      <dgm:spPr/>
      <dgm:t>
        <a:bodyPr/>
        <a:lstStyle/>
        <a:p>
          <a:endParaRPr lang="pl-PL"/>
        </a:p>
      </dgm:t>
    </dgm:pt>
    <dgm:pt modelId="{62F8FA7D-B562-4DD6-B3C2-7F26D679750A}" type="sibTrans" cxnId="{EA6782C7-3BFD-48CA-BFE3-73C2A3952153}">
      <dgm:prSet/>
      <dgm:spPr/>
      <dgm:t>
        <a:bodyPr/>
        <a:lstStyle/>
        <a:p>
          <a:endParaRPr lang="pl-PL"/>
        </a:p>
      </dgm:t>
    </dgm:pt>
    <dgm:pt modelId="{6F563D09-3327-4317-ABE4-A2F98E5A6D68}">
      <dgm:prSet custT="1"/>
      <dgm:spPr/>
      <dgm:t>
        <a:bodyPr/>
        <a:lstStyle/>
        <a:p>
          <a:r>
            <a:rPr lang="pl-PL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Stanowisko ds. </a:t>
          </a:r>
          <a:r>
            <a:rPr lang="pl-PL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administracyjno</a:t>
          </a:r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– kadrowych</a:t>
          </a:r>
        </a:p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i zamówień publicznych</a:t>
          </a:r>
        </a:p>
      </dgm:t>
    </dgm:pt>
    <dgm:pt modelId="{7042FEE6-16AE-4C4E-81BF-BAEC657C9CAA}" type="parTrans" cxnId="{91ABA830-1815-4B07-818C-05745EA77CF1}">
      <dgm:prSet/>
      <dgm:spPr/>
      <dgm:t>
        <a:bodyPr/>
        <a:lstStyle/>
        <a:p>
          <a:endParaRPr lang="pl-PL"/>
        </a:p>
      </dgm:t>
    </dgm:pt>
    <dgm:pt modelId="{3D5F8619-6706-4FFA-8493-D9E5A6A6B54F}" type="sibTrans" cxnId="{91ABA830-1815-4B07-818C-05745EA77CF1}">
      <dgm:prSet/>
      <dgm:spPr/>
      <dgm:t>
        <a:bodyPr/>
        <a:lstStyle/>
        <a:p>
          <a:endParaRPr lang="pl-PL"/>
        </a:p>
      </dgm:t>
    </dgm:pt>
    <dgm:pt modelId="{93617A2B-468C-47F1-88FC-42031C2ECCB6}">
      <dgm:prSet custT="1"/>
      <dgm:spPr/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Główny księgowy</a:t>
          </a:r>
        </a:p>
      </dgm:t>
    </dgm:pt>
    <dgm:pt modelId="{C3AB307D-E41C-4AB2-84D1-6E2691DD35E2}" type="parTrans" cxnId="{C7FF274E-0555-4364-BE50-9DE935F92588}">
      <dgm:prSet/>
      <dgm:spPr/>
      <dgm:t>
        <a:bodyPr/>
        <a:lstStyle/>
        <a:p>
          <a:endParaRPr lang="pl-PL"/>
        </a:p>
      </dgm:t>
    </dgm:pt>
    <dgm:pt modelId="{0F931321-B77D-4E58-8843-638428218ADC}" type="sibTrans" cxnId="{C7FF274E-0555-4364-BE50-9DE935F92588}">
      <dgm:prSet/>
      <dgm:spPr/>
      <dgm:t>
        <a:bodyPr/>
        <a:lstStyle/>
        <a:p>
          <a:endParaRPr lang="pl-PL"/>
        </a:p>
      </dgm:t>
    </dgm:pt>
    <dgm:pt modelId="{546689D5-42BA-4249-BE90-3CFCE3F70AC8}">
      <dgm:prSet custT="1"/>
      <dgm:spPr/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Stanowisko ds. eksploatacji dróg oraz gospodarki zielenią</a:t>
          </a:r>
        </a:p>
      </dgm:t>
    </dgm:pt>
    <dgm:pt modelId="{0A0B2A4F-4D6E-4E24-985F-AA904372B7CD}" type="parTrans" cxnId="{00C5A985-31EB-4FD8-B1D4-21FFD0650237}">
      <dgm:prSet/>
      <dgm:spPr/>
      <dgm:t>
        <a:bodyPr/>
        <a:lstStyle/>
        <a:p>
          <a:endParaRPr lang="pl-PL"/>
        </a:p>
      </dgm:t>
    </dgm:pt>
    <dgm:pt modelId="{ACF99F90-3211-4804-919B-5798339CBE4C}" type="sibTrans" cxnId="{00C5A985-31EB-4FD8-B1D4-21FFD0650237}">
      <dgm:prSet/>
      <dgm:spPr/>
      <dgm:t>
        <a:bodyPr/>
        <a:lstStyle/>
        <a:p>
          <a:endParaRPr lang="pl-PL"/>
        </a:p>
      </dgm:t>
    </dgm:pt>
    <dgm:pt modelId="{8CF47EE6-B6A1-4B08-BF3B-EE19A8067FE1}" type="pres">
      <dgm:prSet presAssocID="{7AB8EC53-EEA5-4497-8E36-1E75D4AB81B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87ACC2-E601-42D1-8CAA-8B9CAFB21331}" type="pres">
      <dgm:prSet presAssocID="{86E82E8C-3A52-48A4-BBE4-E7A673387559}" presName="hierRoot1" presStyleCnt="0"/>
      <dgm:spPr/>
    </dgm:pt>
    <dgm:pt modelId="{4064CAF7-8DB2-4854-81D9-EF7C413E085F}" type="pres">
      <dgm:prSet presAssocID="{86E82E8C-3A52-48A4-BBE4-E7A673387559}" presName="composite" presStyleCnt="0"/>
      <dgm:spPr/>
    </dgm:pt>
    <dgm:pt modelId="{A18E2F87-E8E9-4C44-891E-9D8F681BC460}" type="pres">
      <dgm:prSet presAssocID="{86E82E8C-3A52-48A4-BBE4-E7A673387559}" presName="background" presStyleLbl="node0" presStyleIdx="0" presStyleCnt="1"/>
      <dgm:spPr>
        <a:solidFill>
          <a:srgbClr val="FFCCFF"/>
        </a:solidFill>
      </dgm:spPr>
    </dgm:pt>
    <dgm:pt modelId="{14BBFD36-AC67-4339-92FA-4C9CEEA88A5B}" type="pres">
      <dgm:prSet presAssocID="{86E82E8C-3A52-48A4-BBE4-E7A673387559}" presName="text" presStyleLbl="fgAcc0" presStyleIdx="0" presStyleCnt="1">
        <dgm:presLayoutVars>
          <dgm:chPref val="3"/>
        </dgm:presLayoutVars>
      </dgm:prSet>
      <dgm:spPr/>
    </dgm:pt>
    <dgm:pt modelId="{2A35D37D-6A95-4A9E-998F-9883079475D6}" type="pres">
      <dgm:prSet presAssocID="{86E82E8C-3A52-48A4-BBE4-E7A673387559}" presName="hierChild2" presStyleCnt="0"/>
      <dgm:spPr/>
    </dgm:pt>
    <dgm:pt modelId="{2FCA8011-FD01-4001-8E60-EF892A841545}" type="pres">
      <dgm:prSet presAssocID="{4DF183E4-C9C4-4115-A323-CEE01F741D4B}" presName="Name10" presStyleLbl="parChTrans1D2" presStyleIdx="0" presStyleCnt="5"/>
      <dgm:spPr/>
    </dgm:pt>
    <dgm:pt modelId="{2D5AB888-52A1-4686-A07D-C360DF732BC5}" type="pres">
      <dgm:prSet presAssocID="{01D2B8FB-90D4-435B-8F87-3483C950D7A9}" presName="hierRoot2" presStyleCnt="0"/>
      <dgm:spPr/>
    </dgm:pt>
    <dgm:pt modelId="{85192CAC-56F8-4CB4-9C19-CAA83EEB8C9F}" type="pres">
      <dgm:prSet presAssocID="{01D2B8FB-90D4-435B-8F87-3483C950D7A9}" presName="composite2" presStyleCnt="0"/>
      <dgm:spPr/>
    </dgm:pt>
    <dgm:pt modelId="{D0ED7D05-6E7C-4239-B3EA-C52470873BD3}" type="pres">
      <dgm:prSet presAssocID="{01D2B8FB-90D4-435B-8F87-3483C950D7A9}" presName="background2" presStyleLbl="node2" presStyleIdx="0" presStyleCnt="5"/>
      <dgm:spPr>
        <a:solidFill>
          <a:srgbClr val="CCECFF"/>
        </a:solidFill>
      </dgm:spPr>
    </dgm:pt>
    <dgm:pt modelId="{9587BEA3-B919-4757-8238-010F70B457F0}" type="pres">
      <dgm:prSet presAssocID="{01D2B8FB-90D4-435B-8F87-3483C950D7A9}" presName="text2" presStyleLbl="fgAcc2" presStyleIdx="0" presStyleCnt="5">
        <dgm:presLayoutVars>
          <dgm:chPref val="3"/>
        </dgm:presLayoutVars>
      </dgm:prSet>
      <dgm:spPr/>
    </dgm:pt>
    <dgm:pt modelId="{B5B1255A-15AC-4896-99EE-FA3D99DB2572}" type="pres">
      <dgm:prSet presAssocID="{01D2B8FB-90D4-435B-8F87-3483C950D7A9}" presName="hierChild3" presStyleCnt="0"/>
      <dgm:spPr/>
    </dgm:pt>
    <dgm:pt modelId="{84A56F64-E480-4B76-8B77-621A5FCE2EAE}" type="pres">
      <dgm:prSet presAssocID="{0A0B2A4F-4D6E-4E24-985F-AA904372B7CD}" presName="Name10" presStyleLbl="parChTrans1D2" presStyleIdx="1" presStyleCnt="5"/>
      <dgm:spPr/>
    </dgm:pt>
    <dgm:pt modelId="{9CD2395D-6336-4FDA-B571-AB3C38A179B4}" type="pres">
      <dgm:prSet presAssocID="{546689D5-42BA-4249-BE90-3CFCE3F70AC8}" presName="hierRoot2" presStyleCnt="0"/>
      <dgm:spPr/>
    </dgm:pt>
    <dgm:pt modelId="{0AE6B812-693D-4B26-AD8B-58C14458C507}" type="pres">
      <dgm:prSet presAssocID="{546689D5-42BA-4249-BE90-3CFCE3F70AC8}" presName="composite2" presStyleCnt="0"/>
      <dgm:spPr/>
    </dgm:pt>
    <dgm:pt modelId="{14D88BF5-D37D-4DDA-9568-FD4B57735A38}" type="pres">
      <dgm:prSet presAssocID="{546689D5-42BA-4249-BE90-3CFCE3F70AC8}" presName="background2" presStyleLbl="node2" presStyleIdx="1" presStyleCnt="5"/>
      <dgm:spPr>
        <a:solidFill>
          <a:srgbClr val="CCECFF"/>
        </a:solidFill>
      </dgm:spPr>
    </dgm:pt>
    <dgm:pt modelId="{15662337-F304-4B9C-A9AF-3495F79E8603}" type="pres">
      <dgm:prSet presAssocID="{546689D5-42BA-4249-BE90-3CFCE3F70AC8}" presName="text2" presStyleLbl="fgAcc2" presStyleIdx="1" presStyleCnt="5">
        <dgm:presLayoutVars>
          <dgm:chPref val="3"/>
        </dgm:presLayoutVars>
      </dgm:prSet>
      <dgm:spPr/>
    </dgm:pt>
    <dgm:pt modelId="{37ECFEAC-EF34-47E2-9E0B-D81E83B3901C}" type="pres">
      <dgm:prSet presAssocID="{546689D5-42BA-4249-BE90-3CFCE3F70AC8}" presName="hierChild3" presStyleCnt="0"/>
      <dgm:spPr/>
    </dgm:pt>
    <dgm:pt modelId="{A48BAD0F-5FF5-4517-894E-F1AD73CE30DB}" type="pres">
      <dgm:prSet presAssocID="{1F55E626-CEC7-40B1-A7B6-BEDA2B6D962D}" presName="Name10" presStyleLbl="parChTrans1D2" presStyleIdx="2" presStyleCnt="5"/>
      <dgm:spPr/>
    </dgm:pt>
    <dgm:pt modelId="{21C459E8-EBB1-423D-9A11-EFBAE79CA91F}" type="pres">
      <dgm:prSet presAssocID="{D2686BDC-A930-46D4-BBD3-21491D2147D6}" presName="hierRoot2" presStyleCnt="0"/>
      <dgm:spPr/>
    </dgm:pt>
    <dgm:pt modelId="{66C89C31-A07F-4A99-B65E-EFA60E4DBF56}" type="pres">
      <dgm:prSet presAssocID="{D2686BDC-A930-46D4-BBD3-21491D2147D6}" presName="composite2" presStyleCnt="0"/>
      <dgm:spPr/>
    </dgm:pt>
    <dgm:pt modelId="{77C83771-DAEC-43E5-8283-2CC25A24EB86}" type="pres">
      <dgm:prSet presAssocID="{D2686BDC-A930-46D4-BBD3-21491D2147D6}" presName="background2" presStyleLbl="node2" presStyleIdx="2" presStyleCnt="5"/>
      <dgm:spPr>
        <a:solidFill>
          <a:srgbClr val="CCECFF"/>
        </a:solidFill>
      </dgm:spPr>
    </dgm:pt>
    <dgm:pt modelId="{946C09F4-335E-40EE-9AE9-E88B5417A201}" type="pres">
      <dgm:prSet presAssocID="{D2686BDC-A930-46D4-BBD3-21491D2147D6}" presName="text2" presStyleLbl="fgAcc2" presStyleIdx="2" presStyleCnt="5">
        <dgm:presLayoutVars>
          <dgm:chPref val="3"/>
        </dgm:presLayoutVars>
      </dgm:prSet>
      <dgm:spPr/>
    </dgm:pt>
    <dgm:pt modelId="{F771D1B1-46D7-47B3-9AA0-BD9DE35256AA}" type="pres">
      <dgm:prSet presAssocID="{D2686BDC-A930-46D4-BBD3-21491D2147D6}" presName="hierChild3" presStyleCnt="0"/>
      <dgm:spPr/>
    </dgm:pt>
    <dgm:pt modelId="{B7D3BB97-9900-4900-91A6-BA8AE1727F43}" type="pres">
      <dgm:prSet presAssocID="{A6F706A3-D6E7-4B1F-91BE-04B26E5B84FA}" presName="Name17" presStyleLbl="parChTrans1D3" presStyleIdx="0" presStyleCnt="1"/>
      <dgm:spPr/>
    </dgm:pt>
    <dgm:pt modelId="{B03BF8DC-5CCA-41CE-BF3F-4BCE6FCBCC91}" type="pres">
      <dgm:prSet presAssocID="{FFB6B5D2-6146-4FB8-B76B-097BCE30FA62}" presName="hierRoot3" presStyleCnt="0"/>
      <dgm:spPr/>
    </dgm:pt>
    <dgm:pt modelId="{24D58D62-74B9-468D-AE16-EF80CB8B0C3D}" type="pres">
      <dgm:prSet presAssocID="{FFB6B5D2-6146-4FB8-B76B-097BCE30FA62}" presName="composite3" presStyleCnt="0"/>
      <dgm:spPr/>
    </dgm:pt>
    <dgm:pt modelId="{C6F4ABCB-038B-4E41-980E-35444F737635}" type="pres">
      <dgm:prSet presAssocID="{FFB6B5D2-6146-4FB8-B76B-097BCE30FA62}" presName="background3" presStyleLbl="node3" presStyleIdx="0" presStyleCnt="1"/>
      <dgm:spPr>
        <a:solidFill>
          <a:srgbClr val="99FF99"/>
        </a:solidFill>
      </dgm:spPr>
    </dgm:pt>
    <dgm:pt modelId="{1585A6D4-1778-4F6A-9EFF-33662E6FF7B7}" type="pres">
      <dgm:prSet presAssocID="{FFB6B5D2-6146-4FB8-B76B-097BCE30FA62}" presName="text3" presStyleLbl="fgAcc3" presStyleIdx="0" presStyleCnt="1">
        <dgm:presLayoutVars>
          <dgm:chPref val="3"/>
        </dgm:presLayoutVars>
      </dgm:prSet>
      <dgm:spPr/>
    </dgm:pt>
    <dgm:pt modelId="{C166F6D1-32CC-44B6-9673-A84D3ABFFE3B}" type="pres">
      <dgm:prSet presAssocID="{FFB6B5D2-6146-4FB8-B76B-097BCE30FA62}" presName="hierChild4" presStyleCnt="0"/>
      <dgm:spPr/>
    </dgm:pt>
    <dgm:pt modelId="{B06D0F04-9790-41BA-9ED2-2BBEFC366AE0}" type="pres">
      <dgm:prSet presAssocID="{C3AB307D-E41C-4AB2-84D1-6E2691DD35E2}" presName="Name10" presStyleLbl="parChTrans1D2" presStyleIdx="3" presStyleCnt="5"/>
      <dgm:spPr/>
    </dgm:pt>
    <dgm:pt modelId="{2C654A36-9EBD-4C4C-8470-2779F484F4AD}" type="pres">
      <dgm:prSet presAssocID="{93617A2B-468C-47F1-88FC-42031C2ECCB6}" presName="hierRoot2" presStyleCnt="0"/>
      <dgm:spPr/>
    </dgm:pt>
    <dgm:pt modelId="{C3C3D0F9-7ED0-48CF-9758-8DA58A91C675}" type="pres">
      <dgm:prSet presAssocID="{93617A2B-468C-47F1-88FC-42031C2ECCB6}" presName="composite2" presStyleCnt="0"/>
      <dgm:spPr/>
    </dgm:pt>
    <dgm:pt modelId="{27CD2622-9DCD-48FD-A88F-31C7EB287232}" type="pres">
      <dgm:prSet presAssocID="{93617A2B-468C-47F1-88FC-42031C2ECCB6}" presName="background2" presStyleLbl="node2" presStyleIdx="3" presStyleCnt="5"/>
      <dgm:spPr>
        <a:solidFill>
          <a:srgbClr val="FFCCFF"/>
        </a:solidFill>
      </dgm:spPr>
    </dgm:pt>
    <dgm:pt modelId="{A192C5D8-3933-44CF-ACB7-C76E16B8A0EE}" type="pres">
      <dgm:prSet presAssocID="{93617A2B-468C-47F1-88FC-42031C2ECCB6}" presName="text2" presStyleLbl="fgAcc2" presStyleIdx="3" presStyleCnt="5">
        <dgm:presLayoutVars>
          <dgm:chPref val="3"/>
        </dgm:presLayoutVars>
      </dgm:prSet>
      <dgm:spPr/>
    </dgm:pt>
    <dgm:pt modelId="{0EF8DC3D-9B59-4E2B-BAAD-C82B76DDD4E6}" type="pres">
      <dgm:prSet presAssocID="{93617A2B-468C-47F1-88FC-42031C2ECCB6}" presName="hierChild3" presStyleCnt="0"/>
      <dgm:spPr/>
    </dgm:pt>
    <dgm:pt modelId="{08AFB6A9-7D13-45C5-9C65-6616E9AF9B65}" type="pres">
      <dgm:prSet presAssocID="{7042FEE6-16AE-4C4E-81BF-BAEC657C9CAA}" presName="Name10" presStyleLbl="parChTrans1D2" presStyleIdx="4" presStyleCnt="5"/>
      <dgm:spPr/>
    </dgm:pt>
    <dgm:pt modelId="{9446DBCF-20A2-48B7-840B-7F9A050471F9}" type="pres">
      <dgm:prSet presAssocID="{6F563D09-3327-4317-ABE4-A2F98E5A6D68}" presName="hierRoot2" presStyleCnt="0"/>
      <dgm:spPr/>
    </dgm:pt>
    <dgm:pt modelId="{4CDE1D7E-03ED-421D-B3EB-AD94E1B167CB}" type="pres">
      <dgm:prSet presAssocID="{6F563D09-3327-4317-ABE4-A2F98E5A6D68}" presName="composite2" presStyleCnt="0"/>
      <dgm:spPr/>
    </dgm:pt>
    <dgm:pt modelId="{85D003B1-0C1C-4C42-AE7F-D5747479C0C6}" type="pres">
      <dgm:prSet presAssocID="{6F563D09-3327-4317-ABE4-A2F98E5A6D68}" presName="background2" presStyleLbl="node2" presStyleIdx="4" presStyleCnt="5"/>
      <dgm:spPr>
        <a:solidFill>
          <a:srgbClr val="FFCCFF"/>
        </a:solidFill>
      </dgm:spPr>
    </dgm:pt>
    <dgm:pt modelId="{A841D088-63BB-4FDE-806A-3D9024401AD1}" type="pres">
      <dgm:prSet presAssocID="{6F563D09-3327-4317-ABE4-A2F98E5A6D68}" presName="text2" presStyleLbl="fgAcc2" presStyleIdx="4" presStyleCnt="5" custLinFactNeighborX="-4180" custLinFactNeighborY="-523">
        <dgm:presLayoutVars>
          <dgm:chPref val="3"/>
        </dgm:presLayoutVars>
      </dgm:prSet>
      <dgm:spPr/>
    </dgm:pt>
    <dgm:pt modelId="{ECFD46AA-8619-4A45-9FCA-8A7D0404394F}" type="pres">
      <dgm:prSet presAssocID="{6F563D09-3327-4317-ABE4-A2F98E5A6D68}" presName="hierChild3" presStyleCnt="0"/>
      <dgm:spPr/>
    </dgm:pt>
  </dgm:ptLst>
  <dgm:cxnLst>
    <dgm:cxn modelId="{CC40B602-0D3A-42AA-9217-0D728A38C6AB}" srcId="{86E82E8C-3A52-48A4-BBE4-E7A673387559}" destId="{D2686BDC-A930-46D4-BBD3-21491D2147D6}" srcOrd="2" destOrd="0" parTransId="{1F55E626-CEC7-40B1-A7B6-BEDA2B6D962D}" sibTransId="{8100FA95-3C92-4A0C-AF8E-85756D8866EB}"/>
    <dgm:cxn modelId="{9299E10B-FC49-4E87-A885-D1939590E20D}" srcId="{7AB8EC53-EEA5-4497-8E36-1E75D4AB81B9}" destId="{86E82E8C-3A52-48A4-BBE4-E7A673387559}" srcOrd="0" destOrd="0" parTransId="{1F32D40A-D437-4636-ABA1-0F3BD8AA1370}" sibTransId="{41DB1914-B1CA-48E7-8885-991AEB2FB89C}"/>
    <dgm:cxn modelId="{4302A718-8A71-4497-8419-0C0942E70D2E}" type="presOf" srcId="{7042FEE6-16AE-4C4E-81BF-BAEC657C9CAA}" destId="{08AFB6A9-7D13-45C5-9C65-6616E9AF9B65}" srcOrd="0" destOrd="0" presId="urn:microsoft.com/office/officeart/2005/8/layout/hierarchy1"/>
    <dgm:cxn modelId="{48EE4A1C-C4BB-47A4-B64C-6B6159AED084}" type="presOf" srcId="{86E82E8C-3A52-48A4-BBE4-E7A673387559}" destId="{14BBFD36-AC67-4339-92FA-4C9CEEA88A5B}" srcOrd="0" destOrd="0" presId="urn:microsoft.com/office/officeart/2005/8/layout/hierarchy1"/>
    <dgm:cxn modelId="{91ABA830-1815-4B07-818C-05745EA77CF1}" srcId="{86E82E8C-3A52-48A4-BBE4-E7A673387559}" destId="{6F563D09-3327-4317-ABE4-A2F98E5A6D68}" srcOrd="4" destOrd="0" parTransId="{7042FEE6-16AE-4C4E-81BF-BAEC657C9CAA}" sibTransId="{3D5F8619-6706-4FFA-8493-D9E5A6A6B54F}"/>
    <dgm:cxn modelId="{90486C4B-34AF-4DF3-97E7-4D0EEFA94E78}" type="presOf" srcId="{01D2B8FB-90D4-435B-8F87-3483C950D7A9}" destId="{9587BEA3-B919-4757-8238-010F70B457F0}" srcOrd="0" destOrd="0" presId="urn:microsoft.com/office/officeart/2005/8/layout/hierarchy1"/>
    <dgm:cxn modelId="{C7FF274E-0555-4364-BE50-9DE935F92588}" srcId="{86E82E8C-3A52-48A4-BBE4-E7A673387559}" destId="{93617A2B-468C-47F1-88FC-42031C2ECCB6}" srcOrd="3" destOrd="0" parTransId="{C3AB307D-E41C-4AB2-84D1-6E2691DD35E2}" sibTransId="{0F931321-B77D-4E58-8843-638428218ADC}"/>
    <dgm:cxn modelId="{5D997A7F-9909-4A70-BD68-D14EAD363FA3}" type="presOf" srcId="{0A0B2A4F-4D6E-4E24-985F-AA904372B7CD}" destId="{84A56F64-E480-4B76-8B77-621A5FCE2EAE}" srcOrd="0" destOrd="0" presId="urn:microsoft.com/office/officeart/2005/8/layout/hierarchy1"/>
    <dgm:cxn modelId="{CE8DA27F-F3D0-48DC-A460-320D67268319}" type="presOf" srcId="{6F563D09-3327-4317-ABE4-A2F98E5A6D68}" destId="{A841D088-63BB-4FDE-806A-3D9024401AD1}" srcOrd="0" destOrd="0" presId="urn:microsoft.com/office/officeart/2005/8/layout/hierarchy1"/>
    <dgm:cxn modelId="{9F7B2482-C6CF-4BBD-810C-8DDBD30CF50E}" type="presOf" srcId="{D2686BDC-A930-46D4-BBD3-21491D2147D6}" destId="{946C09F4-335E-40EE-9AE9-E88B5417A201}" srcOrd="0" destOrd="0" presId="urn:microsoft.com/office/officeart/2005/8/layout/hierarchy1"/>
    <dgm:cxn modelId="{2DFB9684-618E-4A2E-A319-361EF0808B00}" type="presOf" srcId="{A6F706A3-D6E7-4B1F-91BE-04B26E5B84FA}" destId="{B7D3BB97-9900-4900-91A6-BA8AE1727F43}" srcOrd="0" destOrd="0" presId="urn:microsoft.com/office/officeart/2005/8/layout/hierarchy1"/>
    <dgm:cxn modelId="{00C5A985-31EB-4FD8-B1D4-21FFD0650237}" srcId="{86E82E8C-3A52-48A4-BBE4-E7A673387559}" destId="{546689D5-42BA-4249-BE90-3CFCE3F70AC8}" srcOrd="1" destOrd="0" parTransId="{0A0B2A4F-4D6E-4E24-985F-AA904372B7CD}" sibTransId="{ACF99F90-3211-4804-919B-5798339CBE4C}"/>
    <dgm:cxn modelId="{A41009AB-A544-4018-8B83-DED71FC40681}" type="presOf" srcId="{C3AB307D-E41C-4AB2-84D1-6E2691DD35E2}" destId="{B06D0F04-9790-41BA-9ED2-2BBEFC366AE0}" srcOrd="0" destOrd="0" presId="urn:microsoft.com/office/officeart/2005/8/layout/hierarchy1"/>
    <dgm:cxn modelId="{60653DAC-D048-42C3-B536-72B6AEF52532}" type="presOf" srcId="{546689D5-42BA-4249-BE90-3CFCE3F70AC8}" destId="{15662337-F304-4B9C-A9AF-3495F79E8603}" srcOrd="0" destOrd="0" presId="urn:microsoft.com/office/officeart/2005/8/layout/hierarchy1"/>
    <dgm:cxn modelId="{54AC60B4-DABB-4F5C-9D24-8BC79FB2EA8D}" type="presOf" srcId="{1F55E626-CEC7-40B1-A7B6-BEDA2B6D962D}" destId="{A48BAD0F-5FF5-4517-894E-F1AD73CE30DB}" srcOrd="0" destOrd="0" presId="urn:microsoft.com/office/officeart/2005/8/layout/hierarchy1"/>
    <dgm:cxn modelId="{791E6DB8-0382-455F-969C-E2BBBD5D171B}" type="presOf" srcId="{4DF183E4-C9C4-4115-A323-CEE01F741D4B}" destId="{2FCA8011-FD01-4001-8E60-EF892A841545}" srcOrd="0" destOrd="0" presId="urn:microsoft.com/office/officeart/2005/8/layout/hierarchy1"/>
    <dgm:cxn modelId="{EA6782C7-3BFD-48CA-BFE3-73C2A3952153}" srcId="{D2686BDC-A930-46D4-BBD3-21491D2147D6}" destId="{FFB6B5D2-6146-4FB8-B76B-097BCE30FA62}" srcOrd="0" destOrd="0" parTransId="{A6F706A3-D6E7-4B1F-91BE-04B26E5B84FA}" sibTransId="{62F8FA7D-B562-4DD6-B3C2-7F26D679750A}"/>
    <dgm:cxn modelId="{9604EDDA-56B1-4134-9CB4-B55E593953E3}" type="presOf" srcId="{93617A2B-468C-47F1-88FC-42031C2ECCB6}" destId="{A192C5D8-3933-44CF-ACB7-C76E16B8A0EE}" srcOrd="0" destOrd="0" presId="urn:microsoft.com/office/officeart/2005/8/layout/hierarchy1"/>
    <dgm:cxn modelId="{92E81DF0-957C-4505-B5F5-A8121202ED7E}" type="presOf" srcId="{FFB6B5D2-6146-4FB8-B76B-097BCE30FA62}" destId="{1585A6D4-1778-4F6A-9EFF-33662E6FF7B7}" srcOrd="0" destOrd="0" presId="urn:microsoft.com/office/officeart/2005/8/layout/hierarchy1"/>
    <dgm:cxn modelId="{C80967FD-B28C-4238-9918-DB9858A7636F}" srcId="{86E82E8C-3A52-48A4-BBE4-E7A673387559}" destId="{01D2B8FB-90D4-435B-8F87-3483C950D7A9}" srcOrd="0" destOrd="0" parTransId="{4DF183E4-C9C4-4115-A323-CEE01F741D4B}" sibTransId="{CE328902-672D-40A7-99A1-72E32EB936D3}"/>
    <dgm:cxn modelId="{F2DBBCFE-7D2A-4DA8-B14E-12E4D0770B99}" type="presOf" srcId="{7AB8EC53-EEA5-4497-8E36-1E75D4AB81B9}" destId="{8CF47EE6-B6A1-4B08-BF3B-EE19A8067FE1}" srcOrd="0" destOrd="0" presId="urn:microsoft.com/office/officeart/2005/8/layout/hierarchy1"/>
    <dgm:cxn modelId="{E8274817-C3F6-4164-BD2F-E49EDA5B2397}" type="presParOf" srcId="{8CF47EE6-B6A1-4B08-BF3B-EE19A8067FE1}" destId="{CA87ACC2-E601-42D1-8CAA-8B9CAFB21331}" srcOrd="0" destOrd="0" presId="urn:microsoft.com/office/officeart/2005/8/layout/hierarchy1"/>
    <dgm:cxn modelId="{464FBA7C-7EFC-4997-914E-B0CE1F825B66}" type="presParOf" srcId="{CA87ACC2-E601-42D1-8CAA-8B9CAFB21331}" destId="{4064CAF7-8DB2-4854-81D9-EF7C413E085F}" srcOrd="0" destOrd="0" presId="urn:microsoft.com/office/officeart/2005/8/layout/hierarchy1"/>
    <dgm:cxn modelId="{0700153B-88F7-42DA-84C2-65737C20EAB8}" type="presParOf" srcId="{4064CAF7-8DB2-4854-81D9-EF7C413E085F}" destId="{A18E2F87-E8E9-4C44-891E-9D8F681BC460}" srcOrd="0" destOrd="0" presId="urn:microsoft.com/office/officeart/2005/8/layout/hierarchy1"/>
    <dgm:cxn modelId="{82B9B229-24A0-406B-A02C-D0D290A42103}" type="presParOf" srcId="{4064CAF7-8DB2-4854-81D9-EF7C413E085F}" destId="{14BBFD36-AC67-4339-92FA-4C9CEEA88A5B}" srcOrd="1" destOrd="0" presId="urn:microsoft.com/office/officeart/2005/8/layout/hierarchy1"/>
    <dgm:cxn modelId="{312D5A45-9253-4153-8E29-E2585073504F}" type="presParOf" srcId="{CA87ACC2-E601-42D1-8CAA-8B9CAFB21331}" destId="{2A35D37D-6A95-4A9E-998F-9883079475D6}" srcOrd="1" destOrd="0" presId="urn:microsoft.com/office/officeart/2005/8/layout/hierarchy1"/>
    <dgm:cxn modelId="{5B21026B-5B52-4EE3-83F7-6EF05E721B81}" type="presParOf" srcId="{2A35D37D-6A95-4A9E-998F-9883079475D6}" destId="{2FCA8011-FD01-4001-8E60-EF892A841545}" srcOrd="0" destOrd="0" presId="urn:microsoft.com/office/officeart/2005/8/layout/hierarchy1"/>
    <dgm:cxn modelId="{0A877C4A-D401-4E3A-92C4-45990CFBF704}" type="presParOf" srcId="{2A35D37D-6A95-4A9E-998F-9883079475D6}" destId="{2D5AB888-52A1-4686-A07D-C360DF732BC5}" srcOrd="1" destOrd="0" presId="urn:microsoft.com/office/officeart/2005/8/layout/hierarchy1"/>
    <dgm:cxn modelId="{9ABC5B37-4D35-4BF7-A266-8F6C0BC4C343}" type="presParOf" srcId="{2D5AB888-52A1-4686-A07D-C360DF732BC5}" destId="{85192CAC-56F8-4CB4-9C19-CAA83EEB8C9F}" srcOrd="0" destOrd="0" presId="urn:microsoft.com/office/officeart/2005/8/layout/hierarchy1"/>
    <dgm:cxn modelId="{67183621-6D53-4B04-859C-76940471E9B8}" type="presParOf" srcId="{85192CAC-56F8-4CB4-9C19-CAA83EEB8C9F}" destId="{D0ED7D05-6E7C-4239-B3EA-C52470873BD3}" srcOrd="0" destOrd="0" presId="urn:microsoft.com/office/officeart/2005/8/layout/hierarchy1"/>
    <dgm:cxn modelId="{4496A3A8-4196-49C0-87D6-B212C05C2674}" type="presParOf" srcId="{85192CAC-56F8-4CB4-9C19-CAA83EEB8C9F}" destId="{9587BEA3-B919-4757-8238-010F70B457F0}" srcOrd="1" destOrd="0" presId="urn:microsoft.com/office/officeart/2005/8/layout/hierarchy1"/>
    <dgm:cxn modelId="{44BAA874-C12B-490A-A22E-C96A88AA9A17}" type="presParOf" srcId="{2D5AB888-52A1-4686-A07D-C360DF732BC5}" destId="{B5B1255A-15AC-4896-99EE-FA3D99DB2572}" srcOrd="1" destOrd="0" presId="urn:microsoft.com/office/officeart/2005/8/layout/hierarchy1"/>
    <dgm:cxn modelId="{792CB3B2-A1BA-409E-86C4-33A1859FFD2D}" type="presParOf" srcId="{2A35D37D-6A95-4A9E-998F-9883079475D6}" destId="{84A56F64-E480-4B76-8B77-621A5FCE2EAE}" srcOrd="2" destOrd="0" presId="urn:microsoft.com/office/officeart/2005/8/layout/hierarchy1"/>
    <dgm:cxn modelId="{3D1A0EF1-4CD4-4DD4-BDEA-85CDB22FBC50}" type="presParOf" srcId="{2A35D37D-6A95-4A9E-998F-9883079475D6}" destId="{9CD2395D-6336-4FDA-B571-AB3C38A179B4}" srcOrd="3" destOrd="0" presId="urn:microsoft.com/office/officeart/2005/8/layout/hierarchy1"/>
    <dgm:cxn modelId="{9AB6AE61-D93B-493B-B030-B120176EB0AE}" type="presParOf" srcId="{9CD2395D-6336-4FDA-B571-AB3C38A179B4}" destId="{0AE6B812-693D-4B26-AD8B-58C14458C507}" srcOrd="0" destOrd="0" presId="urn:microsoft.com/office/officeart/2005/8/layout/hierarchy1"/>
    <dgm:cxn modelId="{25E6C7E9-77E5-454B-B572-86F8D5B13B4B}" type="presParOf" srcId="{0AE6B812-693D-4B26-AD8B-58C14458C507}" destId="{14D88BF5-D37D-4DDA-9568-FD4B57735A38}" srcOrd="0" destOrd="0" presId="urn:microsoft.com/office/officeart/2005/8/layout/hierarchy1"/>
    <dgm:cxn modelId="{6971A03E-3452-4653-89B4-7800999DC631}" type="presParOf" srcId="{0AE6B812-693D-4B26-AD8B-58C14458C507}" destId="{15662337-F304-4B9C-A9AF-3495F79E8603}" srcOrd="1" destOrd="0" presId="urn:microsoft.com/office/officeart/2005/8/layout/hierarchy1"/>
    <dgm:cxn modelId="{C41A4DC0-065E-42B6-ADC9-5531FD2B24C9}" type="presParOf" srcId="{9CD2395D-6336-4FDA-B571-AB3C38A179B4}" destId="{37ECFEAC-EF34-47E2-9E0B-D81E83B3901C}" srcOrd="1" destOrd="0" presId="urn:microsoft.com/office/officeart/2005/8/layout/hierarchy1"/>
    <dgm:cxn modelId="{2E3EC3B8-B808-44DF-A473-21D782D3EF7A}" type="presParOf" srcId="{2A35D37D-6A95-4A9E-998F-9883079475D6}" destId="{A48BAD0F-5FF5-4517-894E-F1AD73CE30DB}" srcOrd="4" destOrd="0" presId="urn:microsoft.com/office/officeart/2005/8/layout/hierarchy1"/>
    <dgm:cxn modelId="{9723C5A4-21F6-46CE-811A-4042C9AED215}" type="presParOf" srcId="{2A35D37D-6A95-4A9E-998F-9883079475D6}" destId="{21C459E8-EBB1-423D-9A11-EFBAE79CA91F}" srcOrd="5" destOrd="0" presId="urn:microsoft.com/office/officeart/2005/8/layout/hierarchy1"/>
    <dgm:cxn modelId="{63B6E607-3EAD-4467-B4BD-85D1661BF1FC}" type="presParOf" srcId="{21C459E8-EBB1-423D-9A11-EFBAE79CA91F}" destId="{66C89C31-A07F-4A99-B65E-EFA60E4DBF56}" srcOrd="0" destOrd="0" presId="urn:microsoft.com/office/officeart/2005/8/layout/hierarchy1"/>
    <dgm:cxn modelId="{612C1238-4A57-4FAE-A515-881008463DC6}" type="presParOf" srcId="{66C89C31-A07F-4A99-B65E-EFA60E4DBF56}" destId="{77C83771-DAEC-43E5-8283-2CC25A24EB86}" srcOrd="0" destOrd="0" presId="urn:microsoft.com/office/officeart/2005/8/layout/hierarchy1"/>
    <dgm:cxn modelId="{55C301B9-8B2C-4411-96F7-0253833600D5}" type="presParOf" srcId="{66C89C31-A07F-4A99-B65E-EFA60E4DBF56}" destId="{946C09F4-335E-40EE-9AE9-E88B5417A201}" srcOrd="1" destOrd="0" presId="urn:microsoft.com/office/officeart/2005/8/layout/hierarchy1"/>
    <dgm:cxn modelId="{96238C2E-D7C8-4005-BAC6-B624AFF63E28}" type="presParOf" srcId="{21C459E8-EBB1-423D-9A11-EFBAE79CA91F}" destId="{F771D1B1-46D7-47B3-9AA0-BD9DE35256AA}" srcOrd="1" destOrd="0" presId="urn:microsoft.com/office/officeart/2005/8/layout/hierarchy1"/>
    <dgm:cxn modelId="{860258B6-1F49-4C49-B303-4544432C276A}" type="presParOf" srcId="{F771D1B1-46D7-47B3-9AA0-BD9DE35256AA}" destId="{B7D3BB97-9900-4900-91A6-BA8AE1727F43}" srcOrd="0" destOrd="0" presId="urn:microsoft.com/office/officeart/2005/8/layout/hierarchy1"/>
    <dgm:cxn modelId="{A12597F4-9BA0-4C09-8D17-EDCF4D8EE979}" type="presParOf" srcId="{F771D1B1-46D7-47B3-9AA0-BD9DE35256AA}" destId="{B03BF8DC-5CCA-41CE-BF3F-4BCE6FCBCC91}" srcOrd="1" destOrd="0" presId="urn:microsoft.com/office/officeart/2005/8/layout/hierarchy1"/>
    <dgm:cxn modelId="{8D5F49EF-E9B5-4A31-9D3A-C129B4949535}" type="presParOf" srcId="{B03BF8DC-5CCA-41CE-BF3F-4BCE6FCBCC91}" destId="{24D58D62-74B9-468D-AE16-EF80CB8B0C3D}" srcOrd="0" destOrd="0" presId="urn:microsoft.com/office/officeart/2005/8/layout/hierarchy1"/>
    <dgm:cxn modelId="{93B9B029-C0A8-45BB-9A8E-5D23A2A6E239}" type="presParOf" srcId="{24D58D62-74B9-468D-AE16-EF80CB8B0C3D}" destId="{C6F4ABCB-038B-4E41-980E-35444F737635}" srcOrd="0" destOrd="0" presId="urn:microsoft.com/office/officeart/2005/8/layout/hierarchy1"/>
    <dgm:cxn modelId="{3003FF98-40FE-47CF-B608-80C9EF4484D8}" type="presParOf" srcId="{24D58D62-74B9-468D-AE16-EF80CB8B0C3D}" destId="{1585A6D4-1778-4F6A-9EFF-33662E6FF7B7}" srcOrd="1" destOrd="0" presId="urn:microsoft.com/office/officeart/2005/8/layout/hierarchy1"/>
    <dgm:cxn modelId="{698ECD5E-3B34-4E77-88DF-9CB5C5752003}" type="presParOf" srcId="{B03BF8DC-5CCA-41CE-BF3F-4BCE6FCBCC91}" destId="{C166F6D1-32CC-44B6-9673-A84D3ABFFE3B}" srcOrd="1" destOrd="0" presId="urn:microsoft.com/office/officeart/2005/8/layout/hierarchy1"/>
    <dgm:cxn modelId="{FF909020-24CC-4BAE-A087-AFA1834CED8E}" type="presParOf" srcId="{2A35D37D-6A95-4A9E-998F-9883079475D6}" destId="{B06D0F04-9790-41BA-9ED2-2BBEFC366AE0}" srcOrd="6" destOrd="0" presId="urn:microsoft.com/office/officeart/2005/8/layout/hierarchy1"/>
    <dgm:cxn modelId="{1FDEABA5-A2E5-489E-B49E-9C29AF2CC312}" type="presParOf" srcId="{2A35D37D-6A95-4A9E-998F-9883079475D6}" destId="{2C654A36-9EBD-4C4C-8470-2779F484F4AD}" srcOrd="7" destOrd="0" presId="urn:microsoft.com/office/officeart/2005/8/layout/hierarchy1"/>
    <dgm:cxn modelId="{F56ABCB1-02FB-4125-9997-87BFF9887487}" type="presParOf" srcId="{2C654A36-9EBD-4C4C-8470-2779F484F4AD}" destId="{C3C3D0F9-7ED0-48CF-9758-8DA58A91C675}" srcOrd="0" destOrd="0" presId="urn:microsoft.com/office/officeart/2005/8/layout/hierarchy1"/>
    <dgm:cxn modelId="{2E6FEE74-20FE-499B-80EF-F3FD5F8E24E8}" type="presParOf" srcId="{C3C3D0F9-7ED0-48CF-9758-8DA58A91C675}" destId="{27CD2622-9DCD-48FD-A88F-31C7EB287232}" srcOrd="0" destOrd="0" presId="urn:microsoft.com/office/officeart/2005/8/layout/hierarchy1"/>
    <dgm:cxn modelId="{60C0CA55-084D-4AE2-A78A-D53D73C607E2}" type="presParOf" srcId="{C3C3D0F9-7ED0-48CF-9758-8DA58A91C675}" destId="{A192C5D8-3933-44CF-ACB7-C76E16B8A0EE}" srcOrd="1" destOrd="0" presId="urn:microsoft.com/office/officeart/2005/8/layout/hierarchy1"/>
    <dgm:cxn modelId="{FE43B70B-DF04-421D-B90D-6CD67F005383}" type="presParOf" srcId="{2C654A36-9EBD-4C4C-8470-2779F484F4AD}" destId="{0EF8DC3D-9B59-4E2B-BAAD-C82B76DDD4E6}" srcOrd="1" destOrd="0" presId="urn:microsoft.com/office/officeart/2005/8/layout/hierarchy1"/>
    <dgm:cxn modelId="{33979DFD-77F3-4CBB-AF01-6ED078392677}" type="presParOf" srcId="{2A35D37D-6A95-4A9E-998F-9883079475D6}" destId="{08AFB6A9-7D13-45C5-9C65-6616E9AF9B65}" srcOrd="8" destOrd="0" presId="urn:microsoft.com/office/officeart/2005/8/layout/hierarchy1"/>
    <dgm:cxn modelId="{2D18859A-81D9-4CE9-BE88-6DEEEBAA4BEE}" type="presParOf" srcId="{2A35D37D-6A95-4A9E-998F-9883079475D6}" destId="{9446DBCF-20A2-48B7-840B-7F9A050471F9}" srcOrd="9" destOrd="0" presId="urn:microsoft.com/office/officeart/2005/8/layout/hierarchy1"/>
    <dgm:cxn modelId="{7B57B2BB-716E-4070-BCE2-943793769AB6}" type="presParOf" srcId="{9446DBCF-20A2-48B7-840B-7F9A050471F9}" destId="{4CDE1D7E-03ED-421D-B3EB-AD94E1B167CB}" srcOrd="0" destOrd="0" presId="urn:microsoft.com/office/officeart/2005/8/layout/hierarchy1"/>
    <dgm:cxn modelId="{63318714-9C57-43F5-AC9D-9A1939F82B47}" type="presParOf" srcId="{4CDE1D7E-03ED-421D-B3EB-AD94E1B167CB}" destId="{85D003B1-0C1C-4C42-AE7F-D5747479C0C6}" srcOrd="0" destOrd="0" presId="urn:microsoft.com/office/officeart/2005/8/layout/hierarchy1"/>
    <dgm:cxn modelId="{596EEA76-A53D-4857-8947-E68A7C7F1EDE}" type="presParOf" srcId="{4CDE1D7E-03ED-421D-B3EB-AD94E1B167CB}" destId="{A841D088-63BB-4FDE-806A-3D9024401AD1}" srcOrd="1" destOrd="0" presId="urn:microsoft.com/office/officeart/2005/8/layout/hierarchy1"/>
    <dgm:cxn modelId="{9DF84EC0-E651-4580-B72E-F83B6B7F7B3B}" type="presParOf" srcId="{9446DBCF-20A2-48B7-840B-7F9A050471F9}" destId="{ECFD46AA-8619-4A45-9FCA-8A7D0404394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B8EC53-EEA5-4497-8E36-1E75D4AB81B9}" type="doc">
      <dgm:prSet loTypeId="urn:microsoft.com/office/officeart/2005/8/layout/radial3" loCatId="cycle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C4321310-8AAD-4EA5-AA8A-8AA91843B09D}">
      <dgm:prSet custT="1"/>
      <dgm:spPr>
        <a:solidFill>
          <a:srgbClr val="FFCCFF"/>
        </a:solidFill>
      </dgm:spPr>
      <dgm:t>
        <a:bodyPr/>
        <a:lstStyle/>
        <a:p>
          <a:r>
            <a:rPr lang="pl-PL" sz="1200" dirty="0">
              <a:latin typeface="Arial Narrow" pitchFamily="34" charset="0"/>
            </a:rPr>
            <a:t>SKIEROWANI PRZEZ URZĄD PRACY DO PRAC INTERWENCYJ-NYCH –  </a:t>
          </a:r>
          <a:br>
            <a:rPr lang="pl-PL" sz="1200" dirty="0">
              <a:latin typeface="Arial Narrow" pitchFamily="34" charset="0"/>
            </a:rPr>
          </a:br>
          <a:r>
            <a:rPr lang="pl-PL" sz="1200" b="1" dirty="0">
              <a:latin typeface="Arial Narrow" pitchFamily="34" charset="0"/>
            </a:rPr>
            <a:t> 0 OSÓB</a:t>
          </a:r>
        </a:p>
      </dgm:t>
    </dgm:pt>
    <dgm:pt modelId="{052D01EF-2A66-4AE1-95FA-BE51B5E03B23}" type="parTrans" cxnId="{F1D08EEE-0DF2-4F30-9AFA-C266B6688D41}">
      <dgm:prSet/>
      <dgm:spPr/>
      <dgm:t>
        <a:bodyPr/>
        <a:lstStyle/>
        <a:p>
          <a:endParaRPr lang="pl-PL"/>
        </a:p>
      </dgm:t>
    </dgm:pt>
    <dgm:pt modelId="{B9719032-7249-4AA9-AEBC-237E4E199545}" type="sibTrans" cxnId="{F1D08EEE-0DF2-4F30-9AFA-C266B6688D41}">
      <dgm:prSet/>
      <dgm:spPr/>
      <dgm:t>
        <a:bodyPr/>
        <a:lstStyle/>
        <a:p>
          <a:endParaRPr lang="pl-PL"/>
        </a:p>
      </dgm:t>
    </dgm:pt>
    <dgm:pt modelId="{566A9C14-519C-4002-B829-45C2362B8948}">
      <dgm:prSet custT="1"/>
      <dgm:spPr>
        <a:solidFill>
          <a:srgbClr val="FFCCFF"/>
        </a:solidFill>
      </dgm:spPr>
      <dgm:t>
        <a:bodyPr/>
        <a:lstStyle/>
        <a:p>
          <a:r>
            <a:rPr lang="pl-PL" sz="1200" dirty="0">
              <a:latin typeface="Arial Narrow" pitchFamily="34" charset="0"/>
            </a:rPr>
            <a:t>SKIEROWANI PRZEZ URZĄD PRACY DO ODYCIA STAŻU–     </a:t>
          </a:r>
          <a:br>
            <a:rPr lang="pl-PL" sz="1200" dirty="0">
              <a:latin typeface="Arial Narrow" pitchFamily="34" charset="0"/>
            </a:rPr>
          </a:br>
          <a:r>
            <a:rPr lang="pl-PL" sz="1200" b="1" dirty="0">
              <a:latin typeface="Arial Narrow" pitchFamily="34" charset="0"/>
            </a:rPr>
            <a:t> 0</a:t>
          </a:r>
          <a:r>
            <a:rPr lang="pl-PL" sz="1200" dirty="0">
              <a:latin typeface="Arial Narrow" pitchFamily="34" charset="0"/>
            </a:rPr>
            <a:t> </a:t>
          </a:r>
          <a:r>
            <a:rPr lang="pl-PL" sz="1200" b="1" dirty="0">
              <a:latin typeface="Arial Narrow" pitchFamily="34" charset="0"/>
            </a:rPr>
            <a:t>OSÓB</a:t>
          </a:r>
        </a:p>
        <a:p>
          <a:endParaRPr lang="pl-PL" sz="1200" b="1" dirty="0">
            <a:latin typeface="Arial Narrow" pitchFamily="34" charset="0"/>
          </a:endParaRPr>
        </a:p>
      </dgm:t>
    </dgm:pt>
    <dgm:pt modelId="{D4539BC5-8E01-49B9-ADD5-41B98D777BD0}" type="parTrans" cxnId="{390D0898-8197-4DF1-A787-319D765091EA}">
      <dgm:prSet/>
      <dgm:spPr/>
      <dgm:t>
        <a:bodyPr/>
        <a:lstStyle/>
        <a:p>
          <a:endParaRPr lang="pl-PL"/>
        </a:p>
      </dgm:t>
    </dgm:pt>
    <dgm:pt modelId="{E180BB6A-FED7-4E4A-ACB7-B90485BB9656}" type="sibTrans" cxnId="{390D0898-8197-4DF1-A787-319D765091EA}">
      <dgm:prSet/>
      <dgm:spPr/>
      <dgm:t>
        <a:bodyPr/>
        <a:lstStyle/>
        <a:p>
          <a:endParaRPr lang="pl-PL"/>
        </a:p>
      </dgm:t>
    </dgm:pt>
    <dgm:pt modelId="{01D2B8FB-90D4-435B-8F87-3483C950D7A9}">
      <dgm:prSet phldrT="[Tekst]" custT="1"/>
      <dgm:spPr>
        <a:solidFill>
          <a:srgbClr val="FFCCFF"/>
        </a:solidFill>
      </dgm:spPr>
      <dgm:t>
        <a:bodyPr/>
        <a:lstStyle/>
        <a:p>
          <a:pPr algn="ctr"/>
          <a:r>
            <a:rPr lang="pl-PL" sz="1200" dirty="0">
              <a:latin typeface="Arial Narrow" pitchFamily="34" charset="0"/>
            </a:rPr>
            <a:t>SKIEROWANI PRZEZ URZĄD PRACY DO ROBÓT PUBLICZNYCH – </a:t>
          </a:r>
        </a:p>
        <a:p>
          <a:pPr algn="ctr"/>
          <a:r>
            <a:rPr lang="pl-PL" sz="1200" b="1" dirty="0">
              <a:latin typeface="Arial Narrow" pitchFamily="34" charset="0"/>
            </a:rPr>
            <a:t>4 OSÓBY</a:t>
          </a:r>
        </a:p>
      </dgm:t>
    </dgm:pt>
    <dgm:pt modelId="{CE328902-672D-40A7-99A1-72E32EB936D3}" type="sibTrans" cxnId="{C80967FD-B28C-4238-9918-DB9858A7636F}">
      <dgm:prSet/>
      <dgm:spPr/>
      <dgm:t>
        <a:bodyPr/>
        <a:lstStyle/>
        <a:p>
          <a:endParaRPr lang="pl-PL"/>
        </a:p>
      </dgm:t>
    </dgm:pt>
    <dgm:pt modelId="{4DF183E4-C9C4-4115-A323-CEE01F741D4B}" type="parTrans" cxnId="{C80967FD-B28C-4238-9918-DB9858A7636F}">
      <dgm:prSet/>
      <dgm:spPr/>
      <dgm:t>
        <a:bodyPr/>
        <a:lstStyle/>
        <a:p>
          <a:endParaRPr lang="pl-PL"/>
        </a:p>
      </dgm:t>
    </dgm:pt>
    <dgm:pt modelId="{86E82E8C-3A52-48A4-BBE4-E7A673387559}">
      <dgm:prSet phldrT="[Tekst]"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ctr"/>
          <a:r>
            <a:rPr lang="pl-PL" sz="1400" dirty="0">
              <a:latin typeface="Arial Narrow" pitchFamily="34" charset="0"/>
            </a:rPr>
            <a:t>PRACOWNICY STALI  - </a:t>
          </a:r>
          <a:r>
            <a:rPr lang="pl-PL" sz="1400" b="1" dirty="0">
              <a:latin typeface="Arial Narrow" pitchFamily="34" charset="0"/>
            </a:rPr>
            <a:t>12 OSÓB:</a:t>
          </a:r>
        </a:p>
        <a:p>
          <a:pPr algn="ctr"/>
          <a:r>
            <a:rPr lang="pl-PL" sz="1400" dirty="0">
              <a:latin typeface="Arial Narrow" pitchFamily="34" charset="0"/>
            </a:rPr>
            <a:t>1. UMYSŁOWI – 5</a:t>
          </a:r>
          <a:endParaRPr lang="pl-PL" sz="1400" b="1" dirty="0">
            <a:latin typeface="Arial Narrow" pitchFamily="34" charset="0"/>
          </a:endParaRPr>
        </a:p>
        <a:p>
          <a:pPr algn="ctr"/>
          <a:r>
            <a:rPr lang="pl-PL" sz="1400" dirty="0">
              <a:latin typeface="Arial Narrow" pitchFamily="34" charset="0"/>
            </a:rPr>
            <a:t>2. FIZYCZNI - 7</a:t>
          </a:r>
          <a:endParaRPr lang="pl-PL" sz="1400" b="1" dirty="0">
            <a:latin typeface="Arial Narrow" pitchFamily="34" charset="0"/>
          </a:endParaRPr>
        </a:p>
      </dgm:t>
    </dgm:pt>
    <dgm:pt modelId="{41DB1914-B1CA-48E7-8885-991AEB2FB89C}" type="sibTrans" cxnId="{9299E10B-FC49-4E87-A885-D1939590E20D}">
      <dgm:prSet/>
      <dgm:spPr/>
      <dgm:t>
        <a:bodyPr/>
        <a:lstStyle/>
        <a:p>
          <a:endParaRPr lang="pl-PL"/>
        </a:p>
      </dgm:t>
    </dgm:pt>
    <dgm:pt modelId="{1F32D40A-D437-4636-ABA1-0F3BD8AA1370}" type="parTrans" cxnId="{9299E10B-FC49-4E87-A885-D1939590E20D}">
      <dgm:prSet/>
      <dgm:spPr/>
      <dgm:t>
        <a:bodyPr/>
        <a:lstStyle/>
        <a:p>
          <a:endParaRPr lang="pl-PL"/>
        </a:p>
      </dgm:t>
    </dgm:pt>
    <dgm:pt modelId="{93617A2B-468C-47F1-88FC-42031C2ECCB6}">
      <dgm:prSet/>
      <dgm:spPr>
        <a:solidFill>
          <a:srgbClr val="FFCCFF"/>
        </a:solidFill>
      </dgm:spPr>
      <dgm:t>
        <a:bodyPr/>
        <a:lstStyle/>
        <a:p>
          <a:r>
            <a:rPr lang="pl-PL" dirty="0">
              <a:latin typeface="Arial Narrow" pitchFamily="34" charset="0"/>
            </a:rPr>
            <a:t>SKIEROWANI PRZEZ SĄD DO ODBYCIA KARY – </a:t>
          </a:r>
          <a:br>
            <a:rPr lang="pl-PL" dirty="0">
              <a:latin typeface="Arial Narrow" pitchFamily="34" charset="0"/>
            </a:rPr>
          </a:br>
          <a:r>
            <a:rPr lang="pl-PL" dirty="0">
              <a:latin typeface="Arial Narrow" pitchFamily="34" charset="0"/>
            </a:rPr>
            <a:t>28</a:t>
          </a:r>
          <a:r>
            <a:rPr lang="pl-PL" b="1" dirty="0">
              <a:latin typeface="Arial Narrow" pitchFamily="34" charset="0"/>
            </a:rPr>
            <a:t> OSÓB</a:t>
          </a:r>
        </a:p>
      </dgm:t>
    </dgm:pt>
    <dgm:pt modelId="{0F931321-B77D-4E58-8843-638428218ADC}" type="sibTrans" cxnId="{C7FF274E-0555-4364-BE50-9DE935F92588}">
      <dgm:prSet/>
      <dgm:spPr/>
      <dgm:t>
        <a:bodyPr/>
        <a:lstStyle/>
        <a:p>
          <a:endParaRPr lang="pl-PL"/>
        </a:p>
      </dgm:t>
    </dgm:pt>
    <dgm:pt modelId="{C3AB307D-E41C-4AB2-84D1-6E2691DD35E2}" type="parTrans" cxnId="{C7FF274E-0555-4364-BE50-9DE935F92588}">
      <dgm:prSet/>
      <dgm:spPr/>
      <dgm:t>
        <a:bodyPr/>
        <a:lstStyle/>
        <a:p>
          <a:endParaRPr lang="pl-PL"/>
        </a:p>
      </dgm:t>
    </dgm:pt>
    <dgm:pt modelId="{8B9E9C10-17EF-4868-B802-32EBF084690C}" type="pres">
      <dgm:prSet presAssocID="{7AB8EC53-EEA5-4497-8E36-1E75D4AB81B9}" presName="composite" presStyleCnt="0">
        <dgm:presLayoutVars>
          <dgm:chMax val="1"/>
          <dgm:dir/>
          <dgm:resizeHandles val="exact"/>
        </dgm:presLayoutVars>
      </dgm:prSet>
      <dgm:spPr/>
    </dgm:pt>
    <dgm:pt modelId="{050032F1-D99C-4DAD-98AB-B40087E24F18}" type="pres">
      <dgm:prSet presAssocID="{7AB8EC53-EEA5-4497-8E36-1E75D4AB81B9}" presName="radial" presStyleCnt="0">
        <dgm:presLayoutVars>
          <dgm:animLvl val="ctr"/>
        </dgm:presLayoutVars>
      </dgm:prSet>
      <dgm:spPr/>
    </dgm:pt>
    <dgm:pt modelId="{7FB759A4-10D9-41DB-8005-3118C88C1EAF}" type="pres">
      <dgm:prSet presAssocID="{86E82E8C-3A52-48A4-BBE4-E7A673387559}" presName="centerShape" presStyleLbl="vennNode1" presStyleIdx="0" presStyleCnt="5" custLinFactNeighborX="-805" custLinFactNeighborY="1009"/>
      <dgm:spPr/>
    </dgm:pt>
    <dgm:pt modelId="{0D60C007-C45E-41E9-BFB3-65E6182A10D6}" type="pres">
      <dgm:prSet presAssocID="{01D2B8FB-90D4-435B-8F87-3483C950D7A9}" presName="node" presStyleLbl="vennNode1" presStyleIdx="1" presStyleCnt="5" custScaleX="219010" custScaleY="88402" custRadScaleRad="97817" custRadScaleInc="-1905">
        <dgm:presLayoutVars>
          <dgm:bulletEnabled val="1"/>
        </dgm:presLayoutVars>
      </dgm:prSet>
      <dgm:spPr/>
    </dgm:pt>
    <dgm:pt modelId="{373C8382-F378-44A8-9A6F-63C146BD7333}" type="pres">
      <dgm:prSet presAssocID="{93617A2B-468C-47F1-88FC-42031C2ECCB6}" presName="node" presStyleLbl="vennNode1" presStyleIdx="2" presStyleCnt="5" custScaleX="137127" custScaleY="111647" custRadScaleRad="106406" custRadScaleInc="1208">
        <dgm:presLayoutVars>
          <dgm:bulletEnabled val="1"/>
        </dgm:presLayoutVars>
      </dgm:prSet>
      <dgm:spPr/>
    </dgm:pt>
    <dgm:pt modelId="{56439EAF-EB02-4A21-B02C-CCED92D18718}" type="pres">
      <dgm:prSet presAssocID="{566A9C14-519C-4002-B829-45C2362B8948}" presName="node" presStyleLbl="vennNode1" presStyleIdx="3" presStyleCnt="5" custScaleX="141109" custScaleY="115950" custRadScaleRad="100284" custRadScaleInc="2391">
        <dgm:presLayoutVars>
          <dgm:bulletEnabled val="1"/>
        </dgm:presLayoutVars>
      </dgm:prSet>
      <dgm:spPr/>
    </dgm:pt>
    <dgm:pt modelId="{8614361B-0C77-4A66-BCA4-33725AE04E73}" type="pres">
      <dgm:prSet presAssocID="{C4321310-8AAD-4EA5-AA8A-8AA91843B09D}" presName="node" presStyleLbl="vennNode1" presStyleIdx="4" presStyleCnt="5" custScaleX="143649">
        <dgm:presLayoutVars>
          <dgm:bulletEnabled val="1"/>
        </dgm:presLayoutVars>
      </dgm:prSet>
      <dgm:spPr/>
    </dgm:pt>
  </dgm:ptLst>
  <dgm:cxnLst>
    <dgm:cxn modelId="{9299E10B-FC49-4E87-A885-D1939590E20D}" srcId="{7AB8EC53-EEA5-4497-8E36-1E75D4AB81B9}" destId="{86E82E8C-3A52-48A4-BBE4-E7A673387559}" srcOrd="0" destOrd="0" parTransId="{1F32D40A-D437-4636-ABA1-0F3BD8AA1370}" sibTransId="{41DB1914-B1CA-48E7-8885-991AEB2FB89C}"/>
    <dgm:cxn modelId="{B5693410-89BA-4109-BCC0-F24ECBFF68AF}" type="presOf" srcId="{566A9C14-519C-4002-B829-45C2362B8948}" destId="{56439EAF-EB02-4A21-B02C-CCED92D18718}" srcOrd="0" destOrd="0" presId="urn:microsoft.com/office/officeart/2005/8/layout/radial3"/>
    <dgm:cxn modelId="{C96CD214-F495-490F-A681-827FDCF5B62C}" type="presOf" srcId="{93617A2B-468C-47F1-88FC-42031C2ECCB6}" destId="{373C8382-F378-44A8-9A6F-63C146BD7333}" srcOrd="0" destOrd="0" presId="urn:microsoft.com/office/officeart/2005/8/layout/radial3"/>
    <dgm:cxn modelId="{0B440619-013E-40A5-8C50-3ADDD12D8785}" type="presOf" srcId="{01D2B8FB-90D4-435B-8F87-3483C950D7A9}" destId="{0D60C007-C45E-41E9-BFB3-65E6182A10D6}" srcOrd="0" destOrd="0" presId="urn:microsoft.com/office/officeart/2005/8/layout/radial3"/>
    <dgm:cxn modelId="{C7FF274E-0555-4364-BE50-9DE935F92588}" srcId="{86E82E8C-3A52-48A4-BBE4-E7A673387559}" destId="{93617A2B-468C-47F1-88FC-42031C2ECCB6}" srcOrd="1" destOrd="0" parTransId="{C3AB307D-E41C-4AB2-84D1-6E2691DD35E2}" sibTransId="{0F931321-B77D-4E58-8843-638428218ADC}"/>
    <dgm:cxn modelId="{F0492D54-23E3-4BA5-A5AB-5D3251DE3243}" type="presOf" srcId="{7AB8EC53-EEA5-4497-8E36-1E75D4AB81B9}" destId="{8B9E9C10-17EF-4868-B802-32EBF084690C}" srcOrd="0" destOrd="0" presId="urn:microsoft.com/office/officeart/2005/8/layout/radial3"/>
    <dgm:cxn modelId="{390D0898-8197-4DF1-A787-319D765091EA}" srcId="{86E82E8C-3A52-48A4-BBE4-E7A673387559}" destId="{566A9C14-519C-4002-B829-45C2362B8948}" srcOrd="2" destOrd="0" parTransId="{D4539BC5-8E01-49B9-ADD5-41B98D777BD0}" sibTransId="{E180BB6A-FED7-4E4A-ACB7-B90485BB9656}"/>
    <dgm:cxn modelId="{FF8411D1-9340-4B65-92E3-29D962450AE4}" type="presOf" srcId="{C4321310-8AAD-4EA5-AA8A-8AA91843B09D}" destId="{8614361B-0C77-4A66-BCA4-33725AE04E73}" srcOrd="0" destOrd="0" presId="urn:microsoft.com/office/officeart/2005/8/layout/radial3"/>
    <dgm:cxn modelId="{F1D08EEE-0DF2-4F30-9AFA-C266B6688D41}" srcId="{86E82E8C-3A52-48A4-BBE4-E7A673387559}" destId="{C4321310-8AAD-4EA5-AA8A-8AA91843B09D}" srcOrd="3" destOrd="0" parTransId="{052D01EF-2A66-4AE1-95FA-BE51B5E03B23}" sibTransId="{B9719032-7249-4AA9-AEBC-237E4E199545}"/>
    <dgm:cxn modelId="{0A0828F4-035F-4D6B-BC63-349B4F3F23D2}" type="presOf" srcId="{86E82E8C-3A52-48A4-BBE4-E7A673387559}" destId="{7FB759A4-10D9-41DB-8005-3118C88C1EAF}" srcOrd="0" destOrd="0" presId="urn:microsoft.com/office/officeart/2005/8/layout/radial3"/>
    <dgm:cxn modelId="{C80967FD-B28C-4238-9918-DB9858A7636F}" srcId="{86E82E8C-3A52-48A4-BBE4-E7A673387559}" destId="{01D2B8FB-90D4-435B-8F87-3483C950D7A9}" srcOrd="0" destOrd="0" parTransId="{4DF183E4-C9C4-4115-A323-CEE01F741D4B}" sibTransId="{CE328902-672D-40A7-99A1-72E32EB936D3}"/>
    <dgm:cxn modelId="{0E43ED60-6B5B-48A3-81E1-B67790F359E1}" type="presParOf" srcId="{8B9E9C10-17EF-4868-B802-32EBF084690C}" destId="{050032F1-D99C-4DAD-98AB-B40087E24F18}" srcOrd="0" destOrd="0" presId="urn:microsoft.com/office/officeart/2005/8/layout/radial3"/>
    <dgm:cxn modelId="{4AFDB133-3BA8-4B64-9456-8F71630DA16B}" type="presParOf" srcId="{050032F1-D99C-4DAD-98AB-B40087E24F18}" destId="{7FB759A4-10D9-41DB-8005-3118C88C1EAF}" srcOrd="0" destOrd="0" presId="urn:microsoft.com/office/officeart/2005/8/layout/radial3"/>
    <dgm:cxn modelId="{5CB6B2EA-95DD-47C6-B369-2BEAF21FBE60}" type="presParOf" srcId="{050032F1-D99C-4DAD-98AB-B40087E24F18}" destId="{0D60C007-C45E-41E9-BFB3-65E6182A10D6}" srcOrd="1" destOrd="0" presId="urn:microsoft.com/office/officeart/2005/8/layout/radial3"/>
    <dgm:cxn modelId="{CB9A83FF-1480-4183-8CF2-39454E0B84E5}" type="presParOf" srcId="{050032F1-D99C-4DAD-98AB-B40087E24F18}" destId="{373C8382-F378-44A8-9A6F-63C146BD7333}" srcOrd="2" destOrd="0" presId="urn:microsoft.com/office/officeart/2005/8/layout/radial3"/>
    <dgm:cxn modelId="{8B9BF444-FEB3-4637-92A0-A37DAF0064FB}" type="presParOf" srcId="{050032F1-D99C-4DAD-98AB-B40087E24F18}" destId="{56439EAF-EB02-4A21-B02C-CCED92D18718}" srcOrd="3" destOrd="0" presId="urn:microsoft.com/office/officeart/2005/8/layout/radial3"/>
    <dgm:cxn modelId="{8871169F-5B15-42F4-957A-EFAA1A709F25}" type="presParOf" srcId="{050032F1-D99C-4DAD-98AB-B40087E24F18}" destId="{8614361B-0C77-4A66-BCA4-33725AE04E7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B8EC53-EEA5-4497-8E36-1E75D4AB81B9}" type="doc">
      <dgm:prSet loTypeId="urn:microsoft.com/office/officeart/2005/8/layout/radial3" loCatId="cycle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pl-PL"/>
        </a:p>
      </dgm:t>
    </dgm:pt>
    <dgm:pt modelId="{86E82E8C-3A52-48A4-BBE4-E7A673387559}">
      <dgm:prSet phldrT="[Tekst]"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ctr"/>
          <a:r>
            <a:rPr lang="pl-PL" sz="1400" dirty="0">
              <a:latin typeface="Arial Narrow" pitchFamily="34" charset="0"/>
            </a:rPr>
            <a:t>PRACOWNICY STALI  - </a:t>
          </a:r>
          <a:r>
            <a:rPr lang="pl-PL" sz="1400" b="1" dirty="0">
              <a:latin typeface="Arial Narrow" pitchFamily="34" charset="0"/>
            </a:rPr>
            <a:t>13 OSÓB:</a:t>
          </a:r>
        </a:p>
        <a:p>
          <a:pPr algn="ctr"/>
          <a:r>
            <a:rPr lang="pl-PL" sz="1400" dirty="0">
              <a:latin typeface="Arial Narrow" pitchFamily="34" charset="0"/>
            </a:rPr>
            <a:t>1. UMYSŁOWI – </a:t>
          </a:r>
          <a:r>
            <a:rPr lang="pl-PL" sz="1400" b="1" dirty="0">
              <a:latin typeface="Arial Narrow" pitchFamily="34" charset="0"/>
            </a:rPr>
            <a:t>5</a:t>
          </a:r>
        </a:p>
        <a:p>
          <a:pPr algn="ctr"/>
          <a:r>
            <a:rPr lang="pl-PL" sz="1400" dirty="0">
              <a:latin typeface="Arial Narrow" pitchFamily="34" charset="0"/>
            </a:rPr>
            <a:t>2. FIZYCZNI - 8</a:t>
          </a:r>
          <a:endParaRPr lang="pl-PL" sz="1400" b="1" dirty="0">
            <a:latin typeface="Arial Narrow" pitchFamily="34" charset="0"/>
          </a:endParaRPr>
        </a:p>
      </dgm:t>
    </dgm:pt>
    <dgm:pt modelId="{1F32D40A-D437-4636-ABA1-0F3BD8AA1370}" type="parTrans" cxnId="{9299E10B-FC49-4E87-A885-D1939590E20D}">
      <dgm:prSet/>
      <dgm:spPr/>
      <dgm:t>
        <a:bodyPr/>
        <a:lstStyle/>
        <a:p>
          <a:endParaRPr lang="pl-PL"/>
        </a:p>
      </dgm:t>
    </dgm:pt>
    <dgm:pt modelId="{41DB1914-B1CA-48E7-8885-991AEB2FB89C}" type="sibTrans" cxnId="{9299E10B-FC49-4E87-A885-D1939590E20D}">
      <dgm:prSet/>
      <dgm:spPr/>
      <dgm:t>
        <a:bodyPr/>
        <a:lstStyle/>
        <a:p>
          <a:endParaRPr lang="pl-PL"/>
        </a:p>
      </dgm:t>
    </dgm:pt>
    <dgm:pt modelId="{01D2B8FB-90D4-435B-8F87-3483C950D7A9}">
      <dgm:prSet phldrT="[Tekst]" custT="1"/>
      <dgm:spPr>
        <a:solidFill>
          <a:srgbClr val="FFCCFF"/>
        </a:solidFill>
      </dgm:spPr>
      <dgm:t>
        <a:bodyPr/>
        <a:lstStyle/>
        <a:p>
          <a:pPr algn="ctr"/>
          <a:r>
            <a:rPr lang="pl-PL" sz="1200" dirty="0">
              <a:latin typeface="Arial Narrow" pitchFamily="34" charset="0"/>
            </a:rPr>
            <a:t>SKIEROWANI PRZEZ URZĄD PRACY DO ROBÓT PUBLICZNYCH </a:t>
          </a:r>
          <a:r>
            <a:rPr lang="pl-PL" sz="1200" b="1" dirty="0">
              <a:latin typeface="Arial Narrow" pitchFamily="34" charset="0"/>
            </a:rPr>
            <a:t>–    4 OSOBY</a:t>
          </a:r>
        </a:p>
      </dgm:t>
    </dgm:pt>
    <dgm:pt modelId="{4DF183E4-C9C4-4115-A323-CEE01F741D4B}" type="parTrans" cxnId="{C80967FD-B28C-4238-9918-DB9858A7636F}">
      <dgm:prSet/>
      <dgm:spPr/>
      <dgm:t>
        <a:bodyPr/>
        <a:lstStyle/>
        <a:p>
          <a:endParaRPr lang="pl-PL"/>
        </a:p>
      </dgm:t>
    </dgm:pt>
    <dgm:pt modelId="{CE328902-672D-40A7-99A1-72E32EB936D3}" type="sibTrans" cxnId="{C80967FD-B28C-4238-9918-DB9858A7636F}">
      <dgm:prSet/>
      <dgm:spPr/>
      <dgm:t>
        <a:bodyPr/>
        <a:lstStyle/>
        <a:p>
          <a:endParaRPr lang="pl-PL"/>
        </a:p>
      </dgm:t>
    </dgm:pt>
    <dgm:pt modelId="{93617A2B-468C-47F1-88FC-42031C2ECCB6}">
      <dgm:prSet/>
      <dgm:spPr>
        <a:solidFill>
          <a:srgbClr val="FFCCFF"/>
        </a:solidFill>
      </dgm:spPr>
      <dgm:t>
        <a:bodyPr/>
        <a:lstStyle/>
        <a:p>
          <a:r>
            <a:rPr lang="pl-PL" dirty="0">
              <a:latin typeface="Arial Narrow" pitchFamily="34" charset="0"/>
            </a:rPr>
            <a:t>SKIEROWANI PRZEZ SĄD DO ODBYCIA KARY – </a:t>
          </a:r>
          <a:br>
            <a:rPr lang="pl-PL" dirty="0">
              <a:latin typeface="Arial Narrow" pitchFamily="34" charset="0"/>
            </a:rPr>
          </a:br>
          <a:r>
            <a:rPr lang="pl-PL" dirty="0">
              <a:latin typeface="Arial Narrow" pitchFamily="34" charset="0"/>
            </a:rPr>
            <a:t>  12 </a:t>
          </a:r>
          <a:r>
            <a:rPr lang="pl-PL" b="1" dirty="0">
              <a:latin typeface="Arial Narrow" pitchFamily="34" charset="0"/>
            </a:rPr>
            <a:t>OSÓB</a:t>
          </a:r>
        </a:p>
      </dgm:t>
    </dgm:pt>
    <dgm:pt modelId="{C3AB307D-E41C-4AB2-84D1-6E2691DD35E2}" type="parTrans" cxnId="{C7FF274E-0555-4364-BE50-9DE935F92588}">
      <dgm:prSet/>
      <dgm:spPr/>
      <dgm:t>
        <a:bodyPr/>
        <a:lstStyle/>
        <a:p>
          <a:endParaRPr lang="pl-PL"/>
        </a:p>
      </dgm:t>
    </dgm:pt>
    <dgm:pt modelId="{0F931321-B77D-4E58-8843-638428218ADC}" type="sibTrans" cxnId="{C7FF274E-0555-4364-BE50-9DE935F92588}">
      <dgm:prSet/>
      <dgm:spPr/>
      <dgm:t>
        <a:bodyPr/>
        <a:lstStyle/>
        <a:p>
          <a:endParaRPr lang="pl-PL"/>
        </a:p>
      </dgm:t>
    </dgm:pt>
    <dgm:pt modelId="{C4321310-8AAD-4EA5-AA8A-8AA91843B09D}">
      <dgm:prSet custT="1"/>
      <dgm:spPr>
        <a:solidFill>
          <a:srgbClr val="FFCCFF"/>
        </a:solidFill>
      </dgm:spPr>
      <dgm:t>
        <a:bodyPr/>
        <a:lstStyle/>
        <a:p>
          <a:r>
            <a:rPr lang="pl-PL" sz="1200" dirty="0">
              <a:latin typeface="Arial Narrow" pitchFamily="34" charset="0"/>
            </a:rPr>
            <a:t>SKIEROWANI PRZEZ URZĄD PRACY DO PRAC INTERWENCYJ-NYCH –  </a:t>
          </a:r>
          <a:br>
            <a:rPr lang="pl-PL" sz="1200" dirty="0">
              <a:latin typeface="Arial Narrow" pitchFamily="34" charset="0"/>
            </a:rPr>
          </a:br>
          <a:r>
            <a:rPr lang="pl-PL" sz="1200" b="1" dirty="0">
              <a:latin typeface="Arial Narrow" pitchFamily="34" charset="0"/>
            </a:rPr>
            <a:t>0 OSÓB</a:t>
          </a:r>
        </a:p>
      </dgm:t>
    </dgm:pt>
    <dgm:pt modelId="{052D01EF-2A66-4AE1-95FA-BE51B5E03B23}" type="parTrans" cxnId="{F1D08EEE-0DF2-4F30-9AFA-C266B6688D41}">
      <dgm:prSet/>
      <dgm:spPr/>
      <dgm:t>
        <a:bodyPr/>
        <a:lstStyle/>
        <a:p>
          <a:endParaRPr lang="pl-PL"/>
        </a:p>
      </dgm:t>
    </dgm:pt>
    <dgm:pt modelId="{B9719032-7249-4AA9-AEBC-237E4E199545}" type="sibTrans" cxnId="{F1D08EEE-0DF2-4F30-9AFA-C266B6688D41}">
      <dgm:prSet/>
      <dgm:spPr/>
      <dgm:t>
        <a:bodyPr/>
        <a:lstStyle/>
        <a:p>
          <a:endParaRPr lang="pl-PL"/>
        </a:p>
      </dgm:t>
    </dgm:pt>
    <dgm:pt modelId="{566A9C14-519C-4002-B829-45C2362B8948}">
      <dgm:prSet custT="1"/>
      <dgm:spPr>
        <a:solidFill>
          <a:srgbClr val="FFCCFF"/>
        </a:solidFill>
      </dgm:spPr>
      <dgm:t>
        <a:bodyPr/>
        <a:lstStyle/>
        <a:p>
          <a:r>
            <a:rPr lang="pl-PL" sz="1200" dirty="0">
              <a:latin typeface="Arial Narrow" pitchFamily="34" charset="0"/>
            </a:rPr>
            <a:t>SKIEROWANI PRZEZ URZĄD PRACY DO ODBYCIA STAŻU–     </a:t>
          </a:r>
          <a:br>
            <a:rPr lang="pl-PL" sz="1200" dirty="0">
              <a:latin typeface="Arial Narrow" pitchFamily="34" charset="0"/>
            </a:rPr>
          </a:br>
          <a:r>
            <a:rPr lang="pl-PL" sz="1200" b="1" dirty="0">
              <a:latin typeface="Arial Narrow" pitchFamily="34" charset="0"/>
            </a:rPr>
            <a:t> 0 OSÓB</a:t>
          </a:r>
        </a:p>
      </dgm:t>
    </dgm:pt>
    <dgm:pt modelId="{D4539BC5-8E01-49B9-ADD5-41B98D777BD0}" type="parTrans" cxnId="{390D0898-8197-4DF1-A787-319D765091EA}">
      <dgm:prSet/>
      <dgm:spPr/>
      <dgm:t>
        <a:bodyPr/>
        <a:lstStyle/>
        <a:p>
          <a:endParaRPr lang="pl-PL"/>
        </a:p>
      </dgm:t>
    </dgm:pt>
    <dgm:pt modelId="{E180BB6A-FED7-4E4A-ACB7-B90485BB9656}" type="sibTrans" cxnId="{390D0898-8197-4DF1-A787-319D765091EA}">
      <dgm:prSet/>
      <dgm:spPr/>
      <dgm:t>
        <a:bodyPr/>
        <a:lstStyle/>
        <a:p>
          <a:endParaRPr lang="pl-PL"/>
        </a:p>
      </dgm:t>
    </dgm:pt>
    <dgm:pt modelId="{8B9E9C10-17EF-4868-B802-32EBF084690C}" type="pres">
      <dgm:prSet presAssocID="{7AB8EC53-EEA5-4497-8E36-1E75D4AB81B9}" presName="composite" presStyleCnt="0">
        <dgm:presLayoutVars>
          <dgm:chMax val="1"/>
          <dgm:dir/>
          <dgm:resizeHandles val="exact"/>
        </dgm:presLayoutVars>
      </dgm:prSet>
      <dgm:spPr/>
    </dgm:pt>
    <dgm:pt modelId="{050032F1-D99C-4DAD-98AB-B40087E24F18}" type="pres">
      <dgm:prSet presAssocID="{7AB8EC53-EEA5-4497-8E36-1E75D4AB81B9}" presName="radial" presStyleCnt="0">
        <dgm:presLayoutVars>
          <dgm:animLvl val="ctr"/>
        </dgm:presLayoutVars>
      </dgm:prSet>
      <dgm:spPr/>
    </dgm:pt>
    <dgm:pt modelId="{7FB759A4-10D9-41DB-8005-3118C88C1EAF}" type="pres">
      <dgm:prSet presAssocID="{86E82E8C-3A52-48A4-BBE4-E7A673387559}" presName="centerShape" presStyleLbl="vennNode1" presStyleIdx="0" presStyleCnt="5" custLinFactNeighborX="3165" custLinFactNeighborY="2045"/>
      <dgm:spPr/>
    </dgm:pt>
    <dgm:pt modelId="{0D60C007-C45E-41E9-BFB3-65E6182A10D6}" type="pres">
      <dgm:prSet presAssocID="{01D2B8FB-90D4-435B-8F87-3483C950D7A9}" presName="node" presStyleLbl="vennNode1" presStyleIdx="1" presStyleCnt="5" custScaleX="222171">
        <dgm:presLayoutVars>
          <dgm:bulletEnabled val="1"/>
        </dgm:presLayoutVars>
      </dgm:prSet>
      <dgm:spPr/>
    </dgm:pt>
    <dgm:pt modelId="{373C8382-F378-44A8-9A6F-63C146BD7333}" type="pres">
      <dgm:prSet presAssocID="{93617A2B-468C-47F1-88FC-42031C2ECCB6}" presName="node" presStyleLbl="vennNode1" presStyleIdx="2" presStyleCnt="5" custScaleX="138056" custScaleY="114903" custRadScaleRad="110812" custRadScaleInc="-723">
        <dgm:presLayoutVars>
          <dgm:bulletEnabled val="1"/>
        </dgm:presLayoutVars>
      </dgm:prSet>
      <dgm:spPr/>
    </dgm:pt>
    <dgm:pt modelId="{56439EAF-EB02-4A21-B02C-CCED92D18718}" type="pres">
      <dgm:prSet presAssocID="{566A9C14-519C-4002-B829-45C2362B8948}" presName="node" presStyleLbl="vennNode1" presStyleIdx="3" presStyleCnt="5" custScaleX="141109" custScaleY="115950">
        <dgm:presLayoutVars>
          <dgm:bulletEnabled val="1"/>
        </dgm:presLayoutVars>
      </dgm:prSet>
      <dgm:spPr/>
    </dgm:pt>
    <dgm:pt modelId="{8614361B-0C77-4A66-BCA4-33725AE04E73}" type="pres">
      <dgm:prSet presAssocID="{C4321310-8AAD-4EA5-AA8A-8AA91843B09D}" presName="node" presStyleLbl="vennNode1" presStyleIdx="4" presStyleCnt="5" custScaleX="156117" custRadScaleRad="113894" custRadScaleInc="-2495">
        <dgm:presLayoutVars>
          <dgm:bulletEnabled val="1"/>
        </dgm:presLayoutVars>
      </dgm:prSet>
      <dgm:spPr/>
    </dgm:pt>
  </dgm:ptLst>
  <dgm:cxnLst>
    <dgm:cxn modelId="{2DF39F06-C226-4F05-B31C-5B5F78F33E68}" type="presOf" srcId="{C4321310-8AAD-4EA5-AA8A-8AA91843B09D}" destId="{8614361B-0C77-4A66-BCA4-33725AE04E73}" srcOrd="0" destOrd="0" presId="urn:microsoft.com/office/officeart/2005/8/layout/radial3"/>
    <dgm:cxn modelId="{9299E10B-FC49-4E87-A885-D1939590E20D}" srcId="{7AB8EC53-EEA5-4497-8E36-1E75D4AB81B9}" destId="{86E82E8C-3A52-48A4-BBE4-E7A673387559}" srcOrd="0" destOrd="0" parTransId="{1F32D40A-D437-4636-ABA1-0F3BD8AA1370}" sibTransId="{41DB1914-B1CA-48E7-8885-991AEB2FB89C}"/>
    <dgm:cxn modelId="{0C272F4D-5886-4A78-A42A-13898DA46C0E}" type="presOf" srcId="{566A9C14-519C-4002-B829-45C2362B8948}" destId="{56439EAF-EB02-4A21-B02C-CCED92D18718}" srcOrd="0" destOrd="0" presId="urn:microsoft.com/office/officeart/2005/8/layout/radial3"/>
    <dgm:cxn modelId="{C7FF274E-0555-4364-BE50-9DE935F92588}" srcId="{86E82E8C-3A52-48A4-BBE4-E7A673387559}" destId="{93617A2B-468C-47F1-88FC-42031C2ECCB6}" srcOrd="1" destOrd="0" parTransId="{C3AB307D-E41C-4AB2-84D1-6E2691DD35E2}" sibTransId="{0F931321-B77D-4E58-8843-638428218ADC}"/>
    <dgm:cxn modelId="{115C3182-91BE-4401-8B90-9D82D2F0F567}" type="presOf" srcId="{93617A2B-468C-47F1-88FC-42031C2ECCB6}" destId="{373C8382-F378-44A8-9A6F-63C146BD7333}" srcOrd="0" destOrd="0" presId="urn:microsoft.com/office/officeart/2005/8/layout/radial3"/>
    <dgm:cxn modelId="{BC437A96-D6BB-4077-A8B1-7A5063A4546D}" type="presOf" srcId="{01D2B8FB-90D4-435B-8F87-3483C950D7A9}" destId="{0D60C007-C45E-41E9-BFB3-65E6182A10D6}" srcOrd="0" destOrd="0" presId="urn:microsoft.com/office/officeart/2005/8/layout/radial3"/>
    <dgm:cxn modelId="{390D0898-8197-4DF1-A787-319D765091EA}" srcId="{86E82E8C-3A52-48A4-BBE4-E7A673387559}" destId="{566A9C14-519C-4002-B829-45C2362B8948}" srcOrd="2" destOrd="0" parTransId="{D4539BC5-8E01-49B9-ADD5-41B98D777BD0}" sibTransId="{E180BB6A-FED7-4E4A-ACB7-B90485BB9656}"/>
    <dgm:cxn modelId="{0A765CA9-312E-43C7-AF0C-6EBBF7C27280}" type="presOf" srcId="{7AB8EC53-EEA5-4497-8E36-1E75D4AB81B9}" destId="{8B9E9C10-17EF-4868-B802-32EBF084690C}" srcOrd="0" destOrd="0" presId="urn:microsoft.com/office/officeart/2005/8/layout/radial3"/>
    <dgm:cxn modelId="{F1D08EEE-0DF2-4F30-9AFA-C266B6688D41}" srcId="{86E82E8C-3A52-48A4-BBE4-E7A673387559}" destId="{C4321310-8AAD-4EA5-AA8A-8AA91843B09D}" srcOrd="3" destOrd="0" parTransId="{052D01EF-2A66-4AE1-95FA-BE51B5E03B23}" sibTransId="{B9719032-7249-4AA9-AEBC-237E4E199545}"/>
    <dgm:cxn modelId="{C80967FD-B28C-4238-9918-DB9858A7636F}" srcId="{86E82E8C-3A52-48A4-BBE4-E7A673387559}" destId="{01D2B8FB-90D4-435B-8F87-3483C950D7A9}" srcOrd="0" destOrd="0" parTransId="{4DF183E4-C9C4-4115-A323-CEE01F741D4B}" sibTransId="{CE328902-672D-40A7-99A1-72E32EB936D3}"/>
    <dgm:cxn modelId="{F1C84CFD-5C02-42D0-8409-E209553C4CA7}" type="presOf" srcId="{86E82E8C-3A52-48A4-BBE4-E7A673387559}" destId="{7FB759A4-10D9-41DB-8005-3118C88C1EAF}" srcOrd="0" destOrd="0" presId="urn:microsoft.com/office/officeart/2005/8/layout/radial3"/>
    <dgm:cxn modelId="{3D6CBFE6-DF78-480F-9181-081A34259F44}" type="presParOf" srcId="{8B9E9C10-17EF-4868-B802-32EBF084690C}" destId="{050032F1-D99C-4DAD-98AB-B40087E24F18}" srcOrd="0" destOrd="0" presId="urn:microsoft.com/office/officeart/2005/8/layout/radial3"/>
    <dgm:cxn modelId="{4B65B87E-B1DC-45E9-8D02-AD2A516B39A8}" type="presParOf" srcId="{050032F1-D99C-4DAD-98AB-B40087E24F18}" destId="{7FB759A4-10D9-41DB-8005-3118C88C1EAF}" srcOrd="0" destOrd="0" presId="urn:microsoft.com/office/officeart/2005/8/layout/radial3"/>
    <dgm:cxn modelId="{F158A8E6-8ED5-45D2-B9E2-1BED8F53D514}" type="presParOf" srcId="{050032F1-D99C-4DAD-98AB-B40087E24F18}" destId="{0D60C007-C45E-41E9-BFB3-65E6182A10D6}" srcOrd="1" destOrd="0" presId="urn:microsoft.com/office/officeart/2005/8/layout/radial3"/>
    <dgm:cxn modelId="{90224B79-4868-43EC-9E6D-39E28BC24857}" type="presParOf" srcId="{050032F1-D99C-4DAD-98AB-B40087E24F18}" destId="{373C8382-F378-44A8-9A6F-63C146BD7333}" srcOrd="2" destOrd="0" presId="urn:microsoft.com/office/officeart/2005/8/layout/radial3"/>
    <dgm:cxn modelId="{B8AA4B25-4824-46FC-A3F8-55CCEE26FF38}" type="presParOf" srcId="{050032F1-D99C-4DAD-98AB-B40087E24F18}" destId="{56439EAF-EB02-4A21-B02C-CCED92D18718}" srcOrd="3" destOrd="0" presId="urn:microsoft.com/office/officeart/2005/8/layout/radial3"/>
    <dgm:cxn modelId="{B99A0F92-6120-4C88-9190-CEB49306536F}" type="presParOf" srcId="{050032F1-D99C-4DAD-98AB-B40087E24F18}" destId="{8614361B-0C77-4A66-BCA4-33725AE04E7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FB6A9-7D13-45C5-9C65-6616E9AF9B65}">
      <dsp:nvSpPr>
        <dsp:cNvPr id="0" name=""/>
        <dsp:cNvSpPr/>
      </dsp:nvSpPr>
      <dsp:spPr>
        <a:xfrm>
          <a:off x="4399296" y="1497197"/>
          <a:ext cx="3587292" cy="429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957"/>
              </a:lnTo>
              <a:lnTo>
                <a:pt x="3587292" y="290957"/>
              </a:lnTo>
              <a:lnTo>
                <a:pt x="3587292" y="429273"/>
              </a:lnTo>
            </a:path>
          </a:pathLst>
        </a:custGeom>
        <a:noFill/>
        <a:ln w="55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D0F04-9790-41BA-9ED2-2BBEFC366AE0}">
      <dsp:nvSpPr>
        <dsp:cNvPr id="0" name=""/>
        <dsp:cNvSpPr/>
      </dsp:nvSpPr>
      <dsp:spPr>
        <a:xfrm>
          <a:off x="4399296" y="1497197"/>
          <a:ext cx="1824851" cy="434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916"/>
              </a:lnTo>
              <a:lnTo>
                <a:pt x="1824851" y="295916"/>
              </a:lnTo>
              <a:lnTo>
                <a:pt x="1824851" y="434231"/>
              </a:lnTo>
            </a:path>
          </a:pathLst>
        </a:custGeom>
        <a:noFill/>
        <a:ln w="55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D3BB97-9900-4900-91A6-BA8AE1727F43}">
      <dsp:nvSpPr>
        <dsp:cNvPr id="0" name=""/>
        <dsp:cNvSpPr/>
      </dsp:nvSpPr>
      <dsp:spPr>
        <a:xfrm>
          <a:off x="4353576" y="2879522"/>
          <a:ext cx="91440" cy="4342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231"/>
              </a:lnTo>
            </a:path>
          </a:pathLst>
        </a:custGeom>
        <a:noFill/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BAD0F-5FF5-4517-894E-F1AD73CE30DB}">
      <dsp:nvSpPr>
        <dsp:cNvPr id="0" name=""/>
        <dsp:cNvSpPr/>
      </dsp:nvSpPr>
      <dsp:spPr>
        <a:xfrm>
          <a:off x="4353576" y="1497197"/>
          <a:ext cx="91440" cy="4342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231"/>
              </a:lnTo>
            </a:path>
          </a:pathLst>
        </a:custGeom>
        <a:noFill/>
        <a:ln w="55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56F64-E480-4B76-8B77-621A5FCE2EAE}">
      <dsp:nvSpPr>
        <dsp:cNvPr id="0" name=""/>
        <dsp:cNvSpPr/>
      </dsp:nvSpPr>
      <dsp:spPr>
        <a:xfrm>
          <a:off x="2574445" y="1497197"/>
          <a:ext cx="1824851" cy="434231"/>
        </a:xfrm>
        <a:custGeom>
          <a:avLst/>
          <a:gdLst/>
          <a:ahLst/>
          <a:cxnLst/>
          <a:rect l="0" t="0" r="0" b="0"/>
          <a:pathLst>
            <a:path>
              <a:moveTo>
                <a:pt x="1824851" y="0"/>
              </a:moveTo>
              <a:lnTo>
                <a:pt x="1824851" y="295916"/>
              </a:lnTo>
              <a:lnTo>
                <a:pt x="0" y="295916"/>
              </a:lnTo>
              <a:lnTo>
                <a:pt x="0" y="434231"/>
              </a:lnTo>
            </a:path>
          </a:pathLst>
        </a:custGeom>
        <a:noFill/>
        <a:ln w="55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A8011-FD01-4001-8E60-EF892A841545}">
      <dsp:nvSpPr>
        <dsp:cNvPr id="0" name=""/>
        <dsp:cNvSpPr/>
      </dsp:nvSpPr>
      <dsp:spPr>
        <a:xfrm>
          <a:off x="749594" y="1497197"/>
          <a:ext cx="3649702" cy="434231"/>
        </a:xfrm>
        <a:custGeom>
          <a:avLst/>
          <a:gdLst/>
          <a:ahLst/>
          <a:cxnLst/>
          <a:rect l="0" t="0" r="0" b="0"/>
          <a:pathLst>
            <a:path>
              <a:moveTo>
                <a:pt x="3649702" y="0"/>
              </a:moveTo>
              <a:lnTo>
                <a:pt x="3649702" y="295916"/>
              </a:lnTo>
              <a:lnTo>
                <a:pt x="0" y="295916"/>
              </a:lnTo>
              <a:lnTo>
                <a:pt x="0" y="434231"/>
              </a:lnTo>
            </a:path>
          </a:pathLst>
        </a:custGeom>
        <a:noFill/>
        <a:ln w="55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E2F87-E8E9-4C44-891E-9D8F681BC460}">
      <dsp:nvSpPr>
        <dsp:cNvPr id="0" name=""/>
        <dsp:cNvSpPr/>
      </dsp:nvSpPr>
      <dsp:spPr>
        <a:xfrm>
          <a:off x="3652766" y="549104"/>
          <a:ext cx="1493059" cy="948093"/>
        </a:xfrm>
        <a:prstGeom prst="roundRect">
          <a:avLst>
            <a:gd name="adj" fmla="val 10000"/>
          </a:avLst>
        </a:prstGeom>
        <a:solidFill>
          <a:srgbClr val="FFCCFF"/>
        </a:solidFill>
        <a:ln w="635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BBFD36-AC67-4339-92FA-4C9CEEA88A5B}">
      <dsp:nvSpPr>
        <dsp:cNvPr id="0" name=""/>
        <dsp:cNvSpPr/>
      </dsp:nvSpPr>
      <dsp:spPr>
        <a:xfrm>
          <a:off x="3818661" y="706705"/>
          <a:ext cx="1493059" cy="94809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Dyrektor</a:t>
          </a:r>
        </a:p>
      </dsp:txBody>
      <dsp:txXfrm>
        <a:off x="3846430" y="734474"/>
        <a:ext cx="1437521" cy="892555"/>
      </dsp:txXfrm>
    </dsp:sp>
    <dsp:sp modelId="{D0ED7D05-6E7C-4239-B3EA-C52470873BD3}">
      <dsp:nvSpPr>
        <dsp:cNvPr id="0" name=""/>
        <dsp:cNvSpPr/>
      </dsp:nvSpPr>
      <dsp:spPr>
        <a:xfrm>
          <a:off x="3064" y="1931429"/>
          <a:ext cx="1493059" cy="948093"/>
        </a:xfrm>
        <a:prstGeom prst="roundRect">
          <a:avLst>
            <a:gd name="adj" fmla="val 10000"/>
          </a:avLst>
        </a:prstGeom>
        <a:solidFill>
          <a:srgbClr val="CCECFF"/>
        </a:solidFill>
        <a:ln w="635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87BEA3-B919-4757-8238-010F70B457F0}">
      <dsp:nvSpPr>
        <dsp:cNvPr id="0" name=""/>
        <dsp:cNvSpPr/>
      </dsp:nvSpPr>
      <dsp:spPr>
        <a:xfrm>
          <a:off x="168959" y="2089029"/>
          <a:ext cx="1493059" cy="94809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Stanowisko ds. uzgodnień, zarządzania ruchem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 ochrony pasa drogowego</a:t>
          </a:r>
        </a:p>
      </dsp:txBody>
      <dsp:txXfrm>
        <a:off x="196728" y="2116798"/>
        <a:ext cx="1437521" cy="892555"/>
      </dsp:txXfrm>
    </dsp:sp>
    <dsp:sp modelId="{14D88BF5-D37D-4DDA-9568-FD4B57735A38}">
      <dsp:nvSpPr>
        <dsp:cNvPr id="0" name=""/>
        <dsp:cNvSpPr/>
      </dsp:nvSpPr>
      <dsp:spPr>
        <a:xfrm>
          <a:off x="1827915" y="1931429"/>
          <a:ext cx="1493059" cy="948093"/>
        </a:xfrm>
        <a:prstGeom prst="roundRect">
          <a:avLst>
            <a:gd name="adj" fmla="val 10000"/>
          </a:avLst>
        </a:prstGeom>
        <a:solidFill>
          <a:srgbClr val="CCECFF"/>
        </a:solidFill>
        <a:ln w="635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5662337-F304-4B9C-A9AF-3495F79E8603}">
      <dsp:nvSpPr>
        <dsp:cNvPr id="0" name=""/>
        <dsp:cNvSpPr/>
      </dsp:nvSpPr>
      <dsp:spPr>
        <a:xfrm>
          <a:off x="1993810" y="2089029"/>
          <a:ext cx="1493059" cy="94809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Stanowisko ds. eksploatacji dróg oraz gospodarki zielenią</a:t>
          </a:r>
        </a:p>
      </dsp:txBody>
      <dsp:txXfrm>
        <a:off x="2021579" y="2116798"/>
        <a:ext cx="1437521" cy="892555"/>
      </dsp:txXfrm>
    </dsp:sp>
    <dsp:sp modelId="{77C83771-DAEC-43E5-8283-2CC25A24EB86}">
      <dsp:nvSpPr>
        <dsp:cNvPr id="0" name=""/>
        <dsp:cNvSpPr/>
      </dsp:nvSpPr>
      <dsp:spPr>
        <a:xfrm>
          <a:off x="3652766" y="1931429"/>
          <a:ext cx="1493059" cy="948093"/>
        </a:xfrm>
        <a:prstGeom prst="roundRect">
          <a:avLst>
            <a:gd name="adj" fmla="val 10000"/>
          </a:avLst>
        </a:prstGeom>
        <a:solidFill>
          <a:srgbClr val="CCECFF"/>
        </a:solidFill>
        <a:ln w="635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6C09F4-335E-40EE-9AE9-E88B5417A201}">
      <dsp:nvSpPr>
        <dsp:cNvPr id="0" name=""/>
        <dsp:cNvSpPr/>
      </dsp:nvSpPr>
      <dsp:spPr>
        <a:xfrm>
          <a:off x="3818661" y="2089029"/>
          <a:ext cx="1493059" cy="94809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Kierownik Działu Dróg i Mostów</a:t>
          </a:r>
        </a:p>
      </dsp:txBody>
      <dsp:txXfrm>
        <a:off x="3846430" y="2116798"/>
        <a:ext cx="1437521" cy="892555"/>
      </dsp:txXfrm>
    </dsp:sp>
    <dsp:sp modelId="{C6F4ABCB-038B-4E41-980E-35444F737635}">
      <dsp:nvSpPr>
        <dsp:cNvPr id="0" name=""/>
        <dsp:cNvSpPr/>
      </dsp:nvSpPr>
      <dsp:spPr>
        <a:xfrm>
          <a:off x="3652766" y="3313753"/>
          <a:ext cx="1493059" cy="948093"/>
        </a:xfrm>
        <a:prstGeom prst="roundRect">
          <a:avLst>
            <a:gd name="adj" fmla="val 10000"/>
          </a:avLst>
        </a:prstGeom>
        <a:solidFill>
          <a:srgbClr val="99FF99"/>
        </a:solidFill>
        <a:ln w="635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585A6D4-1778-4F6A-9EFF-33662E6FF7B7}">
      <dsp:nvSpPr>
        <dsp:cNvPr id="0" name=""/>
        <dsp:cNvSpPr/>
      </dsp:nvSpPr>
      <dsp:spPr>
        <a:xfrm>
          <a:off x="3818661" y="3471354"/>
          <a:ext cx="1493059" cy="94809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Dział Dróg i Mostów</a:t>
          </a:r>
        </a:p>
      </dsp:txBody>
      <dsp:txXfrm>
        <a:off x="3846430" y="3499123"/>
        <a:ext cx="1437521" cy="892555"/>
      </dsp:txXfrm>
    </dsp:sp>
    <dsp:sp modelId="{27CD2622-9DCD-48FD-A88F-31C7EB287232}">
      <dsp:nvSpPr>
        <dsp:cNvPr id="0" name=""/>
        <dsp:cNvSpPr/>
      </dsp:nvSpPr>
      <dsp:spPr>
        <a:xfrm>
          <a:off x="5477617" y="1931429"/>
          <a:ext cx="1493059" cy="948093"/>
        </a:xfrm>
        <a:prstGeom prst="roundRect">
          <a:avLst>
            <a:gd name="adj" fmla="val 10000"/>
          </a:avLst>
        </a:prstGeom>
        <a:solidFill>
          <a:srgbClr val="FFCCFF"/>
        </a:solidFill>
        <a:ln w="635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92C5D8-3933-44CF-ACB7-C76E16B8A0EE}">
      <dsp:nvSpPr>
        <dsp:cNvPr id="0" name=""/>
        <dsp:cNvSpPr/>
      </dsp:nvSpPr>
      <dsp:spPr>
        <a:xfrm>
          <a:off x="5643512" y="2089029"/>
          <a:ext cx="1493059" cy="94809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Główny księgowy</a:t>
          </a:r>
        </a:p>
      </dsp:txBody>
      <dsp:txXfrm>
        <a:off x="5671281" y="2116798"/>
        <a:ext cx="1437521" cy="892555"/>
      </dsp:txXfrm>
    </dsp:sp>
    <dsp:sp modelId="{85D003B1-0C1C-4C42-AE7F-D5747479C0C6}">
      <dsp:nvSpPr>
        <dsp:cNvPr id="0" name=""/>
        <dsp:cNvSpPr/>
      </dsp:nvSpPr>
      <dsp:spPr>
        <a:xfrm>
          <a:off x="7240058" y="1926470"/>
          <a:ext cx="1493059" cy="948093"/>
        </a:xfrm>
        <a:prstGeom prst="roundRect">
          <a:avLst>
            <a:gd name="adj" fmla="val 10000"/>
          </a:avLst>
        </a:prstGeom>
        <a:solidFill>
          <a:srgbClr val="FFCCFF"/>
        </a:solidFill>
        <a:ln w="635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41D088-63BB-4FDE-806A-3D9024401AD1}">
      <dsp:nvSpPr>
        <dsp:cNvPr id="0" name=""/>
        <dsp:cNvSpPr/>
      </dsp:nvSpPr>
      <dsp:spPr>
        <a:xfrm>
          <a:off x="7405954" y="2084071"/>
          <a:ext cx="1493059" cy="94809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Stanowisko ds. </a:t>
          </a:r>
          <a:r>
            <a:rPr lang="pl-PL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administracyjno</a:t>
          </a: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kadrowych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i zamówień publicznych</a:t>
          </a:r>
        </a:p>
      </dsp:txBody>
      <dsp:txXfrm>
        <a:off x="7433723" y="2111840"/>
        <a:ext cx="1437521" cy="8925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759A4-10D9-41DB-8005-3118C88C1EAF}">
      <dsp:nvSpPr>
        <dsp:cNvPr id="0" name=""/>
        <dsp:cNvSpPr/>
      </dsp:nvSpPr>
      <dsp:spPr>
        <a:xfrm>
          <a:off x="1233656" y="736781"/>
          <a:ext cx="1938309" cy="1938309"/>
        </a:xfrm>
        <a:prstGeom prst="ellipse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Arial Narrow" pitchFamily="34" charset="0"/>
            </a:rPr>
            <a:t>PRACOWNICY STALI  - </a:t>
          </a:r>
          <a:r>
            <a:rPr lang="pl-PL" sz="1400" b="1" kern="1200" dirty="0">
              <a:latin typeface="Arial Narrow" pitchFamily="34" charset="0"/>
            </a:rPr>
            <a:t>12 OSÓB: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Arial Narrow" pitchFamily="34" charset="0"/>
            </a:rPr>
            <a:t>1. UMYSŁOWI – 5</a:t>
          </a:r>
          <a:endParaRPr lang="pl-PL" sz="1400" b="1" kern="1200" dirty="0">
            <a:latin typeface="Arial Narrow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Arial Narrow" pitchFamily="34" charset="0"/>
            </a:rPr>
            <a:t>2. FIZYCZNI - 7</a:t>
          </a:r>
          <a:endParaRPr lang="pl-PL" sz="1400" b="1" kern="1200" dirty="0">
            <a:latin typeface="Arial Narrow" pitchFamily="34" charset="0"/>
          </a:endParaRPr>
        </a:p>
      </dsp:txBody>
      <dsp:txXfrm>
        <a:off x="1517515" y="1020640"/>
        <a:ext cx="1370591" cy="1370591"/>
      </dsp:txXfrm>
    </dsp:sp>
    <dsp:sp modelId="{0D60C007-C45E-41E9-BFB3-65E6182A10D6}">
      <dsp:nvSpPr>
        <dsp:cNvPr id="0" name=""/>
        <dsp:cNvSpPr/>
      </dsp:nvSpPr>
      <dsp:spPr>
        <a:xfrm>
          <a:off x="1124919" y="17910"/>
          <a:ext cx="2122545" cy="856752"/>
        </a:xfrm>
        <a:prstGeom prst="ellipse">
          <a:avLst/>
        </a:prstGeom>
        <a:solidFill>
          <a:srgbClr val="FFCC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Arial Narrow" pitchFamily="34" charset="0"/>
            </a:rPr>
            <a:t>SKIEROWANI PRZEZ URZĄD PRACY DO ROBÓT PUBLICZNYCH –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Arial Narrow" pitchFamily="34" charset="0"/>
            </a:rPr>
            <a:t>4 OSÓBY</a:t>
          </a:r>
        </a:p>
      </dsp:txBody>
      <dsp:txXfrm>
        <a:off x="1435759" y="143378"/>
        <a:ext cx="1500865" cy="605816"/>
      </dsp:txXfrm>
    </dsp:sp>
    <dsp:sp modelId="{373C8382-F378-44A8-9A6F-63C146BD7333}">
      <dsp:nvSpPr>
        <dsp:cNvPr id="0" name=""/>
        <dsp:cNvSpPr/>
      </dsp:nvSpPr>
      <dsp:spPr>
        <a:xfrm>
          <a:off x="2901553" y="1164931"/>
          <a:ext cx="1328972" cy="1082032"/>
        </a:xfrm>
        <a:prstGeom prst="ellipse">
          <a:avLst/>
        </a:prstGeom>
        <a:solidFill>
          <a:srgbClr val="FFCC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latin typeface="Arial Narrow" pitchFamily="34" charset="0"/>
            </a:rPr>
            <a:t>SKIEROWANI PRZEZ SĄD DO ODBYCIA KARY – </a:t>
          </a:r>
          <a:br>
            <a:rPr lang="pl-PL" sz="1100" kern="1200" dirty="0">
              <a:latin typeface="Arial Narrow" pitchFamily="34" charset="0"/>
            </a:rPr>
          </a:br>
          <a:r>
            <a:rPr lang="pl-PL" sz="1100" kern="1200" dirty="0">
              <a:latin typeface="Arial Narrow" pitchFamily="34" charset="0"/>
            </a:rPr>
            <a:t>28</a:t>
          </a:r>
          <a:r>
            <a:rPr lang="pl-PL" sz="1100" b="1" kern="1200" dirty="0">
              <a:latin typeface="Arial Narrow" pitchFamily="34" charset="0"/>
            </a:rPr>
            <a:t> OSÓB</a:t>
          </a:r>
        </a:p>
      </dsp:txBody>
      <dsp:txXfrm>
        <a:off x="3096176" y="1323391"/>
        <a:ext cx="939726" cy="765112"/>
      </dsp:txXfrm>
    </dsp:sp>
    <dsp:sp modelId="{56439EAF-EB02-4A21-B02C-CCED92D18718}">
      <dsp:nvSpPr>
        <dsp:cNvPr id="0" name=""/>
        <dsp:cNvSpPr/>
      </dsp:nvSpPr>
      <dsp:spPr>
        <a:xfrm>
          <a:off x="1491819" y="2380880"/>
          <a:ext cx="1367564" cy="1123734"/>
        </a:xfrm>
        <a:prstGeom prst="ellipse">
          <a:avLst/>
        </a:prstGeom>
        <a:solidFill>
          <a:srgbClr val="FFCC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Arial Narrow" pitchFamily="34" charset="0"/>
            </a:rPr>
            <a:t>SKIEROWANI PRZEZ URZĄD PRACY DO ODYCIA STAŻU–     </a:t>
          </a:r>
          <a:br>
            <a:rPr lang="pl-PL" sz="1200" kern="1200" dirty="0">
              <a:latin typeface="Arial Narrow" pitchFamily="34" charset="0"/>
            </a:rPr>
          </a:br>
          <a:r>
            <a:rPr lang="pl-PL" sz="1200" b="1" kern="1200" dirty="0">
              <a:latin typeface="Arial Narrow" pitchFamily="34" charset="0"/>
            </a:rPr>
            <a:t> 0</a:t>
          </a:r>
          <a:r>
            <a:rPr lang="pl-PL" sz="1200" kern="1200" dirty="0">
              <a:latin typeface="Arial Narrow" pitchFamily="34" charset="0"/>
            </a:rPr>
            <a:t> </a:t>
          </a:r>
          <a:r>
            <a:rPr lang="pl-PL" sz="1200" b="1" kern="1200" dirty="0">
              <a:latin typeface="Arial Narrow" pitchFamily="34" charset="0"/>
            </a:rPr>
            <a:t>OSÓB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b="1" kern="1200" dirty="0">
            <a:latin typeface="Arial Narrow" pitchFamily="34" charset="0"/>
          </a:endParaRPr>
        </a:p>
      </dsp:txBody>
      <dsp:txXfrm>
        <a:off x="1692094" y="2545447"/>
        <a:ext cx="967014" cy="794600"/>
      </dsp:txXfrm>
    </dsp:sp>
    <dsp:sp modelId="{8614361B-0C77-4A66-BCA4-33725AE04E73}">
      <dsp:nvSpPr>
        <dsp:cNvPr id="0" name=""/>
        <dsp:cNvSpPr/>
      </dsp:nvSpPr>
      <dsp:spPr>
        <a:xfrm>
          <a:off x="264758" y="1195885"/>
          <a:ext cx="1392181" cy="969154"/>
        </a:xfrm>
        <a:prstGeom prst="ellipse">
          <a:avLst/>
        </a:prstGeom>
        <a:solidFill>
          <a:srgbClr val="FFCC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Arial Narrow" pitchFamily="34" charset="0"/>
            </a:rPr>
            <a:t>SKIEROWANI PRZEZ URZĄD PRACY DO PRAC INTERWENCYJ-NYCH –  </a:t>
          </a:r>
          <a:br>
            <a:rPr lang="pl-PL" sz="1200" kern="1200" dirty="0">
              <a:latin typeface="Arial Narrow" pitchFamily="34" charset="0"/>
            </a:rPr>
          </a:br>
          <a:r>
            <a:rPr lang="pl-PL" sz="1200" b="1" kern="1200" dirty="0">
              <a:latin typeface="Arial Narrow" pitchFamily="34" charset="0"/>
            </a:rPr>
            <a:t> 0 OSÓB</a:t>
          </a:r>
        </a:p>
      </dsp:txBody>
      <dsp:txXfrm>
        <a:off x="468638" y="1337814"/>
        <a:ext cx="984421" cy="6852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759A4-10D9-41DB-8005-3118C88C1EAF}">
      <dsp:nvSpPr>
        <dsp:cNvPr id="0" name=""/>
        <dsp:cNvSpPr/>
      </dsp:nvSpPr>
      <dsp:spPr>
        <a:xfrm>
          <a:off x="1280573" y="788760"/>
          <a:ext cx="1932733" cy="1932733"/>
        </a:xfrm>
        <a:prstGeom prst="ellipse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Arial Narrow" pitchFamily="34" charset="0"/>
            </a:rPr>
            <a:t>PRACOWNICY STALI  - </a:t>
          </a:r>
          <a:r>
            <a:rPr lang="pl-PL" sz="1400" b="1" kern="1200" dirty="0">
              <a:latin typeface="Arial Narrow" pitchFamily="34" charset="0"/>
            </a:rPr>
            <a:t>13 OSÓB: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Arial Narrow" pitchFamily="34" charset="0"/>
            </a:rPr>
            <a:t>1. UMYSŁOWI – </a:t>
          </a:r>
          <a:r>
            <a:rPr lang="pl-PL" sz="1400" b="1" kern="1200" dirty="0">
              <a:latin typeface="Arial Narrow" pitchFamily="34" charset="0"/>
            </a:rPr>
            <a:t>5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Arial Narrow" pitchFamily="34" charset="0"/>
            </a:rPr>
            <a:t>2. FIZYCZNI - 8</a:t>
          </a:r>
          <a:endParaRPr lang="pl-PL" sz="1400" b="1" kern="1200" dirty="0">
            <a:latin typeface="Arial Narrow" pitchFamily="34" charset="0"/>
          </a:endParaRPr>
        </a:p>
      </dsp:txBody>
      <dsp:txXfrm>
        <a:off x="1563615" y="1071802"/>
        <a:ext cx="1366649" cy="1366649"/>
      </dsp:txXfrm>
    </dsp:sp>
    <dsp:sp modelId="{0D60C007-C45E-41E9-BFB3-65E6182A10D6}">
      <dsp:nvSpPr>
        <dsp:cNvPr id="0" name=""/>
        <dsp:cNvSpPr/>
      </dsp:nvSpPr>
      <dsp:spPr>
        <a:xfrm>
          <a:off x="1093774" y="-38188"/>
          <a:ext cx="2146986" cy="966366"/>
        </a:xfrm>
        <a:prstGeom prst="ellipse">
          <a:avLst/>
        </a:prstGeom>
        <a:solidFill>
          <a:srgbClr val="FFCC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Arial Narrow" pitchFamily="34" charset="0"/>
            </a:rPr>
            <a:t>SKIEROWANI PRZEZ URZĄD PRACY DO ROBÓT PUBLICZNYCH </a:t>
          </a:r>
          <a:r>
            <a:rPr lang="pl-PL" sz="1200" b="1" kern="1200" dirty="0">
              <a:latin typeface="Arial Narrow" pitchFamily="34" charset="0"/>
            </a:rPr>
            <a:t>–    4 OSOBY</a:t>
          </a:r>
        </a:p>
      </dsp:txBody>
      <dsp:txXfrm>
        <a:off x="1408193" y="103333"/>
        <a:ext cx="1518148" cy="683324"/>
      </dsp:txXfrm>
    </dsp:sp>
    <dsp:sp modelId="{373C8382-F378-44A8-9A6F-63C146BD7333}">
      <dsp:nvSpPr>
        <dsp:cNvPr id="0" name=""/>
        <dsp:cNvSpPr/>
      </dsp:nvSpPr>
      <dsp:spPr>
        <a:xfrm>
          <a:off x="2894853" y="1132616"/>
          <a:ext cx="1334127" cy="1110384"/>
        </a:xfrm>
        <a:prstGeom prst="ellipse">
          <a:avLst/>
        </a:prstGeom>
        <a:solidFill>
          <a:srgbClr val="FFCC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latin typeface="Arial Narrow" pitchFamily="34" charset="0"/>
            </a:rPr>
            <a:t>SKIEROWANI PRZEZ SĄD DO ODBYCIA KARY – </a:t>
          </a:r>
          <a:br>
            <a:rPr lang="pl-PL" sz="1100" kern="1200" dirty="0">
              <a:latin typeface="Arial Narrow" pitchFamily="34" charset="0"/>
            </a:rPr>
          </a:br>
          <a:r>
            <a:rPr lang="pl-PL" sz="1100" kern="1200" dirty="0">
              <a:latin typeface="Arial Narrow" pitchFamily="34" charset="0"/>
            </a:rPr>
            <a:t>  12 </a:t>
          </a:r>
          <a:r>
            <a:rPr lang="pl-PL" sz="1100" b="1" kern="1200" dirty="0">
              <a:latin typeface="Arial Narrow" pitchFamily="34" charset="0"/>
            </a:rPr>
            <a:t>OSÓB</a:t>
          </a:r>
        </a:p>
      </dsp:txBody>
      <dsp:txXfrm>
        <a:off x="3090231" y="1295228"/>
        <a:ext cx="943371" cy="785160"/>
      </dsp:txXfrm>
    </dsp:sp>
    <dsp:sp modelId="{56439EAF-EB02-4A21-B02C-CCED92D18718}">
      <dsp:nvSpPr>
        <dsp:cNvPr id="0" name=""/>
        <dsp:cNvSpPr/>
      </dsp:nvSpPr>
      <dsp:spPr>
        <a:xfrm>
          <a:off x="1485452" y="2402050"/>
          <a:ext cx="1363630" cy="1120502"/>
        </a:xfrm>
        <a:prstGeom prst="ellipse">
          <a:avLst/>
        </a:prstGeom>
        <a:solidFill>
          <a:srgbClr val="FFCC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Arial Narrow" pitchFamily="34" charset="0"/>
            </a:rPr>
            <a:t>SKIEROWANI PRZEZ URZĄD PRACY DO ODBYCIA STAŻU–     </a:t>
          </a:r>
          <a:br>
            <a:rPr lang="pl-PL" sz="1200" kern="1200" dirty="0">
              <a:latin typeface="Arial Narrow" pitchFamily="34" charset="0"/>
            </a:rPr>
          </a:br>
          <a:r>
            <a:rPr lang="pl-PL" sz="1200" b="1" kern="1200" dirty="0">
              <a:latin typeface="Arial Narrow" pitchFamily="34" charset="0"/>
            </a:rPr>
            <a:t> 0 OSÓB</a:t>
          </a:r>
        </a:p>
      </dsp:txBody>
      <dsp:txXfrm>
        <a:off x="1685151" y="2566144"/>
        <a:ext cx="964232" cy="792314"/>
      </dsp:txXfrm>
    </dsp:sp>
    <dsp:sp modelId="{8614361B-0C77-4A66-BCA4-33725AE04E73}">
      <dsp:nvSpPr>
        <dsp:cNvPr id="0" name=""/>
        <dsp:cNvSpPr/>
      </dsp:nvSpPr>
      <dsp:spPr>
        <a:xfrm>
          <a:off x="0" y="1276632"/>
          <a:ext cx="1508662" cy="966366"/>
        </a:xfrm>
        <a:prstGeom prst="ellipse">
          <a:avLst/>
        </a:prstGeom>
        <a:solidFill>
          <a:srgbClr val="FFCC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Arial Narrow" pitchFamily="34" charset="0"/>
            </a:rPr>
            <a:t>SKIEROWANI PRZEZ URZĄD PRACY DO PRAC INTERWENCYJ-NYCH –  </a:t>
          </a:r>
          <a:br>
            <a:rPr lang="pl-PL" sz="1200" kern="1200" dirty="0">
              <a:latin typeface="Arial Narrow" pitchFamily="34" charset="0"/>
            </a:rPr>
          </a:br>
          <a:r>
            <a:rPr lang="pl-PL" sz="1200" b="1" kern="1200" dirty="0">
              <a:latin typeface="Arial Narrow" pitchFamily="34" charset="0"/>
            </a:rPr>
            <a:t>0 OSÓB</a:t>
          </a:r>
        </a:p>
      </dsp:txBody>
      <dsp:txXfrm>
        <a:off x="220938" y="1418153"/>
        <a:ext cx="1066786" cy="683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D887D-9C7A-422D-B0E7-2EC5432E3374}" type="datetimeFigureOut">
              <a:rPr lang="pl-PL" smtClean="0"/>
              <a:t>15.03.2022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FBF6C-0B78-431E-840F-C803F95034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6748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FBF6C-0B78-431E-840F-C803F9503418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380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FBF6C-0B78-431E-840F-C803F9503418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904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786BF0-EE97-4F25-A068-93E814FAABA1}" type="datetimeFigureOut">
              <a:rPr lang="pl-PL" smtClean="0"/>
              <a:t>15.03.2022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15.03.2022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15.03.2022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15.03.2022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15.03.2022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15.03.2022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15.03.2022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15.03.2022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15.03.2022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0786BF0-EE97-4F25-A068-93E814FAABA1}" type="datetimeFigureOut">
              <a:rPr lang="pl-PL" smtClean="0"/>
              <a:t>15.03.2022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786BF0-EE97-4F25-A068-93E814FAABA1}" type="datetimeFigureOut">
              <a:rPr lang="pl-PL" smtClean="0"/>
              <a:t>15.03.2022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0786BF0-EE97-4F25-A068-93E814FAABA1}" type="datetimeFigureOut">
              <a:rPr lang="pl-PL" smtClean="0"/>
              <a:t>15.03.2022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11560" y="476672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Koncepcja</a:t>
            </a:r>
            <a:endParaRPr lang="pl-PL" dirty="0"/>
          </a:p>
        </p:txBody>
      </p:sp>
      <p:pic>
        <p:nvPicPr>
          <p:cNvPr id="2054" name="Picture 6" descr="Laeacco wsi dzikie asfaltu drodze fotograficzne tła dostosowan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76" y="0"/>
            <a:ext cx="91606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591990" y="846004"/>
            <a:ext cx="74363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Zarząd Dróg Powiatowych w Gołdapi Sprawozdanie z działalności</a:t>
            </a:r>
          </a:p>
          <a:p>
            <a:pPr algn="ctr"/>
            <a:r>
              <a:rPr lang="pl-PL" sz="3200" b="1" dirty="0"/>
              <a:t> porównanie lat 2020 i 2021</a:t>
            </a:r>
            <a:endParaRPr lang="pl-PL" sz="3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020272" y="5763760"/>
            <a:ext cx="1438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Zespół ZDP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930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023832"/>
              </p:ext>
            </p:extLst>
          </p:nvPr>
        </p:nvGraphicFramePr>
        <p:xfrm>
          <a:off x="323528" y="498475"/>
          <a:ext cx="8496944" cy="5435333"/>
        </p:xfrm>
        <a:graphic>
          <a:graphicData uri="http://schemas.openxmlformats.org/drawingml/2006/table">
            <a:tbl>
              <a:tblPr/>
              <a:tblGrid>
                <a:gridCol w="1028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6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1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1122"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Lp.2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Wyszczególnienie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69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[j.m.]</a:t>
                      </a:r>
                    </a:p>
                  </a:txBody>
                  <a:tcPr marL="91450" marR="91450" marT="45735" marB="45735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[j.m.]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38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Oznakowanie poziome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1 407,18 [m2]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797,95 [m2]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92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Oznakowanie pionowe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38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Profilowanie dróg gruntowych, ścinka poboczy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dwukrotnie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dwukrotnie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47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Koszenie poboczy dróg bitumicznych oraz zieleńców w mieście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dwukrotnie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dwukrotnie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65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Czyszczenie studni burzowych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564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Nasadzenia drzew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[szt.]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[szt.]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47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Zakup części zamiennych i zlecone naprawy pojazdów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84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Bieżące remonty mostów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94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Sprzątanie pasów drogowych, utrzymanie czystości chodników i ulic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33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683569" y="404813"/>
            <a:ext cx="7416824" cy="647923"/>
          </a:xfrm>
          <a:prstGeom prst="rect">
            <a:avLst/>
          </a:prstGeom>
          <a:solidFill>
            <a:srgbClr val="CCECFF"/>
          </a:solidFill>
          <a:ln>
            <a:solidFill>
              <a:schemeClr val="accent1"/>
            </a:solidFill>
          </a:ln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pl-PL" altLang="pl-PL" sz="3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Dochody w latach 2020-2021</a:t>
            </a:r>
          </a:p>
        </p:txBody>
      </p:sp>
      <p:graphicFrame>
        <p:nvGraphicFramePr>
          <p:cNvPr id="3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4852256"/>
              </p:ext>
            </p:extLst>
          </p:nvPr>
        </p:nvGraphicFramePr>
        <p:xfrm>
          <a:off x="539552" y="1124744"/>
          <a:ext cx="7920880" cy="541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5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4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19">
                <a:tc rowSpan="2"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Wyszczególnienie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1443" marR="91443" marT="45704" marB="457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1443" marR="91443" marT="45704" marB="4570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57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Wartość</a:t>
                      </a:r>
                    </a:p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[zł]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Wartość</a:t>
                      </a:r>
                    </a:p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[zł]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68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Kary pieniężne</a:t>
                      </a:r>
                      <a:r>
                        <a:rPr lang="pl-PL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od osób fizycznych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6 435</a:t>
                      </a: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11 462</a:t>
                      </a:r>
                    </a:p>
                  </a:txBody>
                  <a:tcPr marL="91443" marR="91443" marT="45704" marB="457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68">
                <a:tc>
                  <a:txBody>
                    <a:bodyPr/>
                    <a:lstStyle/>
                    <a:p>
                      <a:pPr algn="ctr"/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r>
                        <a:rPr lang="pl-PL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Wpływy</a:t>
                      </a:r>
                      <a:r>
                        <a:rPr lang="pl-PL" sz="1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 tytułu grzywien i kar pieniężnych od osób prawnych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31 320</a:t>
                      </a:r>
                    </a:p>
                  </a:txBody>
                  <a:tcPr marL="91443" marR="91443" marT="45704" marB="457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68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Wpływy z różnych opłat (</a:t>
                      </a:r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z.p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443 518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467 799,25</a:t>
                      </a:r>
                    </a:p>
                  </a:txBody>
                  <a:tcPr marL="91443" marR="91443" marT="45704" marB="457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2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Wpływy ze sprzedaży składników majątkowych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15 086</a:t>
                      </a: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44 984,10</a:t>
                      </a:r>
                    </a:p>
                  </a:txBody>
                  <a:tcPr marL="91443" marR="91443" marT="45704" marB="4570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68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Pozostałe odsetki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</a:t>
                      </a: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277,27</a:t>
                      </a:r>
                    </a:p>
                  </a:txBody>
                  <a:tcPr marL="91443" marR="91443" marT="45704" marB="4570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27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Pozostałe dochody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53 949</a:t>
                      </a: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64 029,85</a:t>
                      </a:r>
                    </a:p>
                  </a:txBody>
                  <a:tcPr marL="91443" marR="91443" marT="45704" marB="4570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68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Refundacja wynagrodzeń z PUP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52 054</a:t>
                      </a: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61 076,45</a:t>
                      </a:r>
                    </a:p>
                  </a:txBody>
                  <a:tcPr marL="91443" marR="91443" marT="45704" marB="4570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1477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r>
                        <a:rPr lang="pl-PL" sz="14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pl-PL" sz="1400" kern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płata </a:t>
                      </a:r>
                      <a:r>
                        <a:rPr lang="pl-PL" sz="14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 korzystanie z przystanków zgodnie z zawartymi umowami z przewoźnikiem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1 895</a:t>
                      </a: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2 953,40</a:t>
                      </a:r>
                    </a:p>
                  </a:txBody>
                  <a:tcPr marL="91443" marR="91443" marT="45704" marB="4570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788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Wpływy z tytułu kar</a:t>
                      </a:r>
                      <a:r>
                        <a:rPr lang="pl-PL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 odszkodowań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5 973</a:t>
                      </a: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13 916,82</a:t>
                      </a:r>
                    </a:p>
                  </a:txBody>
                  <a:tcPr marL="91443" marR="91443" marT="45704" marB="4570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947"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Wpływy z rozliczeń/zwrotów z lat ubiegłych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</a:t>
                      </a: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1 003,84</a:t>
                      </a:r>
                    </a:p>
                  </a:txBody>
                  <a:tcPr marL="91443" marR="91443" marT="45704" marB="45704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768">
                <a:tc gridSpan="2"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OGÓŁEM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 hMerge="1">
                  <a:txBody>
                    <a:bodyPr/>
                    <a:lstStyle/>
                    <a:p>
                      <a:endParaRPr lang="pl-PL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525 967</a:t>
                      </a: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634 873,13</a:t>
                      </a:r>
                    </a:p>
                  </a:txBody>
                  <a:tcPr marL="91443" marR="91443" marT="45704" marB="45704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88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16641"/>
              </p:ext>
            </p:extLst>
          </p:nvPr>
        </p:nvGraphicFramePr>
        <p:xfrm>
          <a:off x="971600" y="548680"/>
          <a:ext cx="7417196" cy="548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kusz" r:id="rId2" imgW="8648832" imgH="5638737" progId="Excel.Sheet.8">
                  <p:embed/>
                </p:oleObj>
              </mc:Choice>
              <mc:Fallback>
                <p:oleObj name="Arkusz" r:id="rId2" imgW="8648832" imgH="5638737" progId="Excel.Sheet.8">
                  <p:embed/>
                  <p:pic>
                    <p:nvPicPr>
                      <p:cNvPr id="0" name="Wykres 9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48680"/>
                        <a:ext cx="7417196" cy="548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314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3491880" y="119234"/>
            <a:ext cx="2513707" cy="504800"/>
          </a:xfrm>
          <a:prstGeom prst="rect">
            <a:avLst/>
          </a:prstGeom>
          <a:solidFill>
            <a:srgbClr val="CCECFF"/>
          </a:solidFill>
          <a:ln>
            <a:solidFill>
              <a:schemeClr val="accent1"/>
            </a:solidFill>
          </a:ln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pl-PL" altLang="pl-PL" sz="2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Inwestycje 2020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496865"/>
              </p:ext>
            </p:extLst>
          </p:nvPr>
        </p:nvGraphicFramePr>
        <p:xfrm>
          <a:off x="179512" y="764704"/>
          <a:ext cx="8712967" cy="4929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3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1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8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67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84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534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zadania inwestycyjnego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Wartość zadania  ogółem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Źródła finansowania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3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Powiat Gołdapski     (wkład własny)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Dofinansowanie zewnętrzne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Gmina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9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Gołdap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Banie Mazurskie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Dubeninki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592"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ul. Osiedle I w Gołdapi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2 189 550,66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1 122 346,57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1 077 204,09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100 000,00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017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Nadzór inwestorski  ul. Osiedle I w Gołdapi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30 750,00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30 750,00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0,00 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0,00 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ul. Ustronie w Gołdapi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2 433 699,4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1262008,52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1 771 690,88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Nadzór inwestorski ul. Ustronie w Gołdapi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33 210,00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33 210,00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0,00 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71977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Remont mostu na rzece </a:t>
                      </a:r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Gołdapa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przed miejscowością Rożyńsk Mały 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149 898,72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149898,72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0,00 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34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4 837 108,78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2 598 213,81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2 848 894,97</a:t>
                      </a:r>
                    </a:p>
                  </a:txBody>
                  <a:tcPr marL="5798" marR="5798" marT="57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26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109810"/>
              </p:ext>
            </p:extLst>
          </p:nvPr>
        </p:nvGraphicFramePr>
        <p:xfrm>
          <a:off x="179510" y="1196752"/>
          <a:ext cx="8712967" cy="52685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3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1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8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67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84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534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zadania inwestycyjnego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Wartość zadania  ogółem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Źródła finansowania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3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Powiat Gołdapski     (wkład własny)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Dofinansowanie zewnętrzne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Gmina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9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Gołdap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Banie Mazurskie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Dubeninki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592"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Remont drogi powiatowej </a:t>
                      </a:r>
                    </a:p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 1815N od </a:t>
                      </a:r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msc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Widgiry w kierunku </a:t>
                      </a:r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msc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Żabin o długości 3,2 km 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939 095,06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2 000,00          </a:t>
                      </a:r>
                      <a:r>
                        <a:rPr lang="pl-PL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937 095,06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017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Budowa miejsc parkingowych na dz. 671/12 w Gołdapi wraz z zagospodarowaniem  przyległego terenu 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554 100,00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64 100,00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490 000,00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Wymiana nawierzchni chodnika w ciągu drogi powiatowej nr 1815N ul. Żeromskiego w Gołdapi 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230 000,16</a:t>
                      </a:r>
                      <a:r>
                        <a:rPr lang="pl-PL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230 000,16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Wymiana instalacji elektrycznej i wentylacyjnej w budynku ZDP w Gołdapi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17 586,42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17 586,42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ytuł 1"/>
          <p:cNvSpPr txBox="1">
            <a:spLocks/>
          </p:cNvSpPr>
          <p:nvPr/>
        </p:nvSpPr>
        <p:spPr>
          <a:xfrm>
            <a:off x="2593686" y="404664"/>
            <a:ext cx="3816423" cy="515496"/>
          </a:xfrm>
          <a:prstGeom prst="rect">
            <a:avLst/>
          </a:prstGeom>
          <a:solidFill>
            <a:srgbClr val="CCECFF"/>
          </a:solidFill>
          <a:ln>
            <a:solidFill>
              <a:schemeClr val="accent1"/>
            </a:solidFill>
          </a:ln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pl-PL" altLang="pl-PL" sz="26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Inwestycje 2021</a:t>
            </a:r>
          </a:p>
        </p:txBody>
      </p:sp>
    </p:spTree>
    <p:extLst>
      <p:ext uri="{BB962C8B-B14F-4D97-AF65-F5344CB8AC3E}">
        <p14:creationId xmlns:p14="http://schemas.microsoft.com/office/powerpoint/2010/main" val="400151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746943"/>
              </p:ext>
            </p:extLst>
          </p:nvPr>
        </p:nvGraphicFramePr>
        <p:xfrm>
          <a:off x="145413" y="1844824"/>
          <a:ext cx="8712967" cy="3755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3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1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8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67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84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534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zadania inwestycyjnego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Wartość zadania  ogółem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Źródła finansowania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3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Powiat Gołdapski     (wkład własny)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Dofinansowanie zewnętrzne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Gmina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9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Gołdap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Banie Mazurskie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Dubeninki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592"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Przebudowa drogi powiatowej nr 4816N ul. Lipowa w Gołdapi (PFU)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017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Przebudowa drogi powiatowej nr 4820N</a:t>
                      </a:r>
                    </a:p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ul. 1-go Maja w Gołdapi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Zakup samochodu osobowego 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72 580,50 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r>
                        <a:rPr lang="pl-PL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580,50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34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1 873 362,14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446 267,08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1 427 095,06</a:t>
                      </a:r>
                    </a:p>
                  </a:txBody>
                  <a:tcPr marL="5798" marR="5798" marT="57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ytuł 1"/>
          <p:cNvSpPr txBox="1">
            <a:spLocks/>
          </p:cNvSpPr>
          <p:nvPr/>
        </p:nvSpPr>
        <p:spPr>
          <a:xfrm>
            <a:off x="2411760" y="920160"/>
            <a:ext cx="3816423" cy="515496"/>
          </a:xfrm>
          <a:prstGeom prst="rect">
            <a:avLst/>
          </a:prstGeom>
          <a:solidFill>
            <a:srgbClr val="CCECFF"/>
          </a:solidFill>
          <a:ln>
            <a:solidFill>
              <a:schemeClr val="accent1"/>
            </a:solidFill>
          </a:ln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pl-PL" altLang="pl-PL" sz="26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Inwestycje 2021</a:t>
            </a:r>
          </a:p>
        </p:txBody>
      </p:sp>
    </p:spTree>
    <p:extLst>
      <p:ext uri="{BB962C8B-B14F-4D97-AF65-F5344CB8AC3E}">
        <p14:creationId xmlns:p14="http://schemas.microsoft.com/office/powerpoint/2010/main" val="319801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iek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919195"/>
              </p:ext>
            </p:extLst>
          </p:nvPr>
        </p:nvGraphicFramePr>
        <p:xfrm>
          <a:off x="467544" y="116632"/>
          <a:ext cx="8496944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715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4392488" cy="329436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763688" y="535141"/>
            <a:ext cx="557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Wjazd na teren szpitala od strony ul. Słonecznej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115616" y="4406267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PRZED REALIZACJĄ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721392" y="2557469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PO REALIZACJI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8498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1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21423"/>
            <a:ext cx="4499992" cy="337499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691680" y="508030"/>
            <a:ext cx="522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Wjazd na teren szpitala od strony ul. Lipowej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755576" y="4581128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PRZED REALIZACJĄ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724127" y="2308230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PO REALIZACJI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96952"/>
            <a:ext cx="4668011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7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3618402" cy="482453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92896"/>
            <a:ext cx="4992554" cy="3744416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771800" y="236355"/>
            <a:ext cx="320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Teren szpitala po realizacji</a:t>
            </a:r>
          </a:p>
        </p:txBody>
      </p:sp>
    </p:spTree>
    <p:extLst>
      <p:ext uri="{BB962C8B-B14F-4D97-AF65-F5344CB8AC3E}">
        <p14:creationId xmlns:p14="http://schemas.microsoft.com/office/powerpoint/2010/main" val="60613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251520" y="363538"/>
            <a:ext cx="8712968" cy="1281112"/>
          </a:xfrm>
          <a:prstGeom prst="rect">
            <a:avLst/>
          </a:prstGeom>
          <a:solidFill>
            <a:srgbClr val="CCECFF"/>
          </a:solidFill>
          <a:ln>
            <a:solidFill>
              <a:schemeClr val="accent1"/>
            </a:solidFill>
          </a:ln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484188" algn="ctr">
              <a:defRPr/>
            </a:pPr>
            <a:r>
              <a:rPr lang="pl-PL" altLang="pl-PL" sz="3600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20-lecie </a:t>
            </a:r>
          </a:p>
          <a:p>
            <a:pPr marL="484188">
              <a:defRPr/>
            </a:pPr>
            <a:r>
              <a:rPr lang="pl-PL" altLang="pl-PL" sz="3600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Zarządu Dróg Powiatowych w Gołdapi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251520" y="2132856"/>
            <a:ext cx="8508465" cy="2876699"/>
            <a:chOff x="3732894" y="441326"/>
            <a:chExt cx="6636257" cy="3530600"/>
          </a:xfrm>
        </p:grpSpPr>
        <p:sp>
          <p:nvSpPr>
            <p:cNvPr id="7" name="Prostokąt z rogami zaokrąglonymi z jednej strony 6"/>
            <p:cNvSpPr/>
            <p:nvPr/>
          </p:nvSpPr>
          <p:spPr>
            <a:xfrm rot="5400000">
              <a:off x="5285723" y="-1111503"/>
              <a:ext cx="3530600" cy="6636257"/>
            </a:xfrm>
            <a:prstGeom prst="round2SameRect">
              <a:avLst/>
            </a:prstGeom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Prostokąt 7"/>
            <p:cNvSpPr/>
            <p:nvPr/>
          </p:nvSpPr>
          <p:spPr>
            <a:xfrm>
              <a:off x="4406853" y="613675"/>
              <a:ext cx="5789948" cy="31859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l-PL" altLang="pl-PL" sz="2400" kern="1200" dirty="0">
                  <a:latin typeface="Tw Cen MT" panose="020B0602020104020603" pitchFamily="34" charset="-18"/>
                  <a:cs typeface="Times New Roman" panose="02020603050405020304" pitchFamily="18" charset="0"/>
                </a:rPr>
                <a:t>Rada Powiatu w Gołdapi dniu 1 lutego 2002 r. utworzyła jednostkę organizacyjną – Zarząd Dróg Powiatowych w Gołdapi.</a:t>
              </a:r>
              <a:endParaRPr lang="pl-PL" sz="2400" kern="1200" dirty="0">
                <a:latin typeface="Tw Cen MT" panose="020B0602020104020603" pitchFamily="34" charset="-1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24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6" y="980725"/>
            <a:ext cx="3672408" cy="489654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44450"/>
            <a:ext cx="3643354" cy="485780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115616" y="5886564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PRZED REALIZACJĄ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580112" y="588656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PO REALIZACJI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771800" y="620688"/>
            <a:ext cx="300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Chodnik ul. Żeromskiego</a:t>
            </a:r>
          </a:p>
        </p:txBody>
      </p:sp>
    </p:spTree>
    <p:extLst>
      <p:ext uri="{BB962C8B-B14F-4D97-AF65-F5344CB8AC3E}">
        <p14:creationId xmlns:p14="http://schemas.microsoft.com/office/powerpoint/2010/main" val="8083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24800" t="12345" r="24800" b="19587"/>
          <a:stretch/>
        </p:blipFill>
        <p:spPr>
          <a:xfrm>
            <a:off x="223718" y="980728"/>
            <a:ext cx="5196831" cy="381642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28900"/>
            <a:ext cx="5004048" cy="375303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825414" y="476672"/>
            <a:ext cx="356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 </a:t>
            </a:r>
            <a:r>
              <a:rPr lang="pl-PL" b="1" dirty="0"/>
              <a:t>dr nr 1815N Widgiry - Jagiele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997668" y="4900518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PRZED REALIZACJĄ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228184" y="2064289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PO REALIZACJI</a:t>
            </a:r>
          </a:p>
        </p:txBody>
      </p:sp>
    </p:spTree>
    <p:extLst>
      <p:ext uri="{BB962C8B-B14F-4D97-AF65-F5344CB8AC3E}">
        <p14:creationId xmlns:p14="http://schemas.microsoft.com/office/powerpoint/2010/main" val="250863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94" y="980728"/>
            <a:ext cx="4411838" cy="330887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852936"/>
            <a:ext cx="4572000" cy="3429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971600" y="4406482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PRZED REALIZACJĄ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292080" y="245050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 REALIZACJI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2110694" y="546215"/>
            <a:ext cx="463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Pomieszczenie socjalne w budynku ZDP</a:t>
            </a:r>
          </a:p>
        </p:txBody>
      </p:sp>
    </p:spTree>
    <p:extLst>
      <p:ext uri="{BB962C8B-B14F-4D97-AF65-F5344CB8AC3E}">
        <p14:creationId xmlns:p14="http://schemas.microsoft.com/office/powerpoint/2010/main" val="368851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10694" y="546215"/>
            <a:ext cx="463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Pomieszczenie socjalne w budynku ZDP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796136" y="183895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PO REALIZACJI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83568" y="5157192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PRZED REALIZACJĄ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72165"/>
            <a:ext cx="4800533" cy="36004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564904"/>
            <a:ext cx="48965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7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4283968" cy="321297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96952"/>
            <a:ext cx="4211960" cy="315897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445305" y="425717"/>
            <a:ext cx="475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Pomieszczenie sanitarne w budynku ZDP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043608" y="4267870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PRZED REALIZACJĄ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530949" y="2587216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PO REALIZACJI</a:t>
            </a:r>
          </a:p>
        </p:txBody>
      </p:sp>
    </p:spTree>
    <p:extLst>
      <p:ext uri="{BB962C8B-B14F-4D97-AF65-F5344CB8AC3E}">
        <p14:creationId xmlns:p14="http://schemas.microsoft.com/office/powerpoint/2010/main" val="57705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76854"/>
            <a:ext cx="4683048" cy="3512286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195736" y="610383"/>
            <a:ext cx="475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Pomieszczenie sanitarne w budynku ZDP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52788"/>
            <a:ext cx="4644008" cy="3483006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056642" y="4809625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PRZED REALIZACJĄ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061537" y="267751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PO REALIZACJI</a:t>
            </a:r>
          </a:p>
        </p:txBody>
      </p:sp>
    </p:spTree>
    <p:extLst>
      <p:ext uri="{BB962C8B-B14F-4D97-AF65-F5344CB8AC3E}">
        <p14:creationId xmlns:p14="http://schemas.microsoft.com/office/powerpoint/2010/main" val="115565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123728" y="476672"/>
            <a:ext cx="435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Szatnia pracowników w budynku ZDP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971600" y="4540478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PRZED REALIZACJĄ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868144" y="2420888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PO REALIZACJI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4668011" cy="3501008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10776"/>
            <a:ext cx="4746782" cy="35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7" y="764704"/>
            <a:ext cx="4224469" cy="316835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564904"/>
            <a:ext cx="5076056" cy="380704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267744" y="404664"/>
            <a:ext cx="406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Elewacja zewnętrzna budynku ZDP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153651" y="4099093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PRZED REALIZACJĄ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796135" y="216421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PO REALIZACJI</a:t>
            </a:r>
          </a:p>
        </p:txBody>
      </p:sp>
    </p:spTree>
    <p:extLst>
      <p:ext uri="{BB962C8B-B14F-4D97-AF65-F5344CB8AC3E}">
        <p14:creationId xmlns:p14="http://schemas.microsoft.com/office/powerpoint/2010/main" val="252555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g.goldap.info/202112/30/20211230_opel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4620646" cy="346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0"/>
            <a:ext cx="3690410" cy="446449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83568" y="4540478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Opel COMBO „za </a:t>
            </a:r>
            <a:r>
              <a:rPr lang="pl-PL" dirty="0" err="1"/>
              <a:t>free</a:t>
            </a:r>
            <a:r>
              <a:rPr lang="pl-PL" dirty="0"/>
              <a:t>”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088190" y="1457076"/>
            <a:ext cx="418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Dacia DUSTER – zakup inwestycyjny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912719" y="361549"/>
            <a:ext cx="3504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„Nowe” i nowe pojazdy w ZDP</a:t>
            </a:r>
          </a:p>
        </p:txBody>
      </p:sp>
    </p:spTree>
    <p:extLst>
      <p:ext uri="{BB962C8B-B14F-4D97-AF65-F5344CB8AC3E}">
        <p14:creationId xmlns:p14="http://schemas.microsoft.com/office/powerpoint/2010/main" val="28578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503237"/>
            <a:ext cx="7608888" cy="631825"/>
          </a:xfrm>
          <a:prstGeom prst="rect">
            <a:avLst/>
          </a:prstGeom>
          <a:solidFill>
            <a:srgbClr val="CCECFF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3500" b="1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Drogi w Powiecie Gołdapskim</a:t>
            </a:r>
            <a:endParaRPr lang="pl-PL" sz="3500" u="sng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pole tekstowe 4"/>
          <p:cNvSpPr txBox="1">
            <a:spLocks noChangeArrowheads="1"/>
          </p:cNvSpPr>
          <p:nvPr/>
        </p:nvSpPr>
        <p:spPr bwMode="auto">
          <a:xfrm>
            <a:off x="578505" y="1412776"/>
            <a:ext cx="60991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buClr>
                <a:schemeClr val="accent2"/>
              </a:buClr>
              <a:buFont typeface="Arial" charset="0"/>
              <a:buNone/>
            </a:pPr>
            <a:r>
              <a:rPr lang="pl-PL" altLang="pl-PL" sz="2500" dirty="0">
                <a:latin typeface="Times New Roman" pitchFamily="18" charset="0"/>
                <a:cs typeface="Times New Roman" pitchFamily="18" charset="0"/>
              </a:rPr>
              <a:t>Zarząd Dróg Powiatowych w Gołdapi zarządza drogami o łącznej długości 280 km: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q"/>
            </a:pPr>
            <a:r>
              <a:rPr lang="pl-PL" altLang="pl-PL" sz="2500" dirty="0">
                <a:latin typeface="Times New Roman" pitchFamily="18" charset="0"/>
                <a:cs typeface="Times New Roman" pitchFamily="18" charset="0"/>
              </a:rPr>
              <a:t> Gmina Banie Mazurskie – 90 km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q"/>
            </a:pPr>
            <a:r>
              <a:rPr lang="pl-PL" altLang="pl-PL" sz="2500" dirty="0">
                <a:latin typeface="Times New Roman" pitchFamily="18" charset="0"/>
                <a:cs typeface="Times New Roman" pitchFamily="18" charset="0"/>
              </a:rPr>
              <a:t> Gmina Dubeninki – 60 km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q"/>
            </a:pPr>
            <a:r>
              <a:rPr lang="pl-PL" altLang="pl-PL" sz="2500" dirty="0">
                <a:latin typeface="Times New Roman" pitchFamily="18" charset="0"/>
                <a:cs typeface="Times New Roman" pitchFamily="18" charset="0"/>
              </a:rPr>
              <a:t> Gmina Gołdap – 101 km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q"/>
            </a:pPr>
            <a:r>
              <a:rPr lang="pl-PL" altLang="pl-PL" sz="2500" dirty="0">
                <a:latin typeface="Times New Roman" pitchFamily="18" charset="0"/>
                <a:cs typeface="Times New Roman" pitchFamily="18" charset="0"/>
              </a:rPr>
              <a:t> Ulice w mieście - 28 km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811A4EA2-6B63-44DE-9D75-1333905B3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3882631"/>
              </p:ext>
            </p:extLst>
          </p:nvPr>
        </p:nvGraphicFramePr>
        <p:xfrm>
          <a:off x="1763688" y="3068960"/>
          <a:ext cx="6072336" cy="412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277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467544" y="404813"/>
            <a:ext cx="8208912" cy="1054100"/>
          </a:xfrm>
          <a:prstGeom prst="rect">
            <a:avLst/>
          </a:prstGeom>
          <a:solidFill>
            <a:srgbClr val="CCECFF"/>
          </a:solidFill>
          <a:ln>
            <a:solidFill>
              <a:schemeClr val="accent1"/>
            </a:solidFill>
          </a:ln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pl-PL" sz="3500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OBOWIĄZKI ZARZĄDCY DRÓG</a:t>
            </a:r>
            <a:br>
              <a:rPr lang="pl-PL" sz="3500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500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(ZDP W GOŁDAPI)</a:t>
            </a:r>
          </a:p>
        </p:txBody>
      </p:sp>
      <p:sp>
        <p:nvSpPr>
          <p:cNvPr id="3" name="Podtytuł 2"/>
          <p:cNvSpPr txBox="1">
            <a:spLocks/>
          </p:cNvSpPr>
          <p:nvPr/>
        </p:nvSpPr>
        <p:spPr>
          <a:xfrm>
            <a:off x="408398" y="1730900"/>
            <a:ext cx="8496945" cy="42421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Określone są w art. 20  Ustawy z dnia 21 marca 1985 r. </a:t>
            </a:r>
            <a:r>
              <a:rPr lang="pl-PL" alt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drogach publicznych, </a:t>
            </a: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główne kierunki zadań nałożone ustawą to: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pl-PL" alt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planowanie budowy dróg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budowa i przebudowa dróg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remonty dróg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pl-PL" altLang="pl-PL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utrzymanie dróg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ochrona dróg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pl-PL" alt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0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1979712" y="404664"/>
            <a:ext cx="5028603" cy="720725"/>
          </a:xfrm>
          <a:prstGeom prst="rect">
            <a:avLst/>
          </a:prstGeom>
          <a:solidFill>
            <a:srgbClr val="CCECFF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pl-PL" altLang="pl-PL" sz="3500" u="sng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Struktura organizacyjna </a:t>
            </a:r>
            <a:endParaRPr lang="pl-PL" sz="3500" u="sng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766292"/>
              </p:ext>
            </p:extLst>
          </p:nvPr>
        </p:nvGraphicFramePr>
        <p:xfrm>
          <a:off x="179512" y="1196752"/>
          <a:ext cx="896448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96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303213"/>
            <a:ext cx="8208911" cy="1708160"/>
          </a:xfrm>
          <a:prstGeom prst="rect">
            <a:avLst/>
          </a:prstGeom>
          <a:solidFill>
            <a:srgbClr val="CCECF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3500" b="1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Analiza porównawcza stanu zatrudnienia </a:t>
            </a:r>
            <a:br>
              <a:rPr lang="pl-PL" altLang="pl-PL" sz="3500" b="1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3500" b="1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lata 2020-2021 (stan na 31.12. danego roku)</a:t>
            </a:r>
            <a:endParaRPr lang="pl-PL" sz="3500" dirty="0">
              <a:latin typeface="+mn-lt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619672" y="2003842"/>
            <a:ext cx="1223962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069066" y="2090861"/>
            <a:ext cx="1419225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118254"/>
              </p:ext>
            </p:extLst>
          </p:nvPr>
        </p:nvGraphicFramePr>
        <p:xfrm>
          <a:off x="85327" y="2480092"/>
          <a:ext cx="4414664" cy="3494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199970"/>
              </p:ext>
            </p:extLst>
          </p:nvPr>
        </p:nvGraphicFramePr>
        <p:xfrm>
          <a:off x="4499991" y="2512406"/>
          <a:ext cx="4247267" cy="3484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3214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323528" y="188640"/>
            <a:ext cx="8424936" cy="1412776"/>
          </a:xfrm>
          <a:prstGeom prst="rect">
            <a:avLst/>
          </a:prstGeom>
          <a:solidFill>
            <a:srgbClr val="CCECFF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pl-PL" altLang="pl-PL" sz="3600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Analiza porównawcza budżetu </a:t>
            </a:r>
            <a:br>
              <a:rPr lang="pl-PL" altLang="pl-PL" sz="3600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3600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latach 2020-2021</a:t>
            </a:r>
            <a:endParaRPr lang="pl-PL" sz="3600" u="sng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Symbol zastępczy zawartości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023418"/>
              </p:ext>
            </p:extLst>
          </p:nvPr>
        </p:nvGraphicFramePr>
        <p:xfrm>
          <a:off x="467544" y="1633177"/>
          <a:ext cx="8136904" cy="4708607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28">
                <a:tc rowSpan="2"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Wyszczególnienie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8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zł</a:t>
                      </a:r>
                    </a:p>
                  </a:txBody>
                  <a:tcPr marL="91447" marR="91447" marT="45726" marB="4572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zł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938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Wydatki bieżące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2 079 818,00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1 662 365,83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73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A.1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Wynagrodzenia i pochodne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1 016 095,00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1 070 199,97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339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A.2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Pozostałe wydatki bieżące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1 063 723,00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592 165,86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938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Wydatki majątkowe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5 783 336,00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1 854 558,60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938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B.1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Wydatki inwestycyjne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4 790 839,00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1 821 978,10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6780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B.2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Wydatki na zakupy inwestycyjne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992 497,00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72 580,50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673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Wydatki ogółem (A+B)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7 863 154,00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3 556 924,43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4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1969231580"/>
              </p:ext>
            </p:extLst>
          </p:nvPr>
        </p:nvGraphicFramePr>
        <p:xfrm>
          <a:off x="539552" y="476672"/>
          <a:ext cx="8208912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199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786386"/>
              </p:ext>
            </p:extLst>
          </p:nvPr>
        </p:nvGraphicFramePr>
        <p:xfrm>
          <a:off x="467542" y="1268760"/>
          <a:ext cx="7920881" cy="4891757"/>
        </p:xfrm>
        <a:graphic>
          <a:graphicData uri="http://schemas.openxmlformats.org/drawingml/2006/table">
            <a:tbl>
              <a:tblPr/>
              <a:tblGrid>
                <a:gridCol w="792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304"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LP.1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Wyszczególnienie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76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[j.m.]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[j.m.]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304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Remonty cząstkowe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63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Masa na zimno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24+50 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304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Emulsja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304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Grysy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574+500 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131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Remonter</a:t>
                      </a: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(usługi obce)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193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Ulepszenie nawierzchni gruntowych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716 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 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93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Zimowe utrzymanie dróg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193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Materiały do zimowego utrzymania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1 425</a:t>
                      </a:r>
                      <a:b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ytuł 1"/>
          <p:cNvSpPr txBox="1">
            <a:spLocks/>
          </p:cNvSpPr>
          <p:nvPr/>
        </p:nvSpPr>
        <p:spPr>
          <a:xfrm>
            <a:off x="251520" y="213946"/>
            <a:ext cx="8352927" cy="910798"/>
          </a:xfrm>
          <a:prstGeom prst="rect">
            <a:avLst/>
          </a:prstGeom>
          <a:solidFill>
            <a:srgbClr val="CCECFF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pl-PL" sz="2800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BIEŻĄCE UTRZYMANIE DRÓG</a:t>
            </a:r>
            <a:br>
              <a:rPr lang="pl-PL" sz="2800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800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2020-2021</a:t>
            </a:r>
            <a:endParaRPr lang="pl-PL" sz="28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140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671</TotalTime>
  <Words>1234</Words>
  <Application>Microsoft Office PowerPoint</Application>
  <PresentationFormat>Pokaz na ekranie (4:3)</PresentationFormat>
  <Paragraphs>412</Paragraphs>
  <Slides>28</Slides>
  <Notes>2</Notes>
  <HiddenSlides>0</HiddenSlides>
  <MMClips>0</MMClips>
  <ScaleCrop>false</ScaleCrop>
  <HeadingPairs>
    <vt:vector size="8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40" baseType="lpstr">
      <vt:lpstr>Arial</vt:lpstr>
      <vt:lpstr>Arial Narrow</vt:lpstr>
      <vt:lpstr>Calibri</vt:lpstr>
      <vt:lpstr>Lucida Sans Unicode</vt:lpstr>
      <vt:lpstr>Times New Roman</vt:lpstr>
      <vt:lpstr>Tw Cen MT</vt:lpstr>
      <vt:lpstr>Verdana</vt:lpstr>
      <vt:lpstr>Wingdings</vt:lpstr>
      <vt:lpstr>Wingdings 2</vt:lpstr>
      <vt:lpstr>Wingdings 3</vt:lpstr>
      <vt:lpstr>Hol</vt:lpstr>
      <vt:lpstr>Arkusz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Koncepcja</dc:title>
  <dc:creator>SYLWIA KISIELEWSKA</dc:creator>
  <cp:lastModifiedBy>HP</cp:lastModifiedBy>
  <cp:revision>69</cp:revision>
  <cp:lastPrinted>2022-03-10T07:19:32Z</cp:lastPrinted>
  <dcterms:created xsi:type="dcterms:W3CDTF">2020-08-18T08:17:52Z</dcterms:created>
  <dcterms:modified xsi:type="dcterms:W3CDTF">2022-03-15T13:04:08Z</dcterms:modified>
</cp:coreProperties>
</file>