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9.xml" ContentType="application/vnd.openxmlformats-officedocument.drawingml.chart+xml"/>
  <Override PartName="/ppt/notesSlides/notesSlide21.xml" ContentType="application/vnd.openxmlformats-officedocument.presentationml.notesSlide+xml"/>
  <Override PartName="/ppt/charts/chart10.xml" ContentType="application/vnd.openxmlformats-officedocument.drawingml.chart+xml"/>
  <Override PartName="/ppt/drawings/drawing1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11.xml" ContentType="application/vnd.openxmlformats-officedocument.drawingml.chart+xml"/>
  <Override PartName="/ppt/notesSlides/notesSlide23.xml" ContentType="application/vnd.openxmlformats-officedocument.presentationml.notesSlide+xml"/>
  <Override PartName="/ppt/charts/chart12.xml" ContentType="application/vnd.openxmlformats-officedocument.drawingml.chart+xml"/>
  <Override PartName="/ppt/notesSlides/notesSlide24.xml" ContentType="application/vnd.openxmlformats-officedocument.presentationml.notesSlide+xml"/>
  <Override PartName="/ppt/charts/chart13.xml" ContentType="application/vnd.openxmlformats-officedocument.drawingml.chart+xml"/>
  <Override PartName="/ppt/notesSlides/notesSlide25.xml" ContentType="application/vnd.openxmlformats-officedocument.presentationml.notesSlide+xml"/>
  <Override PartName="/ppt/charts/chart14.xml" ContentType="application/vnd.openxmlformats-officedocument.drawingml.chart+xml"/>
  <Override PartName="/ppt/notesSlides/notesSlide26.xml" ContentType="application/vnd.openxmlformats-officedocument.presentationml.notesSlide+xml"/>
  <Override PartName="/ppt/charts/chart15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0"/>
  </p:notesMasterIdLst>
  <p:handoutMasterIdLst>
    <p:handoutMasterId r:id="rId41"/>
  </p:handoutMasterIdLst>
  <p:sldIdLst>
    <p:sldId id="256" r:id="rId2"/>
    <p:sldId id="408" r:id="rId3"/>
    <p:sldId id="426" r:id="rId4"/>
    <p:sldId id="460" r:id="rId5"/>
    <p:sldId id="290" r:id="rId6"/>
    <p:sldId id="257" r:id="rId7"/>
    <p:sldId id="259" r:id="rId8"/>
    <p:sldId id="478" r:id="rId9"/>
    <p:sldId id="263" r:id="rId10"/>
    <p:sldId id="480" r:id="rId11"/>
    <p:sldId id="481" r:id="rId12"/>
    <p:sldId id="482" r:id="rId13"/>
    <p:sldId id="483" r:id="rId14"/>
    <p:sldId id="484" r:id="rId15"/>
    <p:sldId id="432" r:id="rId16"/>
    <p:sldId id="495" r:id="rId17"/>
    <p:sldId id="419" r:id="rId18"/>
    <p:sldId id="409" r:id="rId19"/>
    <p:sldId id="399" r:id="rId20"/>
    <p:sldId id="412" r:id="rId21"/>
    <p:sldId id="383" r:id="rId22"/>
    <p:sldId id="389" r:id="rId23"/>
    <p:sldId id="485" r:id="rId24"/>
    <p:sldId id="391" r:id="rId25"/>
    <p:sldId id="487" r:id="rId26"/>
    <p:sldId id="415" r:id="rId27"/>
    <p:sldId id="397" r:id="rId28"/>
    <p:sldId id="464" r:id="rId29"/>
    <p:sldId id="396" r:id="rId30"/>
    <p:sldId id="381" r:id="rId31"/>
    <p:sldId id="477" r:id="rId32"/>
    <p:sldId id="488" r:id="rId33"/>
    <p:sldId id="489" r:id="rId34"/>
    <p:sldId id="493" r:id="rId35"/>
    <p:sldId id="456" r:id="rId36"/>
    <p:sldId id="490" r:id="rId37"/>
    <p:sldId id="494" r:id="rId38"/>
    <p:sldId id="423" r:id="rId39"/>
  </p:sldIdLst>
  <p:sldSz cx="9144000" cy="6858000" type="screen4x3"/>
  <p:notesSz cx="6797675" cy="9929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ajd Tytułowy" id="{DDEDD869-457F-4DF0-8490-684972F8B992}">
          <p14:sldIdLst>
            <p14:sldId id="256"/>
          </p14:sldIdLst>
        </p14:section>
        <p14:section name="Kadry" id="{A1F28536-D1FC-490B-856F-E5C3478649AE}">
          <p14:sldIdLst>
            <p14:sldId id="408"/>
            <p14:sldId id="426"/>
          </p14:sldIdLst>
        </p14:section>
        <p14:section name="CBOS" id="{A55F67CF-E2BC-4A01-950C-243C041F080E}">
          <p14:sldIdLst>
            <p14:sldId id="460"/>
          </p14:sldIdLst>
        </p14:section>
        <p14:section name="Pion Kryminalny" id="{6C24579A-402E-4A25-8EC6-36BFC47D3731}">
          <p14:sldIdLst>
            <p14:sldId id="290"/>
            <p14:sldId id="257"/>
            <p14:sldId id="259"/>
            <p14:sldId id="478"/>
            <p14:sldId id="263"/>
            <p14:sldId id="480"/>
            <p14:sldId id="481"/>
            <p14:sldId id="482"/>
            <p14:sldId id="483"/>
            <p14:sldId id="484"/>
            <p14:sldId id="432"/>
            <p14:sldId id="495"/>
            <p14:sldId id="419"/>
          </p14:sldIdLst>
        </p14:section>
        <p14:section name="PRiRD" id="{8D1ED3CD-0F34-4F24-9D1A-0728D9C3C9E8}">
          <p14:sldIdLst>
            <p14:sldId id="409"/>
            <p14:sldId id="399"/>
            <p14:sldId id="412"/>
            <p14:sldId id="383"/>
            <p14:sldId id="389"/>
            <p14:sldId id="485"/>
            <p14:sldId id="391"/>
            <p14:sldId id="487"/>
            <p14:sldId id="415"/>
          </p14:sldIdLst>
        </p14:section>
        <p14:section name="Krajowa Mapa Zagrożeń" id="{AA0D0949-C954-468F-8DB4-0303F9F0A6E4}">
          <p14:sldIdLst>
            <p14:sldId id="397"/>
            <p14:sldId id="464"/>
            <p14:sldId id="396"/>
          </p14:sldIdLst>
        </p14:section>
        <p14:section name="Programy Profilaktyczne" id="{C2E0C250-2D8D-4800-886C-845B344EBF1C}">
          <p14:sldIdLst>
            <p14:sldId id="381"/>
            <p14:sldId id="477"/>
            <p14:sldId id="488"/>
            <p14:sldId id="489"/>
            <p14:sldId id="493"/>
          </p14:sldIdLst>
        </p14:section>
        <p14:section name="Efektywność służb ponadnormatywnych" id="{9C18D0CC-1A7D-471D-84D3-C5B99E9A3EB5}">
          <p14:sldIdLst>
            <p14:sldId id="456"/>
            <p14:sldId id="490"/>
          </p14:sldIdLst>
        </p14:section>
        <p14:section name="Priorytety Pracy na rok 2020" id="{47E410A3-50EB-41CD-95D0-92822E87BD42}">
          <p14:sldIdLst>
            <p14:sldId id="494"/>
          </p14:sldIdLst>
        </p14:section>
        <p14:section name="Slajd Końcowy" id="{CC3B6977-D62F-4662-ACDD-FCB912D527FB}">
          <p14:sldIdLst>
            <p14:sldId id="4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mil Łapiński" initials="KŁ" lastIdx="1" clrIdx="0">
    <p:extLst>
      <p:ext uri="{19B8F6BF-5375-455C-9EA6-DF929625EA0E}">
        <p15:presenceInfo xmlns:p15="http://schemas.microsoft.com/office/powerpoint/2012/main" userId="Kamil Łapiński" providerId="None"/>
      </p:ext>
    </p:extLst>
  </p:cmAuthor>
  <p:cmAuthor id="2" name="Dariusz Stachelek" initials="DS" lastIdx="6" clrIdx="1">
    <p:extLst>
      <p:ext uri="{19B8F6BF-5375-455C-9EA6-DF929625EA0E}">
        <p15:presenceInfo xmlns:p15="http://schemas.microsoft.com/office/powerpoint/2012/main" userId="Dariusz Stachele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43" autoAdjust="0"/>
  </p:normalViewPr>
  <p:slideViewPr>
    <p:cSldViewPr>
      <p:cViewPr varScale="1">
        <p:scale>
          <a:sx n="108" d="100"/>
          <a:sy n="108" d="100"/>
        </p:scale>
        <p:origin x="130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92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/>
              <a:t>Wykrywalność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9726837433203392"/>
          <c:y val="0.19770059424291611"/>
          <c:w val="0.80273168881618517"/>
          <c:h val="0.6705124551378349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KPP Gołdap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2017 r.</c:v>
                </c:pt>
                <c:pt idx="1">
                  <c:v>2018 r.</c:v>
                </c:pt>
                <c:pt idx="2">
                  <c:v>2019 r.</c:v>
                </c:pt>
                <c:pt idx="3">
                  <c:v>2020 r.</c:v>
                </c:pt>
                <c:pt idx="4">
                  <c:v>2021 r.</c:v>
                </c:pt>
              </c:strCache>
            </c:strRef>
          </c:cat>
          <c:val>
            <c:numRef>
              <c:f>Arkusz1!$B$2:$B$6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A-4576-8931-F8700E08C0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0130176"/>
        <c:axId val="30132864"/>
      </c:lineChart>
      <c:catAx>
        <c:axId val="30130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132864"/>
        <c:crosses val="autoZero"/>
        <c:auto val="1"/>
        <c:lblAlgn val="ctr"/>
        <c:lblOffset val="100"/>
        <c:noMultiLvlLbl val="0"/>
      </c:catAx>
      <c:valAx>
        <c:axId val="30132864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30130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10"/>
      <c:rotY val="1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29589922107421"/>
          <c:y val="4.6773375984251971E-2"/>
          <c:w val="0.54180415139058624"/>
          <c:h val="0.7781554827241418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Ilość służb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D020-4E2B-BFC7-9C0E082BD356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2020 r</c:v>
                </c:pt>
                <c:pt idx="1">
                  <c:v>2021 r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3581</c:v>
                </c:pt>
                <c:pt idx="1">
                  <c:v>4282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6A-4A52-9355-C2EB817C5F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1042176"/>
        <c:axId val="31043968"/>
        <c:axId val="0"/>
      </c:bar3DChart>
      <c:catAx>
        <c:axId val="3104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1043968"/>
        <c:crosses val="autoZero"/>
        <c:auto val="1"/>
        <c:lblAlgn val="ctr"/>
        <c:lblOffset val="100"/>
        <c:noMultiLvlLbl val="0"/>
      </c:catAx>
      <c:valAx>
        <c:axId val="31043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1042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13831796467061"/>
          <c:y val="0.40922064215087212"/>
          <c:w val="0.18310372921527238"/>
          <c:h val="0.1815587156982557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2020r 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Ogółem</c:v>
                </c:pt>
                <c:pt idx="1">
                  <c:v>Do wytrzeźwienia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298</c:v>
                </c:pt>
                <c:pt idx="1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AC-4117-AE5D-CB9A670D6DA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2021r</c:v>
                </c:pt>
              </c:strCache>
            </c:strRef>
          </c:tx>
          <c:spPr>
            <a:ln>
              <a:solidFill>
                <a:schemeClr val="tx1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Ogółem</c:v>
                </c:pt>
                <c:pt idx="1">
                  <c:v>Do wytrzeźwienia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329</c:v>
                </c:pt>
                <c:pt idx="1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AC-4117-AE5D-CB9A670D6DAC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Ogółem</c:v>
                </c:pt>
                <c:pt idx="1">
                  <c:v>Do wytrzeźwienia</c:v>
                </c:pt>
              </c:strCache>
            </c:strRef>
          </c:cat>
          <c:val>
            <c:numRef>
              <c:f>Arkusz1!$D$2:$D$3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C8AC-4117-AE5D-CB9A670D6DAC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Ogółem</c:v>
                </c:pt>
                <c:pt idx="1">
                  <c:v>Do wytrzeźwienia</c:v>
                </c:pt>
              </c:strCache>
            </c:strRef>
          </c:cat>
          <c:val>
            <c:numRef>
              <c:f>Arkusz1!$E$2:$E$3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C8AC-4117-AE5D-CB9A670D6D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3642752"/>
        <c:axId val="33656832"/>
        <c:axId val="0"/>
      </c:bar3DChart>
      <c:catAx>
        <c:axId val="33642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anchor="b" anchorCtr="1"/>
          <a:lstStyle/>
          <a:p>
            <a:pPr algn="just">
              <a:defRPr/>
            </a:pPr>
            <a:endParaRPr lang="pl-PL"/>
          </a:p>
        </c:txPr>
        <c:crossAx val="33656832"/>
        <c:crosses val="autoZero"/>
        <c:auto val="1"/>
        <c:lblAlgn val="ctr"/>
        <c:lblOffset val="100"/>
        <c:noMultiLvlLbl val="0"/>
      </c:catAx>
      <c:valAx>
        <c:axId val="33656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642752"/>
        <c:crosses val="autoZero"/>
        <c:crossBetween val="between"/>
      </c:valAx>
    </c:plotArea>
    <c:legend>
      <c:legendPos val="t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6654391145294434"/>
          <c:y val="2.1534323365843003E-2"/>
          <c:w val="0.31926589816660261"/>
          <c:h val="9.236642149001127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2020r 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wypadki</c:v>
                </c:pt>
                <c:pt idx="1">
                  <c:v>kolizje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22</c:v>
                </c:pt>
                <c:pt idx="1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AC-4117-AE5D-CB9A670D6DA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2021r</c:v>
                </c:pt>
              </c:strCache>
            </c:strRef>
          </c:tx>
          <c:spPr>
            <a:ln>
              <a:solidFill>
                <a:schemeClr val="tx1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wypadki</c:v>
                </c:pt>
                <c:pt idx="1">
                  <c:v>kolizje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15</c:v>
                </c:pt>
                <c:pt idx="1">
                  <c:v>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AC-4117-AE5D-CB9A670D6DAC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wypadki</c:v>
                </c:pt>
                <c:pt idx="1">
                  <c:v>kolizje</c:v>
                </c:pt>
              </c:strCache>
            </c:strRef>
          </c:cat>
          <c:val>
            <c:numRef>
              <c:f>Arkusz1!$D$2:$D$3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C8AC-4117-AE5D-CB9A670D6DAC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wypadki</c:v>
                </c:pt>
                <c:pt idx="1">
                  <c:v>kolizje</c:v>
                </c:pt>
              </c:strCache>
            </c:strRef>
          </c:cat>
          <c:val>
            <c:numRef>
              <c:f>Arkusz1!$E$2:$E$3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C8AC-4117-AE5D-CB9A670D6D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3642752"/>
        <c:axId val="33656832"/>
        <c:axId val="0"/>
      </c:bar3DChart>
      <c:catAx>
        <c:axId val="33642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 algn="just">
              <a:defRPr/>
            </a:pPr>
            <a:endParaRPr lang="pl-PL"/>
          </a:p>
        </c:txPr>
        <c:crossAx val="33656832"/>
        <c:crosses val="autoZero"/>
        <c:auto val="1"/>
        <c:lblAlgn val="ctr"/>
        <c:lblOffset val="100"/>
        <c:noMultiLvlLbl val="0"/>
      </c:catAx>
      <c:valAx>
        <c:axId val="33656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642752"/>
        <c:crosses val="autoZero"/>
        <c:crossBetween val="between"/>
      </c:valAx>
    </c:plotArea>
    <c:legend>
      <c:legendPos val="t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6654391145294434"/>
          <c:y val="2.1534323365843003E-2"/>
          <c:w val="0.31926589816660261"/>
          <c:h val="9.236642149001127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265585389502177E-2"/>
          <c:y val="3.1098910956649121E-2"/>
          <c:w val="0.75986854874224152"/>
          <c:h val="0.837505123951744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 r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ofiary śmiertelne</c:v>
                </c:pt>
                <c:pt idx="1">
                  <c:v>ranni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3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CD-40BB-9F2E-E452FA755530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2021r </c:v>
                </c:pt>
              </c:strCache>
            </c:strRef>
          </c:tx>
          <c:spPr>
            <a:ln>
              <a:solidFill>
                <a:schemeClr val="tx1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ofiary śmiertelne</c:v>
                </c:pt>
                <c:pt idx="1">
                  <c:v>ranni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1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CD-40BB-9F2E-E452FA755530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ofiary śmiertelne</c:v>
                </c:pt>
                <c:pt idx="1">
                  <c:v>ranni</c:v>
                </c:pt>
              </c:strCache>
            </c:strRef>
          </c:cat>
          <c:val>
            <c:numRef>
              <c:f>Arkusz1!$D$2:$D$3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25CD-40BB-9F2E-E452FA755530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ofiary śmiertelne</c:v>
                </c:pt>
                <c:pt idx="1">
                  <c:v>ranni</c:v>
                </c:pt>
              </c:strCache>
            </c:strRef>
          </c:cat>
          <c:val>
            <c:numRef>
              <c:f>Arkusz1!$E$2:$E$3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25CD-40BB-9F2E-E452FA7555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3600640"/>
        <c:axId val="33602176"/>
        <c:axId val="0"/>
      </c:bar3DChart>
      <c:catAx>
        <c:axId val="33600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3602176"/>
        <c:crosses val="autoZero"/>
        <c:auto val="1"/>
        <c:lblAlgn val="ctr"/>
        <c:lblOffset val="100"/>
        <c:noMultiLvlLbl val="0"/>
      </c:catAx>
      <c:valAx>
        <c:axId val="33602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3600640"/>
        <c:crosses val="autoZero"/>
        <c:crossBetween val="between"/>
      </c:valAx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3885856116997106"/>
          <c:y val="8.4444094048363283E-2"/>
          <c:w val="0.24911625980951607"/>
          <c:h val="0.1489717159461249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261333747388177E-2"/>
          <c:y val="4.5780114470039726E-2"/>
          <c:w val="0.75986854874224152"/>
          <c:h val="0.837505123951744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 r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Przestępstwa drogowe </c:v>
                </c:pt>
                <c:pt idx="1">
                  <c:v>Nietrzeźwi kierujący 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54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CD-40BB-9F2E-E452FA755530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2021r </c:v>
                </c:pt>
              </c:strCache>
            </c:strRef>
          </c:tx>
          <c:spPr>
            <a:ln>
              <a:solidFill>
                <a:schemeClr val="tx1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Przestępstwa drogowe </c:v>
                </c:pt>
                <c:pt idx="1">
                  <c:v>Nietrzeźwi kierujący 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47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CD-40BB-9F2E-E452FA755530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Przestępstwa drogowe </c:v>
                </c:pt>
                <c:pt idx="1">
                  <c:v>Nietrzeźwi kierujący </c:v>
                </c:pt>
              </c:strCache>
            </c:strRef>
          </c:cat>
          <c:val>
            <c:numRef>
              <c:f>Arkusz1!$D$2:$D$3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25CD-40BB-9F2E-E452FA755530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Przestępstwa drogowe </c:v>
                </c:pt>
                <c:pt idx="1">
                  <c:v>Nietrzeźwi kierujący </c:v>
                </c:pt>
              </c:strCache>
            </c:strRef>
          </c:cat>
          <c:val>
            <c:numRef>
              <c:f>Arkusz1!$E$2:$E$3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25CD-40BB-9F2E-E452FA7555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3600640"/>
        <c:axId val="33602176"/>
        <c:axId val="0"/>
      </c:bar3DChart>
      <c:catAx>
        <c:axId val="33600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3602176"/>
        <c:crosses val="autoZero"/>
        <c:auto val="1"/>
        <c:lblAlgn val="ctr"/>
        <c:lblOffset val="100"/>
        <c:noMultiLvlLbl val="0"/>
      </c:catAx>
      <c:valAx>
        <c:axId val="33602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3600640"/>
        <c:crosses val="autoZero"/>
        <c:crossBetween val="between"/>
      </c:valAx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3885856116997106"/>
          <c:y val="8.4444094048363283E-2"/>
          <c:w val="0.24911625980951607"/>
          <c:h val="0.1489717159461249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hPercent val="100"/>
      <c:rotY val="0"/>
      <c:depthPercent val="100"/>
      <c:rAngAx val="0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3175">
          <a:solidFill>
            <a:srgbClr val="000000"/>
          </a:solidFill>
          <a:prstDash val="solid"/>
        </a:ln>
      </c:spPr>
    </c:sideWall>
    <c:backWall>
      <c:thickness val="0"/>
      <c:spPr>
        <a:noFill/>
        <a:ln w="3175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4.8442724194106564E-2"/>
          <c:y val="1.8898885346632272E-2"/>
          <c:w val="0.90311455161178689"/>
          <c:h val="0.919124213805443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 w="3041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100" baseline="0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E458-4878-942E-465B85505D2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Liczba ujawnionych wykroczeń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2919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28-49A1-AF61-5746CDA4167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7030A0"/>
            </a:solidFill>
            <a:ln w="6548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aseline="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Liczba ujawnionych wykroczeń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3641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28-49A1-AF61-5746CDA416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4782208"/>
        <c:axId val="34792192"/>
        <c:axId val="0"/>
      </c:bar3DChart>
      <c:catAx>
        <c:axId val="3478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163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29" b="1" i="0" u="none" strike="noStrike" baseline="0">
                <a:solidFill>
                  <a:srgbClr val="FFFF00"/>
                </a:solidFill>
                <a:latin typeface="Arial"/>
                <a:ea typeface="Arial"/>
                <a:cs typeface="Arial"/>
              </a:defRPr>
            </a:pPr>
            <a:endParaRPr lang="pl-PL"/>
          </a:p>
        </c:txPr>
        <c:crossAx val="347921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4792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782208"/>
        <c:crosses val="autoZero"/>
        <c:crossBetween val="between"/>
        <c:majorUnit val="1000"/>
      </c:valAx>
      <c:spPr>
        <a:noFill/>
        <a:ln w="24332">
          <a:noFill/>
        </a:ln>
      </c:spPr>
    </c:plotArea>
    <c:legend>
      <c:legendPos val="t"/>
      <c:layout>
        <c:manualLayout>
          <c:xMode val="edge"/>
          <c:yMode val="edge"/>
          <c:x val="0.19629844879253822"/>
          <c:y val="0.8531066549019235"/>
          <c:w val="0.62501863848550776"/>
          <c:h val="0.10975691477164873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2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/>
              <a:t>Wykrywalność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9726831118381483"/>
          <c:y val="0.20630407007916995"/>
          <c:w val="0.80273168881618517"/>
          <c:h val="0.6705124551378349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KPP Gołdap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2017 r</c:v>
                </c:pt>
                <c:pt idx="1">
                  <c:v>2018r</c:v>
                </c:pt>
                <c:pt idx="2">
                  <c:v>2019r</c:v>
                </c:pt>
                <c:pt idx="3">
                  <c:v>2020r</c:v>
                </c:pt>
                <c:pt idx="4">
                  <c:v>2021r</c:v>
                </c:pt>
              </c:strCache>
            </c:strRef>
          </c:cat>
          <c:val>
            <c:numRef>
              <c:f>Arkusz1!$B$2:$B$6</c:f>
              <c:numCache>
                <c:formatCode>0%</c:formatCode>
                <c:ptCount val="5"/>
                <c:pt idx="0" formatCode="0.00%">
                  <c:v>0.85699999999999998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A-4576-8931-F8700E08C0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0130176"/>
        <c:axId val="30132864"/>
      </c:lineChart>
      <c:catAx>
        <c:axId val="30130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132864"/>
        <c:crosses val="autoZero"/>
        <c:auto val="1"/>
        <c:lblAlgn val="ctr"/>
        <c:lblOffset val="100"/>
        <c:noMultiLvlLbl val="0"/>
      </c:catAx>
      <c:valAx>
        <c:axId val="30132864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30130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/>
              <a:t>Wykrywalność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9726831118381483"/>
          <c:y val="0.20630407007916995"/>
          <c:w val="0.80273168881618517"/>
          <c:h val="0.6705124551378349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KPP Gołdap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2017 r</c:v>
                </c:pt>
                <c:pt idx="1">
                  <c:v>2018r</c:v>
                </c:pt>
                <c:pt idx="2">
                  <c:v>2019r</c:v>
                </c:pt>
                <c:pt idx="3">
                  <c:v>2020r</c:v>
                </c:pt>
                <c:pt idx="4">
                  <c:v>2021r</c:v>
                </c:pt>
              </c:strCache>
            </c:strRef>
          </c:cat>
          <c:val>
            <c:numRef>
              <c:f>Arkusz1!$B$2:$B$6</c:f>
              <c:numCache>
                <c:formatCode>0%</c:formatCode>
                <c:ptCount val="5"/>
                <c:pt idx="0">
                  <c:v>1</c:v>
                </c:pt>
                <c:pt idx="1">
                  <c:v>0.85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A-4576-8931-F8700E08C0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0130176"/>
        <c:axId val="30132864"/>
      </c:lineChart>
      <c:catAx>
        <c:axId val="30130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132864"/>
        <c:crosses val="autoZero"/>
        <c:auto val="1"/>
        <c:lblAlgn val="ctr"/>
        <c:lblOffset val="100"/>
        <c:noMultiLvlLbl val="0"/>
      </c:catAx>
      <c:valAx>
        <c:axId val="30132864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30130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/>
              <a:t>Wykrywalność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9726831118381483"/>
          <c:y val="0.20630407007916995"/>
          <c:w val="0.80273168881618517"/>
          <c:h val="0.6705124551378349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KPP Gołdap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2017 r</c:v>
                </c:pt>
                <c:pt idx="1">
                  <c:v>2018r</c:v>
                </c:pt>
                <c:pt idx="2">
                  <c:v>2019r</c:v>
                </c:pt>
                <c:pt idx="3">
                  <c:v>2020r</c:v>
                </c:pt>
                <c:pt idx="4">
                  <c:v>2021r</c:v>
                </c:pt>
              </c:strCache>
            </c:strRef>
          </c:cat>
          <c:val>
            <c:numRef>
              <c:f>Arkusz1!$B$2:$B$6</c:f>
              <c:numCache>
                <c:formatCode>0.00%</c:formatCode>
                <c:ptCount val="5"/>
                <c:pt idx="0">
                  <c:v>0.35299999999999998</c:v>
                </c:pt>
                <c:pt idx="1">
                  <c:v>0.53300000000000003</c:v>
                </c:pt>
                <c:pt idx="2">
                  <c:v>0.83599999999999997</c:v>
                </c:pt>
                <c:pt idx="3">
                  <c:v>0.93600000000000005</c:v>
                </c:pt>
                <c:pt idx="4">
                  <c:v>0.66700000000000004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A-4576-8931-F8700E08C0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0130176"/>
        <c:axId val="30132864"/>
      </c:lineChart>
      <c:catAx>
        <c:axId val="30130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132864"/>
        <c:crosses val="autoZero"/>
        <c:auto val="1"/>
        <c:lblAlgn val="ctr"/>
        <c:lblOffset val="100"/>
        <c:noMultiLvlLbl val="0"/>
      </c:catAx>
      <c:valAx>
        <c:axId val="30132864"/>
        <c:scaling>
          <c:orientation val="minMax"/>
          <c:max val="1"/>
          <c:min val="0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crossAx val="30130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/>
              <a:t>Wykrywalność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9726831118381483"/>
          <c:y val="0.20630407007916995"/>
          <c:w val="0.80273168881618517"/>
          <c:h val="0.6705124551378349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KPP Gołdap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2017 r</c:v>
                </c:pt>
                <c:pt idx="1">
                  <c:v>2018r</c:v>
                </c:pt>
                <c:pt idx="2">
                  <c:v>2019r</c:v>
                </c:pt>
                <c:pt idx="3">
                  <c:v>2020r</c:v>
                </c:pt>
                <c:pt idx="4">
                  <c:v>2021r</c:v>
                </c:pt>
              </c:strCache>
            </c:strRef>
          </c:cat>
          <c:val>
            <c:numRef>
              <c:f>Arkusz1!$B$2:$B$6</c:f>
              <c:numCache>
                <c:formatCode>0.00%</c:formatCode>
                <c:ptCount val="5"/>
                <c:pt idx="0">
                  <c:v>0.66700000000000004</c:v>
                </c:pt>
                <c:pt idx="1">
                  <c:v>0.53300000000000003</c:v>
                </c:pt>
                <c:pt idx="2">
                  <c:v>0.51500000000000001</c:v>
                </c:pt>
                <c:pt idx="3" formatCode="0%">
                  <c:v>0.72</c:v>
                </c:pt>
                <c:pt idx="4">
                  <c:v>0.77300000000000002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A-4576-8931-F8700E08C0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0130176"/>
        <c:axId val="30132864"/>
      </c:lineChart>
      <c:catAx>
        <c:axId val="30130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132864"/>
        <c:crosses val="autoZero"/>
        <c:auto val="1"/>
        <c:lblAlgn val="ctr"/>
        <c:lblOffset val="100"/>
        <c:noMultiLvlLbl val="0"/>
      </c:catAx>
      <c:valAx>
        <c:axId val="30132864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30130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/>
              <a:t>Wykrywalność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9726831118381483"/>
          <c:y val="0.20630407007916995"/>
          <c:w val="0.80273168881618517"/>
          <c:h val="0.6705124551378349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KPP Gołdap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2017 r</c:v>
                </c:pt>
                <c:pt idx="1">
                  <c:v>2018r</c:v>
                </c:pt>
                <c:pt idx="2">
                  <c:v>2019r</c:v>
                </c:pt>
                <c:pt idx="3">
                  <c:v>2020r</c:v>
                </c:pt>
                <c:pt idx="4">
                  <c:v>2021r</c:v>
                </c:pt>
              </c:strCache>
            </c:strRef>
          </c:cat>
          <c:val>
            <c:numRef>
              <c:f>Arkusz1!$B$2:$B$6</c:f>
              <c:numCache>
                <c:formatCode>0.00%</c:formatCode>
                <c:ptCount val="5"/>
                <c:pt idx="0">
                  <c:v>0.85699999999999998</c:v>
                </c:pt>
                <c:pt idx="1">
                  <c:v>0.625</c:v>
                </c:pt>
                <c:pt idx="2" formatCode="0%">
                  <c:v>0.5</c:v>
                </c:pt>
                <c:pt idx="3">
                  <c:v>0.64300000000000002</c:v>
                </c:pt>
                <c:pt idx="4">
                  <c:v>0.88500000000000001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A-4576-8931-F8700E08C0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0130176"/>
        <c:axId val="30132864"/>
      </c:lineChart>
      <c:catAx>
        <c:axId val="30130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132864"/>
        <c:crosses val="autoZero"/>
        <c:auto val="1"/>
        <c:lblAlgn val="ctr"/>
        <c:lblOffset val="100"/>
        <c:noMultiLvlLbl val="0"/>
      </c:catAx>
      <c:valAx>
        <c:axId val="30132864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30130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860-480D-9A23-8451E7D12D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Zabezpieczonych narkotyków (g)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2814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4A-4CBD-AAD7-A4D6BB92124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Zabezpieczonych narkotyków (g)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3744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4A-4CBD-AAD7-A4D6BB92124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09"/>
        <c:overlap val="-38"/>
        <c:axId val="30587520"/>
        <c:axId val="30605696"/>
      </c:barChart>
      <c:catAx>
        <c:axId val="30587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1" vertOverflow="ellipsis" wrap="square" anchor="t" anchorCtr="1"/>
          <a:lstStyle/>
          <a:p>
            <a:pPr>
              <a:defRPr sz="1400" b="1" i="0" u="none" strike="noStrike" kern="1200" cap="none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605696"/>
        <c:crosses val="autoZero"/>
        <c:auto val="1"/>
        <c:lblAlgn val="ctr"/>
        <c:lblOffset val="100"/>
        <c:noMultiLvlLbl val="0"/>
      </c:catAx>
      <c:valAx>
        <c:axId val="3060569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587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W tym: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0754708005249344"/>
          <c:y val="0.22513287401574802"/>
          <c:w val="0.89245291994750653"/>
          <c:h val="0.66314074803149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 tym: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F671-4B10-9DA3-713C2EC2F8D2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671-4B10-9DA3-713C2EC2F8D2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F671-4B10-9DA3-713C2EC2F8D2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F671-4B10-9DA3-713C2EC2F8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Amfetamina</c:v>
                </c:pt>
                <c:pt idx="1">
                  <c:v>Klefedron</c:v>
                </c:pt>
                <c:pt idx="2">
                  <c:v>Grzybki Halucynogenne</c:v>
                </c:pt>
                <c:pt idx="3">
                  <c:v>Marihuana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2179</c:v>
                </c:pt>
                <c:pt idx="1">
                  <c:v>626</c:v>
                </c:pt>
                <c:pt idx="2">
                  <c:v>448</c:v>
                </c:pt>
                <c:pt idx="3">
                  <c:v>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19-4E49-A602-5F80C6C8B5B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802910383"/>
        <c:axId val="1802903727"/>
      </c:barChart>
      <c:catAx>
        <c:axId val="1802910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02903727"/>
        <c:crosses val="autoZero"/>
        <c:auto val="1"/>
        <c:lblAlgn val="ctr"/>
        <c:lblOffset val="100"/>
        <c:noMultiLvlLbl val="0"/>
      </c:catAx>
      <c:valAx>
        <c:axId val="1802903727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02910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3742435579447E-2"/>
          <c:y val="3.3383835487813186E-2"/>
          <c:w val="0.95325151288411059"/>
          <c:h val="0.772813997369467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1EF0CF4B-AC94-4084-AFDC-85B16A668C42}" type="VALUE">
                      <a:rPr lang="en-US" smtClean="0"/>
                      <a:pPr/>
                      <a:t>[WARTOŚĆ]</a:t>
                    </a:fld>
                    <a:endParaRPr lang="pl-P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7EF-4844-BBF3-CE00014DC13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2020r</c:v>
                </c:pt>
                <c:pt idx="1">
                  <c:v>2021r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4804</c:v>
                </c:pt>
                <c:pt idx="1">
                  <c:v>6480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EB-48BB-A365-2342DF6FBB1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teren miejski</c:v>
                </c:pt>
              </c:strCache>
            </c:strRef>
          </c:tx>
          <c:spPr>
            <a:ln>
              <a:solidFill>
                <a:schemeClr val="tx1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2020r</c:v>
                </c:pt>
                <c:pt idx="1">
                  <c:v>2021r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3182</c:v>
                </c:pt>
                <c:pt idx="1">
                  <c:v>5086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EB-48BB-A365-2342DF6FBB1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teren pozamiejski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2020r</c:v>
                </c:pt>
                <c:pt idx="1">
                  <c:v>2021r</c:v>
                </c:pt>
              </c:strCache>
            </c:strRef>
          </c:cat>
          <c:val>
            <c:numRef>
              <c:f>Arkusz1!$D$2:$D$3</c:f>
              <c:numCache>
                <c:formatCode>General</c:formatCode>
                <c:ptCount val="2"/>
                <c:pt idx="0">
                  <c:v>1528</c:v>
                </c:pt>
                <c:pt idx="1">
                  <c:v>1394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EB-48BB-A365-2342DF6FBB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3284864"/>
        <c:axId val="33286400"/>
        <c:axId val="0"/>
      </c:bar3DChart>
      <c:catAx>
        <c:axId val="33284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3286400"/>
        <c:crosses val="autoZero"/>
        <c:auto val="1"/>
        <c:lblAlgn val="ctr"/>
        <c:lblOffset val="100"/>
        <c:noMultiLvlLbl val="0"/>
      </c:catAx>
      <c:valAx>
        <c:axId val="332864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28486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7.2377165589365564E-2"/>
          <c:y val="0.91882711956735985"/>
          <c:w val="0.83824621896094542"/>
          <c:h val="7.32091595557482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0.74571</cdr:x>
      <cdr:y>0.28553</cdr:y>
    </cdr:from>
    <cdr:to>
      <cdr:x>0.97904</cdr:x>
      <cdr:y>0.38553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43E2A7E2-F511-4739-950B-1C666BC51088}"/>
            </a:ext>
          </a:extLst>
        </cdr:cNvPr>
        <cdr:cNvSpPr txBox="1"/>
      </cdr:nvSpPr>
      <cdr:spPr>
        <a:xfrm xmlns:a="http://schemas.openxmlformats.org/drawingml/2006/main">
          <a:off x="4832723" y="1028027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0.82694</cdr:x>
      <cdr:y>0.3</cdr:y>
    </cdr:from>
    <cdr:to>
      <cdr:x>0.96027</cdr:x>
      <cdr:y>0.4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58B0F964-AC96-439D-892E-2F7A120044E8}"/>
            </a:ext>
          </a:extLst>
        </cdr:cNvPr>
        <cdr:cNvSpPr txBox="1"/>
      </cdr:nvSpPr>
      <cdr:spPr>
        <a:xfrm xmlns:a="http://schemas.openxmlformats.org/drawingml/2006/main">
          <a:off x="5359161" y="1080120"/>
          <a:ext cx="86409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200" dirty="0"/>
            <a:t>Ilość służb</a:t>
          </a:r>
        </a:p>
      </cdr:txBody>
    </cdr:sp>
  </cdr:relSizeAnchor>
  <cdr:relSizeAnchor xmlns:cdr="http://schemas.openxmlformats.org/drawingml/2006/chartDrawing">
    <cdr:from>
      <cdr:x>0.58333</cdr:x>
      <cdr:y>0.51496</cdr:y>
    </cdr:from>
    <cdr:to>
      <cdr:x>0.79444</cdr:x>
      <cdr:y>0.71224</cdr:y>
    </cdr:to>
    <cdr:sp macro="" textlink="">
      <cdr:nvSpPr>
        <cdr:cNvPr id="4" name="Strzałka w górę 5">
          <a:extLst xmlns:a="http://schemas.openxmlformats.org/drawingml/2006/main">
            <a:ext uri="{FF2B5EF4-FFF2-40B4-BE49-F238E27FC236}">
              <a16:creationId xmlns:a16="http://schemas.microsoft.com/office/drawing/2014/main" id="{88A3CF81-3953-4A48-A885-521F550F7F42}"/>
            </a:ext>
          </a:extLst>
        </cdr:cNvPr>
        <cdr:cNvSpPr/>
      </cdr:nvSpPr>
      <cdr:spPr>
        <a:xfrm xmlns:a="http://schemas.openxmlformats.org/drawingml/2006/main">
          <a:off x="3780420" y="1854065"/>
          <a:ext cx="1368152" cy="710266"/>
        </a:xfrm>
        <a:prstGeom xmlns:a="http://schemas.openxmlformats.org/drawingml/2006/main" prst="upArrow">
          <a:avLst>
            <a:gd name="adj1" fmla="val 50000"/>
            <a:gd name="adj2" fmla="val 23806"/>
          </a:avLst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pl-PL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pl-PL" dirty="0">
              <a:solidFill>
                <a:schemeClr val="bg1"/>
              </a:solidFill>
            </a:rPr>
            <a:t>+701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73BB0-074F-4C7C-AE93-6D4A1F3E3E7A}" type="datetimeFigureOut">
              <a:rPr lang="pl-PL" smtClean="0"/>
              <a:t>07.02.2022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4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9A248-4FCD-4EF3-BA6D-CCE606FCA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1903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E4788-8C2E-4204-AA91-CD46F02A57F6}" type="datetimeFigureOut">
              <a:rPr lang="pl-PL" smtClean="0"/>
              <a:t>07.02.2022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FBA60-989E-4F0B-97CE-922EB1E0C3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5661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V 0.08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2647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922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0566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6640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833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480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80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1396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80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8703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2436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9457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4020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588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5330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235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5530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4287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99331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7936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7936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6870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94576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87998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2E9ACF-1D2D-43B3-8360-2B83BF090503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07.02.2022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70A41D-DECF-46DF-94B3-F326A567FA16}" type="slidenum">
              <a:t>31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A2985A-BAEE-4019-A387-A89BB061B1EA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07.02.2022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9B99FC-8BF9-4D26-8AB4-F5E9D1277851}" type="slidenum">
              <a:t>31</a:t>
            </a:fld>
            <a:endParaRPr lang="pl-PL" sz="1800" b="0" i="0" u="none" strike="noStrike" kern="0" cap="none" spc="0" baseline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ymbol zastępczy obrazu slajdu 1"/>
          <p:cNvSpPr>
            <a:spLocks noGrp="1" noRot="1" noChangeAspect="1"/>
          </p:cNvSpPr>
          <p:nvPr>
            <p:ph type="sldImg"/>
          </p:nvPr>
        </p:nvSpPr>
        <p:spPr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7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6661"/>
            <a:ext cx="5438140" cy="4468803"/>
          </a:xfrm>
        </p:spPr>
        <p:txBody>
          <a:bodyPr lIns="0" tIns="0" rIns="0" bIns="0"/>
          <a:lstStyle/>
          <a:p>
            <a:r>
              <a:rPr lang="pl-PL" dirty="0"/>
              <a:t>Zrobione</a:t>
            </a:r>
          </a:p>
        </p:txBody>
      </p:sp>
    </p:spTree>
    <p:extLst>
      <p:ext uri="{BB962C8B-B14F-4D97-AF65-F5344CB8AC3E}">
        <p14:creationId xmlns:p14="http://schemas.microsoft.com/office/powerpoint/2010/main" val="21797319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2E9ACF-1D2D-43B3-8360-2B83BF090503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07.02.2022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70A41D-DECF-46DF-94B3-F326A567FA16}" type="slidenum">
              <a:t>32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A2985A-BAEE-4019-A387-A89BB061B1EA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07.02.2022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9B99FC-8BF9-4D26-8AB4-F5E9D1277851}" type="slidenum">
              <a:t>32</a:t>
            </a:fld>
            <a:endParaRPr lang="pl-PL" sz="1800" b="0" i="0" u="none" strike="noStrike" kern="0" cap="none" spc="0" baseline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ymbol zastępczy obrazu slajdu 1"/>
          <p:cNvSpPr>
            <a:spLocks noGrp="1" noRot="1" noChangeAspect="1"/>
          </p:cNvSpPr>
          <p:nvPr>
            <p:ph type="sldImg"/>
          </p:nvPr>
        </p:nvSpPr>
        <p:spPr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7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6661"/>
            <a:ext cx="5438140" cy="4468803"/>
          </a:xfrm>
        </p:spPr>
        <p:txBody>
          <a:bodyPr lIns="0" tIns="0" rIns="0" bIns="0"/>
          <a:lstStyle/>
          <a:p>
            <a:r>
              <a:rPr lang="pl-PL" dirty="0"/>
              <a:t>Zrobione</a:t>
            </a:r>
          </a:p>
        </p:txBody>
      </p:sp>
    </p:spTree>
    <p:extLst>
      <p:ext uri="{BB962C8B-B14F-4D97-AF65-F5344CB8AC3E}">
        <p14:creationId xmlns:p14="http://schemas.microsoft.com/office/powerpoint/2010/main" val="33131709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2E9ACF-1D2D-43B3-8360-2B83BF090503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07.02.2022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70A41D-DECF-46DF-94B3-F326A567FA16}" type="slidenum">
              <a:t>33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A2985A-BAEE-4019-A387-A89BB061B1EA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07.02.2022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9B99FC-8BF9-4D26-8AB4-F5E9D1277851}" type="slidenum">
              <a:t>33</a:t>
            </a:fld>
            <a:endParaRPr lang="pl-PL" sz="1800" b="0" i="0" u="none" strike="noStrike" kern="0" cap="none" spc="0" baseline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ymbol zastępczy obrazu slajdu 1"/>
          <p:cNvSpPr>
            <a:spLocks noGrp="1" noRot="1" noChangeAspect="1"/>
          </p:cNvSpPr>
          <p:nvPr>
            <p:ph type="sldImg"/>
          </p:nvPr>
        </p:nvSpPr>
        <p:spPr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7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6661"/>
            <a:ext cx="5438140" cy="4468803"/>
          </a:xfrm>
        </p:spPr>
        <p:txBody>
          <a:bodyPr lIns="0" tIns="0" rIns="0" bIns="0"/>
          <a:lstStyle/>
          <a:p>
            <a:r>
              <a:rPr lang="pl-PL" dirty="0"/>
              <a:t>Zrobione</a:t>
            </a:r>
          </a:p>
        </p:txBody>
      </p:sp>
    </p:spTree>
    <p:extLst>
      <p:ext uri="{BB962C8B-B14F-4D97-AF65-F5344CB8AC3E}">
        <p14:creationId xmlns:p14="http://schemas.microsoft.com/office/powerpoint/2010/main" val="5226465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2E9ACF-1D2D-43B3-8360-2B83BF090503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07.02.2022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70A41D-DECF-46DF-94B3-F326A567FA16}" type="slidenum">
              <a:t>34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A2985A-BAEE-4019-A387-A89BB061B1EA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07.02.2022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9B99FC-8BF9-4D26-8AB4-F5E9D1277851}" type="slidenum">
              <a:t>34</a:t>
            </a:fld>
            <a:endParaRPr lang="pl-PL" sz="1800" b="0" i="0" u="none" strike="noStrike" kern="0" cap="none" spc="0" baseline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ymbol zastępczy obrazu slajdu 1"/>
          <p:cNvSpPr>
            <a:spLocks noGrp="1" noRot="1" noChangeAspect="1"/>
          </p:cNvSpPr>
          <p:nvPr>
            <p:ph type="sldImg"/>
          </p:nvPr>
        </p:nvSpPr>
        <p:spPr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7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6661"/>
            <a:ext cx="5438140" cy="4468803"/>
          </a:xfrm>
        </p:spPr>
        <p:txBody>
          <a:bodyPr lIns="0" tIns="0" rIns="0" bIns="0"/>
          <a:lstStyle/>
          <a:p>
            <a:r>
              <a:rPr lang="pl-PL" dirty="0"/>
              <a:t>Zrobione</a:t>
            </a:r>
          </a:p>
        </p:txBody>
      </p:sp>
    </p:spTree>
    <p:extLst>
      <p:ext uri="{BB962C8B-B14F-4D97-AF65-F5344CB8AC3E}">
        <p14:creationId xmlns:p14="http://schemas.microsoft.com/office/powerpoint/2010/main" val="42059625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13792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Uzupełnić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48756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4170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9457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Zrobiono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3890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3781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2496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3306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8820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07.02.2022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4035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07.02.2022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266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07.02.2022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37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7"/>
          <p:cNvSpPr txBox="1">
            <a:spLocks noGrp="1"/>
          </p:cNvSpPr>
          <p:nvPr>
            <p:ph type="title" idx="4294967295"/>
          </p:nvPr>
        </p:nvSpPr>
        <p:spPr>
          <a:xfrm>
            <a:off x="457200" y="1600200"/>
            <a:ext cx="7467475" cy="4873678"/>
          </a:xfrm>
        </p:spPr>
        <p:txBody>
          <a:bodyPr anchor="t"/>
          <a:lstStyle>
            <a:lvl1pPr marL="274320" indent="-274320">
              <a:spcBef>
                <a:spcPts val="600"/>
              </a:spcBef>
              <a:buClr>
                <a:srgbClr val="0F6FC6"/>
              </a:buClr>
              <a:buSzPct val="70000"/>
              <a:buFont typeface="Wingdings"/>
              <a:buChar char=""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6D46E7-0EFE-4DB0-B385-82F44E465D54}" type="datetime1">
              <a:rPr lang="pl-PL"/>
              <a:pPr lvl="0"/>
              <a:t>07.02.2022</a:t>
            </a:fld>
            <a:endParaRPr lang="pl-PL"/>
          </a:p>
        </p:txBody>
      </p:sp>
      <p:sp>
        <p:nvSpPr>
          <p:cNvPr id="5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6E375A-2383-4A35-9C1F-A8EE1AAB470D}" type="slidenum">
              <a:t>‹#›</a:t>
            </a:fld>
            <a:endParaRPr lang="pl-PL"/>
          </a:p>
        </p:txBody>
      </p:sp>
      <p:sp>
        <p:nvSpPr>
          <p:cNvPr id="6" name="Symbol zastępczy stopki 9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zawartości 6"/>
          <p:cNvSpPr txBox="1">
            <a:spLocks noGrp="1"/>
          </p:cNvSpPr>
          <p:nvPr>
            <p:ph type="title" idx="4294967295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 anchor="t" anchorCtr="1"/>
          <a:lstStyle>
            <a:lvl1pPr algn="ctr" hangingPunct="0">
              <a:defRPr sz="4400">
                <a:latin typeface="Arial" pitchFamily="18"/>
                <a:cs typeface="Lucida Sans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zawartości 7"/>
          <p:cNvSpPr txBox="1">
            <a:spLocks noGrp="1"/>
          </p:cNvSpPr>
          <p:nvPr>
            <p:ph idx="1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5"/>
              </a:spcAft>
              <a:defRPr sz="3200">
                <a:latin typeface="Arial" pitchFamily="18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152897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07.02.2022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2086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07.02.2022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779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07.02.2022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178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07.02.2022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9424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07.02.2022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840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07.02.2022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5081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07.02.2022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037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07.02.2022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4904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548E1-D2FA-497B-BA23-0787DE0EE81F}" type="datetimeFigureOut">
              <a:rPr lang="pl-PL" smtClean="0"/>
              <a:t>07.02.2022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74201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028" y="1316961"/>
            <a:ext cx="5060032" cy="3705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78588" y="116632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3600" b="1" spc="150" dirty="0">
                <a:latin typeface="Times New Roman" pitchFamily="18" charset="0"/>
                <a:cs typeface="Times New Roman" pitchFamily="18" charset="0"/>
              </a:rPr>
              <a:t>KOMENDA POWIATOWA POLICJI</a:t>
            </a:r>
            <a:br>
              <a:rPr lang="pl-PL" altLang="pl-PL" sz="3600" b="1" spc="150" dirty="0"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3600" b="1" spc="150" dirty="0">
                <a:latin typeface="Times New Roman" pitchFamily="18" charset="0"/>
                <a:cs typeface="Times New Roman" pitchFamily="18" charset="0"/>
              </a:rPr>
              <a:t>W GOŁDAPI</a:t>
            </a:r>
            <a:endParaRPr lang="pl-PL" sz="3600" spc="150" dirty="0"/>
          </a:p>
        </p:txBody>
      </p:sp>
      <p:sp>
        <p:nvSpPr>
          <p:cNvPr id="7" name="Prostokąt 6"/>
          <p:cNvSpPr/>
          <p:nvPr/>
        </p:nvSpPr>
        <p:spPr>
          <a:xfrm>
            <a:off x="323528" y="5022785"/>
            <a:ext cx="864096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pl-PL" altLang="pl-PL" sz="2400" b="1" spc="15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PODSUMOWANIE</a:t>
            </a:r>
          </a:p>
          <a:p>
            <a:pPr algn="ctr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pl-PL" altLang="pl-PL" sz="2400" b="1" spc="150" dirty="0">
                <a:solidFill>
                  <a:srgbClr val="FFF6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STANU BEZPIECZEŃSTWA</a:t>
            </a:r>
          </a:p>
          <a:p>
            <a:pPr algn="ctr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pl-PL" altLang="pl-PL" sz="2400" b="1" spc="150" dirty="0">
                <a:solidFill>
                  <a:srgbClr val="FFF6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NA TERENIE DZIAŁANIA KPP W GOŁDAPI w 2021 r.</a:t>
            </a:r>
          </a:p>
        </p:txBody>
      </p:sp>
    </p:spTree>
    <p:extLst>
      <p:ext uri="{BB962C8B-B14F-4D97-AF65-F5344CB8AC3E}">
        <p14:creationId xmlns:p14="http://schemas.microsoft.com/office/powerpoint/2010/main" val="173914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47864" y="419699"/>
            <a:ext cx="3312368" cy="792088"/>
          </a:xfrm>
        </p:spPr>
        <p:txBody>
          <a:bodyPr>
            <a:normAutofit/>
          </a:bodyPr>
          <a:lstStyle/>
          <a:p>
            <a:pPr algn="r"/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Bójka i pobicie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1831446"/>
              </p:ext>
            </p:extLst>
          </p:nvPr>
        </p:nvGraphicFramePr>
        <p:xfrm>
          <a:off x="2051720" y="3356992"/>
          <a:ext cx="655272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9422F-8775-4A00-9074-938C0F802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                     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EC3A4D4-D6B7-4211-9524-4308A36EF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86638"/>
              </p:ext>
            </p:extLst>
          </p:nvPr>
        </p:nvGraphicFramePr>
        <p:xfrm>
          <a:off x="2051720" y="1417045"/>
          <a:ext cx="6552728" cy="1501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404">
                  <a:extLst>
                    <a:ext uri="{9D8B030D-6E8A-4147-A177-3AD203B41FA5}">
                      <a16:colId xmlns:a16="http://schemas.microsoft.com/office/drawing/2014/main" val="3624427908"/>
                    </a:ext>
                  </a:extLst>
                </a:gridCol>
                <a:gridCol w="2912324">
                  <a:extLst>
                    <a:ext uri="{9D8B030D-6E8A-4147-A177-3AD203B41FA5}">
                      <a16:colId xmlns:a16="http://schemas.microsoft.com/office/drawing/2014/main" val="1180192135"/>
                    </a:ext>
                  </a:extLst>
                </a:gridCol>
              </a:tblGrid>
              <a:tr h="34700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Postępowania wszczęte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177997"/>
                  </a:ext>
                </a:extLst>
              </a:tr>
              <a:tr h="6482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2021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66243"/>
                  </a:ext>
                </a:extLst>
              </a:tr>
              <a:tr h="400391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(+1)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200 %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301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0074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419699"/>
            <a:ext cx="6480720" cy="792088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Uszczerbek na zdrowiu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0980753"/>
              </p:ext>
            </p:extLst>
          </p:nvPr>
        </p:nvGraphicFramePr>
        <p:xfrm>
          <a:off x="2051720" y="3356992"/>
          <a:ext cx="655272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9422F-8775-4A00-9074-938C0F802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                     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EC3A4D4-D6B7-4211-9524-4308A36EF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908329"/>
              </p:ext>
            </p:extLst>
          </p:nvPr>
        </p:nvGraphicFramePr>
        <p:xfrm>
          <a:off x="2051720" y="1417045"/>
          <a:ext cx="6552728" cy="1501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404">
                  <a:extLst>
                    <a:ext uri="{9D8B030D-6E8A-4147-A177-3AD203B41FA5}">
                      <a16:colId xmlns:a16="http://schemas.microsoft.com/office/drawing/2014/main" val="3624427908"/>
                    </a:ext>
                  </a:extLst>
                </a:gridCol>
                <a:gridCol w="2912324">
                  <a:extLst>
                    <a:ext uri="{9D8B030D-6E8A-4147-A177-3AD203B41FA5}">
                      <a16:colId xmlns:a16="http://schemas.microsoft.com/office/drawing/2014/main" val="1180192135"/>
                    </a:ext>
                  </a:extLst>
                </a:gridCol>
              </a:tblGrid>
              <a:tr h="34700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Postępowania wszczęte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177997"/>
                  </a:ext>
                </a:extLst>
              </a:tr>
              <a:tr h="6482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2021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66243"/>
                  </a:ext>
                </a:extLst>
              </a:tr>
              <a:tr h="400391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itchFamily="18" charset="0"/>
                          <a:cs typeface="Times New Roman" pitchFamily="18" charset="0"/>
                        </a:rPr>
                        <a:t>11 </a:t>
                      </a:r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(+3)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137,5 %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301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000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419699"/>
            <a:ext cx="6480720" cy="792088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Kradzież z włamaniem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7537029"/>
              </p:ext>
            </p:extLst>
          </p:nvPr>
        </p:nvGraphicFramePr>
        <p:xfrm>
          <a:off x="2051720" y="3356992"/>
          <a:ext cx="655272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325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9422F-8775-4A00-9074-938C0F802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                     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EC3A4D4-D6B7-4211-9524-4308A36EF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437834"/>
              </p:ext>
            </p:extLst>
          </p:nvPr>
        </p:nvGraphicFramePr>
        <p:xfrm>
          <a:off x="2051720" y="1417045"/>
          <a:ext cx="6552728" cy="1501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404">
                  <a:extLst>
                    <a:ext uri="{9D8B030D-6E8A-4147-A177-3AD203B41FA5}">
                      <a16:colId xmlns:a16="http://schemas.microsoft.com/office/drawing/2014/main" val="3624427908"/>
                    </a:ext>
                  </a:extLst>
                </a:gridCol>
                <a:gridCol w="2912324">
                  <a:extLst>
                    <a:ext uri="{9D8B030D-6E8A-4147-A177-3AD203B41FA5}">
                      <a16:colId xmlns:a16="http://schemas.microsoft.com/office/drawing/2014/main" val="1180192135"/>
                    </a:ext>
                  </a:extLst>
                </a:gridCol>
              </a:tblGrid>
              <a:tr h="34700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Postępowania wszczęte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177997"/>
                  </a:ext>
                </a:extLst>
              </a:tr>
              <a:tr h="6482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2021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66243"/>
                  </a:ext>
                </a:extLst>
              </a:tr>
              <a:tr h="400391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 (-3)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80 %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301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588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419699"/>
            <a:ext cx="6480720" cy="792088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Kradzież cudzej rzeczy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431194"/>
              </p:ext>
            </p:extLst>
          </p:nvPr>
        </p:nvGraphicFramePr>
        <p:xfrm>
          <a:off x="2015716" y="3356990"/>
          <a:ext cx="655272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9422F-8775-4A00-9074-938C0F802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                     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EC3A4D4-D6B7-4211-9524-4308A36EF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786647"/>
              </p:ext>
            </p:extLst>
          </p:nvPr>
        </p:nvGraphicFramePr>
        <p:xfrm>
          <a:off x="2051720" y="1417045"/>
          <a:ext cx="6552728" cy="1501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404">
                  <a:extLst>
                    <a:ext uri="{9D8B030D-6E8A-4147-A177-3AD203B41FA5}">
                      <a16:colId xmlns:a16="http://schemas.microsoft.com/office/drawing/2014/main" val="3624427908"/>
                    </a:ext>
                  </a:extLst>
                </a:gridCol>
                <a:gridCol w="2912324">
                  <a:extLst>
                    <a:ext uri="{9D8B030D-6E8A-4147-A177-3AD203B41FA5}">
                      <a16:colId xmlns:a16="http://schemas.microsoft.com/office/drawing/2014/main" val="1180192135"/>
                    </a:ext>
                  </a:extLst>
                </a:gridCol>
              </a:tblGrid>
              <a:tr h="34700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Postępowania wszczęte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177997"/>
                  </a:ext>
                </a:extLst>
              </a:tr>
              <a:tr h="6482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2021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66243"/>
                  </a:ext>
                </a:extLst>
              </a:tr>
              <a:tr h="400391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301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752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419699"/>
            <a:ext cx="6480720" cy="792088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Uszkodzenie rzeczy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387930"/>
              </p:ext>
            </p:extLst>
          </p:nvPr>
        </p:nvGraphicFramePr>
        <p:xfrm>
          <a:off x="2051720" y="3356992"/>
          <a:ext cx="655272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9422F-8775-4A00-9074-938C0F802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                     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EC3A4D4-D6B7-4211-9524-4308A36EF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949847"/>
              </p:ext>
            </p:extLst>
          </p:nvPr>
        </p:nvGraphicFramePr>
        <p:xfrm>
          <a:off x="2051720" y="1417045"/>
          <a:ext cx="6552728" cy="1501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404">
                  <a:extLst>
                    <a:ext uri="{9D8B030D-6E8A-4147-A177-3AD203B41FA5}">
                      <a16:colId xmlns:a16="http://schemas.microsoft.com/office/drawing/2014/main" val="3624427908"/>
                    </a:ext>
                  </a:extLst>
                </a:gridCol>
                <a:gridCol w="2912324">
                  <a:extLst>
                    <a:ext uri="{9D8B030D-6E8A-4147-A177-3AD203B41FA5}">
                      <a16:colId xmlns:a16="http://schemas.microsoft.com/office/drawing/2014/main" val="1180192135"/>
                    </a:ext>
                  </a:extLst>
                </a:gridCol>
              </a:tblGrid>
              <a:tr h="34700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Postępowania wszczęte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177997"/>
                  </a:ext>
                </a:extLst>
              </a:tr>
              <a:tr h="6482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2021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66243"/>
                  </a:ext>
                </a:extLst>
              </a:tr>
              <a:tr h="400391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pl-PL" sz="2400" b="1" dirty="0"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(+3)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123,1 %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301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977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7667" y="188640"/>
            <a:ext cx="7308304" cy="1008112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Ustawa o przeciwdziałaniu narkomanii</a:t>
            </a:r>
          </a:p>
        </p:txBody>
      </p:sp>
      <p:pic>
        <p:nvPicPr>
          <p:cNvPr id="8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3026114"/>
              </p:ext>
            </p:extLst>
          </p:nvPr>
        </p:nvGraphicFramePr>
        <p:xfrm>
          <a:off x="2515326" y="980728"/>
          <a:ext cx="623313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FA734558-4919-4951-9B72-256891CBF0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8022903"/>
              </p:ext>
            </p:extLst>
          </p:nvPr>
        </p:nvGraphicFramePr>
        <p:xfrm>
          <a:off x="2515326" y="3717032"/>
          <a:ext cx="6233138" cy="3041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15129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7566A2-CBB4-446E-9E93-EABE96A7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>
                <a:solidFill>
                  <a:schemeClr val="tx2">
                    <a:lumMod val="90000"/>
                  </a:schemeClr>
                </a:solidFill>
                <a:latin typeface="+mn-lt"/>
              </a:rPr>
              <a:t>Skuteczność poszukiwań 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697A6CDA-70FD-4F38-80AE-057D83D60E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9581102"/>
              </p:ext>
            </p:extLst>
          </p:nvPr>
        </p:nvGraphicFramePr>
        <p:xfrm>
          <a:off x="457200" y="1628800"/>
          <a:ext cx="8229599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3925417301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98160225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3779646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290382145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4178975241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08503774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296270442"/>
                    </a:ext>
                  </a:extLst>
                </a:gridCol>
              </a:tblGrid>
              <a:tr h="185420">
                <a:tc rowSpan="3">
                  <a:txBody>
                    <a:bodyPr/>
                    <a:lstStyle/>
                    <a:p>
                      <a:endParaRPr lang="pl-PL" b="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l-PL" b="0" dirty="0">
                          <a:solidFill>
                            <a:schemeClr val="bg1"/>
                          </a:solidFill>
                        </a:rPr>
                        <a:t>KPP</a:t>
                      </a:r>
                    </a:p>
                    <a:p>
                      <a:r>
                        <a:rPr lang="pl-PL" b="0" dirty="0">
                          <a:solidFill>
                            <a:schemeClr val="bg1"/>
                          </a:solidFill>
                        </a:rPr>
                        <a:t>Gołdap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Listy Gończe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Zaginięcia osób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331735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Stan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Wskaźnik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skuteczności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Stan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Wskaźnik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skuteczności</a:t>
                      </a:r>
                    </a:p>
                    <a:p>
                      <a:pPr algn="ctr"/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33667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początkowy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końcowy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początkowy</a:t>
                      </a:r>
                    </a:p>
                    <a:p>
                      <a:pPr algn="ctr"/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końcowy</a:t>
                      </a:r>
                    </a:p>
                    <a:p>
                      <a:pPr algn="ctr"/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424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2019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31</a:t>
                      </a:r>
                    </a:p>
                    <a:p>
                      <a:endParaRPr lang="pl-PL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40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1,29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100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42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2020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40</a:t>
                      </a:r>
                    </a:p>
                    <a:p>
                      <a:endParaRPr lang="pl-PL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38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0,95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100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703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2021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38</a:t>
                      </a:r>
                    </a:p>
                    <a:p>
                      <a:endParaRPr lang="pl-PL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33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0,87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rgbClr val="00B050"/>
                          </a:solidFill>
                        </a:rPr>
                        <a:t>(0,99)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200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rgbClr val="00B050"/>
                          </a:solidFill>
                        </a:rPr>
                        <a:t>(112,8)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827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941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7667" y="188640"/>
            <a:ext cx="7308304" cy="1008112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Wartość mienia odzyskanego i zabezpieczonego</a:t>
            </a:r>
          </a:p>
        </p:txBody>
      </p:sp>
      <p:pic>
        <p:nvPicPr>
          <p:cNvPr id="8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7701476-2C65-421F-BEA2-47E738138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621944"/>
              </p:ext>
            </p:extLst>
          </p:nvPr>
        </p:nvGraphicFramePr>
        <p:xfrm>
          <a:off x="2051720" y="1386132"/>
          <a:ext cx="6624735" cy="146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245">
                  <a:extLst>
                    <a:ext uri="{9D8B030D-6E8A-4147-A177-3AD203B41FA5}">
                      <a16:colId xmlns:a16="http://schemas.microsoft.com/office/drawing/2014/main" val="839046181"/>
                    </a:ext>
                  </a:extLst>
                </a:gridCol>
                <a:gridCol w="2208245">
                  <a:extLst>
                    <a:ext uri="{9D8B030D-6E8A-4147-A177-3AD203B41FA5}">
                      <a16:colId xmlns:a16="http://schemas.microsoft.com/office/drawing/2014/main" val="824117600"/>
                    </a:ext>
                  </a:extLst>
                </a:gridCol>
                <a:gridCol w="2208245">
                  <a:extLst>
                    <a:ext uri="{9D8B030D-6E8A-4147-A177-3AD203B41FA5}">
                      <a16:colId xmlns:a16="http://schemas.microsoft.com/office/drawing/2014/main" val="3433826216"/>
                    </a:ext>
                  </a:extLst>
                </a:gridCol>
              </a:tblGrid>
              <a:tr h="488934">
                <a:tc gridSpan="3">
                  <a:txBody>
                    <a:bodyPr/>
                    <a:lstStyle/>
                    <a:p>
                      <a:pPr algn="ctr"/>
                      <a:r>
                        <a:rPr lang="pl-PL" dirty="0"/>
                        <a:t>Wartość mienia odzyskanego (PLN)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679442"/>
                  </a:ext>
                </a:extLst>
              </a:tr>
              <a:tr h="488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2020r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141676"/>
                  </a:ext>
                </a:extLst>
              </a:tr>
              <a:tr h="488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33630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74384zł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221,2%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551085"/>
                  </a:ext>
                </a:extLst>
              </a:tr>
            </a:tbl>
          </a:graphicData>
        </a:graphic>
      </p:graphicFrame>
      <p:sp>
        <p:nvSpPr>
          <p:cNvPr id="10" name="Prostokąt 9">
            <a:extLst>
              <a:ext uri="{FF2B5EF4-FFF2-40B4-BE49-F238E27FC236}">
                <a16:creationId xmlns:a16="http://schemas.microsoft.com/office/drawing/2014/main" id="{E5655A78-AF87-41B9-B2D7-961F417071C4}"/>
              </a:ext>
            </a:extLst>
          </p:cNvPr>
          <p:cNvSpPr/>
          <p:nvPr/>
        </p:nvSpPr>
        <p:spPr>
          <a:xfrm>
            <a:off x="2555775" y="3140968"/>
            <a:ext cx="597666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400" dirty="0"/>
          </a:p>
          <a:p>
            <a:pPr algn="ctr"/>
            <a:endParaRPr lang="pl-PL" sz="2400" dirty="0"/>
          </a:p>
          <a:p>
            <a:pPr algn="ctr"/>
            <a:endParaRPr lang="pl-PL" sz="2400" dirty="0"/>
          </a:p>
          <a:p>
            <a:pPr algn="ctr"/>
            <a:endParaRPr lang="pl-PL" sz="2400" dirty="0"/>
          </a:p>
          <a:p>
            <a:pPr algn="ctr"/>
            <a:endParaRPr lang="pl-PL" sz="2400" dirty="0"/>
          </a:p>
          <a:p>
            <a:pPr algn="ctr"/>
            <a:endParaRPr lang="pl-PL" sz="2400" dirty="0"/>
          </a:p>
          <a:p>
            <a:pPr algn="ctr"/>
            <a:r>
              <a:rPr lang="pl-PL" sz="2000" dirty="0"/>
              <a:t>Łączna wartość mienia zabezpieczonego</a:t>
            </a:r>
          </a:p>
          <a:p>
            <a:pPr algn="ctr"/>
            <a:r>
              <a:rPr lang="pl-PL" sz="2000" dirty="0"/>
              <a:t> w 2021 roku w KPP Gołdap wyniosła 284040 zł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F36363AE-3FC2-47D2-9190-A61D69CFF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93184"/>
              </p:ext>
            </p:extLst>
          </p:nvPr>
        </p:nvGraphicFramePr>
        <p:xfrm>
          <a:off x="2051720" y="3402358"/>
          <a:ext cx="6624735" cy="146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245">
                  <a:extLst>
                    <a:ext uri="{9D8B030D-6E8A-4147-A177-3AD203B41FA5}">
                      <a16:colId xmlns:a16="http://schemas.microsoft.com/office/drawing/2014/main" val="3817857488"/>
                    </a:ext>
                  </a:extLst>
                </a:gridCol>
                <a:gridCol w="2208245">
                  <a:extLst>
                    <a:ext uri="{9D8B030D-6E8A-4147-A177-3AD203B41FA5}">
                      <a16:colId xmlns:a16="http://schemas.microsoft.com/office/drawing/2014/main" val="4262928221"/>
                    </a:ext>
                  </a:extLst>
                </a:gridCol>
                <a:gridCol w="2208245">
                  <a:extLst>
                    <a:ext uri="{9D8B030D-6E8A-4147-A177-3AD203B41FA5}">
                      <a16:colId xmlns:a16="http://schemas.microsoft.com/office/drawing/2014/main" val="1150918992"/>
                    </a:ext>
                  </a:extLst>
                </a:gridCol>
              </a:tblGrid>
              <a:tr h="488934">
                <a:tc gridSpan="3">
                  <a:txBody>
                    <a:bodyPr/>
                    <a:lstStyle/>
                    <a:p>
                      <a:pPr algn="ctr"/>
                      <a:r>
                        <a:rPr lang="pl-PL" dirty="0"/>
                        <a:t>Postępowania z mieniem zabezpieczonym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19439"/>
                  </a:ext>
                </a:extLst>
              </a:tr>
              <a:tr h="488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2020r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324693"/>
                  </a:ext>
                </a:extLst>
              </a:tr>
              <a:tr h="488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120,6%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808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838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840760" cy="706090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tx2"/>
                </a:solidFill>
                <a:latin typeface="+mn-lt"/>
              </a:rPr>
              <a:t>Wydział Prewencji i Ruchu Drogowego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781D9C5-80E9-4135-A7BC-840CB4573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6792"/>
            <a:ext cx="6249908" cy="449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76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0"/>
            <a:ext cx="6840760" cy="1440160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CZAS REAKCJI NA ZDARZENIE </a:t>
            </a:r>
            <a:b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 2021 r.</a:t>
            </a:r>
          </a:p>
        </p:txBody>
      </p:sp>
      <p:pic>
        <p:nvPicPr>
          <p:cNvPr id="10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17D70BB-E192-49AF-8B55-DADCDA9C3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430659"/>
              </p:ext>
            </p:extLst>
          </p:nvPr>
        </p:nvGraphicFramePr>
        <p:xfrm>
          <a:off x="1904007" y="1440160"/>
          <a:ext cx="7204499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136">
                  <a:extLst>
                    <a:ext uri="{9D8B030D-6E8A-4147-A177-3AD203B41FA5}">
                      <a16:colId xmlns:a16="http://schemas.microsoft.com/office/drawing/2014/main" val="317801524"/>
                    </a:ext>
                  </a:extLst>
                </a:gridCol>
                <a:gridCol w="1455454">
                  <a:extLst>
                    <a:ext uri="{9D8B030D-6E8A-4147-A177-3AD203B41FA5}">
                      <a16:colId xmlns:a16="http://schemas.microsoft.com/office/drawing/2014/main" val="4147369211"/>
                    </a:ext>
                  </a:extLst>
                </a:gridCol>
                <a:gridCol w="1455454">
                  <a:extLst>
                    <a:ext uri="{9D8B030D-6E8A-4147-A177-3AD203B41FA5}">
                      <a16:colId xmlns:a16="http://schemas.microsoft.com/office/drawing/2014/main" val="3266924430"/>
                    </a:ext>
                  </a:extLst>
                </a:gridCol>
                <a:gridCol w="1528227">
                  <a:extLst>
                    <a:ext uri="{9D8B030D-6E8A-4147-A177-3AD203B41FA5}">
                      <a16:colId xmlns:a16="http://schemas.microsoft.com/office/drawing/2014/main" val="845093910"/>
                    </a:ext>
                  </a:extLst>
                </a:gridCol>
                <a:gridCol w="1528228">
                  <a:extLst>
                    <a:ext uri="{9D8B030D-6E8A-4147-A177-3AD203B41FA5}">
                      <a16:colId xmlns:a16="http://schemas.microsoft.com/office/drawing/2014/main" val="2662737793"/>
                    </a:ext>
                  </a:extLst>
                </a:gridCol>
              </a:tblGrid>
              <a:tr h="87572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Jednostka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Oczekiwany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Miernik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„PILNE”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Osiągnięty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Miernik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„PILNE”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Oczekiwany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Miernik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„ZWYKŁE”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Osiągnięty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Miernik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„ZWYKŁE”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061812"/>
                  </a:ext>
                </a:extLst>
              </a:tr>
              <a:tr h="1401152">
                <a:tc>
                  <a:txBody>
                    <a:bodyPr/>
                    <a:lstStyle/>
                    <a:p>
                      <a:endParaRPr lang="pl-PL" dirty="0"/>
                    </a:p>
                    <a:p>
                      <a:r>
                        <a:rPr lang="pl-PL" dirty="0"/>
                        <a:t>KPP Gołdap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  <a:p>
                      <a:pPr algn="ctr"/>
                      <a:r>
                        <a:rPr lang="pl-PL" dirty="0"/>
                        <a:t>08:30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06:17</a:t>
                      </a:r>
                    </a:p>
                    <a:p>
                      <a:pPr algn="ctr"/>
                      <a:endParaRPr lang="pl-PL" dirty="0"/>
                    </a:p>
                    <a:p>
                      <a:pPr algn="ctr"/>
                      <a:endParaRPr lang="pl-PL" dirty="0"/>
                    </a:p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  <a:p>
                      <a:pPr algn="ctr"/>
                      <a:r>
                        <a:rPr lang="pl-PL" dirty="0"/>
                        <a:t>09</a:t>
                      </a:r>
                      <a:r>
                        <a:rPr lang="pl-PL" dirty="0">
                          <a:sym typeface="Wingdings" panose="05000000000000000000" pitchFamily="2" charset="2"/>
                        </a:rPr>
                        <a:t>:00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07:51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722797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5748E65F-21F7-436A-8135-12055FBAB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835608"/>
            <a:ext cx="4464496" cy="279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6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2195736" y="830045"/>
            <a:ext cx="295232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u="sng" dirty="0"/>
              <a:t>Na dzień 01.01.2021r.</a:t>
            </a:r>
          </a:p>
          <a:p>
            <a:endParaRPr lang="pl-PL" sz="2400" dirty="0"/>
          </a:p>
          <a:p>
            <a:r>
              <a:rPr lang="pl-PL" sz="2400" dirty="0"/>
              <a:t>66 etaty policyjne</a:t>
            </a:r>
          </a:p>
          <a:p>
            <a:r>
              <a:rPr lang="pl-PL" sz="2400" dirty="0"/>
              <a:t>13 etatów cywilnych</a:t>
            </a:r>
          </a:p>
          <a:p>
            <a:endParaRPr lang="pl-PL" sz="2400" dirty="0"/>
          </a:p>
          <a:p>
            <a:r>
              <a:rPr lang="pl-PL" sz="2400" dirty="0"/>
              <a:t>Zatrudnionych:</a:t>
            </a:r>
          </a:p>
          <a:p>
            <a:endParaRPr lang="pl-PL" sz="2400" dirty="0"/>
          </a:p>
          <a:p>
            <a:r>
              <a:rPr lang="pl-PL" sz="2400" dirty="0"/>
              <a:t>58 policjantów</a:t>
            </a:r>
          </a:p>
          <a:p>
            <a:r>
              <a:rPr lang="pl-PL" sz="2400" dirty="0"/>
              <a:t>12 prac. cywilnych</a:t>
            </a:r>
          </a:p>
          <a:p>
            <a:r>
              <a:rPr lang="pl-PL" sz="2400" dirty="0">
                <a:solidFill>
                  <a:srgbClr val="FF0000"/>
                </a:solidFill>
              </a:rPr>
              <a:t>1 wakat </a:t>
            </a:r>
          </a:p>
          <a:p>
            <a:r>
              <a:rPr lang="pl-PL" sz="2000" dirty="0"/>
              <a:t>KSC - 6</a:t>
            </a:r>
          </a:p>
          <a:p>
            <a:r>
              <a:rPr lang="pl-PL" sz="2000" dirty="0"/>
              <a:t>Normatyw - 6</a:t>
            </a:r>
          </a:p>
          <a:p>
            <a:endParaRPr lang="pl-PL" sz="2400" dirty="0"/>
          </a:p>
          <a:p>
            <a:r>
              <a:rPr lang="pl-PL" sz="2400" dirty="0"/>
              <a:t>Pozostało:</a:t>
            </a:r>
          </a:p>
          <a:p>
            <a:r>
              <a:rPr lang="pl-PL" sz="2400" dirty="0">
                <a:solidFill>
                  <a:srgbClr val="FF0000"/>
                </a:solidFill>
              </a:rPr>
              <a:t>8 wakatów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904007" y="0"/>
            <a:ext cx="6840760" cy="922114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tx2"/>
                </a:solidFill>
                <a:latin typeface="+mn-lt"/>
              </a:rPr>
              <a:t>OBSADA ETATOWA KPP GOŁDAP</a:t>
            </a:r>
          </a:p>
        </p:txBody>
      </p:sp>
      <p:sp>
        <p:nvSpPr>
          <p:cNvPr id="7" name="Prostokąt 6"/>
          <p:cNvSpPr/>
          <p:nvPr/>
        </p:nvSpPr>
        <p:spPr>
          <a:xfrm>
            <a:off x="5612404" y="830045"/>
            <a:ext cx="325517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u="sng" dirty="0"/>
              <a:t>Na dzień 01.01.2022r.</a:t>
            </a:r>
          </a:p>
          <a:p>
            <a:endParaRPr lang="pl-PL" sz="2400" dirty="0"/>
          </a:p>
          <a:p>
            <a:r>
              <a:rPr lang="pl-PL" sz="2400" dirty="0"/>
              <a:t>66 etaty policyjne</a:t>
            </a:r>
          </a:p>
          <a:p>
            <a:r>
              <a:rPr lang="pl-PL" sz="2400" dirty="0"/>
              <a:t>13 etatów cywilnych</a:t>
            </a:r>
          </a:p>
          <a:p>
            <a:endParaRPr lang="pl-PL" sz="2400" dirty="0"/>
          </a:p>
          <a:p>
            <a:r>
              <a:rPr lang="pl-PL" sz="2400" dirty="0"/>
              <a:t>Zatrudnionych:</a:t>
            </a:r>
          </a:p>
          <a:p>
            <a:endParaRPr lang="pl-PL" sz="2400" dirty="0"/>
          </a:p>
          <a:p>
            <a:r>
              <a:rPr lang="pl-PL" sz="2400" dirty="0"/>
              <a:t>66 policjantów</a:t>
            </a:r>
          </a:p>
          <a:p>
            <a:r>
              <a:rPr lang="pl-PL" sz="2400" dirty="0"/>
              <a:t>13,5 prac. cywilnych</a:t>
            </a:r>
          </a:p>
          <a:p>
            <a:endParaRPr lang="pl-PL" sz="2000" dirty="0"/>
          </a:p>
          <a:p>
            <a:r>
              <a:rPr lang="pl-PL" sz="2000" dirty="0"/>
              <a:t>KSC - 6</a:t>
            </a:r>
          </a:p>
          <a:p>
            <a:r>
              <a:rPr lang="pl-PL" sz="2000" dirty="0"/>
              <a:t>Normatyw – </a:t>
            </a:r>
            <a:r>
              <a:rPr lang="pl-PL" sz="2000" b="1" dirty="0"/>
              <a:t>7,</a:t>
            </a:r>
            <a:r>
              <a:rPr lang="pl-PL" sz="2000" b="1" dirty="0">
                <a:solidFill>
                  <a:srgbClr val="00B050"/>
                </a:solidFill>
              </a:rPr>
              <a:t>5 </a:t>
            </a:r>
          </a:p>
          <a:p>
            <a:endParaRPr lang="pl-PL" sz="2400" dirty="0"/>
          </a:p>
          <a:p>
            <a:r>
              <a:rPr lang="pl-PL" sz="2400" dirty="0"/>
              <a:t>Pozostało:</a:t>
            </a:r>
          </a:p>
          <a:p>
            <a:r>
              <a:rPr lang="pl-PL" sz="2400" u="sng" dirty="0">
                <a:solidFill>
                  <a:srgbClr val="FFFF00"/>
                </a:solidFill>
              </a:rPr>
              <a:t>Brak wakatów !!!</a:t>
            </a:r>
          </a:p>
        </p:txBody>
      </p:sp>
    </p:spTree>
    <p:extLst>
      <p:ext uri="{BB962C8B-B14F-4D97-AF65-F5344CB8AC3E}">
        <p14:creationId xmlns:p14="http://schemas.microsoft.com/office/powerpoint/2010/main" val="698706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88245" y="620688"/>
            <a:ext cx="6552728" cy="1008112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Ilość interwencji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9686561"/>
              </p:ext>
            </p:extLst>
          </p:nvPr>
        </p:nvGraphicFramePr>
        <p:xfrm>
          <a:off x="2483768" y="1628800"/>
          <a:ext cx="597666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996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6840760" cy="1728192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Liczba bezwzględna policjantów skierowanych do służby patrolowej i obchodowej wszystkich komórek organizacyjnych</a:t>
            </a:r>
          </a:p>
        </p:txBody>
      </p:sp>
      <p:pic>
        <p:nvPicPr>
          <p:cNvPr id="10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Wykres 10"/>
          <p:cNvGraphicFramePr/>
          <p:nvPr>
            <p:extLst>
              <p:ext uri="{D42A27DB-BD31-4B8C-83A1-F6EECF244321}">
                <p14:modId xmlns:p14="http://schemas.microsoft.com/office/powerpoint/2010/main" val="902539786"/>
              </p:ext>
            </p:extLst>
          </p:nvPr>
        </p:nvGraphicFramePr>
        <p:xfrm>
          <a:off x="2195736" y="2066176"/>
          <a:ext cx="648072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10CB73C1-8CC0-4D29-9E0E-E414423E8B96}"/>
              </a:ext>
            </a:extLst>
          </p:cNvPr>
          <p:cNvSpPr txBox="1"/>
          <p:nvPr/>
        </p:nvSpPr>
        <p:spPr>
          <a:xfrm>
            <a:off x="5652120" y="5664352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7481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552728" cy="1008112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Ilość osób zatrzymanych w PDOZ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7659910"/>
              </p:ext>
            </p:extLst>
          </p:nvPr>
        </p:nvGraphicFramePr>
        <p:xfrm>
          <a:off x="2195736" y="1268760"/>
          <a:ext cx="604867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8D1AED0-F1B2-4700-9537-6B2760442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509120"/>
            <a:ext cx="3692503" cy="231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70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552728" cy="1008112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Ilość zaistniałych wypadków </a:t>
            </a:r>
            <a:b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 kolizji drogowych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743705"/>
              </p:ext>
            </p:extLst>
          </p:nvPr>
        </p:nvGraphicFramePr>
        <p:xfrm>
          <a:off x="2591780" y="1268760"/>
          <a:ext cx="601266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rzałka w górę 6"/>
          <p:cNvSpPr/>
          <p:nvPr/>
        </p:nvSpPr>
        <p:spPr>
          <a:xfrm rot="10800000">
            <a:off x="4355973" y="3724333"/>
            <a:ext cx="758677" cy="717145"/>
          </a:xfrm>
          <a:prstGeom prst="upArrow">
            <a:avLst>
              <a:gd name="adj1" fmla="val 50000"/>
              <a:gd name="adj2" fmla="val 5924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9593321" y="4807297"/>
            <a:ext cx="936625" cy="5746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dirty="0"/>
              <a:t>- 27</a:t>
            </a:r>
          </a:p>
        </p:txBody>
      </p:sp>
      <p:sp>
        <p:nvSpPr>
          <p:cNvPr id="9" name="Strzałka w górę 6">
            <a:extLst>
              <a:ext uri="{FF2B5EF4-FFF2-40B4-BE49-F238E27FC236}">
                <a16:creationId xmlns:a16="http://schemas.microsoft.com/office/drawing/2014/main" id="{3E681A88-9559-4C57-9561-93E1B16E7BE9}"/>
              </a:ext>
            </a:extLst>
          </p:cNvPr>
          <p:cNvSpPr/>
          <p:nvPr/>
        </p:nvSpPr>
        <p:spPr>
          <a:xfrm>
            <a:off x="6877405" y="3573016"/>
            <a:ext cx="1078971" cy="868462"/>
          </a:xfrm>
          <a:prstGeom prst="upArrow">
            <a:avLst>
              <a:gd name="adj1" fmla="val 50000"/>
              <a:gd name="adj2" fmla="val 4073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400" b="1" dirty="0">
                <a:solidFill>
                  <a:schemeClr val="bg1"/>
                </a:solidFill>
              </a:rPr>
              <a:t>+ </a:t>
            </a:r>
            <a:r>
              <a:rPr lang="pl-PL" sz="1400" dirty="0">
                <a:solidFill>
                  <a:schemeClr val="bg1"/>
                </a:solidFill>
              </a:rPr>
              <a:t>41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7046036-F5FC-4D75-8EFA-DC30F1736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1935" y="3796345"/>
            <a:ext cx="426757" cy="4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66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548680"/>
            <a:ext cx="6264696" cy="1008112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Liczba ofiar śmiertelnych i rannych </a:t>
            </a:r>
            <a:b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 wypadkach drogowych</a:t>
            </a:r>
            <a:endParaRPr lang="pl-PL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8930792"/>
              </p:ext>
            </p:extLst>
          </p:nvPr>
        </p:nvGraphicFramePr>
        <p:xfrm>
          <a:off x="2411760" y="1700808"/>
          <a:ext cx="6336704" cy="432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trzałka w górę 8"/>
          <p:cNvSpPr/>
          <p:nvPr/>
        </p:nvSpPr>
        <p:spPr>
          <a:xfrm rot="10800000">
            <a:off x="4196657" y="4293094"/>
            <a:ext cx="906694" cy="1141553"/>
          </a:xfrm>
          <a:prstGeom prst="upArrow">
            <a:avLst>
              <a:gd name="adj1" fmla="val 50000"/>
              <a:gd name="adj2" fmla="val 5253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sp>
        <p:nvSpPr>
          <p:cNvPr id="6" name="Strzałka w górę 5"/>
          <p:cNvSpPr/>
          <p:nvPr/>
        </p:nvSpPr>
        <p:spPr>
          <a:xfrm rot="10800000">
            <a:off x="6790022" y="4293096"/>
            <a:ext cx="906691" cy="108012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D158E5F-401C-4B4C-9C06-39B26C0A8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887" y="4663373"/>
            <a:ext cx="475529" cy="49381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2E3A440-4594-4410-8A0F-0BDDC94BB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602" y="4508892"/>
            <a:ext cx="47552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93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548680"/>
            <a:ext cx="6264696" cy="1008112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Stan Bezpieczeństwa  na drogach powiatu gołdapskiego w 2021 roku</a:t>
            </a:r>
            <a:endParaRPr lang="pl-PL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890729"/>
              </p:ext>
            </p:extLst>
          </p:nvPr>
        </p:nvGraphicFramePr>
        <p:xfrm>
          <a:off x="2411760" y="1700808"/>
          <a:ext cx="6336704" cy="432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715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6264696" cy="1008112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Liczba nałożonych mandatów karnych w RD</a:t>
            </a:r>
          </a:p>
        </p:txBody>
      </p:sp>
      <p:pic>
        <p:nvPicPr>
          <p:cNvPr id="6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" y="-5663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851919" y="5589240"/>
            <a:ext cx="2088232" cy="864096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 dirty="0"/>
              <a:t>+722</a:t>
            </a:r>
          </a:p>
        </p:txBody>
      </p:sp>
      <p:graphicFrame>
        <p:nvGraphicFramePr>
          <p:cNvPr id="11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382768219"/>
              </p:ext>
            </p:extLst>
          </p:nvPr>
        </p:nvGraphicFramePr>
        <p:xfrm>
          <a:off x="2339751" y="1484784"/>
          <a:ext cx="5112569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93874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 descr="C:\Users\user\Desktop\Narada wojewódzka z MSWiA\sza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7308304" cy="685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851195" y="6196662"/>
            <a:ext cx="312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Stan na dzień 31 grudnia 2018r.</a:t>
            </a:r>
          </a:p>
        </p:txBody>
      </p:sp>
      <p:pic>
        <p:nvPicPr>
          <p:cNvPr id="8" name="Picture 12" descr="C:\Users\user\Desktop\Narada wojewódzka z MSWiA\KWP Olsztyn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6573837" cy="171450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pic>
        <p:nvPicPr>
          <p:cNvPr id="9" name="Picture 13" descr="C:\Users\user\Desktop\Narada wojewódzka z MSWiA\KWP Olsztyn map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34847"/>
            <a:ext cx="4246563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user\Desktop\Narada wojewódzka z MSWiA\KWP Olsztyn log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830888"/>
            <a:ext cx="7308304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556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476672"/>
            <a:ext cx="7087923" cy="759296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Krajowa Mapa Zagrożeń Bezpieczeństwa</a:t>
            </a:r>
          </a:p>
        </p:txBody>
      </p:sp>
      <p:pic>
        <p:nvPicPr>
          <p:cNvPr id="7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5534" y="1372401"/>
            <a:ext cx="6112755" cy="373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941605"/>
              </p:ext>
            </p:extLst>
          </p:nvPr>
        </p:nvGraphicFramePr>
        <p:xfrm>
          <a:off x="2355534" y="5373216"/>
          <a:ext cx="6112755" cy="7684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6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1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4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 zgłoszeń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Potwierdzonych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44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(-105)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59,5% (+7,5%)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3851195" y="6196662"/>
            <a:ext cx="3179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Stan na dzień 31 grudnia 2021 r.</a:t>
            </a:r>
          </a:p>
        </p:txBody>
      </p:sp>
    </p:spTree>
    <p:extLst>
      <p:ext uri="{BB962C8B-B14F-4D97-AF65-F5344CB8AC3E}">
        <p14:creationId xmlns:p14="http://schemas.microsoft.com/office/powerpoint/2010/main" val="1217484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655875" cy="759296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Krajowa Mapa Zagrożeń Bezpieczeństwa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107582"/>
              </p:ext>
            </p:extLst>
          </p:nvPr>
        </p:nvGraphicFramePr>
        <p:xfrm>
          <a:off x="1904007" y="1556792"/>
          <a:ext cx="7060482" cy="47525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8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3262610545"/>
                    </a:ext>
                  </a:extLst>
                </a:gridCol>
              </a:tblGrid>
              <a:tr h="44670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WYBRANE KATEGORIE ZAGROŻEŃ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709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Przekraczanie dozwolonej prędkości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968408"/>
                  </a:ext>
                </a:extLst>
              </a:tr>
              <a:tr h="58943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Spożywanie alkoholu w miejscach niedozwolonych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9789174"/>
                  </a:ext>
                </a:extLst>
              </a:tr>
              <a:tr h="446709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Nieprawidłowe parkowanie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0884214"/>
                  </a:ext>
                </a:extLst>
              </a:tr>
              <a:tr h="58943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Grupowanie się małoletnich zagrożonych demoralizacją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0100213"/>
                  </a:ext>
                </a:extLst>
              </a:tr>
              <a:tr h="446709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Dzikie wysypiska śmieci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7716864"/>
                  </a:ext>
                </a:extLst>
              </a:tr>
              <a:tr h="446709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Akty wandalizmu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2295558"/>
                  </a:ext>
                </a:extLst>
              </a:tr>
              <a:tr h="446709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Niewłaściwa infrastruktura drogowa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9736147"/>
                  </a:ext>
                </a:extLst>
              </a:tr>
              <a:tr h="446709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Znęcanie się nad zwierzętami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5753064"/>
                  </a:ext>
                </a:extLst>
              </a:tr>
              <a:tr h="446709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Wałęsające się bezpańskie psy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5958016"/>
                  </a:ext>
                </a:extLst>
              </a:tr>
            </a:tbl>
          </a:graphicData>
        </a:graphic>
      </p:graphicFrame>
      <p:pic>
        <p:nvPicPr>
          <p:cNvPr id="7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931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840760" cy="1143000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tx2"/>
                </a:solidFill>
                <a:latin typeface="+mn-lt"/>
              </a:rPr>
              <a:t>FLUKTUACJA KADR</a:t>
            </a:r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2008312" y="1268760"/>
            <a:ext cx="7135688" cy="48499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2021 roku:</a:t>
            </a:r>
          </a:p>
          <a:p>
            <a:pPr marL="0" indent="0">
              <a:buNone/>
            </a:pP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 było odejść ze służby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policjant wrócił do służby w Policji (z wojska)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funkcjonariuszy zostało przeniesionych na własną prośbę do dalszego pełnienia służby w KPP Gołdap   ( OPP KWP Olsztyn, KMP Kraków)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osób przyjętych do służby 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01.07 2021r KPP Gołdap otrzymała ½ etatu na zatrudnienie pracownika cywilnego </a:t>
            </a:r>
          </a:p>
        </p:txBody>
      </p:sp>
    </p:spTree>
    <p:extLst>
      <p:ext uri="{BB962C8B-B14F-4D97-AF65-F5344CB8AC3E}">
        <p14:creationId xmlns:p14="http://schemas.microsoft.com/office/powerpoint/2010/main" val="543232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043608" y="332656"/>
            <a:ext cx="8100392" cy="15841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 </a:t>
            </a:r>
          </a:p>
          <a:p>
            <a:pPr algn="ctr"/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PROFILAKTYCZNE </a:t>
            </a:r>
            <a:b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2FC5DAE-0946-4441-80A9-0C55D3FC9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06" y="-99392"/>
            <a:ext cx="1901952" cy="6858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4BBBF418-1276-487A-991B-E76479395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1746465"/>
            <a:ext cx="3600400" cy="425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48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2123728" y="287999"/>
            <a:ext cx="6768752" cy="1275844"/>
          </a:xfrm>
        </p:spPr>
        <p:txBody>
          <a:bodyPr lIns="0" tIns="0" rIns="0" bIns="0" anchor="ctr" anchorCtr="1">
            <a:normAutofit/>
          </a:bodyPr>
          <a:lstStyle/>
          <a:p>
            <a:pPr lvl="0"/>
            <a:r>
              <a:rPr lang="pl-PL" sz="2800" dirty="0"/>
              <a:t>e-lekcje o bezpieczeństwie – spotkania</a:t>
            </a:r>
            <a:br>
              <a:rPr lang="pl-PL" sz="2800" dirty="0"/>
            </a:br>
            <a:r>
              <a:rPr lang="pl-PL" sz="2800" dirty="0"/>
              <a:t> online z dzielnicową</a:t>
            </a:r>
            <a:endParaRPr lang="pl-PL" sz="2700" dirty="0"/>
          </a:p>
        </p:txBody>
      </p:sp>
      <p:pic>
        <p:nvPicPr>
          <p:cNvPr id="4" name="Picture 2" descr="C:\Users\Administrator\Desktop\DOM\komenda policji gołdap roll u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19077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B07FAED-CFE0-4068-9978-7965EDE096DB}"/>
              </a:ext>
            </a:extLst>
          </p:cNvPr>
          <p:cNvSpPr txBox="1"/>
          <p:nvPr/>
        </p:nvSpPr>
        <p:spPr>
          <a:xfrm>
            <a:off x="1907705" y="5294156"/>
            <a:ext cx="720079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hangingPunct="0">
              <a:defRPr sz="1500"/>
            </a:pPr>
            <a:r>
              <a:rPr lang="pl-PL" dirty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Lucida Sans" pitchFamily="2"/>
              </a:rPr>
              <a:t>Profilaktyka i edukacja to jedno z podstawowych zadań, które wykonują gołdapscy policjanci aby zapewnić bezpieczeństwo dzieciom i młodzieży. Z uwagi na panująca w kraju sytuacje epidemiologiczną zajęcia szkolne zostały przeniesione w system nauki zdalnej - przez Internet, dlatego też funkcjonariusze gołdapskiej komendy, wychodząc naprzeciw obecnej sytuacji rozpoczęli prowadzenie zajęć online.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4CBE4D4-21C1-4709-8B8C-923DC58E2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1514228"/>
            <a:ext cx="2609314" cy="345673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6684535-88DE-4C8F-99F2-7A0D4944A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122" y="1514228"/>
            <a:ext cx="2591025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12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2123728" y="287999"/>
            <a:ext cx="6768752" cy="1275844"/>
          </a:xfrm>
        </p:spPr>
        <p:txBody>
          <a:bodyPr lIns="0" tIns="0" rIns="0" bIns="0" anchor="ctr" anchorCtr="1">
            <a:normAutofit/>
          </a:bodyPr>
          <a:lstStyle/>
          <a:p>
            <a:pPr lvl="0"/>
            <a:r>
              <a:rPr lang="pl-PL" sz="2800" dirty="0"/>
              <a:t>Bezpieczne wakacje – policjanci przypominali o bezpieczeństwie nad wodą</a:t>
            </a:r>
          </a:p>
        </p:txBody>
      </p:sp>
      <p:pic>
        <p:nvPicPr>
          <p:cNvPr id="4" name="Picture 2" descr="C:\Users\Administrator\Desktop\DOM\komenda policji gołdap roll u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19077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B5F1176-B711-4894-8866-9A0BF8265B5E}"/>
              </a:ext>
            </a:extLst>
          </p:cNvPr>
          <p:cNvSpPr txBox="1"/>
          <p:nvPr/>
        </p:nvSpPr>
        <p:spPr>
          <a:xfrm>
            <a:off x="1907634" y="5033889"/>
            <a:ext cx="7200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hangingPunct="0">
              <a:defRPr sz="1600"/>
            </a:pPr>
            <a:r>
              <a:rPr lang="pl-PL" dirty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Lucida Sans" pitchFamily="2"/>
              </a:rPr>
              <a:t>Mając na celu poprawę bezpieczeństwa mieszkańców i turystów wypoczywających nad wodami w powiecie gołdapskim miejscowi policjanci nad jeziorami w Gołdapi, w m. Pluszkiejmy i Kiepojcie przypomnieli o zasadach bezpieczeństwa nad wodą oraz rozdawali ulotki i gadżety promujące ten rodzaj wypoczynku.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6C92171-0FEB-4649-B8FF-873E9AB35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522" y="1824111"/>
            <a:ext cx="3419064" cy="246288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4C46A4A-4B2C-494B-AAC2-6A919A5B0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978" y="2282797"/>
            <a:ext cx="3331509" cy="24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27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2123728" y="287999"/>
            <a:ext cx="6768752" cy="1275844"/>
          </a:xfrm>
        </p:spPr>
        <p:txBody>
          <a:bodyPr lIns="0" tIns="0" rIns="0" bIns="0" anchor="ctr" anchorCtr="1">
            <a:normAutofit/>
          </a:bodyPr>
          <a:lstStyle/>
          <a:p>
            <a:pPr lvl="0"/>
            <a:r>
              <a:rPr lang="pl-PL" sz="2800" dirty="0"/>
              <a:t>Wakacje na rowerze - policjanci dbają o bezpieczeństwo cyklistów</a:t>
            </a:r>
          </a:p>
        </p:txBody>
      </p:sp>
      <p:pic>
        <p:nvPicPr>
          <p:cNvPr id="4" name="Picture 2" descr="C:\Users\Administrator\Desktop\DOM\komenda policji gołdap roll u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19077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CDFF28F-FD8E-4678-B866-794B1B437961}"/>
              </a:ext>
            </a:extLst>
          </p:cNvPr>
          <p:cNvSpPr txBox="1"/>
          <p:nvPr/>
        </p:nvSpPr>
        <p:spPr>
          <a:xfrm>
            <a:off x="1979712" y="4639435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Z grupą cyklistów „Rowerowa Gołdap” z terenu Gołdapi, która zorganizowała wycieczkę po terenie gmin Banie Mazurskie i Budry spotkał się gołdapski policjant. Oprócz pogadanki o bezpieczeństwie funkcjonariusz uczestnikom wyprawy wręczył opaski odblaskowe i odblaskowe naklejki na rowery. Cykliści zatem świecili na drodze przykładem.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8A13D12-3A26-450D-A413-3C7907576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412776"/>
            <a:ext cx="3199446" cy="244827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CC6D75E-633D-4723-9BCD-CA35C0201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166" y="1916832"/>
            <a:ext cx="3644771" cy="260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03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2123728" y="287999"/>
            <a:ext cx="6768752" cy="620721"/>
          </a:xfrm>
        </p:spPr>
        <p:txBody>
          <a:bodyPr lIns="0" tIns="0" rIns="0" bIns="0" anchor="ctr" anchorCtr="1">
            <a:normAutofit/>
          </a:bodyPr>
          <a:lstStyle/>
          <a:p>
            <a:pPr lvl="0"/>
            <a:r>
              <a:rPr lang="pl-PL" sz="2800" dirty="0"/>
              <a:t>Profilaktyka SMYKA </a:t>
            </a:r>
          </a:p>
        </p:txBody>
      </p:sp>
      <p:pic>
        <p:nvPicPr>
          <p:cNvPr id="4" name="Picture 2" descr="C:\Users\Administrator\Desktop\DOM\komenda policji gołdap roll u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19077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CDFF28F-FD8E-4678-B866-794B1B437961}"/>
              </a:ext>
            </a:extLst>
          </p:cNvPr>
          <p:cNvSpPr txBox="1"/>
          <p:nvPr/>
        </p:nvSpPr>
        <p:spPr>
          <a:xfrm>
            <a:off x="1979712" y="4639435"/>
            <a:ext cx="7056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sz="1400" dirty="0"/>
          </a:p>
          <a:p>
            <a:pPr algn="just"/>
            <a:endParaRPr lang="pl-PL" sz="1400" dirty="0"/>
          </a:p>
          <a:p>
            <a:pPr algn="just"/>
            <a:endParaRPr lang="pl-PL" sz="1400" dirty="0"/>
          </a:p>
          <a:p>
            <a:pPr algn="just"/>
            <a:endParaRPr lang="pl-PL" sz="1400" dirty="0"/>
          </a:p>
          <a:p>
            <a:pPr algn="just"/>
            <a:r>
              <a:rPr lang="pl-PL" sz="1400" dirty="0"/>
              <a:t>Projekt „Profilaktyka smyka” realizowano </a:t>
            </a:r>
            <a:r>
              <a:rPr lang="pl-PL" sz="1400" u="sng" dirty="0"/>
              <a:t>we wszystkich </a:t>
            </a:r>
            <a:r>
              <a:rPr lang="pl-PL" sz="1400" dirty="0"/>
              <a:t>Szkołach Podstawowych oraz grupach zerowych Oddziałów Przedszkolnych na terenie powiatu gołdapskiego. Skierowany był do uczniów klas 0-III i poruszał problemy szeroko pojętej tematyki bezpieczeństwa w najbliższym otoczeniu dziecka. Zakupiono materiały profilaktyczne (71 pakietów) do prowadzenia spotkań z wspomnianą grupą dzieci.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1EF128E-2D5C-4A8B-9B9B-94504C211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274" y="794078"/>
            <a:ext cx="3064782" cy="229711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4642310-D421-4788-8D64-41425B2E8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794" y="794078"/>
            <a:ext cx="3095332" cy="229711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35B3495-E7F6-4B77-9813-4C3F0B204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274" y="3212976"/>
            <a:ext cx="3064782" cy="230154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322C7EF-3B27-4AEE-A6B1-040D2228B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0774" y="3177974"/>
            <a:ext cx="3095332" cy="237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12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4006" y="-741"/>
            <a:ext cx="7239993" cy="1154097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Fundusz Wsparcia Policji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04007" y="1183306"/>
            <a:ext cx="7135688" cy="5558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Gmina Gołdap:</a:t>
            </a:r>
            <a:b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23.202 zł</a:t>
            </a:r>
            <a:r>
              <a:rPr lang="pl-PL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l-PL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Gminna Komisja Rozwiązywania Problemów Alkoholowych  z  przeznaczeniem na zakwaterowanie i wyżywienie policjantów z OPP KWP w Olsztynie</a:t>
            </a:r>
            <a:b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12.000 zł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do bieżących wydatków jednostki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8.000 zł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na wypłatę nagród policjantom służb zewnętrznym</a:t>
            </a:r>
          </a:p>
          <a:p>
            <a:pPr marL="0" indent="0">
              <a:buNone/>
            </a:pPr>
            <a:endParaRPr lang="pl-PL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Gmina Banie Mazurskie: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5.000 zł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do bieżących wydatków jednostki</a:t>
            </a:r>
            <a:endParaRPr lang="pl-PL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Gmina Dubeninki:</a:t>
            </a:r>
            <a:b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5.000 zł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do bieżących wydatków jednostki</a:t>
            </a:r>
            <a:endParaRPr lang="pl-PL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320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833D79-A5D1-4E0B-9D03-61AD1E341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Sponsoring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B3EABA-D21A-4F4D-9369-8C67087FF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Gmina Gołdap: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25.000 zł </a:t>
            </a:r>
          </a:p>
          <a:p>
            <a:pPr marL="0" indent="0">
              <a:buNone/>
            </a:pPr>
            <a: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Starostwo Powiatowe w Gołdapi 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25.000 zł </a:t>
            </a:r>
          </a:p>
          <a:p>
            <a:pPr marL="0" indent="0">
              <a:buNone/>
            </a:pPr>
            <a: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Gmina Banie Mazurskie: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5.000 zł</a:t>
            </a:r>
          </a:p>
          <a:p>
            <a:pPr marL="0" indent="0">
              <a:buNone/>
            </a:pPr>
            <a:endParaRPr lang="pl-PL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606CB14-4478-49E7-80AA-67C76E51A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014539"/>
            <a:ext cx="5056488" cy="313719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5362DEC-8E90-409E-889A-F52819802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6061815"/>
            <a:ext cx="2880320" cy="49381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7F4F049-9A5A-458D-B5BD-7CFCB66CB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441" y="2563730"/>
            <a:ext cx="2347163" cy="5364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42FD7AA-E9D0-4F93-B9DF-73A4B5CF83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20105"/>
            <a:ext cx="3459632" cy="169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92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0"/>
            <a:ext cx="7560840" cy="1154097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Priorytety pracy na rok 2022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69489" y="1170119"/>
            <a:ext cx="7135688" cy="5112568"/>
          </a:xfrm>
        </p:spPr>
        <p:txBody>
          <a:bodyPr>
            <a:noAutofit/>
          </a:bodyPr>
          <a:lstStyle/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Intensyfikacja działań  w zakresie zwalczania przestępczości pospolitej, narkotykowej, gospodarczej   i cyberprzestępczości.</a:t>
            </a:r>
          </a:p>
          <a:p>
            <a:r>
              <a:rPr lang="pl-PL" sz="1800" dirty="0"/>
              <a:t>Zwiększenie skuteczności ujawniania i zabezpieczania mienia pochodzącego z przestępstw.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Utrzymanie wysokiej skuteczności poszukiwania osób, w szczególności osób zaginionych.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Podejmowanie skutecznych działań w zakresie przeciwdziałania przemocy domowej.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Utrzymanie wysokiego poziomu bezpieczeństwa w ruchu drogowym.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Współpraca z samorządem Gminy Banie Mazurskie w celu zrealizowania odtworzenia Posterunku Policji.</a:t>
            </a:r>
          </a:p>
          <a:p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0D2E0CB-8155-404B-827C-BEB57DEA8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21088"/>
            <a:ext cx="242877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25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76"/>
            <a:ext cx="9144000" cy="6793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323528" y="5022785"/>
            <a:ext cx="8319032" cy="78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pl-PL" altLang="pl-PL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215502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" y="0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840760" cy="1143000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tx2"/>
                </a:solidFill>
                <a:latin typeface="+mn-lt"/>
              </a:rPr>
              <a:t>Poczucie bezpieczeństwa </a:t>
            </a:r>
            <a:br>
              <a:rPr lang="pl-PL" sz="2400" dirty="0">
                <a:solidFill>
                  <a:schemeClr val="tx2"/>
                </a:solidFill>
                <a:latin typeface="+mn-lt"/>
              </a:rPr>
            </a:br>
            <a:r>
              <a:rPr lang="pl-PL" sz="2400" dirty="0">
                <a:solidFill>
                  <a:schemeClr val="tx2"/>
                </a:solidFill>
                <a:latin typeface="+mn-lt"/>
              </a:rPr>
              <a:t>i zagrożenie przestępczością</a:t>
            </a:r>
          </a:p>
        </p:txBody>
      </p:sp>
      <p:sp>
        <p:nvSpPr>
          <p:cNvPr id="7" name="Prostokąt 6"/>
          <p:cNvSpPr/>
          <p:nvPr/>
        </p:nvSpPr>
        <p:spPr>
          <a:xfrm>
            <a:off x="4211960" y="607117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400" dirty="0"/>
              <a:t>Źródło: CBOS,  Komunikat z Badań  Nr 67/2021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5BDFE3C-1EBB-4759-9BFB-90F17EC94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229" y="1700808"/>
            <a:ext cx="6711099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00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315200" cy="74943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Times New Roman" pitchFamily="18" charset="0"/>
                <a:cs typeface="Times New Roman" pitchFamily="18" charset="0"/>
              </a:rPr>
              <a:t>Pion Kryminalny</a:t>
            </a: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7644" y="1700808"/>
            <a:ext cx="6408712" cy="427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166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36039" y="260648"/>
            <a:ext cx="5256584" cy="722049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Wykrywalność ogólna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45548"/>
              </p:ext>
            </p:extLst>
          </p:nvPr>
        </p:nvGraphicFramePr>
        <p:xfrm>
          <a:off x="2573667" y="1340768"/>
          <a:ext cx="5781327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7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7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l-PL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KPP  GOŁDAP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Średnia</a:t>
                      </a:r>
                      <a:r>
                        <a:rPr lang="pl-PL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Województwa</a:t>
                      </a:r>
                      <a:endParaRPr lang="pl-PL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2017r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84,4 %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71,8 %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2018r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88,1 %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75,4 %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2019r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86,8 %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75,8 %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2020r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90,9 %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75,7 %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997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2021r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82,5%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72,6 %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220610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2627784" y="4653137"/>
            <a:ext cx="5727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dirty="0">
              <a:solidFill>
                <a:srgbClr val="FF0000"/>
              </a:solidFill>
            </a:endParaRPr>
          </a:p>
          <a:p>
            <a:pPr algn="ctr"/>
            <a:endParaRPr lang="pl-PL" sz="2000" dirty="0"/>
          </a:p>
          <a:p>
            <a:r>
              <a:rPr lang="pl-PL" sz="2000" dirty="0"/>
              <a:t>Przestępstwa stwierdzone : 2020 – 329 </a:t>
            </a:r>
          </a:p>
          <a:p>
            <a:pPr algn="ctr"/>
            <a:r>
              <a:rPr lang="pl-PL" sz="2000" dirty="0"/>
              <a:t>                               2021 – 376 (+ 46 )</a:t>
            </a:r>
          </a:p>
          <a:p>
            <a:pPr algn="ctr"/>
            <a:r>
              <a:rPr lang="pl-PL" sz="2000" dirty="0"/>
              <a:t>                                                           WD - 114%</a:t>
            </a:r>
          </a:p>
          <a:p>
            <a:r>
              <a:rPr lang="pl-PL" sz="2000" dirty="0"/>
              <a:t>Wskaźnik zaległości : 0,95 (śr. wojewódzka 1,76)</a:t>
            </a:r>
          </a:p>
        </p:txBody>
      </p:sp>
      <p:pic>
        <p:nvPicPr>
          <p:cNvPr id="7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894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5165" y="764704"/>
            <a:ext cx="6898332" cy="753380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Przestępstwa  kryminalne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0281163"/>
              </p:ext>
            </p:extLst>
          </p:nvPr>
        </p:nvGraphicFramePr>
        <p:xfrm>
          <a:off x="2483768" y="1628800"/>
          <a:ext cx="6141372" cy="3291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7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7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lang="pl-PL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KPP  GOŁDAP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Średnia</a:t>
                      </a:r>
                      <a:r>
                        <a:rPr lang="pl-PL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Województwa</a:t>
                      </a:r>
                      <a:endParaRPr lang="pl-PL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2017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81,4 %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62,5 %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2018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85,1 %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68,4 %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2019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85,1 %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70,2 %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83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2020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91,6 %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70,1 %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83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87,8 %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69,1 %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3011627693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2339752" y="5085184"/>
            <a:ext cx="6285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dirty="0">
              <a:solidFill>
                <a:srgbClr val="FF0000"/>
              </a:solidFill>
            </a:endParaRPr>
          </a:p>
          <a:p>
            <a:r>
              <a:rPr lang="pl-PL" sz="2000" dirty="0">
                <a:solidFill>
                  <a:srgbClr val="FF0000"/>
                </a:solidFill>
              </a:rPr>
              <a:t>I Miejsce w województwie</a:t>
            </a:r>
            <a:endParaRPr lang="pl-PL" sz="2000" dirty="0"/>
          </a:p>
          <a:p>
            <a:pPr algn="ctr"/>
            <a:r>
              <a:rPr lang="pl-PL" sz="2000" dirty="0"/>
              <a:t>Przestępstwa stwierdzone : 2020 – 226</a:t>
            </a:r>
          </a:p>
          <a:p>
            <a:pPr algn="ctr"/>
            <a:r>
              <a:rPr lang="pl-PL" sz="2000" dirty="0"/>
              <a:t>                                                       2021 – 227 ( +1 )</a:t>
            </a:r>
          </a:p>
          <a:p>
            <a:pPr algn="ctr"/>
            <a:r>
              <a:rPr lang="pl-PL" sz="2000" dirty="0"/>
              <a:t>                                                                     WD - 100,4%</a:t>
            </a:r>
          </a:p>
        </p:txBody>
      </p:sp>
      <p:pic>
        <p:nvPicPr>
          <p:cNvPr id="7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681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5165" y="764704"/>
            <a:ext cx="6898332" cy="753380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Przestępczość</a:t>
            </a:r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pl-PL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wybrane kategorie przestępstw 7 x 17 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183050"/>
              </p:ext>
            </p:extLst>
          </p:nvPr>
        </p:nvGraphicFramePr>
        <p:xfrm>
          <a:off x="2483768" y="1628800"/>
          <a:ext cx="6141369" cy="3291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7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7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lang="pl-PL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KPP  GOŁDAP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Średnia</a:t>
                      </a:r>
                      <a:r>
                        <a:rPr lang="pl-PL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Województwa</a:t>
                      </a:r>
                      <a:endParaRPr lang="pl-PL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2017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73,4 %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45,0%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2018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64,6 %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47,2 %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2019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73,0 %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49,2 %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2020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84,9 %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52,0 %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2021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82,5 %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54,5 %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2407914941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2699792" y="5229200"/>
            <a:ext cx="5925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</a:rPr>
              <a:t>I Miejsce w województwie</a:t>
            </a:r>
            <a:endParaRPr lang="pl-PL" sz="2000" dirty="0"/>
          </a:p>
          <a:p>
            <a:pPr algn="ctr"/>
            <a:r>
              <a:rPr lang="pl-PL" sz="2000" dirty="0"/>
              <a:t>Przestępstwa stwierdzone : 2020 – 99</a:t>
            </a:r>
          </a:p>
          <a:p>
            <a:pPr algn="ctr"/>
            <a:r>
              <a:rPr lang="pl-PL" sz="2000" dirty="0"/>
              <a:t>                                                    2021 – 95 (-4)</a:t>
            </a:r>
          </a:p>
          <a:p>
            <a:pPr algn="ctr"/>
            <a:r>
              <a:rPr lang="pl-PL" sz="2000" dirty="0"/>
              <a:t>                                                                      WD - 96,0%</a:t>
            </a:r>
          </a:p>
        </p:txBody>
      </p:sp>
      <p:pic>
        <p:nvPicPr>
          <p:cNvPr id="7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297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419699"/>
            <a:ext cx="6264696" cy="792088"/>
          </a:xfrm>
        </p:spPr>
        <p:txBody>
          <a:bodyPr>
            <a:normAutofit/>
          </a:bodyPr>
          <a:lstStyle/>
          <a:p>
            <a:pPr algn="r"/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Rozbój, kradzież i wymuszenia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9226154"/>
              </p:ext>
            </p:extLst>
          </p:nvPr>
        </p:nvGraphicFramePr>
        <p:xfrm>
          <a:off x="2051720" y="3356992"/>
          <a:ext cx="655272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Administrator\Desktop\DOM\komenda policji gołdap roll 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-741"/>
            <a:ext cx="19050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9422F-8775-4A00-9074-938C0F802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                     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EC3A4D4-D6B7-4211-9524-4308A36EF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040100"/>
              </p:ext>
            </p:extLst>
          </p:nvPr>
        </p:nvGraphicFramePr>
        <p:xfrm>
          <a:off x="2051720" y="1417045"/>
          <a:ext cx="6552728" cy="1501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404">
                  <a:extLst>
                    <a:ext uri="{9D8B030D-6E8A-4147-A177-3AD203B41FA5}">
                      <a16:colId xmlns:a16="http://schemas.microsoft.com/office/drawing/2014/main" val="3624427908"/>
                    </a:ext>
                  </a:extLst>
                </a:gridCol>
                <a:gridCol w="2912324">
                  <a:extLst>
                    <a:ext uri="{9D8B030D-6E8A-4147-A177-3AD203B41FA5}">
                      <a16:colId xmlns:a16="http://schemas.microsoft.com/office/drawing/2014/main" val="1180192135"/>
                    </a:ext>
                  </a:extLst>
                </a:gridCol>
              </a:tblGrid>
              <a:tr h="34700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Postępowania wszczęte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177997"/>
                  </a:ext>
                </a:extLst>
              </a:tr>
              <a:tr h="6482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2021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66243"/>
                  </a:ext>
                </a:extLst>
              </a:tr>
              <a:tr h="400391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 (+3)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400 %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301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313091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0D78C9"/>
      </a:accent3>
      <a:accent4>
        <a:srgbClr val="31479F"/>
      </a:accent4>
      <a:accent5>
        <a:srgbClr val="31479F"/>
      </a:accent5>
      <a:accent6>
        <a:srgbClr val="11B2EB"/>
      </a:accent6>
      <a:hlink>
        <a:srgbClr val="8BC9F7"/>
      </a:hlink>
      <a:folHlink>
        <a:srgbClr val="59A8D1"/>
      </a:folHlink>
    </a:clrScheme>
    <a:fontScheme name="Office — klasyczny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oduł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9757</TotalTime>
  <Words>1100</Words>
  <Application>Microsoft Office PowerPoint</Application>
  <PresentationFormat>Pokaz na ekranie (4:3)</PresentationFormat>
  <Paragraphs>417</Paragraphs>
  <Slides>38</Slides>
  <Notes>37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7" baseType="lpstr">
      <vt:lpstr>Microsoft YaHei</vt:lpstr>
      <vt:lpstr>Arial</vt:lpstr>
      <vt:lpstr>Arial Unicode MS</vt:lpstr>
      <vt:lpstr>Calibri</vt:lpstr>
      <vt:lpstr>Lucida Sans</vt:lpstr>
      <vt:lpstr>Tahoma</vt:lpstr>
      <vt:lpstr>Times New Roman</vt:lpstr>
      <vt:lpstr>Wingdings</vt:lpstr>
      <vt:lpstr>Motyw pakietu Office</vt:lpstr>
      <vt:lpstr>Prezentacja programu PowerPoint</vt:lpstr>
      <vt:lpstr>OBSADA ETATOWA KPP GOŁDAP</vt:lpstr>
      <vt:lpstr>FLUKTUACJA KADR</vt:lpstr>
      <vt:lpstr>Poczucie bezpieczeństwa  i zagrożenie przestępczością</vt:lpstr>
      <vt:lpstr>Pion Kryminalny</vt:lpstr>
      <vt:lpstr>Wykrywalność ogólna</vt:lpstr>
      <vt:lpstr>Przestępstwa  kryminalne</vt:lpstr>
      <vt:lpstr>Przestępczość – wybrane kategorie przestępstw 7 x 17 </vt:lpstr>
      <vt:lpstr>Rozbój, kradzież i wymuszenia</vt:lpstr>
      <vt:lpstr>Bójka i pobicie</vt:lpstr>
      <vt:lpstr>Uszczerbek na zdrowiu</vt:lpstr>
      <vt:lpstr>Kradzież z włamaniem</vt:lpstr>
      <vt:lpstr>Kradzież cudzej rzeczy</vt:lpstr>
      <vt:lpstr>Uszkodzenie rzeczy</vt:lpstr>
      <vt:lpstr>Ustawa o przeciwdziałaniu narkomanii</vt:lpstr>
      <vt:lpstr>Skuteczność poszukiwań </vt:lpstr>
      <vt:lpstr>Wartość mienia odzyskanego i zabezpieczonego</vt:lpstr>
      <vt:lpstr>Wydział Prewencji i Ruchu Drogowego</vt:lpstr>
      <vt:lpstr>CZAS REAKCJI NA ZDARZENIE  W 2021 r.</vt:lpstr>
      <vt:lpstr>Ilość interwencji</vt:lpstr>
      <vt:lpstr>Liczba bezwzględna policjantów skierowanych do służby patrolowej i obchodowej wszystkich komórek organizacyjnych</vt:lpstr>
      <vt:lpstr>Ilość osób zatrzymanych w PDOZ</vt:lpstr>
      <vt:lpstr>Ilość zaistniałych wypadków  i kolizji drogowych</vt:lpstr>
      <vt:lpstr>Liczba ofiar śmiertelnych i rannych  w wypadkach drogowych</vt:lpstr>
      <vt:lpstr>Stan Bezpieczeństwa  na drogach powiatu gołdapskiego w 2021 roku</vt:lpstr>
      <vt:lpstr>Liczba nałożonych mandatów karnych w RD</vt:lpstr>
      <vt:lpstr>Prezentacja programu PowerPoint</vt:lpstr>
      <vt:lpstr>Krajowa Mapa Zagrożeń Bezpieczeństwa</vt:lpstr>
      <vt:lpstr>Krajowa Mapa Zagrożeń Bezpieczeństwa</vt:lpstr>
      <vt:lpstr>Prezentacja programu PowerPoint</vt:lpstr>
      <vt:lpstr>e-lekcje o bezpieczeństwie – spotkania  online z dzielnicową</vt:lpstr>
      <vt:lpstr>Bezpieczne wakacje – policjanci przypominali o bezpieczeństwie nad wodą</vt:lpstr>
      <vt:lpstr>Wakacje na rowerze - policjanci dbają o bezpieczeństwo cyklistów</vt:lpstr>
      <vt:lpstr>Profilaktyka SMYKA </vt:lpstr>
      <vt:lpstr>Fundusz Wsparcia Policji</vt:lpstr>
      <vt:lpstr>Sponsoring </vt:lpstr>
      <vt:lpstr>Priorytety pracy na rok 2022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Administrator</dc:creator>
  <cp:lastModifiedBy>Tomasz Jegliński</cp:lastModifiedBy>
  <cp:revision>735</cp:revision>
  <cp:lastPrinted>2021-01-07T13:43:59Z</cp:lastPrinted>
  <dcterms:created xsi:type="dcterms:W3CDTF">2013-01-16T06:40:49Z</dcterms:created>
  <dcterms:modified xsi:type="dcterms:W3CDTF">2022-02-07T10:53:11Z</dcterms:modified>
</cp:coreProperties>
</file>