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27"/>
  </p:notesMasterIdLst>
  <p:sldIdLst>
    <p:sldId id="266" r:id="rId2"/>
    <p:sldId id="267" r:id="rId3"/>
    <p:sldId id="268" r:id="rId4"/>
    <p:sldId id="283" r:id="rId5"/>
    <p:sldId id="291" r:id="rId6"/>
    <p:sldId id="315" r:id="rId7"/>
    <p:sldId id="290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75" r:id="rId16"/>
    <p:sldId id="310" r:id="rId17"/>
    <p:sldId id="309" r:id="rId18"/>
    <p:sldId id="305" r:id="rId19"/>
    <p:sldId id="306" r:id="rId20"/>
    <p:sldId id="272" r:id="rId21"/>
    <p:sldId id="274" r:id="rId22"/>
    <p:sldId id="314" r:id="rId23"/>
    <p:sldId id="316" r:id="rId24"/>
    <p:sldId id="317" r:id="rId25"/>
    <p:sldId id="301" r:id="rId26"/>
  </p:sldIdLst>
  <p:sldSz cx="9144000" cy="6858000" type="screen4x3"/>
  <p:notesSz cx="6797675" cy="986631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49" autoAdjust="0"/>
  </p:normalViewPr>
  <p:slideViewPr>
    <p:cSldViewPr>
      <p:cViewPr varScale="1">
        <p:scale>
          <a:sx n="103" d="100"/>
          <a:sy n="103" d="100"/>
        </p:scale>
        <p:origin x="185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15000"/>
                    <a:satMod val="180000"/>
                  </a:schemeClr>
                </a:gs>
                <a:gs pos="50000">
                  <a:schemeClr val="accent1">
                    <a:shade val="45000"/>
                    <a:satMod val="170000"/>
                  </a:schemeClr>
                </a:gs>
                <a:gs pos="70000">
                  <a:schemeClr val="accent1">
                    <a:tint val="99000"/>
                    <a:shade val="65000"/>
                    <a:satMod val="155000"/>
                  </a:schemeClr>
                </a:gs>
                <a:gs pos="100000">
                  <a:schemeClr val="accent1"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1.2499999999999963E-2"/>
                  <c:y val="-5.2527187300093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258-43F3-B447-0B40292CDC0E}"/>
                </c:ext>
              </c:extLst>
            </c:dLbl>
            <c:dLbl>
              <c:idx val="1"/>
              <c:layout>
                <c:manualLayout>
                  <c:x val="8.3333333333333332E-3"/>
                  <c:y val="-6.419989558900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258-43F3-B447-0B40292CDC0E}"/>
                </c:ext>
              </c:extLst>
            </c:dLbl>
            <c:dLbl>
              <c:idx val="2"/>
              <c:layout>
                <c:manualLayout>
                  <c:x val="1.6666666666666666E-2"/>
                  <c:y val="-6.12817185167756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258-43F3-B447-0B40292CDC0E}"/>
                </c:ext>
              </c:extLst>
            </c:dLbl>
            <c:dLbl>
              <c:idx val="3"/>
              <c:layout>
                <c:manualLayout>
                  <c:x val="2.2916666666666665E-2"/>
                  <c:y val="-5.2527187300093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258-43F3-B447-0B40292CDC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Arkusz1!$A$2:$A$4</c:f>
              <c:strCache>
                <c:ptCount val="3"/>
                <c:pt idx="0">
                  <c:v>LO JPII</c:v>
                </c:pt>
                <c:pt idx="1">
                  <c:v>ZSZ </c:v>
                </c:pt>
                <c:pt idx="2">
                  <c:v>ZPEW</c:v>
                </c:pt>
              </c:strCache>
            </c:strRef>
          </c:cat>
          <c:val>
            <c:numRef>
              <c:f>Arkusz1!$B$2:$B$4</c:f>
              <c:numCache>
                <c:formatCode>Standardowy</c:formatCode>
                <c:ptCount val="3"/>
                <c:pt idx="0">
                  <c:v>251</c:v>
                </c:pt>
                <c:pt idx="1">
                  <c:v>543</c:v>
                </c:pt>
                <c:pt idx="2">
                  <c:v>198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258-43F3-B447-0B40292CDC0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69744064"/>
        <c:axId val="369741320"/>
        <c:axId val="306208736"/>
      </c:bar3DChart>
      <c:catAx>
        <c:axId val="369744064"/>
        <c:scaling>
          <c:orientation val="minMax"/>
        </c:scaling>
        <c:delete val="0"/>
        <c:axPos val="b"/>
        <c:numFmt formatCode="Standardow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69741320"/>
        <c:crosses val="autoZero"/>
        <c:auto val="1"/>
        <c:lblAlgn val="ctr"/>
        <c:lblOffset val="100"/>
        <c:noMultiLvlLbl val="0"/>
      </c:catAx>
      <c:valAx>
        <c:axId val="369741320"/>
        <c:scaling>
          <c:orientation val="minMax"/>
        </c:scaling>
        <c:delete val="1"/>
        <c:axPos val="l"/>
        <c:numFmt formatCode="Standardowy" sourceLinked="1"/>
        <c:majorTickMark val="none"/>
        <c:minorTickMark val="none"/>
        <c:tickLblPos val="nextTo"/>
        <c:crossAx val="369744064"/>
        <c:crosses val="autoZero"/>
        <c:crossBetween val="between"/>
      </c:valAx>
      <c:serAx>
        <c:axId val="306208736"/>
        <c:scaling>
          <c:orientation val="minMax"/>
        </c:scaling>
        <c:delete val="1"/>
        <c:axPos val="b"/>
        <c:majorTickMark val="none"/>
        <c:minorTickMark val="none"/>
        <c:tickLblPos val="nextTo"/>
        <c:crossAx val="369741320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15000"/>
                    <a:satMod val="180000"/>
                  </a:schemeClr>
                </a:gs>
                <a:gs pos="50000">
                  <a:schemeClr val="accent1">
                    <a:shade val="45000"/>
                    <a:satMod val="170000"/>
                  </a:schemeClr>
                </a:gs>
                <a:gs pos="70000">
                  <a:schemeClr val="accent1">
                    <a:tint val="99000"/>
                    <a:shade val="65000"/>
                    <a:satMod val="155000"/>
                  </a:schemeClr>
                </a:gs>
                <a:gs pos="100000">
                  <a:schemeClr val="accent1"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3.2971410914660278E-2"/>
                  <c:y val="-7.879078095014009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DF7-4CD2-A172-9294CA26AA7A}"/>
                </c:ext>
              </c:extLst>
            </c:dLbl>
            <c:dLbl>
              <c:idx val="1"/>
              <c:layout>
                <c:manualLayout>
                  <c:x val="4.7701421072261697E-2"/>
                  <c:y val="-8.75453121668223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DF7-4CD2-A172-9294CA26AA7A}"/>
                </c:ext>
              </c:extLst>
            </c:dLbl>
            <c:dLbl>
              <c:idx val="2"/>
              <c:layout>
                <c:manualLayout>
                  <c:x val="1.6666666666666666E-2"/>
                  <c:y val="-6.12817185167756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DF7-4CD2-A172-9294CA26AA7A}"/>
                </c:ext>
              </c:extLst>
            </c:dLbl>
            <c:dLbl>
              <c:idx val="3"/>
              <c:layout>
                <c:manualLayout>
                  <c:x val="2.2916666666666665E-2"/>
                  <c:y val="-5.2527187300093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DF7-4CD2-A172-9294CA26AA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MPCE</c:v>
                </c:pt>
                <c:pt idx="1">
                  <c:v>NTSP "Dobry Start"</c:v>
                </c:pt>
              </c:strCache>
            </c:strRef>
          </c:cat>
          <c:val>
            <c:numRef>
              <c:f>Arkusz1!$B$2:$B$3</c:f>
              <c:numCache>
                <c:formatCode>Standardowy</c:formatCode>
                <c:ptCount val="2"/>
                <c:pt idx="0">
                  <c:v>52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DF7-4CD2-A172-9294CA26AA7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69744456"/>
        <c:axId val="369738968"/>
        <c:axId val="371032600"/>
      </c:bar3DChart>
      <c:catAx>
        <c:axId val="369744456"/>
        <c:scaling>
          <c:orientation val="minMax"/>
        </c:scaling>
        <c:delete val="0"/>
        <c:axPos val="b"/>
        <c:numFmt formatCode="Standardow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69738968"/>
        <c:crosses val="autoZero"/>
        <c:auto val="1"/>
        <c:lblAlgn val="ctr"/>
        <c:lblOffset val="100"/>
        <c:noMultiLvlLbl val="0"/>
      </c:catAx>
      <c:valAx>
        <c:axId val="369738968"/>
        <c:scaling>
          <c:orientation val="minMax"/>
        </c:scaling>
        <c:delete val="1"/>
        <c:axPos val="l"/>
        <c:numFmt formatCode="Standardowy" sourceLinked="1"/>
        <c:majorTickMark val="none"/>
        <c:minorTickMark val="none"/>
        <c:tickLblPos val="nextTo"/>
        <c:crossAx val="369744456"/>
        <c:crosses val="autoZero"/>
        <c:crossBetween val="between"/>
      </c:valAx>
      <c:serAx>
        <c:axId val="371032600"/>
        <c:scaling>
          <c:orientation val="minMax"/>
        </c:scaling>
        <c:delete val="1"/>
        <c:axPos val="b"/>
        <c:majorTickMark val="none"/>
        <c:minorTickMark val="none"/>
        <c:tickLblPos val="nextTo"/>
        <c:crossAx val="369738968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Procentowy udział uczniów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62000"/>
                      <a:satMod val="180000"/>
                    </a:schemeClr>
                  </a:gs>
                  <a:gs pos="65000">
                    <a:schemeClr val="accent1">
                      <a:tint val="32000"/>
                      <a:satMod val="250000"/>
                    </a:schemeClr>
                  </a:gs>
                  <a:gs pos="100000">
                    <a:schemeClr val="accent1">
                      <a:tint val="23000"/>
                      <a:satMod val="30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6FD-4901-8808-90F164D71304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62000"/>
                      <a:satMod val="180000"/>
                    </a:schemeClr>
                  </a:gs>
                  <a:gs pos="65000">
                    <a:schemeClr val="accent2">
                      <a:tint val="32000"/>
                      <a:satMod val="250000"/>
                    </a:schemeClr>
                  </a:gs>
                  <a:gs pos="100000">
                    <a:schemeClr val="accent2">
                      <a:tint val="23000"/>
                      <a:satMod val="30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6FD-4901-8808-90F164D71304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62000"/>
                      <a:satMod val="180000"/>
                    </a:schemeClr>
                  </a:gs>
                  <a:gs pos="65000">
                    <a:schemeClr val="accent3">
                      <a:tint val="32000"/>
                      <a:satMod val="250000"/>
                    </a:schemeClr>
                  </a:gs>
                  <a:gs pos="100000">
                    <a:schemeClr val="accent3">
                      <a:tint val="23000"/>
                      <a:satMod val="30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6FD-4901-8808-90F164D71304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62000"/>
                      <a:satMod val="180000"/>
                    </a:schemeClr>
                  </a:gs>
                  <a:gs pos="65000">
                    <a:schemeClr val="accent4">
                      <a:tint val="32000"/>
                      <a:satMod val="250000"/>
                    </a:schemeClr>
                  </a:gs>
                  <a:gs pos="100000">
                    <a:schemeClr val="accent4">
                      <a:tint val="23000"/>
                      <a:satMod val="30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96FD-4901-8808-90F164D71304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62000"/>
                      <a:satMod val="180000"/>
                    </a:schemeClr>
                  </a:gs>
                  <a:gs pos="65000">
                    <a:schemeClr val="accent5">
                      <a:tint val="32000"/>
                      <a:satMod val="250000"/>
                    </a:schemeClr>
                  </a:gs>
                  <a:gs pos="100000">
                    <a:schemeClr val="accent5">
                      <a:tint val="23000"/>
                      <a:satMod val="30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96FD-4901-8808-90F164D71304}"/>
              </c:ext>
            </c:extLst>
          </c:dPt>
          <c:dLbls>
            <c:dLbl>
              <c:idx val="0"/>
              <c:layout>
                <c:manualLayout>
                  <c:x val="-0.1367142140735714"/>
                  <c:y val="0.2194506165981557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6FD-4901-8808-90F164D71304}"/>
                </c:ext>
              </c:extLst>
            </c:dLbl>
            <c:dLbl>
              <c:idx val="1"/>
              <c:layout>
                <c:manualLayout>
                  <c:x val="1.1985656398213435E-2"/>
                  <c:y val="-0.177182668873641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6FD-4901-8808-90F164D71304}"/>
                </c:ext>
              </c:extLst>
            </c:dLbl>
            <c:dLbl>
              <c:idx val="2"/>
              <c:layout>
                <c:manualLayout>
                  <c:x val="0.14168842381544411"/>
                  <c:y val="0.1916269148716246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6FD-4901-8808-90F164D71304}"/>
                </c:ext>
              </c:extLst>
            </c:dLbl>
            <c:dLbl>
              <c:idx val="3"/>
              <c:layout>
                <c:manualLayout>
                  <c:x val="-3.7339526638117661E-2"/>
                  <c:y val="6.65808581043737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6FD-4901-8808-90F164D71304}"/>
                </c:ext>
              </c:extLst>
            </c:dLbl>
            <c:dLbl>
              <c:idx val="4"/>
              <c:layout>
                <c:manualLayout>
                  <c:x val="0.2296429064787954"/>
                  <c:y val="4.805267769122699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8635964912280699"/>
                      <c:h val="0.153485934755491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96FD-4901-8808-90F164D713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Arkusz1!$A$2:$A$6</c:f>
              <c:strCache>
                <c:ptCount val="5"/>
                <c:pt idx="0">
                  <c:v>Liceum Ogólnokształcace im. Jana Pawła II</c:v>
                </c:pt>
                <c:pt idx="1">
                  <c:v>Zespół Szkół Zawodowych</c:v>
                </c:pt>
                <c:pt idx="2">
                  <c:v>Zespół Placówek Edukacyjno-Wychowawczych</c:v>
                </c:pt>
                <c:pt idx="3">
                  <c:v>Mazursko-Podlaskie Centrum Edukacji</c:v>
                </c:pt>
                <c:pt idx="4">
                  <c:v>Niepubliczna Terapeutyczna Szkoła Podstawowa "Dobry Start"</c:v>
                </c:pt>
              </c:strCache>
            </c:strRef>
          </c:cat>
          <c:val>
            <c:numRef>
              <c:f>Arkusz1!$B$2:$B$6</c:f>
              <c:numCache>
                <c:formatCode>Standardowy</c:formatCode>
                <c:ptCount val="5"/>
                <c:pt idx="0">
                  <c:v>251</c:v>
                </c:pt>
                <c:pt idx="1">
                  <c:v>543</c:v>
                </c:pt>
                <c:pt idx="2">
                  <c:v>198</c:v>
                </c:pt>
                <c:pt idx="3">
                  <c:v>52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6FD-4901-8808-90F164D71304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282905393941522E-3"/>
          <c:y val="0.15412154941237033"/>
          <c:w val="0.97441984347171662"/>
          <c:h val="0.7424506478466225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stażyści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satMod val="180000"/>
                  </a:schemeClr>
                </a:gs>
                <a:gs pos="65000">
                  <a:schemeClr val="accent1">
                    <a:tint val="32000"/>
                    <a:satMod val="250000"/>
                  </a:schemeClr>
                </a:gs>
                <a:gs pos="100000">
                  <a:schemeClr val="accent1">
                    <a:tint val="23000"/>
                    <a:satMod val="30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LO</c:v>
                </c:pt>
                <c:pt idx="1">
                  <c:v>ZSZ</c:v>
                </c:pt>
                <c:pt idx="2">
                  <c:v>ZPE-W</c:v>
                </c:pt>
                <c:pt idx="3">
                  <c:v>PP-P</c:v>
                </c:pt>
              </c:strCache>
            </c:strRef>
          </c:cat>
          <c:val>
            <c:numRef>
              <c:f>Arkusz1!$B$2:$B$5</c:f>
              <c:numCache>
                <c:formatCode>Standardowy</c:formatCode>
                <c:ptCount val="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39-4EE5-9B1B-3EAF0AD17AAC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kontraktowi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62000"/>
                    <a:satMod val="180000"/>
                  </a:schemeClr>
                </a:gs>
                <a:gs pos="65000">
                  <a:schemeClr val="accent2">
                    <a:tint val="32000"/>
                    <a:satMod val="250000"/>
                  </a:schemeClr>
                </a:gs>
                <a:gs pos="100000">
                  <a:schemeClr val="accent2">
                    <a:tint val="23000"/>
                    <a:satMod val="30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LO</c:v>
                </c:pt>
                <c:pt idx="1">
                  <c:v>ZSZ</c:v>
                </c:pt>
                <c:pt idx="2">
                  <c:v>ZPE-W</c:v>
                </c:pt>
                <c:pt idx="3">
                  <c:v>PP-P</c:v>
                </c:pt>
              </c:strCache>
            </c:strRef>
          </c:cat>
          <c:val>
            <c:numRef>
              <c:f>Arkusz1!$C$2:$C$5</c:f>
              <c:numCache>
                <c:formatCode>Standardowy</c:formatCode>
                <c:ptCount val="4"/>
                <c:pt idx="0">
                  <c:v>3</c:v>
                </c:pt>
                <c:pt idx="1">
                  <c:v>9</c:v>
                </c:pt>
                <c:pt idx="2">
                  <c:v>9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39-4EE5-9B1B-3EAF0AD17AAC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mianowani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62000"/>
                    <a:satMod val="180000"/>
                  </a:schemeClr>
                </a:gs>
                <a:gs pos="65000">
                  <a:schemeClr val="accent3">
                    <a:tint val="32000"/>
                    <a:satMod val="250000"/>
                  </a:schemeClr>
                </a:gs>
                <a:gs pos="100000">
                  <a:schemeClr val="accent3">
                    <a:tint val="23000"/>
                    <a:satMod val="30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LO</c:v>
                </c:pt>
                <c:pt idx="1">
                  <c:v>ZSZ</c:v>
                </c:pt>
                <c:pt idx="2">
                  <c:v>ZPE-W</c:v>
                </c:pt>
                <c:pt idx="3">
                  <c:v>PP-P</c:v>
                </c:pt>
              </c:strCache>
            </c:strRef>
          </c:cat>
          <c:val>
            <c:numRef>
              <c:f>Arkusz1!$D$2:$D$5</c:f>
              <c:numCache>
                <c:formatCode>Standardowy</c:formatCode>
                <c:ptCount val="4"/>
                <c:pt idx="0">
                  <c:v>5</c:v>
                </c:pt>
                <c:pt idx="1">
                  <c:v>10</c:v>
                </c:pt>
                <c:pt idx="2">
                  <c:v>8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B39-4EE5-9B1B-3EAF0AD17AAC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dyplomowani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62000"/>
                    <a:satMod val="180000"/>
                  </a:schemeClr>
                </a:gs>
                <a:gs pos="65000">
                  <a:schemeClr val="accent4">
                    <a:tint val="32000"/>
                    <a:satMod val="250000"/>
                  </a:schemeClr>
                </a:gs>
                <a:gs pos="100000">
                  <a:schemeClr val="accent4">
                    <a:tint val="23000"/>
                    <a:satMod val="30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4">
                  <a:shade val="95000"/>
                </a:schemeClr>
              </a:solidFill>
              <a:round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LO</c:v>
                </c:pt>
                <c:pt idx="1">
                  <c:v>ZSZ</c:v>
                </c:pt>
                <c:pt idx="2">
                  <c:v>ZPE-W</c:v>
                </c:pt>
                <c:pt idx="3">
                  <c:v>PP-P</c:v>
                </c:pt>
              </c:strCache>
            </c:strRef>
          </c:cat>
          <c:val>
            <c:numRef>
              <c:f>Arkusz1!$E$2:$E$5</c:f>
              <c:numCache>
                <c:formatCode>Standardowy</c:formatCode>
                <c:ptCount val="4"/>
                <c:pt idx="0">
                  <c:v>16</c:v>
                </c:pt>
                <c:pt idx="1">
                  <c:v>27</c:v>
                </c:pt>
                <c:pt idx="2">
                  <c:v>22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B39-4EE5-9B1B-3EAF0AD17AA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70125568"/>
        <c:axId val="370125960"/>
      </c:barChart>
      <c:catAx>
        <c:axId val="370125568"/>
        <c:scaling>
          <c:orientation val="minMax"/>
        </c:scaling>
        <c:delete val="0"/>
        <c:axPos val="b"/>
        <c:numFmt formatCode="Standardow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70125960"/>
        <c:crosses val="autoZero"/>
        <c:auto val="1"/>
        <c:lblAlgn val="ctr"/>
        <c:lblOffset val="100"/>
        <c:noMultiLvlLbl val="0"/>
      </c:catAx>
      <c:valAx>
        <c:axId val="370125960"/>
        <c:scaling>
          <c:orientation val="minMax"/>
        </c:scaling>
        <c:delete val="1"/>
        <c:axPos val="l"/>
        <c:numFmt formatCode="Standardowy" sourceLinked="1"/>
        <c:majorTickMark val="none"/>
        <c:minorTickMark val="none"/>
        <c:tickLblPos val="nextTo"/>
        <c:crossAx val="370125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Liczba etatów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62000"/>
                      <a:satMod val="180000"/>
                    </a:schemeClr>
                  </a:gs>
                  <a:gs pos="65000">
                    <a:schemeClr val="accent1">
                      <a:tint val="32000"/>
                      <a:satMod val="250000"/>
                    </a:schemeClr>
                  </a:gs>
                  <a:gs pos="100000">
                    <a:schemeClr val="accent1">
                      <a:tint val="23000"/>
                      <a:satMod val="30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BE99-454A-ACBE-3D7DA36D81F1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62000"/>
                      <a:satMod val="180000"/>
                    </a:schemeClr>
                  </a:gs>
                  <a:gs pos="65000">
                    <a:schemeClr val="accent2">
                      <a:tint val="32000"/>
                      <a:satMod val="250000"/>
                    </a:schemeClr>
                  </a:gs>
                  <a:gs pos="100000">
                    <a:schemeClr val="accent2">
                      <a:tint val="23000"/>
                      <a:satMod val="30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BE99-454A-ACBE-3D7DA36D81F1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62000"/>
                      <a:satMod val="180000"/>
                    </a:schemeClr>
                  </a:gs>
                  <a:gs pos="65000">
                    <a:schemeClr val="accent3">
                      <a:tint val="32000"/>
                      <a:satMod val="250000"/>
                    </a:schemeClr>
                  </a:gs>
                  <a:gs pos="100000">
                    <a:schemeClr val="accent3">
                      <a:tint val="23000"/>
                      <a:satMod val="30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BE99-454A-ACBE-3D7DA36D81F1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62000"/>
                      <a:satMod val="180000"/>
                    </a:schemeClr>
                  </a:gs>
                  <a:gs pos="65000">
                    <a:schemeClr val="accent4">
                      <a:tint val="32000"/>
                      <a:satMod val="250000"/>
                    </a:schemeClr>
                  </a:gs>
                  <a:gs pos="100000">
                    <a:schemeClr val="accent4">
                      <a:tint val="23000"/>
                      <a:satMod val="30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BE99-454A-ACBE-3D7DA36D81F1}"/>
              </c:ext>
            </c:extLst>
          </c:dPt>
          <c:dLbls>
            <c:dLbl>
              <c:idx val="0"/>
              <c:layout>
                <c:manualLayout>
                  <c:x val="-5.7235986337724996E-2"/>
                  <c:y val="-3.5360094768766323E-2"/>
                </c:manualLayout>
              </c:layout>
              <c:tx>
                <c:rich>
                  <a:bodyPr/>
                  <a:lstStyle/>
                  <a:p>
                    <a:fld id="{011D9A44-8A20-4D64-BC82-5639BAA91227}" type="CATEGORYNAME">
                      <a:rPr lang="en-US"/>
                      <a:pPr/>
                      <a:t>[NAZWA KATEGORII]</a:t>
                    </a:fld>
                    <a:r>
                      <a:rPr lang="en-US"/>
                      <a:t>  </a:t>
                    </a:r>
                    <a:fld id="{8391DD03-C103-4ECA-875D-5AEAC076ACCC}" type="VALUE">
                      <a:rPr lang="en-US"/>
                      <a:pPr/>
                      <a:t>[WARTOŚĆ]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E99-454A-ACBE-3D7DA36D81F1}"/>
                </c:ext>
              </c:extLst>
            </c:dLbl>
            <c:dLbl>
              <c:idx val="1"/>
              <c:layout>
                <c:manualLayout>
                  <c:x val="-7.1544982922156247E-2"/>
                  <c:y val="0.10608028430629889"/>
                </c:manualLayout>
              </c:layout>
              <c:tx>
                <c:rich>
                  <a:bodyPr/>
                  <a:lstStyle/>
                  <a:p>
                    <a:fld id="{91B169A7-E672-4A5A-B3B7-1DC53EBFC895}" type="CATEGORYNAME">
                      <a:rPr lang="en-US"/>
                      <a:pPr/>
                      <a:t>[NAZWA KATEGORII]</a:t>
                    </a:fld>
                    <a:r>
                      <a:rPr lang="en-US"/>
                      <a:t>  </a:t>
                    </a:r>
                    <a:fld id="{B0E1800D-8253-495C-AEE4-F94A4CABF3EC}" type="VALUE">
                      <a:rPr lang="en-US"/>
                      <a:pPr/>
                      <a:t>[WARTOŚĆ]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E99-454A-ACBE-3D7DA36D81F1}"/>
                </c:ext>
              </c:extLst>
            </c:dLbl>
            <c:dLbl>
              <c:idx val="2"/>
              <c:layout>
                <c:manualLayout>
                  <c:x val="3.0406617741916404E-2"/>
                  <c:y val="0.15322707733132065"/>
                </c:manualLayout>
              </c:layout>
              <c:tx>
                <c:rich>
                  <a:bodyPr/>
                  <a:lstStyle/>
                  <a:p>
                    <a:fld id="{A93934FD-90BA-4E2E-A6E6-D1F3930D7C71}" type="CATEGORYNAME">
                      <a:rPr lang="en-US"/>
                      <a:pPr/>
                      <a:t>[NAZWA KATEGORII]</a:t>
                    </a:fld>
                    <a:r>
                      <a:rPr lang="en-US"/>
                      <a:t>  </a:t>
                    </a:r>
                    <a:fld id="{813E1453-C483-4D80-AC2A-B28BFC8A9BCB}" type="VALUE">
                      <a:rPr lang="en-US"/>
                      <a:pPr/>
                      <a:t>[WARTOŚĆ]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E99-454A-ACBE-3D7DA36D81F1}"/>
                </c:ext>
              </c:extLst>
            </c:dLbl>
            <c:dLbl>
              <c:idx val="3"/>
              <c:layout>
                <c:manualLayout>
                  <c:x val="2.5040744022754684E-2"/>
                  <c:y val="-1.6501377558757618E-2"/>
                </c:manualLayout>
              </c:layout>
              <c:tx>
                <c:rich>
                  <a:bodyPr/>
                  <a:lstStyle/>
                  <a:p>
                    <a:fld id="{94C4E26A-2025-439D-9BA6-173082121445}" type="CATEGORYNAME">
                      <a:rPr lang="en-US"/>
                      <a:pPr/>
                      <a:t>[NAZWA KATEGORII]</a:t>
                    </a:fld>
                    <a:r>
                      <a:rPr lang="en-US"/>
                      <a:t> </a:t>
                    </a:r>
                    <a:fld id="{5D624C47-0C92-43C7-97D7-E29A895546CA}" type="VALUE">
                      <a:rPr lang="en-US"/>
                      <a:pPr/>
                      <a:t>[WARTOŚĆ]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BE99-454A-ACBE-3D7DA36D81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4"/>
                <c:pt idx="0">
                  <c:v>LO JPII</c:v>
                </c:pt>
                <c:pt idx="1">
                  <c:v>ZSZ</c:v>
                </c:pt>
                <c:pt idx="2">
                  <c:v>ZPEW</c:v>
                </c:pt>
                <c:pt idx="3">
                  <c:v>PPP</c:v>
                </c:pt>
              </c:strCache>
            </c:strRef>
          </c:cat>
          <c:val>
            <c:numRef>
              <c:f>Arkusz1!$B$2:$B$5</c:f>
              <c:numCache>
                <c:formatCode>Standardowy</c:formatCode>
                <c:ptCount val="4"/>
                <c:pt idx="0">
                  <c:v>26.82</c:v>
                </c:pt>
                <c:pt idx="1">
                  <c:v>42.2</c:v>
                </c:pt>
                <c:pt idx="2">
                  <c:v>42.31</c:v>
                </c:pt>
                <c:pt idx="3">
                  <c:v>7.25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E99-454A-ACBE-3D7DA36D81F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500000000000001E-2"/>
          <c:y val="3.4375000000000003E-2"/>
          <c:w val="0.95416666666666672"/>
          <c:h val="0.781202263779527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Metryczka subwencji</c:v>
                </c:pt>
              </c:strCache>
            </c:strRef>
          </c:tx>
          <c:spPr>
            <a:noFill/>
            <a:ln w="25400" cap="flat" cmpd="sng" algn="ctr">
              <a:solidFill>
                <a:schemeClr val="accent1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Arkusz1!$A$2:$A$10</c:f>
              <c:numCache>
                <c:formatCode>Standardowy</c:formatCode>
                <c:ptCount val="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</c:numCache>
            </c:numRef>
          </c:cat>
          <c:val>
            <c:numRef>
              <c:f>Arkusz1!$B$2:$B$10</c:f>
              <c:numCache>
                <c:formatCode>#,##0</c:formatCode>
                <c:ptCount val="9"/>
                <c:pt idx="0">
                  <c:v>9014000</c:v>
                </c:pt>
                <c:pt idx="1">
                  <c:v>9046000</c:v>
                </c:pt>
                <c:pt idx="2">
                  <c:v>8557759</c:v>
                </c:pt>
                <c:pt idx="3">
                  <c:v>8199772</c:v>
                </c:pt>
                <c:pt idx="4">
                  <c:v>8430291</c:v>
                </c:pt>
                <c:pt idx="5">
                  <c:v>8144892</c:v>
                </c:pt>
                <c:pt idx="6">
                  <c:v>9240932</c:v>
                </c:pt>
                <c:pt idx="7">
                  <c:v>10958224</c:v>
                </c:pt>
                <c:pt idx="8" formatCode="Standardowy">
                  <c:v>11271403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AA-43A4-A73E-D478060E026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35"/>
        <c:axId val="370124784"/>
        <c:axId val="370125176"/>
      </c:barChart>
      <c:catAx>
        <c:axId val="370124784"/>
        <c:scaling>
          <c:orientation val="minMax"/>
        </c:scaling>
        <c:delete val="0"/>
        <c:axPos val="b"/>
        <c:numFmt formatCode="Standardowy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70125176"/>
        <c:crosses val="autoZero"/>
        <c:auto val="1"/>
        <c:lblAlgn val="ctr"/>
        <c:lblOffset val="100"/>
        <c:noMultiLvlLbl val="0"/>
      </c:catAx>
      <c:valAx>
        <c:axId val="370125176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70124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SZKOŁA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satMod val="180000"/>
                  </a:schemeClr>
                </a:gs>
                <a:gs pos="65000">
                  <a:schemeClr val="accent1">
                    <a:tint val="32000"/>
                    <a:satMod val="250000"/>
                  </a:schemeClr>
                </a:gs>
                <a:gs pos="100000">
                  <a:schemeClr val="accent1">
                    <a:tint val="23000"/>
                    <a:satMod val="30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średnie wyniki szkoły</c:v>
                </c:pt>
              </c:strCache>
            </c:strRef>
          </c:cat>
          <c:val>
            <c:numRef>
              <c:f>Arkusz1!$B$2</c:f>
              <c:numCache>
                <c:formatCode>Standardowy</c:formatCode>
                <c:ptCount val="1"/>
                <c:pt idx="0">
                  <c:v>46.1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24-4CB1-AAB4-6524418722E5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JĘZYK POLSKI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62000"/>
                    <a:satMod val="180000"/>
                  </a:schemeClr>
                </a:gs>
                <a:gs pos="65000">
                  <a:schemeClr val="accent2">
                    <a:tint val="32000"/>
                    <a:satMod val="250000"/>
                  </a:schemeClr>
                </a:gs>
                <a:gs pos="100000">
                  <a:schemeClr val="accent2">
                    <a:tint val="23000"/>
                    <a:satMod val="30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średnie wyniki szkoły</c:v>
                </c:pt>
              </c:strCache>
            </c:strRef>
          </c:cat>
          <c:val>
            <c:numRef>
              <c:f>Arkusz1!$C$2</c:f>
              <c:numCache>
                <c:formatCode>Standardowy</c:formatCode>
                <c:ptCount val="1"/>
                <c:pt idx="0">
                  <c:v>29.7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24-4CB1-AAB4-6524418722E5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MATEMATYKA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62000"/>
                    <a:satMod val="180000"/>
                  </a:schemeClr>
                </a:gs>
                <a:gs pos="65000">
                  <a:schemeClr val="accent3">
                    <a:tint val="32000"/>
                    <a:satMod val="250000"/>
                  </a:schemeClr>
                </a:gs>
                <a:gs pos="100000">
                  <a:schemeClr val="accent3">
                    <a:tint val="23000"/>
                    <a:satMod val="30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średnie wyniki szkoły</c:v>
                </c:pt>
              </c:strCache>
            </c:strRef>
          </c:cat>
          <c:val>
            <c:numRef>
              <c:f>Arkusz1!$D$2</c:f>
              <c:numCache>
                <c:formatCode>Standardowy</c:formatCode>
                <c:ptCount val="1"/>
                <c:pt idx="0">
                  <c:v>57.3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24-4CB1-AAB4-6524418722E5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JĘZYK ANGIELSKI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62000"/>
                    <a:satMod val="180000"/>
                  </a:schemeClr>
                </a:gs>
                <a:gs pos="65000">
                  <a:schemeClr val="accent4">
                    <a:tint val="32000"/>
                    <a:satMod val="250000"/>
                  </a:schemeClr>
                </a:gs>
                <a:gs pos="100000">
                  <a:schemeClr val="accent4">
                    <a:tint val="23000"/>
                    <a:satMod val="30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4">
                  <a:shade val="95000"/>
                </a:schemeClr>
              </a:solidFill>
              <a:round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średnie wyniki szkoły</c:v>
                </c:pt>
              </c:strCache>
            </c:strRef>
          </c:cat>
          <c:val>
            <c:numRef>
              <c:f>Arkusz1!$E$2</c:f>
              <c:numCache>
                <c:formatCode>Standardowy</c:formatCode>
                <c:ptCount val="1"/>
                <c:pt idx="0">
                  <c:v>51.3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43-4E8D-8A9F-D697056B2EE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10044768"/>
        <c:axId val="410045944"/>
      </c:barChart>
      <c:catAx>
        <c:axId val="410044768"/>
        <c:scaling>
          <c:orientation val="minMax"/>
        </c:scaling>
        <c:delete val="0"/>
        <c:axPos val="b"/>
        <c:numFmt formatCode="Standardow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10045944"/>
        <c:crosses val="autoZero"/>
        <c:auto val="1"/>
        <c:lblAlgn val="ctr"/>
        <c:lblOffset val="100"/>
        <c:noMultiLvlLbl val="0"/>
      </c:catAx>
      <c:valAx>
        <c:axId val="410045944"/>
        <c:scaling>
          <c:orientation val="minMax"/>
        </c:scaling>
        <c:delete val="1"/>
        <c:axPos val="l"/>
        <c:numFmt formatCode="Standardowy" sourceLinked="1"/>
        <c:majorTickMark val="none"/>
        <c:minorTickMark val="none"/>
        <c:tickLblPos val="nextTo"/>
        <c:crossAx val="410044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LO JP II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satMod val="180000"/>
                  </a:schemeClr>
                </a:gs>
                <a:gs pos="65000">
                  <a:schemeClr val="accent1">
                    <a:tint val="32000"/>
                    <a:satMod val="250000"/>
                  </a:schemeClr>
                </a:gs>
                <a:gs pos="100000">
                  <a:schemeClr val="accent1">
                    <a:tint val="23000"/>
                    <a:satMod val="30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23DB-4B88-9F7D-6E161721FD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Arkusz1!$A$2</c:f>
              <c:numCache>
                <c:formatCode>Standardowy</c:formatCode>
                <c:ptCount val="1"/>
              </c:numCache>
            </c:numRef>
          </c:cat>
          <c:val>
            <c:numRef>
              <c:f>Arkusz1!$B$2</c:f>
              <c:numCache>
                <c:formatCode>Standardowy</c:formatCode>
                <c:ptCount val="1"/>
                <c:pt idx="0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49-4FAB-9C98-3D70C3CDD566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Technikum ZSZ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62000"/>
                    <a:satMod val="180000"/>
                  </a:schemeClr>
                </a:gs>
                <a:gs pos="65000">
                  <a:schemeClr val="accent2">
                    <a:tint val="32000"/>
                    <a:satMod val="250000"/>
                  </a:schemeClr>
                </a:gs>
                <a:gs pos="100000">
                  <a:schemeClr val="accent2">
                    <a:tint val="23000"/>
                    <a:satMod val="30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45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23DB-4B88-9F7D-6E161721FD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Arkusz1!$A$2</c:f>
              <c:numCache>
                <c:formatCode>Standardowy</c:formatCode>
                <c:ptCount val="1"/>
              </c:numCache>
            </c:numRef>
          </c:cat>
          <c:val>
            <c:numRef>
              <c:f>Arkusz1!$C$2</c:f>
              <c:numCache>
                <c:formatCode>Standardowy</c:formatCode>
                <c:ptCount val="1"/>
                <c:pt idx="0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49-4FAB-9C98-3D70C3CDD566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LOZ MPCE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62000"/>
                    <a:satMod val="180000"/>
                  </a:schemeClr>
                </a:gs>
                <a:gs pos="65000">
                  <a:schemeClr val="accent3">
                    <a:tint val="32000"/>
                    <a:satMod val="250000"/>
                  </a:schemeClr>
                </a:gs>
                <a:gs pos="100000">
                  <a:schemeClr val="accent3">
                    <a:tint val="23000"/>
                    <a:satMod val="30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3DB-4B88-9F7D-6E161721FD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Arkusz1!$A$2</c:f>
              <c:numCache>
                <c:formatCode>Standardowy</c:formatCode>
                <c:ptCount val="1"/>
              </c:numCache>
            </c:numRef>
          </c:cat>
          <c:val>
            <c:numRef>
              <c:f>Arkusz1!$D$2</c:f>
              <c:numCache>
                <c:formatCode>Standardowy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749-4FAB-9C98-3D70C3CDD56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10040064"/>
        <c:axId val="410040456"/>
      </c:barChart>
      <c:catAx>
        <c:axId val="410040064"/>
        <c:scaling>
          <c:orientation val="minMax"/>
        </c:scaling>
        <c:delete val="0"/>
        <c:axPos val="b"/>
        <c:numFmt formatCode="Standardow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10040456"/>
        <c:crosses val="autoZero"/>
        <c:auto val="1"/>
        <c:lblAlgn val="ctr"/>
        <c:lblOffset val="100"/>
        <c:noMultiLvlLbl val="0"/>
      </c:catAx>
      <c:valAx>
        <c:axId val="410040456"/>
        <c:scaling>
          <c:orientation val="minMax"/>
        </c:scaling>
        <c:delete val="1"/>
        <c:axPos val="l"/>
        <c:numFmt formatCode="Standardowy" sourceLinked="1"/>
        <c:majorTickMark val="none"/>
        <c:minorTickMark val="none"/>
        <c:tickLblPos val="nextTo"/>
        <c:crossAx val="410040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Kolumna2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62000"/>
                      <a:satMod val="180000"/>
                    </a:schemeClr>
                  </a:gs>
                  <a:gs pos="65000">
                    <a:schemeClr val="accent1">
                      <a:tint val="32000"/>
                      <a:satMod val="250000"/>
                    </a:schemeClr>
                  </a:gs>
                  <a:gs pos="100000">
                    <a:schemeClr val="accent1">
                      <a:tint val="23000"/>
                      <a:satMod val="30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10D5-441A-8D28-2FD42430CDD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62000"/>
                      <a:satMod val="180000"/>
                    </a:schemeClr>
                  </a:gs>
                  <a:gs pos="65000">
                    <a:schemeClr val="accent2">
                      <a:tint val="32000"/>
                      <a:satMod val="250000"/>
                    </a:schemeClr>
                  </a:gs>
                  <a:gs pos="100000">
                    <a:schemeClr val="accent2">
                      <a:tint val="23000"/>
                      <a:satMod val="30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10D5-441A-8D28-2FD42430CDD6}"/>
              </c:ext>
            </c:extLst>
          </c:dPt>
          <c:dLbls>
            <c:dLbl>
              <c:idx val="0"/>
              <c:layout>
                <c:manualLayout>
                  <c:x val="-0.2153741064027074"/>
                  <c:y val="-0.39942457374017276"/>
                </c:manualLayout>
              </c:layout>
              <c:tx>
                <c:rich>
                  <a:bodyPr/>
                  <a:lstStyle/>
                  <a:p>
                    <a:fld id="{0F6EF564-97FB-4DCE-9678-6A3A424F7932}" type="CATEGORYNAME">
                      <a:rPr lang="en-US"/>
                      <a:pPr/>
                      <a:t>[NAZWA KATEGORII]</a:t>
                    </a:fld>
                    <a:r>
                      <a:rPr lang="en-US"/>
                      <a:t> </a:t>
                    </a:r>
                    <a:fld id="{C48D4A5E-7F3D-4D39-AB50-3DF7962B3915}" type="VALUE">
                      <a:rPr lang="en-US"/>
                      <a:pPr/>
                      <a:t>[WARTOŚĆ]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0D5-441A-8D28-2FD42430CDD6}"/>
                </c:ext>
              </c:extLst>
            </c:dLbl>
            <c:dLbl>
              <c:idx val="1"/>
              <c:layout>
                <c:manualLayout>
                  <c:x val="0.17297757514122364"/>
                  <c:y val="0.10374674464275212"/>
                </c:manualLayout>
              </c:layout>
              <c:tx>
                <c:rich>
                  <a:bodyPr/>
                  <a:lstStyle/>
                  <a:p>
                    <a:fld id="{F96A5D6A-C013-4210-BCC3-01179834911F}" type="CATEGORYNAME">
                      <a:rPr lang="en-US"/>
                      <a:pPr/>
                      <a:t>[NAZWA KATEGORII]</a:t>
                    </a:fld>
                    <a:r>
                      <a:rPr lang="en-US"/>
                      <a:t> </a:t>
                    </a:r>
                    <a:fld id="{29384355-FFEC-4CB5-9A6E-5EBB01F09472}" type="VALUE">
                      <a:rPr lang="en-US"/>
                      <a:pPr/>
                      <a:t>[WARTOŚĆ]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0D5-441A-8D28-2FD42430CD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Arkusz1!$A$2:$A$3</c:f>
              <c:strCache>
                <c:ptCount val="2"/>
                <c:pt idx="0">
                  <c:v>zdało maturę</c:v>
                </c:pt>
                <c:pt idx="1">
                  <c:v>nie zdało matury</c:v>
                </c:pt>
              </c:strCache>
            </c:strRef>
          </c:cat>
          <c:val>
            <c:numRef>
              <c:f>Arkusz1!$B$2:$B$3</c:f>
              <c:numCache>
                <c:formatCode>0</c:formatCode>
                <c:ptCount val="2"/>
                <c:pt idx="0">
                  <c:v>82</c:v>
                </c:pt>
                <c:pt idx="1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0D5-441A-8D28-2FD42430CDD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35000"/>
          <a:lumOff val="65000"/>
        </a:schemeClr>
      </a:solidFill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/>
    <cs:fontRef idx="minor">
      <a:schemeClr val="dk1"/>
    </cs:fontRef>
    <cs:spPr>
      <a:noFill/>
      <a:ln w="25400" cap="flat" cmpd="sng" algn="ctr">
        <a:solidFill>
          <a:schemeClr val="phClr"/>
        </a:solidFill>
        <a:miter lim="800000"/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flat" cmpd="sng" algn="ctr">
        <a:solidFill>
          <a:schemeClr val="phClr"/>
        </a:solidFill>
        <a:miter lim="800000"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1"/>
    <cs:effectRef idx="0"/>
    <cs:fontRef idx="minor">
      <a:schemeClr val="tx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0" kern="1200" cap="none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884121-B99D-418D-9050-892967FE9572}" type="doc">
      <dgm:prSet loTypeId="urn:microsoft.com/office/officeart/2005/8/layout/hList2#1" loCatId="relationship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pl-PL"/>
        </a:p>
      </dgm:t>
    </dgm:pt>
    <dgm:pt modelId="{727B9F79-1EE8-4BDC-8064-A117CAE0849E}" type="pres">
      <dgm:prSet presAssocID="{56884121-B99D-418D-9050-892967FE9572}" presName="linearFlow" presStyleCnt="0">
        <dgm:presLayoutVars>
          <dgm:dir/>
          <dgm:animLvl val="lvl"/>
          <dgm:resizeHandles/>
        </dgm:presLayoutVars>
      </dgm:prSet>
      <dgm:spPr/>
    </dgm:pt>
  </dgm:ptLst>
  <dgm:cxnLst>
    <dgm:cxn modelId="{7251ECF4-5B9B-4DB1-81DA-5640A21D67F4}" type="presOf" srcId="{56884121-B99D-418D-9050-892967FE9572}" destId="{727B9F79-1EE8-4BDC-8064-A117CAE0849E}" srcOrd="0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738A1E3-6E1D-49D2-820B-1CA30187937F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35230BE-FC04-4A40-B322-9ECF34305D1E}">
      <dgm:prSet phldrT="[Tekst]" custT="1"/>
      <dgm:spPr/>
      <dgm:t>
        <a:bodyPr/>
        <a:lstStyle/>
        <a:p>
          <a:r>
            <a:rPr lang="pl-PL" sz="1600" dirty="0"/>
            <a:t>Mazursko-Podlaskie Centrum Edukacji</a:t>
          </a:r>
        </a:p>
      </dgm:t>
    </dgm:pt>
    <dgm:pt modelId="{9E631927-FAF2-4268-95CC-8A6641EB2116}" type="parTrans" cxnId="{EB22F06C-66D4-44DC-A0C0-062AEBFCB7B8}">
      <dgm:prSet/>
      <dgm:spPr/>
      <dgm:t>
        <a:bodyPr/>
        <a:lstStyle/>
        <a:p>
          <a:endParaRPr lang="pl-PL"/>
        </a:p>
      </dgm:t>
    </dgm:pt>
    <dgm:pt modelId="{6B68DEC5-FC2B-4FC0-9B06-922082811E59}" type="sibTrans" cxnId="{EB22F06C-66D4-44DC-A0C0-062AEBFCB7B8}">
      <dgm:prSet/>
      <dgm:spPr/>
      <dgm:t>
        <a:bodyPr/>
        <a:lstStyle/>
        <a:p>
          <a:endParaRPr lang="pl-PL"/>
        </a:p>
      </dgm:t>
    </dgm:pt>
    <dgm:pt modelId="{AE2D3CCA-825B-4921-BE04-0C8E3BC9AC5B}">
      <dgm:prSet phldrT="[Tekst]" custT="1"/>
      <dgm:spPr/>
      <dgm:t>
        <a:bodyPr/>
        <a:lstStyle/>
        <a:p>
          <a:r>
            <a:rPr lang="pl-PL" sz="2000" dirty="0"/>
            <a:t>wrzesień-grudzień 2020  </a:t>
          </a:r>
          <a:r>
            <a:rPr lang="pl-PL" sz="20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18 081,21 </a:t>
          </a:r>
          <a:r>
            <a:rPr lang="pl-PL" sz="2000" b="1" dirty="0"/>
            <a:t>zł</a:t>
          </a:r>
        </a:p>
      </dgm:t>
    </dgm:pt>
    <dgm:pt modelId="{B5396150-B363-4B7B-9DAD-2045213BD110}" type="parTrans" cxnId="{B112F44B-C378-4728-B4A8-7191986A089F}">
      <dgm:prSet/>
      <dgm:spPr/>
      <dgm:t>
        <a:bodyPr/>
        <a:lstStyle/>
        <a:p>
          <a:endParaRPr lang="pl-PL"/>
        </a:p>
      </dgm:t>
    </dgm:pt>
    <dgm:pt modelId="{A98423C0-FACB-42B7-B6B7-2A0F009FD356}" type="sibTrans" cxnId="{B112F44B-C378-4728-B4A8-7191986A089F}">
      <dgm:prSet/>
      <dgm:spPr/>
      <dgm:t>
        <a:bodyPr/>
        <a:lstStyle/>
        <a:p>
          <a:endParaRPr lang="pl-PL"/>
        </a:p>
      </dgm:t>
    </dgm:pt>
    <dgm:pt modelId="{D65C87CD-3FBC-4FD1-8EF7-7C23B4D3A8E2}">
      <dgm:prSet phldrT="[Tekst]" custT="1"/>
      <dgm:spPr/>
      <dgm:t>
        <a:bodyPr/>
        <a:lstStyle/>
        <a:p>
          <a:r>
            <a:rPr lang="pl-PL" sz="2000" dirty="0"/>
            <a:t>styczeń-sierpień 2021    </a:t>
          </a:r>
          <a:r>
            <a:rPr lang="pl-PL" sz="20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27 835,71</a:t>
          </a:r>
          <a:r>
            <a:rPr lang="pl-PL" sz="2000" dirty="0">
              <a:solidFill>
                <a:srgbClr val="FF0000"/>
              </a:solidFill>
            </a:rPr>
            <a:t>  </a:t>
          </a:r>
          <a:r>
            <a:rPr lang="pl-PL" sz="2000" b="1" dirty="0"/>
            <a:t>zł </a:t>
          </a:r>
        </a:p>
      </dgm:t>
    </dgm:pt>
    <dgm:pt modelId="{1A6DA8A5-4DAE-4007-BB6B-1A8D0525B4AC}" type="parTrans" cxnId="{20C02750-1DC4-44DD-AAC1-F3BB35597E2D}">
      <dgm:prSet/>
      <dgm:spPr/>
      <dgm:t>
        <a:bodyPr/>
        <a:lstStyle/>
        <a:p>
          <a:endParaRPr lang="pl-PL"/>
        </a:p>
      </dgm:t>
    </dgm:pt>
    <dgm:pt modelId="{95ABEA01-252F-4A60-9DF7-1E03A94B594C}" type="sibTrans" cxnId="{20C02750-1DC4-44DD-AAC1-F3BB35597E2D}">
      <dgm:prSet/>
      <dgm:spPr/>
      <dgm:t>
        <a:bodyPr/>
        <a:lstStyle/>
        <a:p>
          <a:endParaRPr lang="pl-PL"/>
        </a:p>
      </dgm:t>
    </dgm:pt>
    <dgm:pt modelId="{6F09D94A-4F5A-45D9-802B-00250043D479}">
      <dgm:prSet phldrT="[Tekst]" custT="1"/>
      <dgm:spPr/>
      <dgm:t>
        <a:bodyPr/>
        <a:lstStyle/>
        <a:p>
          <a:r>
            <a:rPr lang="pl-PL" sz="1600" dirty="0"/>
            <a:t>Niepubliczna Terapeutyczna Szkoła Podstawowa „Dobry Start”</a:t>
          </a:r>
        </a:p>
      </dgm:t>
    </dgm:pt>
    <dgm:pt modelId="{C3169BA4-3685-4A63-AD0E-94EAAB756C70}" type="parTrans" cxnId="{F79C811B-D693-4A5C-B079-FC05531217C9}">
      <dgm:prSet/>
      <dgm:spPr/>
      <dgm:t>
        <a:bodyPr/>
        <a:lstStyle/>
        <a:p>
          <a:endParaRPr lang="pl-PL"/>
        </a:p>
      </dgm:t>
    </dgm:pt>
    <dgm:pt modelId="{F3D32883-B973-4B8F-809B-C8F4AC6D1E6B}" type="sibTrans" cxnId="{F79C811B-D693-4A5C-B079-FC05531217C9}">
      <dgm:prSet/>
      <dgm:spPr/>
      <dgm:t>
        <a:bodyPr/>
        <a:lstStyle/>
        <a:p>
          <a:endParaRPr lang="pl-PL"/>
        </a:p>
      </dgm:t>
    </dgm:pt>
    <dgm:pt modelId="{F128F4B9-8521-48E2-994D-5D001B40ABCA}">
      <dgm:prSet phldrT="[Tekst]" custT="1"/>
      <dgm:spPr/>
      <dgm:t>
        <a:bodyPr/>
        <a:lstStyle/>
        <a:p>
          <a:r>
            <a:rPr lang="pl-PL" sz="2000" dirty="0"/>
            <a:t>wrzesień-grudzień 2020  </a:t>
          </a:r>
          <a:r>
            <a:rPr lang="pl-PL" sz="20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73 144,68 </a:t>
          </a:r>
          <a:r>
            <a:rPr lang="pl-PL" sz="2000" dirty="0"/>
            <a:t>  zł</a:t>
          </a:r>
        </a:p>
      </dgm:t>
    </dgm:pt>
    <dgm:pt modelId="{0C9FB7B9-4EFA-4A46-9643-319BD7826D02}" type="parTrans" cxnId="{6BE95095-5621-48F8-BC66-7C10AC73DA81}">
      <dgm:prSet/>
      <dgm:spPr/>
      <dgm:t>
        <a:bodyPr/>
        <a:lstStyle/>
        <a:p>
          <a:endParaRPr lang="pl-PL"/>
        </a:p>
      </dgm:t>
    </dgm:pt>
    <dgm:pt modelId="{880D1535-A05E-4DBE-81A6-078AACA06647}" type="sibTrans" cxnId="{6BE95095-5621-48F8-BC66-7C10AC73DA81}">
      <dgm:prSet/>
      <dgm:spPr/>
      <dgm:t>
        <a:bodyPr/>
        <a:lstStyle/>
        <a:p>
          <a:endParaRPr lang="pl-PL"/>
        </a:p>
      </dgm:t>
    </dgm:pt>
    <dgm:pt modelId="{B5D53784-1030-44DF-889C-A5094FF55340}">
      <dgm:prSet phldrT="[Tekst]" custT="1"/>
      <dgm:spPr/>
      <dgm:t>
        <a:bodyPr/>
        <a:lstStyle/>
        <a:p>
          <a:r>
            <a:rPr lang="pl-PL" sz="2000" dirty="0"/>
            <a:t>styczeń-sierpień 2021       </a:t>
          </a:r>
          <a:r>
            <a:rPr lang="pl-PL" sz="20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148 260,48 </a:t>
          </a:r>
          <a:r>
            <a:rPr lang="pl-PL" sz="2000" dirty="0"/>
            <a:t> </a:t>
          </a:r>
          <a:r>
            <a:rPr lang="pl-PL" sz="2000" b="1" dirty="0"/>
            <a:t>zł</a:t>
          </a:r>
        </a:p>
      </dgm:t>
    </dgm:pt>
    <dgm:pt modelId="{FA01283F-F87F-46F7-BD15-D3A8F17E201E}" type="parTrans" cxnId="{A6596574-9415-4485-89D8-5BB9D57D2886}">
      <dgm:prSet/>
      <dgm:spPr/>
      <dgm:t>
        <a:bodyPr/>
        <a:lstStyle/>
        <a:p>
          <a:endParaRPr lang="pl-PL"/>
        </a:p>
      </dgm:t>
    </dgm:pt>
    <dgm:pt modelId="{470814D0-B036-46DF-A373-3935F5DFE33B}" type="sibTrans" cxnId="{A6596574-9415-4485-89D8-5BB9D57D2886}">
      <dgm:prSet/>
      <dgm:spPr/>
      <dgm:t>
        <a:bodyPr/>
        <a:lstStyle/>
        <a:p>
          <a:endParaRPr lang="pl-PL"/>
        </a:p>
      </dgm:t>
    </dgm:pt>
    <dgm:pt modelId="{D48D5676-850F-4E24-B371-82F234C438A2}" type="pres">
      <dgm:prSet presAssocID="{B738A1E3-6E1D-49D2-820B-1CA30187937F}" presName="Name0" presStyleCnt="0">
        <dgm:presLayoutVars>
          <dgm:dir/>
          <dgm:animLvl val="lvl"/>
          <dgm:resizeHandles/>
        </dgm:presLayoutVars>
      </dgm:prSet>
      <dgm:spPr/>
    </dgm:pt>
    <dgm:pt modelId="{B6426DD9-F1BF-46AC-9CEE-76BEA318A7DD}" type="pres">
      <dgm:prSet presAssocID="{B35230BE-FC04-4A40-B322-9ECF34305D1E}" presName="linNode" presStyleCnt="0"/>
      <dgm:spPr/>
    </dgm:pt>
    <dgm:pt modelId="{D181A9E7-DAE0-45B9-BB67-74D1B918C4BA}" type="pres">
      <dgm:prSet presAssocID="{B35230BE-FC04-4A40-B322-9ECF34305D1E}" presName="parentShp" presStyleLbl="node1" presStyleIdx="0" presStyleCnt="2">
        <dgm:presLayoutVars>
          <dgm:bulletEnabled val="1"/>
        </dgm:presLayoutVars>
      </dgm:prSet>
      <dgm:spPr/>
    </dgm:pt>
    <dgm:pt modelId="{28CF3076-4173-4ABA-BD65-7EDC81807139}" type="pres">
      <dgm:prSet presAssocID="{B35230BE-FC04-4A40-B322-9ECF34305D1E}" presName="childShp" presStyleLbl="bgAccFollowNode1" presStyleIdx="0" presStyleCnt="2" custScaleX="106983">
        <dgm:presLayoutVars>
          <dgm:bulletEnabled val="1"/>
        </dgm:presLayoutVars>
      </dgm:prSet>
      <dgm:spPr/>
    </dgm:pt>
    <dgm:pt modelId="{ADE394CF-684A-438D-944A-F9D7CD3BB8B1}" type="pres">
      <dgm:prSet presAssocID="{6B68DEC5-FC2B-4FC0-9B06-922082811E59}" presName="spacing" presStyleCnt="0"/>
      <dgm:spPr/>
    </dgm:pt>
    <dgm:pt modelId="{46F8D340-3234-4BAC-9B7D-60456B1A1C3D}" type="pres">
      <dgm:prSet presAssocID="{6F09D94A-4F5A-45D9-802B-00250043D479}" presName="linNode" presStyleCnt="0"/>
      <dgm:spPr/>
    </dgm:pt>
    <dgm:pt modelId="{9332DF97-6A1E-490B-952F-F06A7233D216}" type="pres">
      <dgm:prSet presAssocID="{6F09D94A-4F5A-45D9-802B-00250043D479}" presName="parentShp" presStyleLbl="node1" presStyleIdx="1" presStyleCnt="2">
        <dgm:presLayoutVars>
          <dgm:bulletEnabled val="1"/>
        </dgm:presLayoutVars>
      </dgm:prSet>
      <dgm:spPr/>
    </dgm:pt>
    <dgm:pt modelId="{B1DD2F00-BE50-4080-8505-84C6D0663C11}" type="pres">
      <dgm:prSet presAssocID="{6F09D94A-4F5A-45D9-802B-00250043D479}" presName="childShp" presStyleLbl="bgAccFollowNode1" presStyleIdx="1" presStyleCnt="2" custScaleX="107066">
        <dgm:presLayoutVars>
          <dgm:bulletEnabled val="1"/>
        </dgm:presLayoutVars>
      </dgm:prSet>
      <dgm:spPr/>
    </dgm:pt>
  </dgm:ptLst>
  <dgm:cxnLst>
    <dgm:cxn modelId="{DBB1110D-3092-4F4D-A3F9-9275CAAEC410}" type="presOf" srcId="{AE2D3CCA-825B-4921-BE04-0C8E3BC9AC5B}" destId="{28CF3076-4173-4ABA-BD65-7EDC81807139}" srcOrd="0" destOrd="0" presId="urn:microsoft.com/office/officeart/2005/8/layout/vList6"/>
    <dgm:cxn modelId="{4893740F-FCF3-428F-828C-C36FC614B8CC}" type="presOf" srcId="{B5D53784-1030-44DF-889C-A5094FF55340}" destId="{B1DD2F00-BE50-4080-8505-84C6D0663C11}" srcOrd="0" destOrd="1" presId="urn:microsoft.com/office/officeart/2005/8/layout/vList6"/>
    <dgm:cxn modelId="{F79C811B-D693-4A5C-B079-FC05531217C9}" srcId="{B738A1E3-6E1D-49D2-820B-1CA30187937F}" destId="{6F09D94A-4F5A-45D9-802B-00250043D479}" srcOrd="1" destOrd="0" parTransId="{C3169BA4-3685-4A63-AD0E-94EAAB756C70}" sibTransId="{F3D32883-B973-4B8F-809B-C8F4AC6D1E6B}"/>
    <dgm:cxn modelId="{7DF5CC21-071A-48E4-A3FE-ED16F967C2FB}" type="presOf" srcId="{B738A1E3-6E1D-49D2-820B-1CA30187937F}" destId="{D48D5676-850F-4E24-B371-82F234C438A2}" srcOrd="0" destOrd="0" presId="urn:microsoft.com/office/officeart/2005/8/layout/vList6"/>
    <dgm:cxn modelId="{15EB5F37-363C-4A67-8780-28820FE2E46D}" type="presOf" srcId="{6F09D94A-4F5A-45D9-802B-00250043D479}" destId="{9332DF97-6A1E-490B-952F-F06A7233D216}" srcOrd="0" destOrd="0" presId="urn:microsoft.com/office/officeart/2005/8/layout/vList6"/>
    <dgm:cxn modelId="{B112F44B-C378-4728-B4A8-7191986A089F}" srcId="{B35230BE-FC04-4A40-B322-9ECF34305D1E}" destId="{AE2D3CCA-825B-4921-BE04-0C8E3BC9AC5B}" srcOrd="0" destOrd="0" parTransId="{B5396150-B363-4B7B-9DAD-2045213BD110}" sibTransId="{A98423C0-FACB-42B7-B6B7-2A0F009FD356}"/>
    <dgm:cxn modelId="{EB22F06C-66D4-44DC-A0C0-062AEBFCB7B8}" srcId="{B738A1E3-6E1D-49D2-820B-1CA30187937F}" destId="{B35230BE-FC04-4A40-B322-9ECF34305D1E}" srcOrd="0" destOrd="0" parTransId="{9E631927-FAF2-4268-95CC-8A6641EB2116}" sibTransId="{6B68DEC5-FC2B-4FC0-9B06-922082811E59}"/>
    <dgm:cxn modelId="{20C02750-1DC4-44DD-AAC1-F3BB35597E2D}" srcId="{B35230BE-FC04-4A40-B322-9ECF34305D1E}" destId="{D65C87CD-3FBC-4FD1-8EF7-7C23B4D3A8E2}" srcOrd="1" destOrd="0" parTransId="{1A6DA8A5-4DAE-4007-BB6B-1A8D0525B4AC}" sibTransId="{95ABEA01-252F-4A60-9DF7-1E03A94B594C}"/>
    <dgm:cxn modelId="{A6596574-9415-4485-89D8-5BB9D57D2886}" srcId="{6F09D94A-4F5A-45D9-802B-00250043D479}" destId="{B5D53784-1030-44DF-889C-A5094FF55340}" srcOrd="1" destOrd="0" parTransId="{FA01283F-F87F-46F7-BD15-D3A8F17E201E}" sibTransId="{470814D0-B036-46DF-A373-3935F5DFE33B}"/>
    <dgm:cxn modelId="{6BE95095-5621-48F8-BC66-7C10AC73DA81}" srcId="{6F09D94A-4F5A-45D9-802B-00250043D479}" destId="{F128F4B9-8521-48E2-994D-5D001B40ABCA}" srcOrd="0" destOrd="0" parTransId="{0C9FB7B9-4EFA-4A46-9643-319BD7826D02}" sibTransId="{880D1535-A05E-4DBE-81A6-078AACA06647}"/>
    <dgm:cxn modelId="{E6A52CC7-0E9C-4769-AB3B-E79F922D6C09}" type="presOf" srcId="{D65C87CD-3FBC-4FD1-8EF7-7C23B4D3A8E2}" destId="{28CF3076-4173-4ABA-BD65-7EDC81807139}" srcOrd="0" destOrd="1" presId="urn:microsoft.com/office/officeart/2005/8/layout/vList6"/>
    <dgm:cxn modelId="{CC5162D5-200D-41F2-BB41-F0F2756E6A11}" type="presOf" srcId="{F128F4B9-8521-48E2-994D-5D001B40ABCA}" destId="{B1DD2F00-BE50-4080-8505-84C6D0663C11}" srcOrd="0" destOrd="0" presId="urn:microsoft.com/office/officeart/2005/8/layout/vList6"/>
    <dgm:cxn modelId="{8C12FCD8-11FF-4491-9E51-6375CFA1618F}" type="presOf" srcId="{B35230BE-FC04-4A40-B322-9ECF34305D1E}" destId="{D181A9E7-DAE0-45B9-BB67-74D1B918C4BA}" srcOrd="0" destOrd="0" presId="urn:microsoft.com/office/officeart/2005/8/layout/vList6"/>
    <dgm:cxn modelId="{148E4D8F-FC55-4B14-89A1-76197C7C125C}" type="presParOf" srcId="{D48D5676-850F-4E24-B371-82F234C438A2}" destId="{B6426DD9-F1BF-46AC-9CEE-76BEA318A7DD}" srcOrd="0" destOrd="0" presId="urn:microsoft.com/office/officeart/2005/8/layout/vList6"/>
    <dgm:cxn modelId="{7B7E378A-ECE0-4D17-BE3B-5105C218E300}" type="presParOf" srcId="{B6426DD9-F1BF-46AC-9CEE-76BEA318A7DD}" destId="{D181A9E7-DAE0-45B9-BB67-74D1B918C4BA}" srcOrd="0" destOrd="0" presId="urn:microsoft.com/office/officeart/2005/8/layout/vList6"/>
    <dgm:cxn modelId="{37A2AE46-9C54-434D-BE64-B5F4BA891340}" type="presParOf" srcId="{B6426DD9-F1BF-46AC-9CEE-76BEA318A7DD}" destId="{28CF3076-4173-4ABA-BD65-7EDC81807139}" srcOrd="1" destOrd="0" presId="urn:microsoft.com/office/officeart/2005/8/layout/vList6"/>
    <dgm:cxn modelId="{B4AAB94E-9D95-40C7-9AF2-56543A67055C}" type="presParOf" srcId="{D48D5676-850F-4E24-B371-82F234C438A2}" destId="{ADE394CF-684A-438D-944A-F9D7CD3BB8B1}" srcOrd="1" destOrd="0" presId="urn:microsoft.com/office/officeart/2005/8/layout/vList6"/>
    <dgm:cxn modelId="{135C5477-F93E-4BD0-99F7-A4055035CFCF}" type="presParOf" srcId="{D48D5676-850F-4E24-B371-82F234C438A2}" destId="{46F8D340-3234-4BAC-9B7D-60456B1A1C3D}" srcOrd="2" destOrd="0" presId="urn:microsoft.com/office/officeart/2005/8/layout/vList6"/>
    <dgm:cxn modelId="{274189A0-40AE-42AC-A82F-69EEF9ABCC7E}" type="presParOf" srcId="{46F8D340-3234-4BAC-9B7D-60456B1A1C3D}" destId="{9332DF97-6A1E-490B-952F-F06A7233D216}" srcOrd="0" destOrd="0" presId="urn:microsoft.com/office/officeart/2005/8/layout/vList6"/>
    <dgm:cxn modelId="{E9B412E2-BBBF-4EB8-A461-0E9360617B1E}" type="presParOf" srcId="{46F8D340-3234-4BAC-9B7D-60456B1A1C3D}" destId="{B1DD2F00-BE50-4080-8505-84C6D0663C1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7F03E1-4D8A-43C0-9C8D-DD1129338D90}" type="doc">
      <dgm:prSet loTypeId="urn:microsoft.com/office/officeart/2005/8/layout/radial2" loCatId="relationship" qsTypeId="urn:microsoft.com/office/officeart/2005/8/quickstyle/3d4" qsCatId="3D" csTypeId="urn:microsoft.com/office/officeart/2005/8/colors/accent2_4" csCatId="accent2" phldr="1"/>
      <dgm:spPr/>
      <dgm:t>
        <a:bodyPr/>
        <a:lstStyle/>
        <a:p>
          <a:endParaRPr lang="pl-PL"/>
        </a:p>
      </dgm:t>
    </dgm:pt>
    <dgm:pt modelId="{9305C07F-7E67-4C79-B598-6F2F87475007}">
      <dgm:prSet phldrT="[Tekst]"/>
      <dgm:spPr/>
      <dgm:t>
        <a:bodyPr/>
        <a:lstStyle/>
        <a:p>
          <a:r>
            <a:rPr lang="pl-PL" b="1" dirty="0">
              <a:latin typeface="Cambria Math" panose="02040503050406030204" pitchFamily="18" charset="0"/>
              <a:ea typeface="Cambria Math" panose="02040503050406030204" pitchFamily="18" charset="0"/>
            </a:rPr>
            <a:t>LO im. Jana Pawła II</a:t>
          </a:r>
        </a:p>
      </dgm:t>
    </dgm:pt>
    <dgm:pt modelId="{3C7F525B-C3DB-40E0-AD60-C52DAEEA4AEA}" type="parTrans" cxnId="{B5B1F212-E551-4048-A409-DFF9E8DE120D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52D548D7-0741-4312-A39D-876741DC8E3E}" type="sibTrans" cxnId="{B5B1F212-E551-4048-A409-DFF9E8DE120D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4B5722A7-5B73-439B-B425-6A7EA6D93445}">
      <dgm:prSet phldrT="[Tekst]"/>
      <dgm:spPr/>
      <dgm:t>
        <a:bodyPr/>
        <a:lstStyle/>
        <a:p>
          <a:r>
            <a:rPr lang="pl-PL" dirty="0">
              <a:latin typeface="Cambria Math" panose="02040503050406030204" pitchFamily="18" charset="0"/>
              <a:ea typeface="Cambria Math" panose="02040503050406030204" pitchFamily="18" charset="0"/>
            </a:rPr>
            <a:t> 251 uczniów</a:t>
          </a:r>
        </a:p>
      </dgm:t>
    </dgm:pt>
    <dgm:pt modelId="{B1D0EB83-3DC7-478D-B3BB-35564BCE8C48}" type="parTrans" cxnId="{C1714DB9-CE57-42A6-8690-BF784C23CA71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7137FFE-B04E-4B03-A499-81B17F70B7E4}" type="sibTrans" cxnId="{C1714DB9-CE57-42A6-8690-BF784C23CA71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C6BD8BA-3A08-4A5D-A62F-D9B146B9BEED}">
      <dgm:prSet phldrT="[Tekst]"/>
      <dgm:spPr/>
      <dgm:t>
        <a:bodyPr/>
        <a:lstStyle/>
        <a:p>
          <a:r>
            <a:rPr lang="pl-PL" b="1" dirty="0">
              <a:latin typeface="Cambria Math" panose="02040503050406030204" pitchFamily="18" charset="0"/>
              <a:ea typeface="Cambria Math" panose="02040503050406030204" pitchFamily="18" charset="0"/>
            </a:rPr>
            <a:t>Zespół Szkół  Zawodowych</a:t>
          </a:r>
        </a:p>
      </dgm:t>
    </dgm:pt>
    <dgm:pt modelId="{D167A776-935E-479B-9EF9-18A42D9DBAEC}" type="parTrans" cxnId="{74F40617-A8DF-4D41-A7D7-B84991D5D306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F5663862-AC9A-4D99-8F99-EDCBF3C02495}" type="sibTrans" cxnId="{74F40617-A8DF-4D41-A7D7-B84991D5D306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5032DE2F-32B2-477B-B9C1-3195D7A31AE8}">
      <dgm:prSet phldrT="[Tekst]"/>
      <dgm:spPr/>
      <dgm:t>
        <a:bodyPr/>
        <a:lstStyle/>
        <a:p>
          <a:r>
            <a:rPr lang="pl-PL" dirty="0">
              <a:latin typeface="Cambria Math" panose="02040503050406030204" pitchFamily="18" charset="0"/>
              <a:ea typeface="Cambria Math" panose="02040503050406030204" pitchFamily="18" charset="0"/>
            </a:rPr>
            <a:t>Technikum - 380</a:t>
          </a:r>
        </a:p>
      </dgm:t>
    </dgm:pt>
    <dgm:pt modelId="{A9186438-0FCA-4DF9-8E6B-4BA701051317}" type="parTrans" cxnId="{54DF17E2-9028-4B05-9432-3561F1E039AB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C688BA8B-B7DC-43BF-AF4D-033173662E3E}" type="sibTrans" cxnId="{54DF17E2-9028-4B05-9432-3561F1E039AB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1C856914-E462-4D3D-BAB7-B8EA35E9CD9E}">
      <dgm:prSet phldrT="[Tekst]"/>
      <dgm:spPr/>
      <dgm:t>
        <a:bodyPr/>
        <a:lstStyle/>
        <a:p>
          <a:r>
            <a:rPr lang="pl-PL" b="1" dirty="0">
              <a:latin typeface="Cambria Math" panose="02040503050406030204" pitchFamily="18" charset="0"/>
              <a:ea typeface="Cambria Math" panose="02040503050406030204" pitchFamily="18" charset="0"/>
            </a:rPr>
            <a:t>Zespół Placówek Edukacyjno-Wychowawczych</a:t>
          </a:r>
        </a:p>
      </dgm:t>
    </dgm:pt>
    <dgm:pt modelId="{D700C5B3-656E-4E65-9B27-21C375808E17}" type="parTrans" cxnId="{4762F0BD-F2B4-4510-A90E-1A269E73C3BB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F233226C-37AA-48BF-8651-85B75E7D1F4A}" type="sibTrans" cxnId="{4762F0BD-F2B4-4510-A90E-1A269E73C3BB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57BF1444-CD63-485F-8D4D-E631C0FE9491}">
      <dgm:prSet phldrT="[Tekst]"/>
      <dgm:spPr/>
      <dgm:t>
        <a:bodyPr/>
        <a:lstStyle/>
        <a:p>
          <a:r>
            <a:rPr lang="pl-PL" dirty="0">
              <a:latin typeface="Cambria Math" panose="02040503050406030204" pitchFamily="18" charset="0"/>
              <a:ea typeface="Cambria Math" panose="02040503050406030204" pitchFamily="18" charset="0"/>
            </a:rPr>
            <a:t>Oddział Przedszkolny - 14</a:t>
          </a:r>
        </a:p>
      </dgm:t>
    </dgm:pt>
    <dgm:pt modelId="{1634956F-CF53-4E97-BEEB-0BA655014E5A}" type="parTrans" cxnId="{9219ABDA-F576-4EF4-9E5A-07BF9BDCC5CF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37C6D700-9D2A-474E-8615-0CCE9AE3205D}" type="sibTrans" cxnId="{9219ABDA-F576-4EF4-9E5A-07BF9BDCC5CF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FEBC1CE3-33B1-4F5A-BD94-466701691CB7}">
      <dgm:prSet phldrT="[Tekst]"/>
      <dgm:spPr/>
      <dgm:t>
        <a:bodyPr/>
        <a:lstStyle/>
        <a:p>
          <a:r>
            <a:rPr lang="pl-PL" dirty="0">
              <a:latin typeface="Cambria Math" panose="02040503050406030204" pitchFamily="18" charset="0"/>
              <a:ea typeface="Cambria Math" panose="02040503050406030204" pitchFamily="18" charset="0"/>
            </a:rPr>
            <a:t>Szkoła Policealna - 0</a:t>
          </a:r>
        </a:p>
      </dgm:t>
    </dgm:pt>
    <dgm:pt modelId="{D757C0E9-455B-4E00-9159-2625F37A2696}" type="parTrans" cxnId="{4B6489C8-C047-423F-89F3-7FCED21BB988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0B16A619-5C9C-469E-B22A-F78F3B42496D}" type="sibTrans" cxnId="{4B6489C8-C047-423F-89F3-7FCED21BB988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A2BB6701-202D-460B-941C-D81AE690C3AB}">
      <dgm:prSet phldrT="[Tekst]"/>
      <dgm:spPr/>
      <dgm:t>
        <a:bodyPr/>
        <a:lstStyle/>
        <a:p>
          <a:r>
            <a:rPr lang="pl-PL" dirty="0">
              <a:latin typeface="Cambria Math" panose="02040503050406030204" pitchFamily="18" charset="0"/>
              <a:ea typeface="Cambria Math" panose="02040503050406030204" pitchFamily="18" charset="0"/>
            </a:rPr>
            <a:t>Liceum Ogólnokształcące Zaoczne  - 0</a:t>
          </a:r>
        </a:p>
      </dgm:t>
    </dgm:pt>
    <dgm:pt modelId="{372BC77C-1E0B-43DA-A67A-EDCE6416BDFB}" type="parTrans" cxnId="{DA368A6E-7378-4093-AAA2-A48A64938233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B0A04D82-4A6F-4540-BCA5-BBADFC547D4C}" type="sibTrans" cxnId="{DA368A6E-7378-4093-AAA2-A48A64938233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3E9A925-8DA0-4A58-A03F-D33E14D7BA4B}">
      <dgm:prSet phldrT="[Tekst]"/>
      <dgm:spPr/>
      <dgm:t>
        <a:bodyPr/>
        <a:lstStyle/>
        <a:p>
          <a:r>
            <a:rPr lang="pl-PL" dirty="0">
              <a:latin typeface="Cambria Math" panose="02040503050406030204" pitchFamily="18" charset="0"/>
              <a:ea typeface="Cambria Math" panose="02040503050406030204" pitchFamily="18" charset="0"/>
            </a:rPr>
            <a:t>Szkoła Podstawowa - 39</a:t>
          </a:r>
        </a:p>
      </dgm:t>
    </dgm:pt>
    <dgm:pt modelId="{65BEB5BF-DDDF-4FF7-9625-CB970EBB5456}" type="parTrans" cxnId="{82096E3D-EDDD-440C-8DFA-67D104933B4B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88FE1E32-F25F-4F64-BDF9-0A8FE060759E}" type="sibTrans" cxnId="{82096E3D-EDDD-440C-8DFA-67D104933B4B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117BDF0F-6B77-4570-B8ED-FE062AA66734}">
      <dgm:prSet phldrT="[Tekst]"/>
      <dgm:spPr/>
      <dgm:t>
        <a:bodyPr/>
        <a:lstStyle/>
        <a:p>
          <a:r>
            <a:rPr lang="pl-PL" dirty="0">
              <a:latin typeface="Cambria Math" panose="02040503050406030204" pitchFamily="18" charset="0"/>
              <a:ea typeface="Cambria Math" panose="02040503050406030204" pitchFamily="18" charset="0"/>
            </a:rPr>
            <a:t>Szkoła Przysposabiająca do Pracy – 15</a:t>
          </a:r>
        </a:p>
      </dgm:t>
    </dgm:pt>
    <dgm:pt modelId="{DE1D266E-D46F-42E8-9E93-03E45CAFAC43}" type="parTrans" cxnId="{67C6309E-5483-477F-8948-6F746975E0F9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727C9A05-0C37-41EB-B75C-B1C38F52E270}" type="sibTrans" cxnId="{67C6309E-5483-477F-8948-6F746975E0F9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1C66724E-81A4-414A-A5B8-7D74C6D290B7}">
      <dgm:prSet phldrT="[Tekst]"/>
      <dgm:spPr/>
      <dgm:t>
        <a:bodyPr/>
        <a:lstStyle/>
        <a:p>
          <a:r>
            <a:rPr lang="pl-PL" dirty="0">
              <a:latin typeface="Cambria Math" panose="02040503050406030204" pitchFamily="18" charset="0"/>
              <a:ea typeface="Cambria Math" panose="02040503050406030204" pitchFamily="18" charset="0"/>
            </a:rPr>
            <a:t>Bursa Szkolna – 20</a:t>
          </a:r>
        </a:p>
      </dgm:t>
    </dgm:pt>
    <dgm:pt modelId="{0D8150F5-085B-4AE5-A6BE-879273B4266F}" type="parTrans" cxnId="{6B27CC81-1923-438B-8F59-E9E6EFF67CCE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B375ED32-6746-4D6E-A513-99700E4C21AC}" type="sibTrans" cxnId="{6B27CC81-1923-438B-8F59-E9E6EFF67CCE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5D049D78-95A8-4C87-B613-8F6B4E3518CE}">
      <dgm:prSet phldrT="[Tekst]"/>
      <dgm:spPr/>
      <dgm:t>
        <a:bodyPr/>
        <a:lstStyle/>
        <a:p>
          <a:r>
            <a:rPr lang="pl-PL" dirty="0">
              <a:latin typeface="Cambria Math" panose="02040503050406030204" pitchFamily="18" charset="0"/>
              <a:ea typeface="Cambria Math" panose="02040503050406030204" pitchFamily="18" charset="0"/>
            </a:rPr>
            <a:t>Szkolne Schronisko Młodzieżowe - 30 miejsc</a:t>
          </a:r>
        </a:p>
      </dgm:t>
    </dgm:pt>
    <dgm:pt modelId="{E2A3767E-0544-482F-8EC1-8A97019BDE81}" type="parTrans" cxnId="{B3FBBE5B-E2E7-4DA2-95F5-8BBAFAAF47D3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0D632E2A-393F-4D1A-8B3E-3820219DF801}" type="sibTrans" cxnId="{B3FBBE5B-E2E7-4DA2-95F5-8BBAFAAF47D3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63D9384C-BF60-4C6C-A743-2FB7F35CDCD0}">
      <dgm:prSet phldrT="[Tekst]"/>
      <dgm:spPr/>
      <dgm:t>
        <a:bodyPr/>
        <a:lstStyle/>
        <a:p>
          <a:r>
            <a:rPr lang="pl-PL" b="1" dirty="0">
              <a:latin typeface="Cambria Math" panose="02040503050406030204" pitchFamily="18" charset="0"/>
              <a:ea typeface="Cambria Math" panose="02040503050406030204" pitchFamily="18" charset="0"/>
            </a:rPr>
            <a:t>Poradnia Psychologiczno-Pedagogiczna</a:t>
          </a:r>
        </a:p>
      </dgm:t>
    </dgm:pt>
    <dgm:pt modelId="{89FFA0C3-2F51-480E-A043-03EC42C71214}" type="parTrans" cxnId="{F2DB3595-C2EF-45D5-A376-2E9C47C5FEF8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A1DB037E-01E0-4DF4-A13F-D18996950347}" type="sibTrans" cxnId="{F2DB3595-C2EF-45D5-A376-2E9C47C5FEF8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2E2A4B1F-708A-494B-A1AE-984F65B4DCE8}">
      <dgm:prSet phldrT="[Tekst]"/>
      <dgm:spPr/>
      <dgm:t>
        <a:bodyPr/>
        <a:lstStyle/>
        <a:p>
          <a:r>
            <a:rPr lang="pl-PL" dirty="0">
              <a:latin typeface="Cambria Math" panose="02040503050406030204" pitchFamily="18" charset="0"/>
              <a:ea typeface="Cambria Math" panose="02040503050406030204" pitchFamily="18" charset="0"/>
            </a:rPr>
            <a:t>Wczesne wspomaganie - 94</a:t>
          </a:r>
        </a:p>
      </dgm:t>
    </dgm:pt>
    <dgm:pt modelId="{3123D62D-6772-48BF-9FB0-1896572761FB}" type="parTrans" cxnId="{E05FA963-CBD5-425B-B576-F5C19E2031F6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BC1576E5-9646-4200-9A55-420A8D3A332E}" type="sibTrans" cxnId="{E05FA963-CBD5-425B-B576-F5C19E2031F6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74EC5A93-3C15-442A-9EF7-977D769BEA93}">
      <dgm:prSet phldrT="[Tekst]"/>
      <dgm:spPr/>
      <dgm:t>
        <a:bodyPr/>
        <a:lstStyle/>
        <a:p>
          <a:r>
            <a:rPr lang="pl-PL" dirty="0">
              <a:latin typeface="Cambria Math" panose="02040503050406030204" pitchFamily="18" charset="0"/>
              <a:ea typeface="Cambria Math" panose="02040503050406030204" pitchFamily="18" charset="0"/>
            </a:rPr>
            <a:t> Branżowa Szkoła I stopnia - 163</a:t>
          </a:r>
        </a:p>
      </dgm:t>
    </dgm:pt>
    <dgm:pt modelId="{63967AAD-E48E-4098-812F-1E4ED708C2EA}" type="parTrans" cxnId="{B552F673-2ED3-4D08-8332-E315966460BD}">
      <dgm:prSet/>
      <dgm:spPr/>
      <dgm:t>
        <a:bodyPr/>
        <a:lstStyle/>
        <a:p>
          <a:endParaRPr lang="pl-PL"/>
        </a:p>
      </dgm:t>
    </dgm:pt>
    <dgm:pt modelId="{D1BA9F88-0C51-4432-80C0-13404F4C3E22}" type="sibTrans" cxnId="{B552F673-2ED3-4D08-8332-E315966460BD}">
      <dgm:prSet/>
      <dgm:spPr/>
      <dgm:t>
        <a:bodyPr/>
        <a:lstStyle/>
        <a:p>
          <a:endParaRPr lang="pl-PL"/>
        </a:p>
      </dgm:t>
    </dgm:pt>
    <dgm:pt modelId="{F06778B5-DEF2-498B-A38E-02FA6379F00B}">
      <dgm:prSet phldrT="[Tekst]"/>
      <dgm:spPr/>
      <dgm:t>
        <a:bodyPr/>
        <a:lstStyle/>
        <a:p>
          <a:r>
            <a:rPr lang="pl-PL" dirty="0">
              <a:latin typeface="Cambria Math" panose="02040503050406030204" pitchFamily="18" charset="0"/>
              <a:ea typeface="Cambria Math" panose="02040503050406030204" pitchFamily="18" charset="0"/>
            </a:rPr>
            <a:t>Internat - 16</a:t>
          </a:r>
        </a:p>
      </dgm:t>
    </dgm:pt>
    <dgm:pt modelId="{533B82D8-0A58-4DD3-BD3C-467E35AAE9F6}" type="parTrans" cxnId="{3AD131F6-A561-4A82-9925-2F88DB3FF6A9}">
      <dgm:prSet/>
      <dgm:spPr/>
      <dgm:t>
        <a:bodyPr/>
        <a:lstStyle/>
        <a:p>
          <a:endParaRPr lang="pl-PL"/>
        </a:p>
      </dgm:t>
    </dgm:pt>
    <dgm:pt modelId="{89F02553-793D-4FC0-8246-3777532F9494}" type="sibTrans" cxnId="{3AD131F6-A561-4A82-9925-2F88DB3FF6A9}">
      <dgm:prSet/>
      <dgm:spPr/>
      <dgm:t>
        <a:bodyPr/>
        <a:lstStyle/>
        <a:p>
          <a:endParaRPr lang="pl-PL"/>
        </a:p>
      </dgm:t>
    </dgm:pt>
    <dgm:pt modelId="{47B6B63F-F7E8-4B83-B45D-B2E17B9F9839}">
      <dgm:prSet phldrT="[Tekst]"/>
      <dgm:spPr/>
      <dgm:t>
        <a:bodyPr/>
        <a:lstStyle/>
        <a:p>
          <a:r>
            <a:rPr lang="pl-PL" dirty="0">
              <a:latin typeface="Cambria Math" panose="02040503050406030204" pitchFamily="18" charset="0"/>
              <a:ea typeface="Cambria Math" panose="02040503050406030204" pitchFamily="18" charset="0"/>
            </a:rPr>
            <a:t> Branżowa Szkoła II stopnia - 0</a:t>
          </a:r>
        </a:p>
      </dgm:t>
    </dgm:pt>
    <dgm:pt modelId="{78A78E33-28FF-4E29-8FBE-C30C6DFB5FA4}" type="parTrans" cxnId="{938FF7DC-74C7-4FDC-B127-AD000FD29A06}">
      <dgm:prSet/>
      <dgm:spPr/>
      <dgm:t>
        <a:bodyPr/>
        <a:lstStyle/>
        <a:p>
          <a:endParaRPr lang="pl-PL"/>
        </a:p>
      </dgm:t>
    </dgm:pt>
    <dgm:pt modelId="{A272D3FA-6BDF-4AF0-BC82-807897299A5D}" type="sibTrans" cxnId="{938FF7DC-74C7-4FDC-B127-AD000FD29A06}">
      <dgm:prSet/>
      <dgm:spPr/>
      <dgm:t>
        <a:bodyPr/>
        <a:lstStyle/>
        <a:p>
          <a:endParaRPr lang="pl-PL"/>
        </a:p>
      </dgm:t>
    </dgm:pt>
    <dgm:pt modelId="{050C47B3-549C-448F-AF22-9ACBC2DAD33D}" type="pres">
      <dgm:prSet presAssocID="{EA7F03E1-4D8A-43C0-9C8D-DD1129338D90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C56D27EB-AA6D-4844-8C33-11EE10EEED5B}" type="pres">
      <dgm:prSet presAssocID="{EA7F03E1-4D8A-43C0-9C8D-DD1129338D90}" presName="cycle" presStyleCnt="0"/>
      <dgm:spPr/>
    </dgm:pt>
    <dgm:pt modelId="{C5A397FE-B59C-47B5-82B9-09D97CCAC31B}" type="pres">
      <dgm:prSet presAssocID="{EA7F03E1-4D8A-43C0-9C8D-DD1129338D90}" presName="centerShape" presStyleCnt="0"/>
      <dgm:spPr/>
    </dgm:pt>
    <dgm:pt modelId="{A7484C0E-71C7-4860-B827-52F5C2191848}" type="pres">
      <dgm:prSet presAssocID="{EA7F03E1-4D8A-43C0-9C8D-DD1129338D90}" presName="connSite" presStyleLbl="node1" presStyleIdx="0" presStyleCnt="5"/>
      <dgm:spPr/>
    </dgm:pt>
    <dgm:pt modelId="{9D48C094-22DF-4C3F-8B22-316EAFDB5F5F}" type="pres">
      <dgm:prSet presAssocID="{EA7F03E1-4D8A-43C0-9C8D-DD1129338D90}" presName="visible" presStyleLbl="node1" presStyleIdx="0" presStyleCnt="5" custLinFactNeighborX="-14083" custLinFactNeighborY="131"/>
      <dgm:spPr/>
    </dgm:pt>
    <dgm:pt modelId="{7F97724A-CA0D-468D-BB61-F82204C38633}" type="pres">
      <dgm:prSet presAssocID="{3C7F525B-C3DB-40E0-AD60-C52DAEEA4AEA}" presName="Name25" presStyleLbl="parChTrans1D1" presStyleIdx="0" presStyleCnt="4"/>
      <dgm:spPr/>
    </dgm:pt>
    <dgm:pt modelId="{E9F7C14D-BEB3-4326-BB75-5EC2EF3D3768}" type="pres">
      <dgm:prSet presAssocID="{9305C07F-7E67-4C79-B598-6F2F87475007}" presName="node" presStyleCnt="0"/>
      <dgm:spPr/>
    </dgm:pt>
    <dgm:pt modelId="{EE02D241-4A98-4EE9-8CB7-72680E4276D1}" type="pres">
      <dgm:prSet presAssocID="{9305C07F-7E67-4C79-B598-6F2F87475007}" presName="parentNode" presStyleLbl="node1" presStyleIdx="1" presStyleCnt="5">
        <dgm:presLayoutVars>
          <dgm:chMax val="1"/>
          <dgm:bulletEnabled val="1"/>
        </dgm:presLayoutVars>
      </dgm:prSet>
      <dgm:spPr/>
    </dgm:pt>
    <dgm:pt modelId="{726B5145-9B1D-4A7E-9C57-E756AE38C2EA}" type="pres">
      <dgm:prSet presAssocID="{9305C07F-7E67-4C79-B598-6F2F87475007}" presName="childNode" presStyleLbl="revTx" presStyleIdx="0" presStyleCnt="3">
        <dgm:presLayoutVars>
          <dgm:bulletEnabled val="1"/>
        </dgm:presLayoutVars>
      </dgm:prSet>
      <dgm:spPr/>
    </dgm:pt>
    <dgm:pt modelId="{AE5BBC43-7DF5-4C30-A431-C99E049DB0AD}" type="pres">
      <dgm:prSet presAssocID="{D167A776-935E-479B-9EF9-18A42D9DBAEC}" presName="Name25" presStyleLbl="parChTrans1D1" presStyleIdx="1" presStyleCnt="4"/>
      <dgm:spPr/>
    </dgm:pt>
    <dgm:pt modelId="{B3A9D7F2-B415-4CD1-8EE3-18680357E053}" type="pres">
      <dgm:prSet presAssocID="{DC6BD8BA-3A08-4A5D-A62F-D9B146B9BEED}" presName="node" presStyleCnt="0"/>
      <dgm:spPr/>
    </dgm:pt>
    <dgm:pt modelId="{9FE9A424-E092-4281-A121-5AD26BC37835}" type="pres">
      <dgm:prSet presAssocID="{DC6BD8BA-3A08-4A5D-A62F-D9B146B9BEED}" presName="parentNode" presStyleLbl="node1" presStyleIdx="2" presStyleCnt="5" custLinFactNeighborX="14619" custLinFactNeighborY="-497">
        <dgm:presLayoutVars>
          <dgm:chMax val="1"/>
          <dgm:bulletEnabled val="1"/>
        </dgm:presLayoutVars>
      </dgm:prSet>
      <dgm:spPr/>
    </dgm:pt>
    <dgm:pt modelId="{3462213D-9745-491D-B6D6-B098088D652C}" type="pres">
      <dgm:prSet presAssocID="{DC6BD8BA-3A08-4A5D-A62F-D9B146B9BEED}" presName="childNode" presStyleLbl="revTx" presStyleIdx="1" presStyleCnt="3">
        <dgm:presLayoutVars>
          <dgm:bulletEnabled val="1"/>
        </dgm:presLayoutVars>
      </dgm:prSet>
      <dgm:spPr/>
    </dgm:pt>
    <dgm:pt modelId="{D53B5E36-76FC-490D-8F58-3116E53A5A92}" type="pres">
      <dgm:prSet presAssocID="{D700C5B3-656E-4E65-9B27-21C375808E17}" presName="Name25" presStyleLbl="parChTrans1D1" presStyleIdx="2" presStyleCnt="4"/>
      <dgm:spPr/>
    </dgm:pt>
    <dgm:pt modelId="{DE192A64-2429-429F-8799-F4B44C6FB03A}" type="pres">
      <dgm:prSet presAssocID="{1C856914-E462-4D3D-BAB7-B8EA35E9CD9E}" presName="node" presStyleCnt="0"/>
      <dgm:spPr/>
    </dgm:pt>
    <dgm:pt modelId="{E3062DE0-43B7-4E20-ADEA-BA29D1747100}" type="pres">
      <dgm:prSet presAssocID="{1C856914-E462-4D3D-BAB7-B8EA35E9CD9E}" presName="parentNode" presStyleLbl="node1" presStyleIdx="3" presStyleCnt="5" custScaleX="107879" custLinFactNeighborX="31453" custLinFactNeighborY="2567">
        <dgm:presLayoutVars>
          <dgm:chMax val="1"/>
          <dgm:bulletEnabled val="1"/>
        </dgm:presLayoutVars>
      </dgm:prSet>
      <dgm:spPr/>
    </dgm:pt>
    <dgm:pt modelId="{C2572BFA-EA27-4815-AEB3-CFFB6E30F657}" type="pres">
      <dgm:prSet presAssocID="{1C856914-E462-4D3D-BAB7-B8EA35E9CD9E}" presName="childNode" presStyleLbl="revTx" presStyleIdx="2" presStyleCnt="3">
        <dgm:presLayoutVars>
          <dgm:bulletEnabled val="1"/>
        </dgm:presLayoutVars>
      </dgm:prSet>
      <dgm:spPr/>
    </dgm:pt>
    <dgm:pt modelId="{64E6EE00-70FF-4D98-A342-27DF90C64B69}" type="pres">
      <dgm:prSet presAssocID="{89FFA0C3-2F51-480E-A043-03EC42C71214}" presName="Name25" presStyleLbl="parChTrans1D1" presStyleIdx="3" presStyleCnt="4"/>
      <dgm:spPr/>
    </dgm:pt>
    <dgm:pt modelId="{6C313733-E206-4F7F-9258-D348EFC02478}" type="pres">
      <dgm:prSet presAssocID="{63D9384C-BF60-4C6C-A743-2FB7F35CDCD0}" presName="node" presStyleCnt="0"/>
      <dgm:spPr/>
    </dgm:pt>
    <dgm:pt modelId="{5E8EF543-68F6-40D3-BBA8-50F08FFA8258}" type="pres">
      <dgm:prSet presAssocID="{63D9384C-BF60-4C6C-A743-2FB7F35CDCD0}" presName="parentNode" presStyleLbl="node1" presStyleIdx="4" presStyleCnt="5" custLinFactNeighborX="54" custLinFactNeighborY="7793">
        <dgm:presLayoutVars>
          <dgm:chMax val="1"/>
          <dgm:bulletEnabled val="1"/>
        </dgm:presLayoutVars>
      </dgm:prSet>
      <dgm:spPr/>
    </dgm:pt>
    <dgm:pt modelId="{41B2986C-C853-4872-8DBF-F18B0112B184}" type="pres">
      <dgm:prSet presAssocID="{63D9384C-BF60-4C6C-A743-2FB7F35CDCD0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F48F7B09-3CA8-4494-9B26-421C2B689C46}" type="presOf" srcId="{89FFA0C3-2F51-480E-A043-03EC42C71214}" destId="{64E6EE00-70FF-4D98-A342-27DF90C64B69}" srcOrd="0" destOrd="0" presId="urn:microsoft.com/office/officeart/2005/8/layout/radial2"/>
    <dgm:cxn modelId="{B5B1F212-E551-4048-A409-DFF9E8DE120D}" srcId="{EA7F03E1-4D8A-43C0-9C8D-DD1129338D90}" destId="{9305C07F-7E67-4C79-B598-6F2F87475007}" srcOrd="0" destOrd="0" parTransId="{3C7F525B-C3DB-40E0-AD60-C52DAEEA4AEA}" sibTransId="{52D548D7-0741-4312-A39D-876741DC8E3E}"/>
    <dgm:cxn modelId="{74F40617-A8DF-4D41-A7D7-B84991D5D306}" srcId="{EA7F03E1-4D8A-43C0-9C8D-DD1129338D90}" destId="{DC6BD8BA-3A08-4A5D-A62F-D9B146B9BEED}" srcOrd="1" destOrd="0" parTransId="{D167A776-935E-479B-9EF9-18A42D9DBAEC}" sibTransId="{F5663862-AC9A-4D99-8F99-EDCBF3C02495}"/>
    <dgm:cxn modelId="{BC989C1A-2D42-4C32-B749-1F90B10699C9}" type="presOf" srcId="{D167A776-935E-479B-9EF9-18A42D9DBAEC}" destId="{AE5BBC43-7DF5-4C30-A431-C99E049DB0AD}" srcOrd="0" destOrd="0" presId="urn:microsoft.com/office/officeart/2005/8/layout/radial2"/>
    <dgm:cxn modelId="{656CCF2D-6284-4236-A6A7-E6D3031E5D5B}" type="presOf" srcId="{F06778B5-DEF2-498B-A38E-02FA6379F00B}" destId="{C2572BFA-EA27-4815-AEB3-CFFB6E30F657}" srcOrd="0" destOrd="5" presId="urn:microsoft.com/office/officeart/2005/8/layout/radial2"/>
    <dgm:cxn modelId="{52378A33-FB41-49AE-BA80-4F0A88C4D95D}" type="presOf" srcId="{FEBC1CE3-33B1-4F5A-BD94-466701691CB7}" destId="{3462213D-9745-491D-B6D6-B098088D652C}" srcOrd="0" destOrd="2" presId="urn:microsoft.com/office/officeart/2005/8/layout/radial2"/>
    <dgm:cxn modelId="{BA0C3F34-0419-4EB8-8AD9-A675FCEDCBE8}" type="presOf" srcId="{57BF1444-CD63-485F-8D4D-E631C0FE9491}" destId="{C2572BFA-EA27-4815-AEB3-CFFB6E30F657}" srcOrd="0" destOrd="0" presId="urn:microsoft.com/office/officeart/2005/8/layout/radial2"/>
    <dgm:cxn modelId="{82096E3D-EDDD-440C-8DFA-67D104933B4B}" srcId="{1C856914-E462-4D3D-BAB7-B8EA35E9CD9E}" destId="{D3E9A925-8DA0-4A58-A03F-D33E14D7BA4B}" srcOrd="1" destOrd="0" parTransId="{65BEB5BF-DDDF-4FF7-9625-CB970EBB5456}" sibTransId="{88FE1E32-F25F-4F64-BDF9-0A8FE060759E}"/>
    <dgm:cxn modelId="{B3FBBE5B-E2E7-4DA2-95F5-8BBAFAAF47D3}" srcId="{1C856914-E462-4D3D-BAB7-B8EA35E9CD9E}" destId="{5D049D78-95A8-4C87-B613-8F6B4E3518CE}" srcOrd="6" destOrd="0" parTransId="{E2A3767E-0544-482F-8EC1-8A97019BDE81}" sibTransId="{0D632E2A-393F-4D1A-8B3E-3820219DF801}"/>
    <dgm:cxn modelId="{5215C962-3190-4151-ADFE-CD754849CE48}" type="presOf" srcId="{1C66724E-81A4-414A-A5B8-7D74C6D290B7}" destId="{C2572BFA-EA27-4815-AEB3-CFFB6E30F657}" srcOrd="0" destOrd="4" presId="urn:microsoft.com/office/officeart/2005/8/layout/radial2"/>
    <dgm:cxn modelId="{F58C5743-D295-4916-9B8F-83003B111668}" type="presOf" srcId="{DC6BD8BA-3A08-4A5D-A62F-D9B146B9BEED}" destId="{9FE9A424-E092-4281-A121-5AD26BC37835}" srcOrd="0" destOrd="0" presId="urn:microsoft.com/office/officeart/2005/8/layout/radial2"/>
    <dgm:cxn modelId="{CD0EA343-DE00-493B-9F7B-C9A7C0A98A5C}" type="presOf" srcId="{9305C07F-7E67-4C79-B598-6F2F87475007}" destId="{EE02D241-4A98-4EE9-8CB7-72680E4276D1}" srcOrd="0" destOrd="0" presId="urn:microsoft.com/office/officeart/2005/8/layout/radial2"/>
    <dgm:cxn modelId="{E05FA963-CBD5-425B-B576-F5C19E2031F6}" srcId="{1C856914-E462-4D3D-BAB7-B8EA35E9CD9E}" destId="{2E2A4B1F-708A-494B-A1AE-984F65B4DCE8}" srcOrd="3" destOrd="0" parTransId="{3123D62D-6772-48BF-9FB0-1896572761FB}" sibTransId="{BC1576E5-9646-4200-9A55-420A8D3A332E}"/>
    <dgm:cxn modelId="{89FC7F46-E9D4-405F-929B-855F15958597}" type="presOf" srcId="{A2BB6701-202D-460B-941C-D81AE690C3AB}" destId="{3462213D-9745-491D-B6D6-B098088D652C}" srcOrd="0" destOrd="3" presId="urn:microsoft.com/office/officeart/2005/8/layout/radial2"/>
    <dgm:cxn modelId="{DA368A6E-7378-4093-AAA2-A48A64938233}" srcId="{DC6BD8BA-3A08-4A5D-A62F-D9B146B9BEED}" destId="{A2BB6701-202D-460B-941C-D81AE690C3AB}" srcOrd="3" destOrd="0" parTransId="{372BC77C-1E0B-43DA-A67A-EDCE6416BDFB}" sibTransId="{B0A04D82-4A6F-4540-BCA5-BBADFC547D4C}"/>
    <dgm:cxn modelId="{8BE2FE71-6A94-4911-B26B-B8EF3FFFC7F7}" type="presOf" srcId="{63D9384C-BF60-4C6C-A743-2FB7F35CDCD0}" destId="{5E8EF543-68F6-40D3-BBA8-50F08FFA8258}" srcOrd="0" destOrd="0" presId="urn:microsoft.com/office/officeart/2005/8/layout/radial2"/>
    <dgm:cxn modelId="{B552F673-2ED3-4D08-8332-E315966460BD}" srcId="{DC6BD8BA-3A08-4A5D-A62F-D9B146B9BEED}" destId="{74EC5A93-3C15-442A-9EF7-977D769BEA93}" srcOrd="1" destOrd="0" parTransId="{63967AAD-E48E-4098-812F-1E4ED708C2EA}" sibTransId="{D1BA9F88-0C51-4432-80C0-13404F4C3E22}"/>
    <dgm:cxn modelId="{3FDF7355-8CB4-4BC9-B2DC-807471FB6751}" type="presOf" srcId="{D700C5B3-656E-4E65-9B27-21C375808E17}" destId="{D53B5E36-76FC-490D-8F58-3116E53A5A92}" srcOrd="0" destOrd="0" presId="urn:microsoft.com/office/officeart/2005/8/layout/radial2"/>
    <dgm:cxn modelId="{6B2AB975-79E3-495D-A18F-60AC4FEA6EA8}" type="presOf" srcId="{2E2A4B1F-708A-494B-A1AE-984F65B4DCE8}" destId="{C2572BFA-EA27-4815-AEB3-CFFB6E30F657}" srcOrd="0" destOrd="3" presId="urn:microsoft.com/office/officeart/2005/8/layout/radial2"/>
    <dgm:cxn modelId="{6B27CC81-1923-438B-8F59-E9E6EFF67CCE}" srcId="{1C856914-E462-4D3D-BAB7-B8EA35E9CD9E}" destId="{1C66724E-81A4-414A-A5B8-7D74C6D290B7}" srcOrd="4" destOrd="0" parTransId="{0D8150F5-085B-4AE5-A6BE-879273B4266F}" sibTransId="{B375ED32-6746-4D6E-A513-99700E4C21AC}"/>
    <dgm:cxn modelId="{D814B08E-43F6-460C-AD33-A6341C6FD388}" type="presOf" srcId="{D3E9A925-8DA0-4A58-A03F-D33E14D7BA4B}" destId="{C2572BFA-EA27-4815-AEB3-CFFB6E30F657}" srcOrd="0" destOrd="1" presId="urn:microsoft.com/office/officeart/2005/8/layout/radial2"/>
    <dgm:cxn modelId="{F2DB3595-C2EF-45D5-A376-2E9C47C5FEF8}" srcId="{EA7F03E1-4D8A-43C0-9C8D-DD1129338D90}" destId="{63D9384C-BF60-4C6C-A743-2FB7F35CDCD0}" srcOrd="3" destOrd="0" parTransId="{89FFA0C3-2F51-480E-A043-03EC42C71214}" sibTransId="{A1DB037E-01E0-4DF4-A13F-D18996950347}"/>
    <dgm:cxn modelId="{67C6309E-5483-477F-8948-6F746975E0F9}" srcId="{1C856914-E462-4D3D-BAB7-B8EA35E9CD9E}" destId="{117BDF0F-6B77-4570-B8ED-FE062AA66734}" srcOrd="2" destOrd="0" parTransId="{DE1D266E-D46F-42E8-9E93-03E45CAFAC43}" sibTransId="{727C9A05-0C37-41EB-B75C-B1C38F52E270}"/>
    <dgm:cxn modelId="{4B8F5EAF-A55A-4E3A-BF52-9F1AD1B89D71}" type="presOf" srcId="{5D049D78-95A8-4C87-B613-8F6B4E3518CE}" destId="{C2572BFA-EA27-4815-AEB3-CFFB6E30F657}" srcOrd="0" destOrd="6" presId="urn:microsoft.com/office/officeart/2005/8/layout/radial2"/>
    <dgm:cxn modelId="{C1714DB9-CE57-42A6-8690-BF784C23CA71}" srcId="{9305C07F-7E67-4C79-B598-6F2F87475007}" destId="{4B5722A7-5B73-439B-B425-6A7EA6D93445}" srcOrd="0" destOrd="0" parTransId="{B1D0EB83-3DC7-478D-B3BB-35564BCE8C48}" sibTransId="{D7137FFE-B04E-4B03-A499-81B17F70B7E4}"/>
    <dgm:cxn modelId="{4762F0BD-F2B4-4510-A90E-1A269E73C3BB}" srcId="{EA7F03E1-4D8A-43C0-9C8D-DD1129338D90}" destId="{1C856914-E462-4D3D-BAB7-B8EA35E9CD9E}" srcOrd="2" destOrd="0" parTransId="{D700C5B3-656E-4E65-9B27-21C375808E17}" sibTransId="{F233226C-37AA-48BF-8651-85B75E7D1F4A}"/>
    <dgm:cxn modelId="{4B6489C8-C047-423F-89F3-7FCED21BB988}" srcId="{DC6BD8BA-3A08-4A5D-A62F-D9B146B9BEED}" destId="{FEBC1CE3-33B1-4F5A-BD94-466701691CB7}" srcOrd="2" destOrd="0" parTransId="{D757C0E9-455B-4E00-9159-2625F37A2696}" sibTransId="{0B16A619-5C9C-469E-B22A-F78F3B42496D}"/>
    <dgm:cxn modelId="{87BDF2C9-659A-498B-B069-D639BC81FB1C}" type="presOf" srcId="{1C856914-E462-4D3D-BAB7-B8EA35E9CD9E}" destId="{E3062DE0-43B7-4E20-ADEA-BA29D1747100}" srcOrd="0" destOrd="0" presId="urn:microsoft.com/office/officeart/2005/8/layout/radial2"/>
    <dgm:cxn modelId="{1D5887D2-F69F-48F0-8191-49227893546D}" type="presOf" srcId="{EA7F03E1-4D8A-43C0-9C8D-DD1129338D90}" destId="{050C47B3-549C-448F-AF22-9ACBC2DAD33D}" srcOrd="0" destOrd="0" presId="urn:microsoft.com/office/officeart/2005/8/layout/radial2"/>
    <dgm:cxn modelId="{9219ABDA-F576-4EF4-9E5A-07BF9BDCC5CF}" srcId="{1C856914-E462-4D3D-BAB7-B8EA35E9CD9E}" destId="{57BF1444-CD63-485F-8D4D-E631C0FE9491}" srcOrd="0" destOrd="0" parTransId="{1634956F-CF53-4E97-BEEB-0BA655014E5A}" sibTransId="{37C6D700-9D2A-474E-8615-0CCE9AE3205D}"/>
    <dgm:cxn modelId="{938FF7DC-74C7-4FDC-B127-AD000FD29A06}" srcId="{DC6BD8BA-3A08-4A5D-A62F-D9B146B9BEED}" destId="{47B6B63F-F7E8-4B83-B45D-B2E17B9F9839}" srcOrd="4" destOrd="0" parTransId="{78A78E33-28FF-4E29-8FBE-C30C6DFB5FA4}" sibTransId="{A272D3FA-6BDF-4AF0-BC82-807897299A5D}"/>
    <dgm:cxn modelId="{AD7D71E0-E0B8-4B0A-A631-698545E68937}" type="presOf" srcId="{4B5722A7-5B73-439B-B425-6A7EA6D93445}" destId="{726B5145-9B1D-4A7E-9C57-E756AE38C2EA}" srcOrd="0" destOrd="0" presId="urn:microsoft.com/office/officeart/2005/8/layout/radial2"/>
    <dgm:cxn modelId="{54DF17E2-9028-4B05-9432-3561F1E039AB}" srcId="{DC6BD8BA-3A08-4A5D-A62F-D9B146B9BEED}" destId="{5032DE2F-32B2-477B-B9C1-3195D7A31AE8}" srcOrd="0" destOrd="0" parTransId="{A9186438-0FCA-4DF9-8E6B-4BA701051317}" sibTransId="{C688BA8B-B7DC-43BF-AF4D-033173662E3E}"/>
    <dgm:cxn modelId="{D9FC30E2-0FE5-490A-A386-FF31677F5EA8}" type="presOf" srcId="{47B6B63F-F7E8-4B83-B45D-B2E17B9F9839}" destId="{3462213D-9745-491D-B6D6-B098088D652C}" srcOrd="0" destOrd="4" presId="urn:microsoft.com/office/officeart/2005/8/layout/radial2"/>
    <dgm:cxn modelId="{A8E832E4-E33D-4539-8BE7-0F7248A4F8DB}" type="presOf" srcId="{5032DE2F-32B2-477B-B9C1-3195D7A31AE8}" destId="{3462213D-9745-491D-B6D6-B098088D652C}" srcOrd="0" destOrd="0" presId="urn:microsoft.com/office/officeart/2005/8/layout/radial2"/>
    <dgm:cxn modelId="{38F4D8F0-C4BD-4A54-A423-B8E3E7F11D48}" type="presOf" srcId="{3C7F525B-C3DB-40E0-AD60-C52DAEEA4AEA}" destId="{7F97724A-CA0D-468D-BB61-F82204C38633}" srcOrd="0" destOrd="0" presId="urn:microsoft.com/office/officeart/2005/8/layout/radial2"/>
    <dgm:cxn modelId="{3AD131F6-A561-4A82-9925-2F88DB3FF6A9}" srcId="{1C856914-E462-4D3D-BAB7-B8EA35E9CD9E}" destId="{F06778B5-DEF2-498B-A38E-02FA6379F00B}" srcOrd="5" destOrd="0" parTransId="{533B82D8-0A58-4DD3-BD3C-467E35AAE9F6}" sibTransId="{89F02553-793D-4FC0-8246-3777532F9494}"/>
    <dgm:cxn modelId="{138A73F7-741D-4D77-B3C0-31EB1EE04081}" type="presOf" srcId="{117BDF0F-6B77-4570-B8ED-FE062AA66734}" destId="{C2572BFA-EA27-4815-AEB3-CFFB6E30F657}" srcOrd="0" destOrd="2" presId="urn:microsoft.com/office/officeart/2005/8/layout/radial2"/>
    <dgm:cxn modelId="{22E466FD-54A8-4658-86C7-5324EAB0B58B}" type="presOf" srcId="{74EC5A93-3C15-442A-9EF7-977D769BEA93}" destId="{3462213D-9745-491D-B6D6-B098088D652C}" srcOrd="0" destOrd="1" presId="urn:microsoft.com/office/officeart/2005/8/layout/radial2"/>
    <dgm:cxn modelId="{31F40765-0DBE-4D11-B917-7AFDCAE550A7}" type="presParOf" srcId="{050C47B3-549C-448F-AF22-9ACBC2DAD33D}" destId="{C56D27EB-AA6D-4844-8C33-11EE10EEED5B}" srcOrd="0" destOrd="0" presId="urn:microsoft.com/office/officeart/2005/8/layout/radial2"/>
    <dgm:cxn modelId="{1D7DDFBF-4662-4BD6-9C94-B263E1F8E54A}" type="presParOf" srcId="{C56D27EB-AA6D-4844-8C33-11EE10EEED5B}" destId="{C5A397FE-B59C-47B5-82B9-09D97CCAC31B}" srcOrd="0" destOrd="0" presId="urn:microsoft.com/office/officeart/2005/8/layout/radial2"/>
    <dgm:cxn modelId="{8DA16998-282C-4A42-A4B7-CFB0567D2A7D}" type="presParOf" srcId="{C5A397FE-B59C-47B5-82B9-09D97CCAC31B}" destId="{A7484C0E-71C7-4860-B827-52F5C2191848}" srcOrd="0" destOrd="0" presId="urn:microsoft.com/office/officeart/2005/8/layout/radial2"/>
    <dgm:cxn modelId="{4F59C577-6127-4D6C-840A-E4D94BED47D6}" type="presParOf" srcId="{C5A397FE-B59C-47B5-82B9-09D97CCAC31B}" destId="{9D48C094-22DF-4C3F-8B22-316EAFDB5F5F}" srcOrd="1" destOrd="0" presId="urn:microsoft.com/office/officeart/2005/8/layout/radial2"/>
    <dgm:cxn modelId="{8662FFAA-74EA-490E-84AF-4E61B049A62E}" type="presParOf" srcId="{C56D27EB-AA6D-4844-8C33-11EE10EEED5B}" destId="{7F97724A-CA0D-468D-BB61-F82204C38633}" srcOrd="1" destOrd="0" presId="urn:microsoft.com/office/officeart/2005/8/layout/radial2"/>
    <dgm:cxn modelId="{105BD07F-59D1-4E7F-A620-2496C00C92BE}" type="presParOf" srcId="{C56D27EB-AA6D-4844-8C33-11EE10EEED5B}" destId="{E9F7C14D-BEB3-4326-BB75-5EC2EF3D3768}" srcOrd="2" destOrd="0" presId="urn:microsoft.com/office/officeart/2005/8/layout/radial2"/>
    <dgm:cxn modelId="{8CC08E98-9718-4F60-8570-A353D07DF775}" type="presParOf" srcId="{E9F7C14D-BEB3-4326-BB75-5EC2EF3D3768}" destId="{EE02D241-4A98-4EE9-8CB7-72680E4276D1}" srcOrd="0" destOrd="0" presId="urn:microsoft.com/office/officeart/2005/8/layout/radial2"/>
    <dgm:cxn modelId="{3F9FD773-756C-41F8-9637-67D3EDB1B9F9}" type="presParOf" srcId="{E9F7C14D-BEB3-4326-BB75-5EC2EF3D3768}" destId="{726B5145-9B1D-4A7E-9C57-E756AE38C2EA}" srcOrd="1" destOrd="0" presId="urn:microsoft.com/office/officeart/2005/8/layout/radial2"/>
    <dgm:cxn modelId="{5F66C3D3-37A7-4359-A106-79E3C2E7A15C}" type="presParOf" srcId="{C56D27EB-AA6D-4844-8C33-11EE10EEED5B}" destId="{AE5BBC43-7DF5-4C30-A431-C99E049DB0AD}" srcOrd="3" destOrd="0" presId="urn:microsoft.com/office/officeart/2005/8/layout/radial2"/>
    <dgm:cxn modelId="{4A1C4DF2-A5D1-4C86-A9E2-380E27F7D53E}" type="presParOf" srcId="{C56D27EB-AA6D-4844-8C33-11EE10EEED5B}" destId="{B3A9D7F2-B415-4CD1-8EE3-18680357E053}" srcOrd="4" destOrd="0" presId="urn:microsoft.com/office/officeart/2005/8/layout/radial2"/>
    <dgm:cxn modelId="{FE84142F-4C7C-40B5-9D1A-907913AEBEFE}" type="presParOf" srcId="{B3A9D7F2-B415-4CD1-8EE3-18680357E053}" destId="{9FE9A424-E092-4281-A121-5AD26BC37835}" srcOrd="0" destOrd="0" presId="urn:microsoft.com/office/officeart/2005/8/layout/radial2"/>
    <dgm:cxn modelId="{16D07006-28AA-4647-9315-DCD6B5BDC771}" type="presParOf" srcId="{B3A9D7F2-B415-4CD1-8EE3-18680357E053}" destId="{3462213D-9745-491D-B6D6-B098088D652C}" srcOrd="1" destOrd="0" presId="urn:microsoft.com/office/officeart/2005/8/layout/radial2"/>
    <dgm:cxn modelId="{F757AA10-EE3F-42BA-AA77-1A250CDDFAEA}" type="presParOf" srcId="{C56D27EB-AA6D-4844-8C33-11EE10EEED5B}" destId="{D53B5E36-76FC-490D-8F58-3116E53A5A92}" srcOrd="5" destOrd="0" presId="urn:microsoft.com/office/officeart/2005/8/layout/radial2"/>
    <dgm:cxn modelId="{9C0CCB15-D48B-451D-A097-3A26D8182E67}" type="presParOf" srcId="{C56D27EB-AA6D-4844-8C33-11EE10EEED5B}" destId="{DE192A64-2429-429F-8799-F4B44C6FB03A}" srcOrd="6" destOrd="0" presId="urn:microsoft.com/office/officeart/2005/8/layout/radial2"/>
    <dgm:cxn modelId="{4070D867-2743-4CE4-8C36-8BC9F05551D9}" type="presParOf" srcId="{DE192A64-2429-429F-8799-F4B44C6FB03A}" destId="{E3062DE0-43B7-4E20-ADEA-BA29D1747100}" srcOrd="0" destOrd="0" presId="urn:microsoft.com/office/officeart/2005/8/layout/radial2"/>
    <dgm:cxn modelId="{6B454E97-1231-440A-A2A7-7321BBEB1C00}" type="presParOf" srcId="{DE192A64-2429-429F-8799-F4B44C6FB03A}" destId="{C2572BFA-EA27-4815-AEB3-CFFB6E30F657}" srcOrd="1" destOrd="0" presId="urn:microsoft.com/office/officeart/2005/8/layout/radial2"/>
    <dgm:cxn modelId="{694C7FD6-36CE-45AB-8FC7-AC8E08F8EC13}" type="presParOf" srcId="{C56D27EB-AA6D-4844-8C33-11EE10EEED5B}" destId="{64E6EE00-70FF-4D98-A342-27DF90C64B69}" srcOrd="7" destOrd="0" presId="urn:microsoft.com/office/officeart/2005/8/layout/radial2"/>
    <dgm:cxn modelId="{552E03C1-8C7C-4D04-8E56-F5C266896E77}" type="presParOf" srcId="{C56D27EB-AA6D-4844-8C33-11EE10EEED5B}" destId="{6C313733-E206-4F7F-9258-D348EFC02478}" srcOrd="8" destOrd="0" presId="urn:microsoft.com/office/officeart/2005/8/layout/radial2"/>
    <dgm:cxn modelId="{933DB08F-EEE3-403E-A56F-66485B2107A9}" type="presParOf" srcId="{6C313733-E206-4F7F-9258-D348EFC02478}" destId="{5E8EF543-68F6-40D3-BBA8-50F08FFA8258}" srcOrd="0" destOrd="0" presId="urn:microsoft.com/office/officeart/2005/8/layout/radial2"/>
    <dgm:cxn modelId="{16DC4FEB-DB75-4E34-8F04-C910BCAC1576}" type="presParOf" srcId="{6C313733-E206-4F7F-9258-D348EFC02478}" destId="{41B2986C-C853-4872-8DBF-F18B0112B184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884121-B99D-418D-9050-892967FE9572}" type="doc">
      <dgm:prSet loTypeId="urn:microsoft.com/office/officeart/2005/8/layout/hList2#1" loCatId="relationship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pl-PL"/>
        </a:p>
      </dgm:t>
    </dgm:pt>
    <dgm:pt modelId="{727B9F79-1EE8-4BDC-8064-A117CAE0849E}" type="pres">
      <dgm:prSet presAssocID="{56884121-B99D-418D-9050-892967FE9572}" presName="linearFlow" presStyleCnt="0">
        <dgm:presLayoutVars>
          <dgm:dir/>
          <dgm:animLvl val="lvl"/>
          <dgm:resizeHandles/>
        </dgm:presLayoutVars>
      </dgm:prSet>
      <dgm:spPr/>
    </dgm:pt>
  </dgm:ptLst>
  <dgm:cxnLst>
    <dgm:cxn modelId="{4B248376-D138-4B6E-BDC0-C7859320C94A}" type="presOf" srcId="{56884121-B99D-418D-9050-892967FE9572}" destId="{727B9F79-1EE8-4BDC-8064-A117CAE0849E}" srcOrd="0" destOrd="0" presId="urn:microsoft.com/office/officeart/2005/8/layout/hList2#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6884121-B99D-418D-9050-892967FE9572}" type="doc">
      <dgm:prSet loTypeId="urn:microsoft.com/office/officeart/2005/8/layout/hList2#1" loCatId="relationship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pl-PL"/>
        </a:p>
      </dgm:t>
    </dgm:pt>
    <dgm:pt modelId="{727B9F79-1EE8-4BDC-8064-A117CAE0849E}" type="pres">
      <dgm:prSet presAssocID="{56884121-B99D-418D-9050-892967FE9572}" presName="linearFlow" presStyleCnt="0">
        <dgm:presLayoutVars>
          <dgm:dir/>
          <dgm:animLvl val="lvl"/>
          <dgm:resizeHandles/>
        </dgm:presLayoutVars>
      </dgm:prSet>
      <dgm:spPr/>
    </dgm:pt>
  </dgm:ptLst>
  <dgm:cxnLst>
    <dgm:cxn modelId="{7D299021-A5CF-49A3-85BE-8F7228638023}" type="presOf" srcId="{56884121-B99D-418D-9050-892967FE9572}" destId="{727B9F79-1EE8-4BDC-8064-A117CAE0849E}" srcOrd="0" destOrd="0" presId="urn:microsoft.com/office/officeart/2005/8/layout/hList2#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6884121-B99D-418D-9050-892967FE9572}" type="doc">
      <dgm:prSet loTypeId="urn:microsoft.com/office/officeart/2005/8/layout/hList2#1" loCatId="relationship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pl-PL"/>
        </a:p>
      </dgm:t>
    </dgm:pt>
    <dgm:pt modelId="{727B9F79-1EE8-4BDC-8064-A117CAE0849E}" type="pres">
      <dgm:prSet presAssocID="{56884121-B99D-418D-9050-892967FE9572}" presName="linearFlow" presStyleCnt="0">
        <dgm:presLayoutVars>
          <dgm:dir/>
          <dgm:animLvl val="lvl"/>
          <dgm:resizeHandles/>
        </dgm:presLayoutVars>
      </dgm:prSet>
      <dgm:spPr/>
    </dgm:pt>
  </dgm:ptLst>
  <dgm:cxnLst>
    <dgm:cxn modelId="{FDD816B7-97AB-4DA2-B77A-304A19B0B859}" type="presOf" srcId="{56884121-B99D-418D-9050-892967FE9572}" destId="{727B9F79-1EE8-4BDC-8064-A117CAE0849E}" srcOrd="0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6884121-B99D-418D-9050-892967FE9572}" type="doc">
      <dgm:prSet loTypeId="urn:microsoft.com/office/officeart/2005/8/layout/hList2#1" loCatId="relationship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pl-PL"/>
        </a:p>
      </dgm:t>
    </dgm:pt>
    <dgm:pt modelId="{727B9F79-1EE8-4BDC-8064-A117CAE0849E}" type="pres">
      <dgm:prSet presAssocID="{56884121-B99D-418D-9050-892967FE9572}" presName="linearFlow" presStyleCnt="0">
        <dgm:presLayoutVars>
          <dgm:dir/>
          <dgm:animLvl val="lvl"/>
          <dgm:resizeHandles/>
        </dgm:presLayoutVars>
      </dgm:prSet>
      <dgm:spPr/>
    </dgm:pt>
  </dgm:ptLst>
  <dgm:cxnLst>
    <dgm:cxn modelId="{E50BFE9D-564B-45D5-AE55-E37B9A6C29B0}" type="presOf" srcId="{56884121-B99D-418D-9050-892967FE9572}" destId="{727B9F79-1EE8-4BDC-8064-A117CAE0849E}" srcOrd="0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6884121-B99D-418D-9050-892967FE9572}" type="doc">
      <dgm:prSet loTypeId="urn:microsoft.com/office/officeart/2005/8/layout/hList2#1" loCatId="relationship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pl-PL"/>
        </a:p>
      </dgm:t>
    </dgm:pt>
    <dgm:pt modelId="{727B9F79-1EE8-4BDC-8064-A117CAE0849E}" type="pres">
      <dgm:prSet presAssocID="{56884121-B99D-418D-9050-892967FE9572}" presName="linearFlow" presStyleCnt="0">
        <dgm:presLayoutVars>
          <dgm:dir/>
          <dgm:animLvl val="lvl"/>
          <dgm:resizeHandles/>
        </dgm:presLayoutVars>
      </dgm:prSet>
      <dgm:spPr/>
    </dgm:pt>
  </dgm:ptLst>
  <dgm:cxnLst>
    <dgm:cxn modelId="{E7F80726-7EA4-4AFE-9FEC-1BF4B38F63F2}" type="presOf" srcId="{56884121-B99D-418D-9050-892967FE9572}" destId="{727B9F79-1EE8-4BDC-8064-A117CAE0849E}" srcOrd="0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6884121-B99D-418D-9050-892967FE9572}" type="doc">
      <dgm:prSet loTypeId="urn:microsoft.com/office/officeart/2005/8/layout/hList2#1" loCatId="relationship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pl-PL"/>
        </a:p>
      </dgm:t>
    </dgm:pt>
    <dgm:pt modelId="{727B9F79-1EE8-4BDC-8064-A117CAE0849E}" type="pres">
      <dgm:prSet presAssocID="{56884121-B99D-418D-9050-892967FE9572}" presName="linearFlow" presStyleCnt="0">
        <dgm:presLayoutVars>
          <dgm:dir/>
          <dgm:animLvl val="lvl"/>
          <dgm:resizeHandles/>
        </dgm:presLayoutVars>
      </dgm:prSet>
      <dgm:spPr/>
    </dgm:pt>
  </dgm:ptLst>
  <dgm:cxnLst>
    <dgm:cxn modelId="{4DB6F184-EB40-4547-8DE2-0D117EDE3E0A}" type="presOf" srcId="{56884121-B99D-418D-9050-892967FE9572}" destId="{727B9F79-1EE8-4BDC-8064-A117CAE0849E}" srcOrd="0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6884121-B99D-418D-9050-892967FE9572}" type="doc">
      <dgm:prSet loTypeId="urn:microsoft.com/office/officeart/2005/8/layout/hList2#1" loCatId="relationship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pl-PL"/>
        </a:p>
      </dgm:t>
    </dgm:pt>
    <dgm:pt modelId="{727B9F79-1EE8-4BDC-8064-A117CAE0849E}" type="pres">
      <dgm:prSet presAssocID="{56884121-B99D-418D-9050-892967FE9572}" presName="linearFlow" presStyleCnt="0">
        <dgm:presLayoutVars>
          <dgm:dir/>
          <dgm:animLvl val="lvl"/>
          <dgm:resizeHandles/>
        </dgm:presLayoutVars>
      </dgm:prSet>
      <dgm:spPr/>
    </dgm:pt>
  </dgm:ptLst>
  <dgm:cxnLst>
    <dgm:cxn modelId="{C0416FB2-89BC-4A8F-9102-65F439F2ED74}" type="presOf" srcId="{56884121-B99D-418D-9050-892967FE9572}" destId="{727B9F79-1EE8-4BDC-8064-A117CAE0849E}" srcOrd="0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CF3076-4173-4ABA-BD65-7EDC81807139}">
      <dsp:nvSpPr>
        <dsp:cNvPr id="0" name=""/>
        <dsp:cNvSpPr/>
      </dsp:nvSpPr>
      <dsp:spPr>
        <a:xfrm>
          <a:off x="3423813" y="536"/>
          <a:ext cx="5488366" cy="209115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000" kern="1200" dirty="0"/>
            <a:t>wrzesień-grudzień 2020  </a:t>
          </a:r>
          <a:r>
            <a:rPr lang="pl-PL" sz="2000" kern="12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18 081,21 </a:t>
          </a:r>
          <a:r>
            <a:rPr lang="pl-PL" sz="2000" b="1" kern="1200" dirty="0"/>
            <a:t>zł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000" kern="1200" dirty="0"/>
            <a:t>styczeń-sierpień 2021    </a:t>
          </a:r>
          <a:r>
            <a:rPr lang="pl-PL" sz="2000" kern="12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27 835,71</a:t>
          </a:r>
          <a:r>
            <a:rPr lang="pl-PL" sz="2000" kern="1200" dirty="0">
              <a:solidFill>
                <a:srgbClr val="FF0000"/>
              </a:solidFill>
            </a:rPr>
            <a:t>  </a:t>
          </a:r>
          <a:r>
            <a:rPr lang="pl-PL" sz="2000" b="1" kern="1200" dirty="0"/>
            <a:t>zł </a:t>
          </a:r>
        </a:p>
      </dsp:txBody>
      <dsp:txXfrm>
        <a:off x="3423813" y="261930"/>
        <a:ext cx="4704185" cy="1568362"/>
      </dsp:txXfrm>
    </dsp:sp>
    <dsp:sp modelId="{D181A9E7-DAE0-45B9-BB67-74D1B918C4BA}">
      <dsp:nvSpPr>
        <dsp:cNvPr id="0" name=""/>
        <dsp:cNvSpPr/>
      </dsp:nvSpPr>
      <dsp:spPr>
        <a:xfrm>
          <a:off x="3727" y="536"/>
          <a:ext cx="3420086" cy="20911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Mazursko-Podlaskie Centrum Edukacji</a:t>
          </a:r>
        </a:p>
      </dsp:txBody>
      <dsp:txXfrm>
        <a:off x="105809" y="102618"/>
        <a:ext cx="3215922" cy="1886986"/>
      </dsp:txXfrm>
    </dsp:sp>
    <dsp:sp modelId="{B1DD2F00-BE50-4080-8505-84C6D0663C11}">
      <dsp:nvSpPr>
        <dsp:cNvPr id="0" name=""/>
        <dsp:cNvSpPr/>
      </dsp:nvSpPr>
      <dsp:spPr>
        <a:xfrm>
          <a:off x="3421684" y="2300801"/>
          <a:ext cx="5492624" cy="209115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000" kern="1200" dirty="0"/>
            <a:t>wrzesień-grudzień 2020  </a:t>
          </a:r>
          <a:r>
            <a:rPr lang="pl-PL" sz="2000" kern="12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73 144,68 </a:t>
          </a:r>
          <a:r>
            <a:rPr lang="pl-PL" sz="2000" kern="1200" dirty="0"/>
            <a:t>  zł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000" kern="1200" dirty="0"/>
            <a:t>styczeń-sierpień 2021       </a:t>
          </a:r>
          <a:r>
            <a:rPr lang="pl-PL" sz="2000" kern="12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148 260,48 </a:t>
          </a:r>
          <a:r>
            <a:rPr lang="pl-PL" sz="2000" kern="1200" dirty="0"/>
            <a:t> </a:t>
          </a:r>
          <a:r>
            <a:rPr lang="pl-PL" sz="2000" b="1" kern="1200" dirty="0"/>
            <a:t>zł</a:t>
          </a:r>
        </a:p>
      </dsp:txBody>
      <dsp:txXfrm>
        <a:off x="3421684" y="2562195"/>
        <a:ext cx="4708443" cy="1568362"/>
      </dsp:txXfrm>
    </dsp:sp>
    <dsp:sp modelId="{9332DF97-6A1E-490B-952F-F06A7233D216}">
      <dsp:nvSpPr>
        <dsp:cNvPr id="0" name=""/>
        <dsp:cNvSpPr/>
      </dsp:nvSpPr>
      <dsp:spPr>
        <a:xfrm>
          <a:off x="1598" y="2300801"/>
          <a:ext cx="3420086" cy="20911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Niepubliczna Terapeutyczna Szkoła Podstawowa „Dobry Start”</a:t>
          </a:r>
        </a:p>
      </dsp:txBody>
      <dsp:txXfrm>
        <a:off x="103680" y="2402883"/>
        <a:ext cx="3215922" cy="18869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E6EE00-70FF-4D98-A342-27DF90C64B69}">
      <dsp:nvSpPr>
        <dsp:cNvPr id="0" name=""/>
        <dsp:cNvSpPr/>
      </dsp:nvSpPr>
      <dsp:spPr>
        <a:xfrm rot="3671881">
          <a:off x="1904869" y="4729648"/>
          <a:ext cx="1189907" cy="61523"/>
        </a:xfrm>
        <a:custGeom>
          <a:avLst/>
          <a:gdLst/>
          <a:ahLst/>
          <a:cxnLst/>
          <a:rect l="0" t="0" r="0" b="0"/>
          <a:pathLst>
            <a:path>
              <a:moveTo>
                <a:pt x="0" y="30761"/>
              </a:moveTo>
              <a:lnTo>
                <a:pt x="1189907" y="30761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3B5E36-76FC-490D-8F58-3116E53A5A92}">
      <dsp:nvSpPr>
        <dsp:cNvPr id="0" name=""/>
        <dsp:cNvSpPr/>
      </dsp:nvSpPr>
      <dsp:spPr>
        <a:xfrm rot="1157246">
          <a:off x="2589451" y="3819611"/>
          <a:ext cx="1240561" cy="61523"/>
        </a:xfrm>
        <a:custGeom>
          <a:avLst/>
          <a:gdLst/>
          <a:ahLst/>
          <a:cxnLst/>
          <a:rect l="0" t="0" r="0" b="0"/>
          <a:pathLst>
            <a:path>
              <a:moveTo>
                <a:pt x="0" y="30761"/>
              </a:moveTo>
              <a:lnTo>
                <a:pt x="1240561" y="30761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5BBC43-7DF5-4C30-A431-C99E049DB0AD}">
      <dsp:nvSpPr>
        <dsp:cNvPr id="0" name=""/>
        <dsp:cNvSpPr/>
      </dsp:nvSpPr>
      <dsp:spPr>
        <a:xfrm rot="20383077">
          <a:off x="2591496" y="2774535"/>
          <a:ext cx="1057040" cy="61523"/>
        </a:xfrm>
        <a:custGeom>
          <a:avLst/>
          <a:gdLst/>
          <a:ahLst/>
          <a:cxnLst/>
          <a:rect l="0" t="0" r="0" b="0"/>
          <a:pathLst>
            <a:path>
              <a:moveTo>
                <a:pt x="0" y="30761"/>
              </a:moveTo>
              <a:lnTo>
                <a:pt x="1057040" y="30761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97724A-CA0D-468D-BB61-F82204C38633}">
      <dsp:nvSpPr>
        <dsp:cNvPr id="0" name=""/>
        <dsp:cNvSpPr/>
      </dsp:nvSpPr>
      <dsp:spPr>
        <a:xfrm rot="17927877">
          <a:off x="1905064" y="1861238"/>
          <a:ext cx="1188691" cy="61523"/>
        </a:xfrm>
        <a:custGeom>
          <a:avLst/>
          <a:gdLst/>
          <a:ahLst/>
          <a:cxnLst/>
          <a:rect l="0" t="0" r="0" b="0"/>
          <a:pathLst>
            <a:path>
              <a:moveTo>
                <a:pt x="0" y="30761"/>
              </a:moveTo>
              <a:lnTo>
                <a:pt x="1188691" y="30761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48C094-22DF-4C3F-8B22-316EAFDB5F5F}">
      <dsp:nvSpPr>
        <dsp:cNvPr id="0" name=""/>
        <dsp:cNvSpPr/>
      </dsp:nvSpPr>
      <dsp:spPr>
        <a:xfrm>
          <a:off x="39306" y="2024924"/>
          <a:ext cx="2608883" cy="2608883"/>
        </a:xfrm>
        <a:prstGeom prst="ellips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2D241-4A98-4EE9-8CB7-72680E4276D1}">
      <dsp:nvSpPr>
        <dsp:cNvPr id="0" name=""/>
        <dsp:cNvSpPr/>
      </dsp:nvSpPr>
      <dsp:spPr>
        <a:xfrm>
          <a:off x="2407254" y="1000"/>
          <a:ext cx="1460472" cy="1460472"/>
        </a:xfrm>
        <a:prstGeom prst="ellipse">
          <a:avLst/>
        </a:prstGeom>
        <a:solidFill>
          <a:schemeClr val="accent2">
            <a:shade val="50000"/>
            <a:hueOff val="-289471"/>
            <a:satOff val="3211"/>
            <a:lumOff val="1944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b="1" kern="1200" dirty="0">
              <a:latin typeface="Cambria Math" panose="02040503050406030204" pitchFamily="18" charset="0"/>
              <a:ea typeface="Cambria Math" panose="02040503050406030204" pitchFamily="18" charset="0"/>
            </a:rPr>
            <a:t>LO im. Jana Pawła II</a:t>
          </a:r>
        </a:p>
      </dsp:txBody>
      <dsp:txXfrm>
        <a:off x="2621135" y="214881"/>
        <a:ext cx="1032710" cy="1032710"/>
      </dsp:txXfrm>
    </dsp:sp>
    <dsp:sp modelId="{726B5145-9B1D-4A7E-9C57-E756AE38C2EA}">
      <dsp:nvSpPr>
        <dsp:cNvPr id="0" name=""/>
        <dsp:cNvSpPr/>
      </dsp:nvSpPr>
      <dsp:spPr>
        <a:xfrm>
          <a:off x="4013774" y="1000"/>
          <a:ext cx="2190709" cy="1460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100" kern="1200" dirty="0">
              <a:latin typeface="Cambria Math" panose="02040503050406030204" pitchFamily="18" charset="0"/>
              <a:ea typeface="Cambria Math" panose="02040503050406030204" pitchFamily="18" charset="0"/>
            </a:rPr>
            <a:t> 251 uczniów</a:t>
          </a:r>
        </a:p>
      </dsp:txBody>
      <dsp:txXfrm>
        <a:off x="4013774" y="1000"/>
        <a:ext cx="2190709" cy="1460472"/>
      </dsp:txXfrm>
    </dsp:sp>
    <dsp:sp modelId="{9FE9A424-E092-4281-A121-5AD26BC37835}">
      <dsp:nvSpPr>
        <dsp:cNvPr id="0" name=""/>
        <dsp:cNvSpPr/>
      </dsp:nvSpPr>
      <dsp:spPr>
        <a:xfrm>
          <a:off x="3570491" y="1638723"/>
          <a:ext cx="1460472" cy="1460472"/>
        </a:xfrm>
        <a:prstGeom prst="ellipse">
          <a:avLst/>
        </a:prstGeom>
        <a:solidFill>
          <a:schemeClr val="accent2">
            <a:shade val="50000"/>
            <a:hueOff val="-578942"/>
            <a:satOff val="6422"/>
            <a:lumOff val="3889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b="1" kern="1200" dirty="0">
              <a:latin typeface="Cambria Math" panose="02040503050406030204" pitchFamily="18" charset="0"/>
              <a:ea typeface="Cambria Math" panose="02040503050406030204" pitchFamily="18" charset="0"/>
            </a:rPr>
            <a:t>Zespół Szkół  Zawodowych</a:t>
          </a:r>
        </a:p>
      </dsp:txBody>
      <dsp:txXfrm>
        <a:off x="3784372" y="1852604"/>
        <a:ext cx="1032710" cy="1032710"/>
      </dsp:txXfrm>
    </dsp:sp>
    <dsp:sp modelId="{3462213D-9745-491D-B6D6-B098088D652C}">
      <dsp:nvSpPr>
        <dsp:cNvPr id="0" name=""/>
        <dsp:cNvSpPr/>
      </dsp:nvSpPr>
      <dsp:spPr>
        <a:xfrm>
          <a:off x="5177011" y="1638723"/>
          <a:ext cx="2190709" cy="1460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100" kern="1200" dirty="0">
              <a:latin typeface="Cambria Math" panose="02040503050406030204" pitchFamily="18" charset="0"/>
              <a:ea typeface="Cambria Math" panose="02040503050406030204" pitchFamily="18" charset="0"/>
            </a:rPr>
            <a:t>Technikum - 380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100" kern="1200" dirty="0">
              <a:latin typeface="Cambria Math" panose="02040503050406030204" pitchFamily="18" charset="0"/>
              <a:ea typeface="Cambria Math" panose="02040503050406030204" pitchFamily="18" charset="0"/>
            </a:rPr>
            <a:t> Branżowa Szkoła I stopnia - 163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100" kern="1200" dirty="0">
              <a:latin typeface="Cambria Math" panose="02040503050406030204" pitchFamily="18" charset="0"/>
              <a:ea typeface="Cambria Math" panose="02040503050406030204" pitchFamily="18" charset="0"/>
            </a:rPr>
            <a:t>Szkoła Policealna - 0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100" kern="1200" dirty="0">
              <a:latin typeface="Cambria Math" panose="02040503050406030204" pitchFamily="18" charset="0"/>
              <a:ea typeface="Cambria Math" panose="02040503050406030204" pitchFamily="18" charset="0"/>
            </a:rPr>
            <a:t>Liceum Ogólnokształcące Zaoczne  - 0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100" kern="1200" dirty="0">
              <a:latin typeface="Cambria Math" panose="02040503050406030204" pitchFamily="18" charset="0"/>
              <a:ea typeface="Cambria Math" panose="02040503050406030204" pitchFamily="18" charset="0"/>
            </a:rPr>
            <a:t> Branżowa Szkoła II stopnia - 0</a:t>
          </a:r>
        </a:p>
      </dsp:txBody>
      <dsp:txXfrm>
        <a:off x="5177011" y="1638723"/>
        <a:ext cx="2190709" cy="1460472"/>
      </dsp:txXfrm>
    </dsp:sp>
    <dsp:sp modelId="{E3062DE0-43B7-4E20-ADEA-BA29D1747100}">
      <dsp:nvSpPr>
        <dsp:cNvPr id="0" name=""/>
        <dsp:cNvSpPr/>
      </dsp:nvSpPr>
      <dsp:spPr>
        <a:xfrm>
          <a:off x="3744427" y="3582932"/>
          <a:ext cx="1575543" cy="1460472"/>
        </a:xfrm>
        <a:prstGeom prst="ellipse">
          <a:avLst/>
        </a:prstGeom>
        <a:solidFill>
          <a:schemeClr val="accent2">
            <a:shade val="50000"/>
            <a:hueOff val="-578942"/>
            <a:satOff val="6422"/>
            <a:lumOff val="3889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b="1" kern="1200" dirty="0">
              <a:latin typeface="Cambria Math" panose="02040503050406030204" pitchFamily="18" charset="0"/>
              <a:ea typeface="Cambria Math" panose="02040503050406030204" pitchFamily="18" charset="0"/>
            </a:rPr>
            <a:t>Zespół Placówek Edukacyjno-Wychowawczych</a:t>
          </a:r>
        </a:p>
      </dsp:txBody>
      <dsp:txXfrm>
        <a:off x="3975160" y="3796813"/>
        <a:ext cx="1114077" cy="1032710"/>
      </dsp:txXfrm>
    </dsp:sp>
    <dsp:sp modelId="{C2572BFA-EA27-4815-AEB3-CFFB6E30F657}">
      <dsp:nvSpPr>
        <dsp:cNvPr id="0" name=""/>
        <dsp:cNvSpPr/>
      </dsp:nvSpPr>
      <dsp:spPr>
        <a:xfrm>
          <a:off x="5322180" y="3582932"/>
          <a:ext cx="2363315" cy="1460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100" kern="1200" dirty="0">
              <a:latin typeface="Cambria Math" panose="02040503050406030204" pitchFamily="18" charset="0"/>
              <a:ea typeface="Cambria Math" panose="02040503050406030204" pitchFamily="18" charset="0"/>
            </a:rPr>
            <a:t>Oddział Przedszkolny - 14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100" kern="1200" dirty="0">
              <a:latin typeface="Cambria Math" panose="02040503050406030204" pitchFamily="18" charset="0"/>
              <a:ea typeface="Cambria Math" panose="02040503050406030204" pitchFamily="18" charset="0"/>
            </a:rPr>
            <a:t>Szkoła Podstawowa - 39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100" kern="1200" dirty="0">
              <a:latin typeface="Cambria Math" panose="02040503050406030204" pitchFamily="18" charset="0"/>
              <a:ea typeface="Cambria Math" panose="02040503050406030204" pitchFamily="18" charset="0"/>
            </a:rPr>
            <a:t>Szkoła Przysposabiająca do Pracy – 15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100" kern="1200" dirty="0">
              <a:latin typeface="Cambria Math" panose="02040503050406030204" pitchFamily="18" charset="0"/>
              <a:ea typeface="Cambria Math" panose="02040503050406030204" pitchFamily="18" charset="0"/>
            </a:rPr>
            <a:t>Wczesne wspomaganie - 94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100" kern="1200" dirty="0">
              <a:latin typeface="Cambria Math" panose="02040503050406030204" pitchFamily="18" charset="0"/>
              <a:ea typeface="Cambria Math" panose="02040503050406030204" pitchFamily="18" charset="0"/>
            </a:rPr>
            <a:t>Bursa Szkolna – 20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100" kern="1200" dirty="0">
              <a:latin typeface="Cambria Math" panose="02040503050406030204" pitchFamily="18" charset="0"/>
              <a:ea typeface="Cambria Math" panose="02040503050406030204" pitchFamily="18" charset="0"/>
            </a:rPr>
            <a:t>Internat - 16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100" kern="1200" dirty="0">
              <a:latin typeface="Cambria Math" panose="02040503050406030204" pitchFamily="18" charset="0"/>
              <a:ea typeface="Cambria Math" panose="02040503050406030204" pitchFamily="18" charset="0"/>
            </a:rPr>
            <a:t>Szkolne Schronisko Młodzieżowe - 30 miejsc</a:t>
          </a:r>
        </a:p>
      </dsp:txBody>
      <dsp:txXfrm>
        <a:off x="5322180" y="3582932"/>
        <a:ext cx="2363315" cy="1460472"/>
      </dsp:txXfrm>
    </dsp:sp>
    <dsp:sp modelId="{5E8EF543-68F6-40D3-BBA8-50F08FFA8258}">
      <dsp:nvSpPr>
        <dsp:cNvPr id="0" name=""/>
        <dsp:cNvSpPr/>
      </dsp:nvSpPr>
      <dsp:spPr>
        <a:xfrm>
          <a:off x="2408042" y="5191424"/>
          <a:ext cx="1460472" cy="1460472"/>
        </a:xfrm>
        <a:prstGeom prst="ellipse">
          <a:avLst/>
        </a:prstGeom>
        <a:solidFill>
          <a:schemeClr val="accent2">
            <a:shade val="50000"/>
            <a:hueOff val="-289471"/>
            <a:satOff val="3211"/>
            <a:lumOff val="1944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b="1" kern="1200" dirty="0">
              <a:latin typeface="Cambria Math" panose="02040503050406030204" pitchFamily="18" charset="0"/>
              <a:ea typeface="Cambria Math" panose="02040503050406030204" pitchFamily="18" charset="0"/>
            </a:rPr>
            <a:t>Poradnia Psychologiczno-Pedagogiczna</a:t>
          </a:r>
        </a:p>
      </dsp:txBody>
      <dsp:txXfrm>
        <a:off x="2621923" y="5405305"/>
        <a:ext cx="1032710" cy="10327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3869"/>
          </a:xfrm>
          <a:prstGeom prst="rect">
            <a:avLst/>
          </a:prstGeom>
        </p:spPr>
        <p:txBody>
          <a:bodyPr vert="horz" lIns="90590" tIns="45295" rIns="90590" bIns="45295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2"/>
            <a:ext cx="2946400" cy="493869"/>
          </a:xfrm>
          <a:prstGeom prst="rect">
            <a:avLst/>
          </a:prstGeom>
        </p:spPr>
        <p:txBody>
          <a:bodyPr vert="horz" lIns="90590" tIns="45295" rIns="90590" bIns="45295" rtlCol="0"/>
          <a:lstStyle>
            <a:lvl1pPr algn="r">
              <a:defRPr sz="1200"/>
            </a:lvl1pPr>
          </a:lstStyle>
          <a:p>
            <a:fld id="{4DD6F380-6DEE-4C36-9A33-52C4C7FDE9F0}" type="datetimeFigureOut">
              <a:rPr lang="pl-PL" smtClean="0"/>
              <a:t>11.10.2021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90" tIns="45295" rIns="90590" bIns="45295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3" y="4747759"/>
            <a:ext cx="5438775" cy="3884673"/>
          </a:xfrm>
          <a:prstGeom prst="rect">
            <a:avLst/>
          </a:prstGeom>
        </p:spPr>
        <p:txBody>
          <a:bodyPr vert="horz" lIns="90590" tIns="45295" rIns="90590" bIns="45295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2447"/>
            <a:ext cx="2946400" cy="493869"/>
          </a:xfrm>
          <a:prstGeom prst="rect">
            <a:avLst/>
          </a:prstGeom>
        </p:spPr>
        <p:txBody>
          <a:bodyPr vert="horz" lIns="90590" tIns="45295" rIns="90590" bIns="45295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372447"/>
            <a:ext cx="2946400" cy="493869"/>
          </a:xfrm>
          <a:prstGeom prst="rect">
            <a:avLst/>
          </a:prstGeom>
        </p:spPr>
        <p:txBody>
          <a:bodyPr vert="horz" lIns="90590" tIns="45295" rIns="90590" bIns="45295" rtlCol="0" anchor="b"/>
          <a:lstStyle>
            <a:lvl1pPr algn="r">
              <a:defRPr sz="1200"/>
            </a:lvl1pPr>
          </a:lstStyle>
          <a:p>
            <a:fld id="{298F5C2A-6882-43FA-B644-CA59CC1132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0615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F5C2A-6882-43FA-B644-CA59CC113269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0891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F5C2A-6882-43FA-B644-CA59CC113269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8224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F5C2A-6882-43FA-B644-CA59CC113269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7001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4DFE5D-E123-4A40-B394-5DCC9DB49F8E}" type="datetimeFigureOut">
              <a:rPr lang="pl-PL" smtClean="0"/>
              <a:pPr>
                <a:defRPr/>
              </a:pPr>
              <a:t>11.10.2021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pPr>
              <a:defRPr/>
            </a:pPr>
            <a:fld id="{6CB8B0C5-2875-447B-AC2C-19879BE2C9E1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4335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315526-D698-4394-BDFF-AFB5183670E8}" type="datetimeFigureOut">
              <a:rPr lang="pl-PL" smtClean="0"/>
              <a:pPr>
                <a:defRPr/>
              </a:pPr>
              <a:t>11.10.2021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15FEF5-4934-48F2-B4DB-FC305CD9BE1C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1189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BF6315-350E-4E57-A6CC-21889CDDDD97}" type="datetimeFigureOut">
              <a:rPr lang="pl-PL" smtClean="0"/>
              <a:pPr>
                <a:defRPr/>
              </a:pPr>
              <a:t>11.10.2021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3E8477-8C6E-480A-B4D5-0B5BB546D101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0552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F29FEC-DBEF-42AE-901A-8842CE4E48E9}" type="datetimeFigureOut">
              <a:rPr lang="pl-PL" smtClean="0"/>
              <a:pPr>
                <a:defRPr/>
              </a:pPr>
              <a:t>11.10.2021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CE4F1E-8463-447B-9586-77F12E19D872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1092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3E1F00BC-68A5-491F-AF6F-45F2F6DCCA2B}" type="datetimeFigureOut">
              <a:rPr lang="pl-PL" smtClean="0"/>
              <a:pPr>
                <a:defRPr/>
              </a:pPr>
              <a:t>11.10.2021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A39D2CF1-ACD7-49F8-B999-F6A1FCAE1AA5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448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534320-64C7-4224-8A8D-AB7286CCB465}" type="datetimeFigureOut">
              <a:rPr lang="pl-PL" smtClean="0"/>
              <a:pPr>
                <a:defRPr/>
              </a:pPr>
              <a:t>11.10.2021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ECF92D-E1DC-423E-98B6-E72E120D8E5D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4472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7560B0-1F22-4D1C-BD62-9165915CB314}" type="datetimeFigureOut">
              <a:rPr lang="pl-PL" smtClean="0"/>
              <a:pPr>
                <a:defRPr/>
              </a:pPr>
              <a:t>11.10.2021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BEA28C-AB3B-4D74-A897-3108557A261F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8533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4DF2D642-FB07-4DE2-A63B-E5A3A2F76DF4}" type="datetimeFigureOut">
              <a:rPr lang="pl-PL" smtClean="0"/>
              <a:pPr>
                <a:defRPr/>
              </a:pPr>
              <a:t>11.10.2021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460897-9979-4D28-BD51-B9BE33751AC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1901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3CEA19-7ADA-4E46-83EF-4500135B2901}" type="datetimeFigureOut">
              <a:rPr lang="pl-PL" smtClean="0"/>
              <a:pPr>
                <a:defRPr/>
              </a:pPr>
              <a:t>11.10.2021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44711-5F30-41E9-9186-835AFDE22844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7604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EF1CE9-5856-47CF-B106-E046A16D6CCD}" type="datetimeFigureOut">
              <a:rPr lang="pl-PL" smtClean="0"/>
              <a:pPr>
                <a:defRPr/>
              </a:pPr>
              <a:t>11.10.2021</a:t>
            </a:fld>
            <a:endParaRPr lang="pl-P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97B8F5-6A44-41B1-B6E6-AAFAFF485AB6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3109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B633A2-652D-4358-A829-B901C0F286A4}" type="datetimeFigureOut">
              <a:rPr lang="pl-PL" smtClean="0"/>
              <a:pPr>
                <a:defRPr/>
              </a:pPr>
              <a:t>11.10.2021</a:t>
            </a:fld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D196C7-4EAD-4291-943D-ED1E9E5FC486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8172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CBC6F603-FBEC-4D1F-8ADA-1701330DE20F}" type="datetimeFigureOut">
              <a:rPr lang="pl-PL" smtClean="0"/>
              <a:pPr>
                <a:defRPr/>
              </a:pPr>
              <a:t>11.10.2021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2328F647-15DA-4FEB-BBA8-189DDD536EC1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673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chart" Target="../charts/chart6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chart" Target="../charts/chart1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chart" Target="../charts/chart2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chart" Target="../charts/chart3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chart" Target="../charts/chart4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chart" Target="../charts/chart5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6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574998"/>
            <a:ext cx="8464996" cy="2016224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l-PL" sz="4000" b="1" cap="all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Informacja o stanie realizacji zadań oświatowych </a:t>
            </a:r>
            <a:br>
              <a:rPr lang="pl-PL" sz="4000" b="1" cap="all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4000" b="1" cap="all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 roku szkolnym 2020/2021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1640" y="5949280"/>
            <a:ext cx="6400800" cy="642938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  <a:defRPr/>
            </a:pPr>
            <a:r>
              <a:rPr lang="pl-PL" cap="all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Gołdap, październik 2021</a:t>
            </a:r>
          </a:p>
        </p:txBody>
      </p:sp>
      <p:pic>
        <p:nvPicPr>
          <p:cNvPr id="13317" name="Picture 5" descr="200px-POL_powiat_go%C5%82dapski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7864" y="2780928"/>
            <a:ext cx="1905000" cy="211455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-24008" y="163472"/>
            <a:ext cx="9217024" cy="1609344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0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Wysokość subwencji oświatowej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3625988"/>
              </p:ext>
            </p:extLst>
          </p:nvPr>
        </p:nvGraphicFramePr>
        <p:xfrm>
          <a:off x="290664" y="1437364"/>
          <a:ext cx="8587680" cy="5231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1934891721"/>
              </p:ext>
            </p:extLst>
          </p:nvPr>
        </p:nvGraphicFramePr>
        <p:xfrm>
          <a:off x="179512" y="1629678"/>
          <a:ext cx="8554816" cy="4847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764631773"/>
      </p:ext>
    </p:extLst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568104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20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Skala porównawcza dla powiatu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6459797"/>
              </p:ext>
            </p:extLst>
          </p:nvPr>
        </p:nvGraphicFramePr>
        <p:xfrm>
          <a:off x="669856" y="756745"/>
          <a:ext cx="7786112" cy="584243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946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0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0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9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85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76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Lata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Liczba uczniów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+/- do poprzedniego roku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Wysokość subwencji 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+/- do poprzedniego roku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29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2006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1458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----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6 925 986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----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6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2007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1461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7 561 822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+635 836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6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2008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1364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-97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7 503 554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826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-58 568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7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2009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1338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-26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7 921 723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+418 169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7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1245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-93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8 094 010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+172 284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7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1228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-17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8 688 336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+594 326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7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1178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-50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8 705 312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+ 16 976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7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1100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- 78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9 014 000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+ 308 688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17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1051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- 49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9 046 843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+ 32 843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17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2015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970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- 81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8 557 759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- 489 082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17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868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- 102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8 199 772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- 357 987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17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866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- 2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8 430 291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+ 230 519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17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703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- 163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8 144 892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- 285 399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17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748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+ 45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9 240 932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+ 1 096 040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17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1063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+ 315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10 958 224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+ 1 717 292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17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909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- 154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11 271403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+ 313 179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284793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5479315"/>
      </p:ext>
    </p:extLst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686800" cy="8382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6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Wydatki szkół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1064401"/>
              </p:ext>
            </p:extLst>
          </p:nvPr>
        </p:nvGraphicFramePr>
        <p:xfrm>
          <a:off x="290312" y="1628802"/>
          <a:ext cx="8576000" cy="341774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440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4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4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67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445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Szkoła/placówka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Wysokość wydatków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Razem rok szkolny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2020/2021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93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wrzesień – grudzień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2020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styczeń – sierpień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2021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4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Liceum Ogólnokształcące im. Jana Pawła II 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912 816,35 zł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1 847 789,96 zł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2 760 606,31 zł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4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Zespół Szkół  Zawodowych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1 953 863,67 zł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4 017 854,11 zł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5 971 717,78 zł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4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Zespół Placówek Edukacyjno-Wychowawczych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2 039 629,41 zł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4 092 339,05 zł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6 131 968,46 zł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4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Poradnia Psychologiczno – Pedagogiczna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265 159,83 zł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aseline="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545 398,59 zł</a:t>
                      </a: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810 558,42 zł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4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RAZEM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5 171 469,26 zł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10 503 381,71 zł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15 674 850,97 zł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426279"/>
      </p:ext>
    </p:extLst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328080" y="476672"/>
            <a:ext cx="8686800" cy="8382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0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 tym dodatki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0476673"/>
              </p:ext>
            </p:extLst>
          </p:nvPr>
        </p:nvGraphicFramePr>
        <p:xfrm>
          <a:off x="328080" y="1772816"/>
          <a:ext cx="8618224" cy="383152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731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40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688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Szkoła/placówka</a:t>
                      </a:r>
                      <a:endParaRPr lang="pl-PL" sz="120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Wysokość dodatków:</a:t>
                      </a:r>
                      <a:endParaRPr lang="pl-PL" sz="12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Razem rok szkolny</a:t>
                      </a:r>
                      <a:endParaRPr lang="pl-PL" sz="120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2020/2021</a:t>
                      </a:r>
                      <a:endParaRPr lang="pl-PL" sz="120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75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funkcyjny</a:t>
                      </a:r>
                      <a:endParaRPr lang="pl-PL" sz="12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motywacyjny</a:t>
                      </a:r>
                      <a:endParaRPr lang="pl-PL" sz="12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za warunki pracy</a:t>
                      </a:r>
                      <a:endParaRPr lang="pl-PL" sz="12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Liceum Ogólnokształcące im. Jana Pawła II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53 111,28 zł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9 584,25  zł 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---------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62 695,52  zł 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7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Zespół Szkół  Zawodowych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200" baseline="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aseline="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44 235,00 zł</a:t>
                      </a: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39 811,49  zł 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---------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84 046,49  zł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Zespół Placówek Edukacyjno-Wychowawczych 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106 057,04  zł 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22 790,43 zł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203 668,43  zł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332 515,90  zł 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87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Poradnia Psychologiczno – Pedagogiczna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12 155,32  zł 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20 960,57  zł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13 172,37 zł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aseline="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46 288,26 zł</a:t>
                      </a: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RAZEM</a:t>
                      </a:r>
                      <a:endParaRPr lang="pl-PL" sz="12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  <a:endParaRPr lang="pl-PL" sz="12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215 558,64   zł</a:t>
                      </a:r>
                      <a:endParaRPr lang="pl-PL" sz="120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baseline="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93 146,74  </a:t>
                      </a:r>
                      <a:r>
                        <a:rPr lang="pl-PL" sz="1200" b="1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zł</a:t>
                      </a:r>
                      <a:endParaRPr lang="pl-PL" sz="120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216 840,80 zł</a:t>
                      </a:r>
                      <a:endParaRPr lang="pl-PL" sz="120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525 546,17  zł</a:t>
                      </a:r>
                      <a:endParaRPr lang="pl-PL" sz="120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8760692"/>
      </p:ext>
    </p:extLst>
  </p:cSld>
  <p:clrMapOvr>
    <a:masterClrMapping/>
  </p:clrMapOvr>
  <p:transition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395536" y="226876"/>
            <a:ext cx="8686800" cy="8382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Dotacje dla szkół niepublicznych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726322"/>
              </p:ext>
            </p:extLst>
          </p:nvPr>
        </p:nvGraphicFramePr>
        <p:xfrm>
          <a:off x="539552" y="2060848"/>
          <a:ext cx="7678688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53520780"/>
              </p:ext>
            </p:extLst>
          </p:nvPr>
        </p:nvGraphicFramePr>
        <p:xfrm>
          <a:off x="107504" y="1412776"/>
          <a:ext cx="8915908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965679389"/>
      </p:ext>
    </p:extLst>
  </p:cSld>
  <p:clrMapOvr>
    <a:masterClrMapping/>
  </p:clrMapOvr>
  <p:transition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844824"/>
            <a:ext cx="8229600" cy="324036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sz="60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Wyniki egzaminu ÓSMOKLASISTY</a:t>
            </a:r>
          </a:p>
        </p:txBody>
      </p:sp>
    </p:spTree>
  </p:cSld>
  <p:clrMapOvr>
    <a:masterClrMapping/>
  </p:clrMapOvr>
  <p:transition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86409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sz="2800" b="1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Średni wynik egzaminu w ZPEW – 46,1 %</a:t>
            </a:r>
          </a:p>
        </p:txBody>
      </p:sp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val="1308288265"/>
              </p:ext>
            </p:extLst>
          </p:nvPr>
        </p:nvGraphicFramePr>
        <p:xfrm>
          <a:off x="1187624" y="1385170"/>
          <a:ext cx="712879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2981163"/>
      </p:ext>
    </p:extLst>
  </p:cSld>
  <p:clrMapOvr>
    <a:masterClrMapping/>
  </p:clrMapOvr>
  <p:transition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700808"/>
            <a:ext cx="8229600" cy="2944341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sz="60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Wyniki egzaminu maturalnego </a:t>
            </a:r>
            <a:br>
              <a:rPr lang="pl-PL" sz="60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60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 powiecie</a:t>
            </a:r>
          </a:p>
        </p:txBody>
      </p:sp>
    </p:spTree>
    <p:extLst>
      <p:ext uri="{BB962C8B-B14F-4D97-AF65-F5344CB8AC3E}">
        <p14:creationId xmlns:p14="http://schemas.microsoft.com/office/powerpoint/2010/main" val="3920482228"/>
      </p:ext>
    </p:extLst>
  </p:cSld>
  <p:clrMapOvr>
    <a:masterClrMapping/>
  </p:clrMapOvr>
  <p:transition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9228" y="332656"/>
            <a:ext cx="82296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sz="2400" b="1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Populacja zdających egzamin w 2020 roku</a:t>
            </a:r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3824781925"/>
              </p:ext>
            </p:extLst>
          </p:nvPr>
        </p:nvGraphicFramePr>
        <p:xfrm>
          <a:off x="467544" y="1475656"/>
          <a:ext cx="7992888" cy="4928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4698392"/>
      </p:ext>
    </p:extLst>
  </p:cSld>
  <p:clrMapOvr>
    <a:masterClrMapping/>
  </p:clrMapOvr>
  <p:transition>
    <p:wedg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Wyniki egzaminu maturalnego przeprowadzonego w 2021 r.</a:t>
            </a:r>
            <a:b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(po poprawkach)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600B289C-05AE-435D-9A97-5DA533B9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130332"/>
              </p:ext>
            </p:extLst>
          </p:nvPr>
        </p:nvGraphicFramePr>
        <p:xfrm>
          <a:off x="251520" y="1547664"/>
          <a:ext cx="8496942" cy="4329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58914">
                  <a:extLst>
                    <a:ext uri="{9D8B030D-6E8A-4147-A177-3AD203B41FA5}">
                      <a16:colId xmlns:a16="http://schemas.microsoft.com/office/drawing/2014/main" val="198884636"/>
                    </a:ext>
                  </a:extLst>
                </a:gridCol>
                <a:gridCol w="838773">
                  <a:extLst>
                    <a:ext uri="{9D8B030D-6E8A-4147-A177-3AD203B41FA5}">
                      <a16:colId xmlns:a16="http://schemas.microsoft.com/office/drawing/2014/main" val="1528638503"/>
                    </a:ext>
                  </a:extLst>
                </a:gridCol>
                <a:gridCol w="838773">
                  <a:extLst>
                    <a:ext uri="{9D8B030D-6E8A-4147-A177-3AD203B41FA5}">
                      <a16:colId xmlns:a16="http://schemas.microsoft.com/office/drawing/2014/main" val="1509147048"/>
                    </a:ext>
                  </a:extLst>
                </a:gridCol>
                <a:gridCol w="982936">
                  <a:extLst>
                    <a:ext uri="{9D8B030D-6E8A-4147-A177-3AD203B41FA5}">
                      <a16:colId xmlns:a16="http://schemas.microsoft.com/office/drawing/2014/main" val="384930519"/>
                    </a:ext>
                  </a:extLst>
                </a:gridCol>
                <a:gridCol w="838773">
                  <a:extLst>
                    <a:ext uri="{9D8B030D-6E8A-4147-A177-3AD203B41FA5}">
                      <a16:colId xmlns:a16="http://schemas.microsoft.com/office/drawing/2014/main" val="2394810957"/>
                    </a:ext>
                  </a:extLst>
                </a:gridCol>
                <a:gridCol w="838773">
                  <a:extLst>
                    <a:ext uri="{9D8B030D-6E8A-4147-A177-3AD203B41FA5}">
                      <a16:colId xmlns:a16="http://schemas.microsoft.com/office/drawing/2014/main" val="2811039730"/>
                    </a:ext>
                  </a:extLst>
                </a:gridCol>
              </a:tblGrid>
              <a:tr h="211557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Nazwa szkoły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typ placówki</a:t>
                      </a:r>
                      <a:br>
                        <a:rPr lang="pl-PL" sz="10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</a:b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rodzaj placówki</a:t>
                      </a:r>
                      <a:br>
                        <a:rPr lang="pl-PL" sz="10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</a:b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br>
                        <a:rPr lang="pl-PL" sz="10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</a:br>
                      <a:r>
                        <a:rPr lang="pl-PL" sz="10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Otrzymali świadectwo dojrzałości - liczba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br>
                        <a:rPr lang="pl-PL" sz="10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</a:br>
                      <a:r>
                        <a:rPr lang="pl-PL" sz="10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Liczba zdających, którzy przystąpili do wszystkich egzaminów wymaganych</a:t>
                      </a:r>
                      <a:br>
                        <a:rPr lang="pl-PL" sz="10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</a:b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br>
                        <a:rPr lang="pl-PL" sz="10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</a:br>
                      <a:r>
                        <a:rPr lang="pl-PL" sz="10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Zdawalność (%) 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409462"/>
                  </a:ext>
                </a:extLst>
              </a:tr>
              <a:tr h="73801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TECHNIKUM W ZESPOLE SZKÓŁ ZAWODOWYCH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technikum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dla młodzieży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31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45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69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675098"/>
                  </a:ext>
                </a:extLst>
              </a:tr>
              <a:tr h="73801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LICEUM OGÓLNOKSZTAŁCĄCE IM. JANA PAWŁA II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liceum ogólnokształcące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dla młodzieży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60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61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98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383751"/>
                  </a:ext>
                </a:extLst>
              </a:tr>
              <a:tr h="73801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LICEUM OGÓLNOKSZTAŁCĄCE ZAOCZNE MAZURSKO-PODLASKIEGO CENTRUM EDUKACJI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liceum ogólnokształcące zaoczne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dla dorosłych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14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0328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0940446"/>
      </p:ext>
    </p:extLst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836712"/>
            <a:ext cx="8757471" cy="496855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sz="38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Obowiązek sporządzania i przedstawienia niniejszej informacji Radzie Powiatu</a:t>
            </a:r>
            <a:br>
              <a:rPr lang="pl-PL" sz="38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38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wynika z dyspozycji art. 11 ust. 7</a:t>
            </a:r>
            <a:br>
              <a:rPr lang="pl-PL" sz="38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38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ustawy z dnia 14 grudnia 2016 r. </a:t>
            </a:r>
            <a:br>
              <a:rPr lang="pl-PL" sz="38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38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 Prawo oświatowe </a:t>
            </a:r>
            <a:br>
              <a:rPr lang="pl-PL" sz="38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38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(Dz. U. z 2021 r., poz. 1082) </a:t>
            </a:r>
            <a:endParaRPr lang="pl-PL" sz="3800" cap="all" dirty="0">
              <a:solidFill>
                <a:schemeClr val="accent3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2190895950"/>
              </p:ext>
            </p:extLst>
          </p:nvPr>
        </p:nvGraphicFramePr>
        <p:xfrm>
          <a:off x="971600" y="1412776"/>
          <a:ext cx="748883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ytuł 1"/>
          <p:cNvSpPr txBox="1">
            <a:spLocks/>
          </p:cNvSpPr>
          <p:nvPr/>
        </p:nvSpPr>
        <p:spPr>
          <a:xfrm>
            <a:off x="601216" y="69269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0" kern="1200" cap="all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Zdawalność egzaminu maturalnego w powiecie w procentach</a:t>
            </a:r>
          </a:p>
        </p:txBody>
      </p:sp>
    </p:spTree>
  </p:cSld>
  <p:clrMapOvr>
    <a:masterClrMapping/>
  </p:clrMapOvr>
  <p:transition>
    <p:wedg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2286000"/>
            <a:ext cx="8856984" cy="150304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l-PL" sz="60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Wyniki egzaminu zawodowego</a:t>
            </a:r>
          </a:p>
        </p:txBody>
      </p:sp>
    </p:spTree>
  </p:cSld>
  <p:clrMapOvr>
    <a:masterClrMapping/>
  </p:clrMapOvr>
  <p:transition>
    <p:wedg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328256" y="764704"/>
            <a:ext cx="8492216" cy="50405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pl-PL" sz="2200" b="1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Egzamin potwierdzający kwalifikacje w zawodzie</a:t>
            </a:r>
            <a:b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Berlin Sans FB" pitchFamily="34" charset="0"/>
              </a:rPr>
            </a:br>
            <a:endParaRPr lang="pl-PL" sz="2000" b="1" dirty="0">
              <a:solidFill>
                <a:schemeClr val="accent3">
                  <a:lumMod val="50000"/>
                </a:schemeClr>
              </a:solidFill>
              <a:latin typeface="Berlin Sans FB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243210"/>
              </p:ext>
            </p:extLst>
          </p:nvPr>
        </p:nvGraphicFramePr>
        <p:xfrm>
          <a:off x="328256" y="2132856"/>
          <a:ext cx="8348201" cy="20219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5432">
                  <a:extLst>
                    <a:ext uri="{9D8B030D-6E8A-4147-A177-3AD203B41FA5}">
                      <a16:colId xmlns:a16="http://schemas.microsoft.com/office/drawing/2014/main" val="3434142456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1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7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2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85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Szkoła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</a:rPr>
                        <a:t>Kod</a:t>
                      </a:r>
                      <a:endParaRPr lang="pl-PL" sz="12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</a:rPr>
                        <a:t>Nazwa kwalifikacji</a:t>
                      </a:r>
                      <a:endParaRPr lang="pl-PL" sz="12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Liczba zdających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Otrzymali certyfikat kwalifikacji zawodowych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812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Technikum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HGT.07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Przygotowanie imprez i usług turystycznych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13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46,2%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812"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SPL.01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Obsługa magazynów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37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91,9%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ytuł 1"/>
          <p:cNvSpPr txBox="1">
            <a:spLocks/>
          </p:cNvSpPr>
          <p:nvPr/>
        </p:nvSpPr>
        <p:spPr>
          <a:xfrm>
            <a:off x="2195736" y="1484784"/>
            <a:ext cx="47525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0" kern="1200" cap="all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czerwiec-lipiec 2021 podstawa programowa 2019</a:t>
            </a:r>
            <a:b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Berlin Sans FB" pitchFamily="34" charset="0"/>
              </a:rPr>
            </a:br>
            <a:endParaRPr lang="pl-PL" sz="2000" b="1" dirty="0">
              <a:solidFill>
                <a:schemeClr val="accent3">
                  <a:lumMod val="50000"/>
                </a:schemeClr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109969"/>
      </p:ext>
    </p:extLst>
  </p:cSld>
  <p:clrMapOvr>
    <a:masterClrMapping/>
  </p:clrMapOvr>
  <p:transition>
    <p:wedg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328256" y="764704"/>
            <a:ext cx="8492216" cy="50405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pl-PL" sz="2200" b="1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Egzamin potwierdzający kwalifikacje w zawodzie </a:t>
            </a:r>
            <a:b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Berlin Sans FB" pitchFamily="34" charset="0"/>
              </a:rPr>
            </a:br>
            <a:endParaRPr lang="pl-PL" sz="2000" b="1" dirty="0">
              <a:solidFill>
                <a:schemeClr val="accent3">
                  <a:lumMod val="50000"/>
                </a:schemeClr>
              </a:solidFill>
              <a:latin typeface="Berlin Sans FB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759773"/>
              </p:ext>
            </p:extLst>
          </p:nvPr>
        </p:nvGraphicFramePr>
        <p:xfrm>
          <a:off x="328256" y="2132856"/>
          <a:ext cx="8348201" cy="34952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3424">
                  <a:extLst>
                    <a:ext uri="{9D8B030D-6E8A-4147-A177-3AD203B41FA5}">
                      <a16:colId xmlns:a16="http://schemas.microsoft.com/office/drawing/2014/main" val="133502232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9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7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2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85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Szkoła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</a:rPr>
                        <a:t>Kod</a:t>
                      </a:r>
                      <a:endParaRPr lang="pl-PL" sz="12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</a:rPr>
                        <a:t>Nazwa kwalifikacji</a:t>
                      </a:r>
                      <a:endParaRPr lang="pl-PL" sz="12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Liczba zdających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Otrzymali certyfikat kwalifikacji zawodowych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812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Technikum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EE.08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Montaż i eksploatacja systemów komputerowych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24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36,4%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812"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TG.07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Sporządzanie potraw i napojów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87,5%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67565068"/>
                  </a:ext>
                </a:extLst>
              </a:tr>
              <a:tr h="473812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Szkoła Branżowa </a:t>
                      </a:r>
                      <a:br>
                        <a:rPr lang="pl-PL" sz="12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pl-PL" sz="12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 stopnia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AU.20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Prowadzenie sprzedaży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0%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69756082"/>
                  </a:ext>
                </a:extLst>
              </a:tr>
              <a:tr h="473812"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MG.18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Diagnozowanie i naprawa podzespołów </a:t>
                      </a:r>
                      <a:b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 zespołów pojazdów samochodowych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66,7%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3812"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TG.07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Sporządzanie potraw i napojów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50%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988897327"/>
                  </a:ext>
                </a:extLst>
              </a:tr>
            </a:tbl>
          </a:graphicData>
        </a:graphic>
      </p:graphicFrame>
      <p:sp>
        <p:nvSpPr>
          <p:cNvPr id="5" name="Tytuł 1"/>
          <p:cNvSpPr txBox="1">
            <a:spLocks/>
          </p:cNvSpPr>
          <p:nvPr/>
        </p:nvSpPr>
        <p:spPr>
          <a:xfrm>
            <a:off x="2195736" y="1484784"/>
            <a:ext cx="47525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0" kern="1200" cap="all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czerwiec-lipiec 2021 podstawa programowa 2017</a:t>
            </a:r>
            <a:b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Berlin Sans FB" pitchFamily="34" charset="0"/>
              </a:rPr>
            </a:br>
            <a:endParaRPr lang="pl-PL" sz="2000" b="1" dirty="0">
              <a:solidFill>
                <a:schemeClr val="accent3">
                  <a:lumMod val="50000"/>
                </a:schemeClr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176925"/>
      </p:ext>
    </p:extLst>
  </p:cSld>
  <p:clrMapOvr>
    <a:masterClrMapping/>
  </p:clrMapOvr>
  <p:transition>
    <p:wedg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328256" y="764704"/>
            <a:ext cx="8492216" cy="50405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pl-PL" sz="2200" b="1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Egzamin potwierdzający kwalifikacje w zawodzie </a:t>
            </a:r>
            <a:b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Berlin Sans FB" pitchFamily="34" charset="0"/>
              </a:rPr>
            </a:br>
            <a:endParaRPr lang="pl-PL" sz="2000" b="1" dirty="0">
              <a:solidFill>
                <a:schemeClr val="accent3">
                  <a:lumMod val="50000"/>
                </a:schemeClr>
              </a:solidFill>
              <a:latin typeface="Berlin Sans FB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195804"/>
              </p:ext>
            </p:extLst>
          </p:nvPr>
        </p:nvGraphicFramePr>
        <p:xfrm>
          <a:off x="328256" y="2132856"/>
          <a:ext cx="8348201" cy="30214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3424">
                  <a:extLst>
                    <a:ext uri="{9D8B030D-6E8A-4147-A177-3AD203B41FA5}">
                      <a16:colId xmlns:a16="http://schemas.microsoft.com/office/drawing/2014/main" val="133502232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9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7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2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85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Szkoła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</a:rPr>
                        <a:t>Kod</a:t>
                      </a:r>
                      <a:endParaRPr lang="pl-PL" sz="12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</a:rPr>
                        <a:t>Nazwa kwalifikacji</a:t>
                      </a:r>
                      <a:endParaRPr lang="pl-PL" sz="12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Liczba zdających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Otrzymali certyfikat kwalifikacji zawodowych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812">
                <a:tc row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Technikum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AU.32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Organizacja transportu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25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64%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812"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EE.09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Programowanie, tworzenie i administrowanie stronami internetowymi i bazami danych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11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25%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67565068"/>
                  </a:ext>
                </a:extLst>
              </a:tr>
              <a:tr h="473812"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TG.07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Sporządzanie potraw i napojów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77481248"/>
                  </a:ext>
                </a:extLst>
              </a:tr>
              <a:tr h="473812"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TG.16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Organizacja żywienia i usług gastronomicznych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38591013"/>
                  </a:ext>
                </a:extLst>
              </a:tr>
            </a:tbl>
          </a:graphicData>
        </a:graphic>
      </p:graphicFrame>
      <p:sp>
        <p:nvSpPr>
          <p:cNvPr id="5" name="Tytuł 1"/>
          <p:cNvSpPr txBox="1">
            <a:spLocks/>
          </p:cNvSpPr>
          <p:nvPr/>
        </p:nvSpPr>
        <p:spPr>
          <a:xfrm>
            <a:off x="2195736" y="1484784"/>
            <a:ext cx="47525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0" kern="1200" cap="all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Styczeń-luty 2021 podstawa programowa 2017</a:t>
            </a:r>
            <a:b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Berlin Sans FB" pitchFamily="34" charset="0"/>
              </a:rPr>
            </a:br>
            <a:endParaRPr lang="pl-PL" sz="2000" b="1" dirty="0">
              <a:solidFill>
                <a:schemeClr val="accent3">
                  <a:lumMod val="50000"/>
                </a:schemeClr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042601"/>
      </p:ext>
    </p:extLst>
  </p:cSld>
  <p:clrMapOvr>
    <a:masterClrMapping/>
  </p:clrMapOvr>
  <p:transition>
    <p:wedg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2420888"/>
            <a:ext cx="8229600" cy="172819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sz="60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Dziękuję za uwagę …</a:t>
            </a:r>
          </a:p>
        </p:txBody>
      </p:sp>
    </p:spTree>
    <p:extLst>
      <p:ext uri="{BB962C8B-B14F-4D97-AF65-F5344CB8AC3E}">
        <p14:creationId xmlns:p14="http://schemas.microsoft.com/office/powerpoint/2010/main" val="2443599478"/>
      </p:ext>
    </p:extLst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686800" cy="8382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l-PL" sz="40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Akty prawne określające zadania oświatowe powiatu</a:t>
            </a:r>
            <a:r>
              <a:rPr lang="pl-PL" sz="48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</a:p>
        </p:txBody>
      </p:sp>
      <p:sp>
        <p:nvSpPr>
          <p:cNvPr id="4" name="Tytuł 1"/>
          <p:cNvSpPr>
            <a:spLocks noGrp="1"/>
          </p:cNvSpPr>
          <p:nvPr>
            <p:ph idx="1"/>
          </p:nvPr>
        </p:nvSpPr>
        <p:spPr>
          <a:xfrm>
            <a:off x="107504" y="2492896"/>
            <a:ext cx="8884096" cy="4248472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 typeface="Arial" pitchFamily="34" charset="0"/>
              <a:buNone/>
              <a:defRPr/>
            </a:pPr>
            <a:br>
              <a:rPr lang="pl-PL" sz="28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40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ustawa o samorządzie powiatowym </a:t>
            </a:r>
          </a:p>
          <a:p>
            <a:pPr algn="ctr" eaLnBrk="1" hangingPunct="1">
              <a:buFont typeface="Arial" pitchFamily="34" charset="0"/>
              <a:buNone/>
              <a:defRPr/>
            </a:pPr>
            <a:r>
              <a:rPr lang="pl-PL" sz="40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(Dz. U. z 2020 r., poz. 920)</a:t>
            </a:r>
            <a:r>
              <a:rPr lang="pl-PL" sz="4000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br>
              <a:rPr lang="pl-PL" sz="40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40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ustawa Karta Nauczyciela </a:t>
            </a:r>
          </a:p>
          <a:p>
            <a:pPr algn="ctr" eaLnBrk="1" hangingPunct="1">
              <a:buFont typeface="Arial" pitchFamily="34" charset="0"/>
              <a:buNone/>
              <a:defRPr/>
            </a:pPr>
            <a:r>
              <a:rPr lang="pl-PL" sz="40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(Dz. U. z 2021r., poz. 1762)</a:t>
            </a:r>
          </a:p>
          <a:p>
            <a:pPr marL="0" indent="0" algn="ctr">
              <a:buNone/>
              <a:defRPr/>
            </a:pPr>
            <a:r>
              <a:rPr lang="pl-PL" sz="40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ustawa Prawo Oświatowe</a:t>
            </a:r>
          </a:p>
          <a:p>
            <a:pPr marL="0" indent="0" algn="ctr">
              <a:buNone/>
              <a:defRPr/>
            </a:pPr>
            <a:r>
              <a:rPr lang="pl-PL" sz="40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(Dz. U. z 2021 r., poz. 1082)</a:t>
            </a:r>
            <a:br>
              <a:rPr lang="pl-PL" sz="40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pl-PL" sz="4000" dirty="0">
              <a:solidFill>
                <a:schemeClr val="accent3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685800" y="2120900"/>
          <a:ext cx="7772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651629512"/>
              </p:ext>
            </p:extLst>
          </p:nvPr>
        </p:nvGraphicFramePr>
        <p:xfrm>
          <a:off x="1267198" y="206103"/>
          <a:ext cx="7632848" cy="66518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6389" name="Picture 5" descr="200px-POL_powiat_go%C5%82dapski_COA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907704" y="2848632"/>
            <a:ext cx="1231900" cy="1366838"/>
          </a:xfrm>
          <a:prstGeom prst="rect">
            <a:avLst/>
          </a:prstGeom>
          <a:noFill/>
        </p:spPr>
      </p:pic>
      <p:sp>
        <p:nvSpPr>
          <p:cNvPr id="16390" name="Text Box 6"/>
          <p:cNvSpPr txBox="1">
            <a:spLocks noChangeArrowheads="1"/>
          </p:cNvSpPr>
          <p:nvPr/>
        </p:nvSpPr>
        <p:spPr bwMode="auto">
          <a:xfrm rot="16200000">
            <a:off x="-2662572" y="2990365"/>
            <a:ext cx="669674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 roku szkolnym 2020/2021</a:t>
            </a:r>
          </a:p>
          <a:p>
            <a:pPr algn="ctr">
              <a:spcBef>
                <a:spcPct val="50000"/>
              </a:spcBef>
            </a:pPr>
            <a:r>
              <a:rPr lang="pl-PL" sz="2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Powiat Gołdapski był organem prowadzącym dla:</a:t>
            </a:r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60771" cy="8382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Liczba uczniów w szkołach Publicznych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5003230"/>
              </p:ext>
            </p:extLst>
          </p:nvPr>
        </p:nvGraphicFramePr>
        <p:xfrm>
          <a:off x="304800" y="1196752"/>
          <a:ext cx="8686800" cy="4883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Wykres 9"/>
          <p:cNvGraphicFramePr/>
          <p:nvPr>
            <p:extLst>
              <p:ext uri="{D42A27DB-BD31-4B8C-83A1-F6EECF244321}">
                <p14:modId xmlns:p14="http://schemas.microsoft.com/office/powerpoint/2010/main" val="329942407"/>
              </p:ext>
            </p:extLst>
          </p:nvPr>
        </p:nvGraphicFramePr>
        <p:xfrm>
          <a:off x="467544" y="1556792"/>
          <a:ext cx="8064896" cy="435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419876066"/>
      </p:ext>
    </p:extLst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60771" cy="8382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Liczba uczniów w szkołach niepublicznych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5003230"/>
              </p:ext>
            </p:extLst>
          </p:nvPr>
        </p:nvGraphicFramePr>
        <p:xfrm>
          <a:off x="304800" y="1196752"/>
          <a:ext cx="8686800" cy="4883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Wykres 9"/>
          <p:cNvGraphicFramePr/>
          <p:nvPr>
            <p:extLst>
              <p:ext uri="{D42A27DB-BD31-4B8C-83A1-F6EECF244321}">
                <p14:modId xmlns:p14="http://schemas.microsoft.com/office/powerpoint/2010/main" val="429690318"/>
              </p:ext>
            </p:extLst>
          </p:nvPr>
        </p:nvGraphicFramePr>
        <p:xfrm>
          <a:off x="467544" y="1556792"/>
          <a:ext cx="8064896" cy="435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456861128"/>
      </p:ext>
    </p:extLst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5003230"/>
              </p:ext>
            </p:extLst>
          </p:nvPr>
        </p:nvGraphicFramePr>
        <p:xfrm>
          <a:off x="304800" y="1196752"/>
          <a:ext cx="8686800" cy="4883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1412881145"/>
              </p:ext>
            </p:extLst>
          </p:nvPr>
        </p:nvGraphicFramePr>
        <p:xfrm>
          <a:off x="160868" y="1191892"/>
          <a:ext cx="86868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" name="Tytuł 1">
            <a:extLst>
              <a:ext uri="{FF2B5EF4-FFF2-40B4-BE49-F238E27FC236}">
                <a16:creationId xmlns:a16="http://schemas.microsoft.com/office/drawing/2014/main" id="{018A5C2F-D78B-43C8-86B5-BB407CDB8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60648"/>
            <a:ext cx="7986464" cy="792088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2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procentowy udział uczniów we wszystkich szkołach</a:t>
            </a:r>
          </a:p>
        </p:txBody>
      </p:sp>
    </p:spTree>
    <p:extLst>
      <p:ext uri="{BB962C8B-B14F-4D97-AF65-F5344CB8AC3E}">
        <p14:creationId xmlns:p14="http://schemas.microsoft.com/office/powerpoint/2010/main" val="3193629350"/>
      </p:ext>
    </p:extLst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912368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28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Nauczyciele w podziale na stopnie awansu zawodowego 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3944866"/>
              </p:ext>
            </p:extLst>
          </p:nvPr>
        </p:nvGraphicFramePr>
        <p:xfrm>
          <a:off x="395536" y="1397000"/>
          <a:ext cx="7723584" cy="52591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Wykres 8"/>
          <p:cNvGraphicFramePr/>
          <p:nvPr>
            <p:extLst>
              <p:ext uri="{D42A27DB-BD31-4B8C-83A1-F6EECF244321}">
                <p14:modId xmlns:p14="http://schemas.microsoft.com/office/powerpoint/2010/main" val="2210249526"/>
              </p:ext>
            </p:extLst>
          </p:nvPr>
        </p:nvGraphicFramePr>
        <p:xfrm>
          <a:off x="323528" y="116632"/>
          <a:ext cx="8440136" cy="6509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80518591"/>
      </p:ext>
    </p:extLst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762000" y="260648"/>
            <a:ext cx="7772400" cy="1609344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2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Etaty przeliczeniowe ogółem </a:t>
            </a:r>
            <a:br>
              <a:rPr lang="pl-PL" sz="32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32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 szkołach i placówkach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5003230"/>
              </p:ext>
            </p:extLst>
          </p:nvPr>
        </p:nvGraphicFramePr>
        <p:xfrm>
          <a:off x="304800" y="1196752"/>
          <a:ext cx="8686800" cy="4883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Wykres 8"/>
          <p:cNvGraphicFramePr/>
          <p:nvPr>
            <p:extLst>
              <p:ext uri="{D42A27DB-BD31-4B8C-83A1-F6EECF244321}">
                <p14:modId xmlns:p14="http://schemas.microsoft.com/office/powerpoint/2010/main" val="3676894343"/>
              </p:ext>
            </p:extLst>
          </p:nvPr>
        </p:nvGraphicFramePr>
        <p:xfrm>
          <a:off x="1043608" y="1255080"/>
          <a:ext cx="7100428" cy="5387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080673159"/>
      </p:ext>
    </p:extLst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rewniana czcionka">
  <a:themeElements>
    <a:clrScheme name="Żółty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łyszcząc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Typ drewna</Template>
  <TotalTime>2466</TotalTime>
  <Words>995</Words>
  <Application>Microsoft Office PowerPoint</Application>
  <PresentationFormat>Pokaz na ekranie (4:3)</PresentationFormat>
  <Paragraphs>357</Paragraphs>
  <Slides>25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10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36" baseType="lpstr">
      <vt:lpstr>Arial</vt:lpstr>
      <vt:lpstr>Berlin Sans FB</vt:lpstr>
      <vt:lpstr>Bookman Old Style</vt:lpstr>
      <vt:lpstr>Calibri</vt:lpstr>
      <vt:lpstr>Cambria</vt:lpstr>
      <vt:lpstr>Cambria Math</vt:lpstr>
      <vt:lpstr>Century Gothic</vt:lpstr>
      <vt:lpstr>Palatino Linotype</vt:lpstr>
      <vt:lpstr>Times New Roman</vt:lpstr>
      <vt:lpstr>Wingdings</vt:lpstr>
      <vt:lpstr>Drewniana czcionka</vt:lpstr>
      <vt:lpstr>Informacja o stanie realizacji zadań oświatowych  w roku szkolnym 2020/2021</vt:lpstr>
      <vt:lpstr>Obowiązek sporządzania i przedstawienia niniejszej informacji Radzie Powiatu wynika z dyspozycji art. 11 ust. 7 ustawy z dnia 14 grudnia 2016 r.  - Prawo oświatowe  (Dz. U. z 2021 r., poz. 1082) </vt:lpstr>
      <vt:lpstr>Akty prawne określające zadania oświatowe powiatu:</vt:lpstr>
      <vt:lpstr>Prezentacja programu PowerPoint</vt:lpstr>
      <vt:lpstr>Liczba uczniów w szkołach Publicznych</vt:lpstr>
      <vt:lpstr>Liczba uczniów w szkołach niepublicznych</vt:lpstr>
      <vt:lpstr>procentowy udział uczniów we wszystkich szkołach</vt:lpstr>
      <vt:lpstr>Nauczyciele w podziale na stopnie awansu zawodowego </vt:lpstr>
      <vt:lpstr>Etaty przeliczeniowe ogółem  w szkołach i placówkach</vt:lpstr>
      <vt:lpstr>Wysokość subwencji oświatowej</vt:lpstr>
      <vt:lpstr>Skala porównawcza dla powiatu</vt:lpstr>
      <vt:lpstr>Wydatki szkół</vt:lpstr>
      <vt:lpstr>W tym dodatki</vt:lpstr>
      <vt:lpstr>Dotacje dla szkół niepublicznych</vt:lpstr>
      <vt:lpstr>Wyniki egzaminu ÓSMOKLASISTY</vt:lpstr>
      <vt:lpstr>Średni wynik egzaminu w ZPEW – 46,1 %</vt:lpstr>
      <vt:lpstr>Wyniki egzaminu maturalnego  w powiecie</vt:lpstr>
      <vt:lpstr>Populacja zdających egzamin w 2020 roku</vt:lpstr>
      <vt:lpstr>Wyniki egzaminu maturalnego przeprowadzonego w 2021 r. (po poprawkach)</vt:lpstr>
      <vt:lpstr>Prezentacja programu PowerPoint</vt:lpstr>
      <vt:lpstr>Wyniki egzaminu zawodowego</vt:lpstr>
      <vt:lpstr>Egzamin potwierdzający kwalifikacje w zawodzie </vt:lpstr>
      <vt:lpstr>Egzamin potwierdzający kwalifikacje w zawodzie  </vt:lpstr>
      <vt:lpstr>Egzamin potwierdzający kwalifikacje w zawodzie  </vt:lpstr>
      <vt:lpstr>Dziękuję za uwagę …</vt:lpstr>
    </vt:vector>
  </TitlesOfParts>
  <Company>marcin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Informacja o stanie realizacji zadań oświatowych w roku szkolnym 2011/2012, w tym o wynikach sprawdzianów i egzaminów zewnętrznych</dc:title>
  <dc:creator>marcin</dc:creator>
  <cp:lastModifiedBy>Magdalena Mackiewicz</cp:lastModifiedBy>
  <cp:revision>288</cp:revision>
  <cp:lastPrinted>2020-10-08T09:12:37Z</cp:lastPrinted>
  <dcterms:created xsi:type="dcterms:W3CDTF">2012-10-15T16:57:31Z</dcterms:created>
  <dcterms:modified xsi:type="dcterms:W3CDTF">2021-10-11T06:39:44Z</dcterms:modified>
</cp:coreProperties>
</file>