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7" r:id="rId3"/>
    <p:sldId id="294" r:id="rId4"/>
    <p:sldId id="315" r:id="rId5"/>
    <p:sldId id="269" r:id="rId6"/>
    <p:sldId id="270" r:id="rId7"/>
    <p:sldId id="264" r:id="rId8"/>
    <p:sldId id="313" r:id="rId9"/>
    <p:sldId id="295" r:id="rId10"/>
    <p:sldId id="298" r:id="rId11"/>
    <p:sldId id="303" r:id="rId12"/>
    <p:sldId id="304" r:id="rId13"/>
    <p:sldId id="314" r:id="rId14"/>
    <p:sldId id="271" r:id="rId15"/>
    <p:sldId id="312" r:id="rId16"/>
    <p:sldId id="272" r:id="rId17"/>
    <p:sldId id="274" r:id="rId18"/>
    <p:sldId id="285" r:id="rId19"/>
    <p:sldId id="296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E4ED6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Nauczyciele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16/17</c:v>
                </c:pt>
                <c:pt idx="1">
                  <c:v>17/18</c:v>
                </c:pt>
                <c:pt idx="2">
                  <c:v>18/19</c:v>
                </c:pt>
                <c:pt idx="3">
                  <c:v>19/20</c:v>
                </c:pt>
                <c:pt idx="4">
                  <c:v>20/21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22</c:v>
                </c:pt>
                <c:pt idx="1">
                  <c:v>22</c:v>
                </c:pt>
                <c:pt idx="2">
                  <c:v>19</c:v>
                </c:pt>
                <c:pt idx="3">
                  <c:v>23</c:v>
                </c:pt>
                <c:pt idx="4">
                  <c:v>25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Obsługa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16/17</c:v>
                </c:pt>
                <c:pt idx="1">
                  <c:v>17/18</c:v>
                </c:pt>
                <c:pt idx="2">
                  <c:v>18/19</c:v>
                </c:pt>
                <c:pt idx="3">
                  <c:v>19/20</c:v>
                </c:pt>
                <c:pt idx="4">
                  <c:v>20/21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</c:ser>
        <c:axId val="64518784"/>
        <c:axId val="64524672"/>
      </c:barChart>
      <c:catAx>
        <c:axId val="64518784"/>
        <c:scaling>
          <c:orientation val="minMax"/>
        </c:scaling>
        <c:axPos val="b"/>
        <c:tickLblPos val="nextTo"/>
        <c:crossAx val="64524672"/>
        <c:crosses val="autoZero"/>
        <c:auto val="1"/>
        <c:lblAlgn val="ctr"/>
        <c:lblOffset val="100"/>
      </c:catAx>
      <c:valAx>
        <c:axId val="64524672"/>
        <c:scaling>
          <c:orientation val="minMax"/>
        </c:scaling>
        <c:axPos val="l"/>
        <c:majorGridlines/>
        <c:numFmt formatCode="General" sourceLinked="1"/>
        <c:tickLblPos val="nextTo"/>
        <c:crossAx val="6451878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dyplomowany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16/17</c:v>
                </c:pt>
                <c:pt idx="1">
                  <c:v>17/18</c:v>
                </c:pt>
                <c:pt idx="2">
                  <c:v>18/19</c:v>
                </c:pt>
                <c:pt idx="3">
                  <c:v>19/20</c:v>
                </c:pt>
                <c:pt idx="4">
                  <c:v>20/21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14</c:v>
                </c:pt>
                <c:pt idx="1">
                  <c:v>15</c:v>
                </c:pt>
                <c:pt idx="2">
                  <c:v>15</c:v>
                </c:pt>
                <c:pt idx="3">
                  <c:v>16</c:v>
                </c:pt>
                <c:pt idx="4">
                  <c:v>16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mianowany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16/17</c:v>
                </c:pt>
                <c:pt idx="1">
                  <c:v>17/18</c:v>
                </c:pt>
                <c:pt idx="2">
                  <c:v>18/19</c:v>
                </c:pt>
                <c:pt idx="3">
                  <c:v>19/20</c:v>
                </c:pt>
                <c:pt idx="4">
                  <c:v>20/21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7</c:v>
                </c:pt>
                <c:pt idx="1">
                  <c:v>5</c:v>
                </c:pt>
                <c:pt idx="2">
                  <c:v>3</c:v>
                </c:pt>
                <c:pt idx="3">
                  <c:v>3</c:v>
                </c:pt>
                <c:pt idx="4">
                  <c:v>5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kontraktowy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16/17</c:v>
                </c:pt>
                <c:pt idx="1">
                  <c:v>17/18</c:v>
                </c:pt>
                <c:pt idx="2">
                  <c:v>18/19</c:v>
                </c:pt>
                <c:pt idx="3">
                  <c:v>19/20</c:v>
                </c:pt>
                <c:pt idx="4">
                  <c:v>20/21</c:v>
                </c:pt>
              </c:strCache>
            </c:strRef>
          </c:cat>
          <c:val>
            <c:numRef>
              <c:f>Arkusz1!$D$2:$D$6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stażysta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16/17</c:v>
                </c:pt>
                <c:pt idx="1">
                  <c:v>17/18</c:v>
                </c:pt>
                <c:pt idx="2">
                  <c:v>18/19</c:v>
                </c:pt>
                <c:pt idx="3">
                  <c:v>19/20</c:v>
                </c:pt>
                <c:pt idx="4">
                  <c:v>20/21</c:v>
                </c:pt>
              </c:strCache>
            </c:strRef>
          </c:cat>
          <c:val>
            <c:numRef>
              <c:f>Arkusz1!$E$2:$E$6</c:f>
              <c:numCache>
                <c:formatCode>General</c:formatCode>
                <c:ptCount val="5"/>
                <c:pt idx="3">
                  <c:v>1</c:v>
                </c:pt>
                <c:pt idx="4">
                  <c:v>1</c:v>
                </c:pt>
              </c:numCache>
            </c:numRef>
          </c:val>
        </c:ser>
        <c:axId val="159064448"/>
        <c:axId val="159065984"/>
      </c:barChart>
      <c:catAx>
        <c:axId val="159064448"/>
        <c:scaling>
          <c:orientation val="minMax"/>
        </c:scaling>
        <c:axPos val="b"/>
        <c:tickLblPos val="nextTo"/>
        <c:crossAx val="159065984"/>
        <c:crosses val="autoZero"/>
        <c:auto val="1"/>
        <c:lblAlgn val="ctr"/>
        <c:lblOffset val="100"/>
      </c:catAx>
      <c:valAx>
        <c:axId val="159065984"/>
        <c:scaling>
          <c:orientation val="minMax"/>
        </c:scaling>
        <c:axPos val="l"/>
        <c:majorGridlines/>
        <c:numFmt formatCode="General" sourceLinked="1"/>
        <c:tickLblPos val="nextTo"/>
        <c:crossAx val="15906444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Liczba uczniów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16/17</c:v>
                </c:pt>
                <c:pt idx="1">
                  <c:v>17/18</c:v>
                </c:pt>
                <c:pt idx="2">
                  <c:v>18/19</c:v>
                </c:pt>
                <c:pt idx="3">
                  <c:v>19/20</c:v>
                </c:pt>
                <c:pt idx="4">
                  <c:v>20/21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213</c:v>
                </c:pt>
                <c:pt idx="1">
                  <c:v>181</c:v>
                </c:pt>
                <c:pt idx="2">
                  <c:v>174</c:v>
                </c:pt>
                <c:pt idx="3">
                  <c:v>248</c:v>
                </c:pt>
                <c:pt idx="4">
                  <c:v>251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oddziałów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16/17</c:v>
                </c:pt>
                <c:pt idx="1">
                  <c:v>17/18</c:v>
                </c:pt>
                <c:pt idx="2">
                  <c:v>18/19</c:v>
                </c:pt>
                <c:pt idx="3">
                  <c:v>19/20</c:v>
                </c:pt>
                <c:pt idx="4">
                  <c:v>20/21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8</c:v>
                </c:pt>
                <c:pt idx="1">
                  <c:v>7</c:v>
                </c:pt>
                <c:pt idx="2">
                  <c:v>7</c:v>
                </c:pt>
                <c:pt idx="3">
                  <c:v>11</c:v>
                </c:pt>
                <c:pt idx="4">
                  <c:v>11</c:v>
                </c:pt>
              </c:numCache>
            </c:numRef>
          </c:val>
        </c:ser>
        <c:axId val="159113216"/>
        <c:axId val="159114752"/>
      </c:barChart>
      <c:catAx>
        <c:axId val="159113216"/>
        <c:scaling>
          <c:orientation val="minMax"/>
        </c:scaling>
        <c:axPos val="b"/>
        <c:tickLblPos val="nextTo"/>
        <c:crossAx val="159114752"/>
        <c:crosses val="autoZero"/>
        <c:auto val="1"/>
        <c:lblAlgn val="ctr"/>
        <c:lblOffset val="100"/>
      </c:catAx>
      <c:valAx>
        <c:axId val="159114752"/>
        <c:scaling>
          <c:orientation val="minMax"/>
        </c:scaling>
        <c:axPos val="l"/>
        <c:majorGridlines/>
        <c:numFmt formatCode="General" sourceLinked="1"/>
        <c:tickLblPos val="nextTo"/>
        <c:crossAx val="15911321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Szkoła</c:v>
                </c:pt>
              </c:strCache>
            </c:strRef>
          </c:tx>
          <c:dLbls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83.3</c:v>
                </c:pt>
                <c:pt idx="1">
                  <c:v>88.6</c:v>
                </c:pt>
                <c:pt idx="2">
                  <c:v>98.4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Arkusz1!#ADR!</c:f>
              <c:strCache>
                <c:ptCount val="1"/>
                <c:pt idx="0">
                  <c:v>#REF!</c:v>
                </c:pt>
              </c:strCache>
            </c:strRef>
          </c:tx>
          <c:cat>
            <c:numRef>
              <c:f>Arkusz1!$A$2:$A$4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Arkusz1!#ADR!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Arkusz1!$C$1</c:f>
              <c:strCache>
                <c:ptCount val="1"/>
                <c:pt idx="0">
                  <c:v>Woj..</c:v>
                </c:pt>
              </c:strCache>
            </c:strRef>
          </c:tx>
          <c:dLbls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  <c:pt idx="0">
                  <c:v>77.3</c:v>
                </c:pt>
                <c:pt idx="1">
                  <c:v>69.099999999999994</c:v>
                </c:pt>
                <c:pt idx="2">
                  <c:v>84</c:v>
                </c:pt>
              </c:numCache>
            </c:numRef>
          </c:val>
        </c:ser>
        <c:ser>
          <c:idx val="3"/>
          <c:order val="3"/>
          <c:tx>
            <c:strRef>
              <c:f>Arkusz1!$D$1</c:f>
              <c:strCache>
                <c:ptCount val="1"/>
                <c:pt idx="0">
                  <c:v>Kraj</c:v>
                </c:pt>
              </c:strCache>
            </c:strRef>
          </c:tx>
          <c:dLbls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  <c:pt idx="0">
                  <c:v>80.5</c:v>
                </c:pt>
                <c:pt idx="1">
                  <c:v>74</c:v>
                </c:pt>
                <c:pt idx="2">
                  <c:v>87</c:v>
                </c:pt>
              </c:numCache>
            </c:numRef>
          </c:val>
        </c:ser>
        <c:axId val="159405184"/>
        <c:axId val="159406720"/>
      </c:barChart>
      <c:catAx>
        <c:axId val="159405184"/>
        <c:scaling>
          <c:orientation val="minMax"/>
        </c:scaling>
        <c:axPos val="b"/>
        <c:numFmt formatCode="General" sourceLinked="1"/>
        <c:tickLblPos val="nextTo"/>
        <c:crossAx val="159406720"/>
        <c:crosses val="autoZero"/>
        <c:auto val="1"/>
        <c:lblAlgn val="ctr"/>
        <c:lblOffset val="100"/>
      </c:catAx>
      <c:valAx>
        <c:axId val="159406720"/>
        <c:scaling>
          <c:orientation val="minMax"/>
        </c:scaling>
        <c:axPos val="l"/>
        <c:majorGridlines/>
        <c:numFmt formatCode="General" sourceLinked="1"/>
        <c:tickLblPos val="nextTo"/>
        <c:crossAx val="159405184"/>
        <c:crosses val="autoZero"/>
        <c:crossBetween val="between"/>
      </c:valAx>
    </c:plotArea>
    <c:legend>
      <c:legendPos val="r"/>
      <c:legendEntry>
        <c:idx val="1"/>
        <c:delete val="1"/>
      </c:legendEntry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F48C8-33DA-4763-8289-97426035720B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3E547-A64F-4A20-9329-B125BCF0703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07254-7588-40BA-9DAC-CA8F5531B1D7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EDD7A-B205-4AD6-B309-884D2A05575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122-29A6-4798-A7D1-3A7A972D40E7}" type="datetimeFigureOut">
              <a:rPr lang="pl-PL" smtClean="0"/>
              <a:pPr/>
              <a:t>17.09.2021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49960"/>
          </a:xfrm>
        </p:spPr>
        <p:txBody>
          <a:bodyPr>
            <a:normAutofit fontScale="92500"/>
          </a:bodyPr>
          <a:lstStyle/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Liceum Ogólnokształcące im. Jana Pawła II</a:t>
            </a:r>
            <a:b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ul. Księdza Popiełuszki 2 </a:t>
            </a: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19-500 Gołdap</a:t>
            </a: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tel. (087) 615-06-99 </a:t>
            </a: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fax. (087) 615-10-82</a:t>
            </a:r>
            <a:b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pl-PL" sz="1300" b="1" spc="150" dirty="0" err="1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logoldap@poczta.onet.pl</a:t>
            </a:r>
            <a:endParaRPr lang="pl-PL" sz="1300" b="1" spc="150" dirty="0" smtClean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strona: </a:t>
            </a:r>
            <a:r>
              <a:rPr lang="pl-PL" sz="1300" b="1" spc="150" dirty="0" err="1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www.logoldap.edupage.org</a:t>
            </a:r>
            <a:endParaRPr lang="pl-PL" sz="1300" b="1" spc="150" dirty="0" smtClean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pl-PL" b="1" dirty="0" smtClean="0">
              <a:solidFill>
                <a:srgbClr val="C00000"/>
              </a:solidFill>
            </a:endParaRPr>
          </a:p>
          <a:p>
            <a:r>
              <a:rPr lang="pl-PL" sz="4300" b="1" dirty="0" smtClean="0">
                <a:solidFill>
                  <a:schemeClr val="tx1"/>
                </a:solidFill>
                <a:latin typeface="Berylium" pitchFamily="2" charset="-18"/>
              </a:rPr>
              <a:t>Informacja za rok szkolny </a:t>
            </a:r>
          </a:p>
          <a:p>
            <a:r>
              <a:rPr lang="pl-PL" sz="4300" b="1" dirty="0" smtClean="0">
                <a:solidFill>
                  <a:schemeClr val="tx1"/>
                </a:solidFill>
                <a:latin typeface="Berylium" pitchFamily="2" charset="-18"/>
              </a:rPr>
              <a:t>2020/2021</a:t>
            </a:r>
            <a:endParaRPr lang="pl-PL" sz="4300" b="1" dirty="0">
              <a:solidFill>
                <a:schemeClr val="tx1"/>
              </a:solidFill>
              <a:latin typeface="Berylium" pitchFamily="2" charset="-18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88640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ylium" pitchFamily="2" charset="-18"/>
              </a:rPr>
              <a:t>BAZA SZKOŁY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2800" dirty="0" smtClean="0">
                <a:latin typeface="Berylium" pitchFamily="2" charset="-18"/>
              </a:rPr>
              <a:t>Pracownia z tablicą interaktywną</a:t>
            </a:r>
            <a:endParaRPr lang="pl-PL" sz="2800" dirty="0">
              <a:latin typeface="Berylium" pitchFamily="2" charset="-18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>
                <a:latin typeface="Berylium" pitchFamily="2" charset="-18"/>
              </a:rPr>
              <a:t>Pokój nauczycielski</a:t>
            </a:r>
            <a:endParaRPr lang="pl-PL" dirty="0">
              <a:latin typeface="Berylium" pitchFamily="2" charset="-18"/>
            </a:endParaRPr>
          </a:p>
        </p:txBody>
      </p:sp>
      <p:pic>
        <p:nvPicPr>
          <p:cNvPr id="7" name="Symbol zastępczy zawartości 6" descr="DSCF073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8" name="Symbol zastępczy zawartości 7" descr="DSCF072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_DSC03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64369"/>
            <a:ext cx="4038600" cy="2597624"/>
          </a:xfrm>
        </p:spPr>
      </p:pic>
      <p:pic>
        <p:nvPicPr>
          <p:cNvPr id="6" name="Symbol zastępczy zawartości 5" descr="_DSC0027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22004"/>
            <a:ext cx="4038600" cy="26823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_DSC01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3475" y="1600200"/>
            <a:ext cx="3006050" cy="4525963"/>
          </a:xfrm>
        </p:spPr>
      </p:pic>
      <p:pic>
        <p:nvPicPr>
          <p:cNvPr id="6" name="Symbol zastępczy zawartości 5" descr="_DSC02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56719"/>
            <a:ext cx="4038600" cy="26129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latin typeface="Berylium" pitchFamily="2" charset="-18"/>
              </a:rPr>
              <a:t>Kadra</a:t>
            </a:r>
            <a:endParaRPr lang="pl-PL" sz="4000" b="1" dirty="0">
              <a:latin typeface="Berylium" pitchFamily="2" charset="-18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467544" y="170080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i="1" dirty="0" smtClean="0">
                <a:latin typeface="Berylium" pitchFamily="2" charset="-18"/>
              </a:rPr>
              <a:t>Nauczyciele według stopni awansu</a:t>
            </a:r>
            <a:endParaRPr lang="pl-PL" b="1" i="1" dirty="0">
              <a:latin typeface="Berylium" pitchFamily="2" charset="-18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latin typeface="Berylium" pitchFamily="2" charset="-18"/>
              </a:rPr>
              <a:t>Uczniowie</a:t>
            </a:r>
            <a:endParaRPr lang="pl-PL" sz="4000" b="1" dirty="0">
              <a:latin typeface="Berylium" pitchFamily="2" charset="-18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latin typeface="Berylium" pitchFamily="2" charset="-18"/>
              </a:rPr>
              <a:t>Wyniki egzaminów maturalnych</a:t>
            </a:r>
            <a:endParaRPr lang="pl-PL" sz="4000" b="1" dirty="0">
              <a:latin typeface="Berylium" pitchFamily="2" charset="-18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395536" y="170080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latin typeface="Berylium" pitchFamily="2" charset="-18"/>
              </a:rPr>
              <a:t>Pomoc finansowa uczniom</a:t>
            </a:r>
            <a:endParaRPr lang="pl-PL" sz="4000" b="1" dirty="0">
              <a:latin typeface="Berylium" pitchFamily="2" charset="-18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43608" y="1225689"/>
            <a:ext cx="640871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pl-PL" sz="2500" dirty="0" smtClean="0">
                <a:latin typeface="Berylium" pitchFamily="2" charset="-18"/>
              </a:rPr>
              <a:t>Stypendium Starosty (1 uczeń). (1000 zł)</a:t>
            </a:r>
          </a:p>
          <a:p>
            <a:pPr marL="342900" indent="-342900" algn="just">
              <a:buAutoNum type="arabicPeriod"/>
            </a:pPr>
            <a:r>
              <a:rPr lang="pl-PL" sz="2500" dirty="0" smtClean="0">
                <a:latin typeface="Berylium" pitchFamily="2" charset="-18"/>
              </a:rPr>
              <a:t>Stypendium Premiera (2 uczeń) (2500 zł )</a:t>
            </a:r>
          </a:p>
          <a:p>
            <a:pPr marL="342900" indent="-342900" algn="just">
              <a:buAutoNum type="arabicPeriod"/>
            </a:pPr>
            <a:r>
              <a:rPr lang="pl-PL" sz="2500" dirty="0" smtClean="0">
                <a:latin typeface="Berylium" pitchFamily="2" charset="-18"/>
              </a:rPr>
              <a:t>Fundacja Rozwoju Regionu Gołdap – (6 uczniów- (2000 zł.)</a:t>
            </a:r>
          </a:p>
          <a:p>
            <a:pPr marL="457200" indent="-457200" algn="just"/>
            <a:endParaRPr lang="pl-PL" sz="2400" dirty="0">
              <a:latin typeface="Berylium" pitchFamily="2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348880"/>
            <a:ext cx="6400800" cy="3289920"/>
          </a:xfrm>
        </p:spPr>
        <p:txBody>
          <a:bodyPr>
            <a:normAutofit/>
          </a:bodyPr>
          <a:lstStyle/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Liceum Ogólnokształcące im. Jana Pawła II</a:t>
            </a:r>
            <a:b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ul. Księdza Popiełuszki 2 </a:t>
            </a: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19-500 Gołdap</a:t>
            </a: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tel. (087) 615-06-99 </a:t>
            </a: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fax. (087) 615-10-82</a:t>
            </a:r>
            <a:b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pl-PL" sz="1300" b="1" spc="150" dirty="0" err="1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logoldap@poczta.onet.pl</a:t>
            </a:r>
            <a:endParaRPr lang="pl-PL" sz="1300" b="1" spc="150" dirty="0" smtClean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strona: </a:t>
            </a:r>
            <a:r>
              <a:rPr lang="pl-PL" sz="1300" b="1" spc="150" dirty="0" err="1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www.logoldap.edupage.org</a:t>
            </a:r>
            <a:endParaRPr lang="pl-PL" sz="1300" b="1" spc="150" dirty="0" smtClean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pl-PL" b="1" dirty="0" smtClean="0">
              <a:solidFill>
                <a:srgbClr val="C00000"/>
              </a:solidFill>
            </a:endParaRPr>
          </a:p>
          <a:p>
            <a:r>
              <a:rPr lang="pl-PL" sz="4300" b="1" dirty="0" smtClean="0">
                <a:solidFill>
                  <a:schemeClr val="tx1"/>
                </a:solidFill>
                <a:latin typeface="Berylium" pitchFamily="2" charset="-18"/>
              </a:rPr>
              <a:t>Dziękuję za uwagę</a:t>
            </a:r>
            <a:endParaRPr lang="pl-PL" sz="4300" b="1" dirty="0">
              <a:solidFill>
                <a:schemeClr val="tx1"/>
              </a:solidFill>
              <a:latin typeface="Berylium" pitchFamily="2" charset="-18"/>
            </a:endParaRPr>
          </a:p>
        </p:txBody>
      </p:sp>
      <p:pic>
        <p:nvPicPr>
          <p:cNvPr id="4" name="Picture 4" descr="D:\Documents and Settings\User\Pulpit\Dane\Moje WWW\LO_Gołdap_strona\papiez-log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704856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latin typeface="Berylium" pitchFamily="2" charset="-18"/>
              </a:rPr>
              <a:t>Działalność szkoły w roku szkolnym 2019/2020</a:t>
            </a:r>
            <a:endParaRPr lang="pl-PL" b="1" i="1" dirty="0">
              <a:latin typeface="Berylium" pitchFamily="2" charset="-18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5616" y="2348880"/>
            <a:ext cx="705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800" dirty="0" smtClean="0">
                <a:latin typeface="Berylium" pitchFamily="2" charset="-18"/>
              </a:rPr>
              <a:t>Baza szkoły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 smtClean="0">
                <a:latin typeface="Berylium" pitchFamily="2" charset="-18"/>
              </a:rPr>
              <a:t>Kadra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 smtClean="0">
                <a:latin typeface="Berylium" pitchFamily="2" charset="-18"/>
              </a:rPr>
              <a:t>Uczniowie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 smtClean="0">
                <a:latin typeface="Berylium" pitchFamily="2" charset="-18"/>
              </a:rPr>
              <a:t>Wyniki egzaminów zewnętrznych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 smtClean="0">
                <a:latin typeface="Berylium" pitchFamily="2" charset="-18"/>
              </a:rPr>
              <a:t>Pomoc </a:t>
            </a:r>
            <a:r>
              <a:rPr lang="pl-PL" sz="2800" dirty="0" smtClean="0">
                <a:latin typeface="Berylium" pitchFamily="2" charset="-18"/>
              </a:rPr>
              <a:t>materialna uczniom</a:t>
            </a:r>
            <a:endParaRPr lang="pl-PL" sz="2800" dirty="0">
              <a:latin typeface="Berylium" pitchFamily="2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ylium" pitchFamily="2" charset="-18"/>
              </a:rPr>
              <a:t>BAZA SZKOŁY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39552" y="1196752"/>
            <a:ext cx="770485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Liczba budynków – 2 (szkoła i sala gimnastyczna),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Liczba sal wykorzystywanych do celów dydaktycznych – 15,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Pracownie komputerowe z dostępem do Internetu -2 (32 komputery),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Biblioteka z centrum multimedialnym – 1 (8 komputerów z dostępem do Internetu),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Sala gimnastyczna – 1 (200 m</a:t>
            </a:r>
            <a:r>
              <a:rPr lang="pl-PL" sz="2400" baseline="30000" dirty="0" smtClean="0">
                <a:latin typeface="Berylium" pitchFamily="2" charset="-18"/>
              </a:rPr>
              <a:t>2</a:t>
            </a:r>
            <a:r>
              <a:rPr lang="pl-PL" sz="2400" dirty="0" smtClean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Siłownia – 1 (28m</a:t>
            </a:r>
            <a:r>
              <a:rPr lang="pl-PL" sz="2400" baseline="30000" dirty="0" smtClean="0">
                <a:latin typeface="Berylium" pitchFamily="2" charset="-18"/>
              </a:rPr>
              <a:t>2</a:t>
            </a:r>
            <a:r>
              <a:rPr lang="pl-PL" sz="2400" dirty="0" smtClean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Sala do tenisa stołowego – 1 (28m</a:t>
            </a:r>
            <a:r>
              <a:rPr lang="pl-PL" sz="2400" baseline="30000" dirty="0" smtClean="0">
                <a:latin typeface="Berylium" pitchFamily="2" charset="-18"/>
              </a:rPr>
              <a:t>2</a:t>
            </a:r>
            <a:r>
              <a:rPr lang="pl-PL" sz="2400" dirty="0" smtClean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Bisko do piłki ręcznej (asfaltowe) – 1 (703m</a:t>
            </a:r>
            <a:r>
              <a:rPr lang="pl-PL" sz="2400" baseline="30000" dirty="0" smtClean="0">
                <a:latin typeface="Berylium" pitchFamily="2" charset="-18"/>
              </a:rPr>
              <a:t>2</a:t>
            </a:r>
            <a:r>
              <a:rPr lang="pl-PL" sz="2400" dirty="0" smtClean="0">
                <a:latin typeface="Berylium" pitchFamily="2" charset="-18"/>
              </a:rPr>
              <a:t>),</a:t>
            </a:r>
          </a:p>
          <a:p>
            <a:pPr lvl="0">
              <a:spcBef>
                <a:spcPts val="600"/>
              </a:spcBef>
            </a:pPr>
            <a:endParaRPr lang="pl-PL" sz="2400" dirty="0" smtClean="0">
              <a:latin typeface="Berylium" pitchFamily="2" charset="-18"/>
            </a:endParaRP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ylium" pitchFamily="2" charset="-18"/>
              </a:rPr>
              <a:t>BAZA SZKOŁY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339752" y="548680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latin typeface="Berylium" pitchFamily="2" charset="-18"/>
              </a:rPr>
              <a:t>BAZA SZKOŁY</a:t>
            </a:r>
            <a:endParaRPr lang="pl-PL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2" y="1268760"/>
            <a:ext cx="672074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339752" y="548680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latin typeface="Berylium" pitchFamily="2" charset="-18"/>
              </a:rPr>
              <a:t>BAZA SZKOŁY</a:t>
            </a:r>
            <a:endParaRPr lang="pl-PL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6589240" cy="494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 txBox="1">
            <a:spLocks/>
          </p:cNvSpPr>
          <p:nvPr/>
        </p:nvSpPr>
        <p:spPr bwMode="auto">
          <a:xfrm>
            <a:off x="467544" y="332656"/>
            <a:ext cx="8358246" cy="1285884"/>
          </a:xfrm>
          <a:prstGeom prst="rect">
            <a:avLst/>
          </a:prstGeom>
          <a:blipFill dpi="0" rotWithShape="1">
            <a:blip r:embed="rId2" cstate="print">
              <a:alphaModFix amt="35000"/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clear">
            <a:bevelT w="1016000" prst="coolSlant"/>
            <a:bevelB w="165100" prst="coolSlant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4000" b="1" dirty="0" smtClean="0">
                <a:latin typeface="Berylium" pitchFamily="2" charset="-18"/>
              </a:rPr>
              <a:t>BAZA SZKOŁY</a:t>
            </a:r>
            <a:endParaRPr lang="pl-PL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268760"/>
            <a:ext cx="7164288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ylium" pitchFamily="2" charset="-18"/>
              </a:rPr>
              <a:t>BAZA SZKOŁY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atin typeface="Berylium" pitchFamily="2" charset="-18"/>
              </a:rPr>
              <a:t>BAZA SZKOŁY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 descr="DSCF04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4248472" cy="3186354"/>
          </a:xfrm>
        </p:spPr>
      </p:pic>
      <p:pic>
        <p:nvPicPr>
          <p:cNvPr id="6" name="Symbol zastępczy zawartości 5" descr="DSCF04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204864"/>
            <a:ext cx="4330824" cy="32481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2248</TotalTime>
  <Words>176</Words>
  <Application>Microsoft Office PowerPoint</Application>
  <PresentationFormat>Pokaz na ekranie (4:3)</PresentationFormat>
  <Paragraphs>47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Slajd 1</vt:lpstr>
      <vt:lpstr>Działalność szkoły w roku szkolnym 2019/2020</vt:lpstr>
      <vt:lpstr>BAZA SZKOŁY</vt:lpstr>
      <vt:lpstr>BAZA SZKOŁY</vt:lpstr>
      <vt:lpstr>Slajd 5</vt:lpstr>
      <vt:lpstr>Slajd 6</vt:lpstr>
      <vt:lpstr>Slajd 7</vt:lpstr>
      <vt:lpstr>BAZA SZKOŁY</vt:lpstr>
      <vt:lpstr>BAZA SZKOŁY </vt:lpstr>
      <vt:lpstr>BAZA SZKOŁY</vt:lpstr>
      <vt:lpstr>Slajd 11</vt:lpstr>
      <vt:lpstr>Slajd 12</vt:lpstr>
      <vt:lpstr>Slajd 13</vt:lpstr>
      <vt:lpstr>Kadra</vt:lpstr>
      <vt:lpstr>Nauczyciele według stopni awansu</vt:lpstr>
      <vt:lpstr>Uczniowie</vt:lpstr>
      <vt:lpstr>Wyniki egzaminów maturalnych</vt:lpstr>
      <vt:lpstr>Pomoc finansowa uczniom</vt:lpstr>
      <vt:lpstr>Slajd 19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Your User Name</dc:creator>
  <cp:lastModifiedBy>LO</cp:lastModifiedBy>
  <cp:revision>229</cp:revision>
  <dcterms:created xsi:type="dcterms:W3CDTF">2012-10-16T10:38:01Z</dcterms:created>
  <dcterms:modified xsi:type="dcterms:W3CDTF">2021-09-17T09:21:06Z</dcterms:modified>
</cp:coreProperties>
</file>