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7972-4525-4186-8A60-156CB1ABD33F}" type="datetimeFigureOut">
              <a:rPr lang="pl-PL" smtClean="0"/>
              <a:t>08.09.2021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A93D-5D1A-430C-9C03-EBB94CB1D6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49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5A93D-5D1A-430C-9C03-EBB94CB1D6D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27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8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4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94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70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0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3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3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BB80606-223E-4B46-B8E7-8ADE6425E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4565" y="1206630"/>
            <a:ext cx="4044099" cy="2495769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INFORMACJA </a:t>
            </a: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 PRZEBIEGU LETNIEGO SEZONU TURYSTYCZNEGO</a:t>
            </a:r>
          </a:p>
          <a:p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Gołdap 2021 r.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E0AE60B3-9CF9-436B-848B-7860DA61DC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6" r="9534"/>
          <a:stretch/>
        </p:blipFill>
        <p:spPr>
          <a:xfrm>
            <a:off x="230279" y="240792"/>
            <a:ext cx="3610201" cy="3130829"/>
          </a:xfrm>
          <a:prstGeom prst="rect">
            <a:avLst/>
          </a:prstGeom>
        </p:spPr>
      </p:pic>
      <p:pic>
        <p:nvPicPr>
          <p:cNvPr id="28" name="Obraz 27" descr="Obraz zawierający zewnętrzne, drzewo, most, trawa&#10;&#10;Opis wygenerowany automatycznie">
            <a:extLst>
              <a:ext uri="{FF2B5EF4-FFF2-40B4-BE49-F238E27FC236}">
                <a16:creationId xmlns:a16="http://schemas.microsoft.com/office/drawing/2014/main" id="{4DCE2560-E54A-40B6-8213-00B3CAC073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r="2" b="2"/>
          <a:stretch/>
        </p:blipFill>
        <p:spPr>
          <a:xfrm>
            <a:off x="3880635" y="240793"/>
            <a:ext cx="3655946" cy="313082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CBD2CE3D-C7E6-4EAE-AD92-4B47022C88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583"/>
          <a:stretch/>
        </p:blipFill>
        <p:spPr>
          <a:xfrm>
            <a:off x="228600" y="3397718"/>
            <a:ext cx="7309153" cy="322406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49883C87-0A4A-4B97-AFFA-066CEA6AF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794" y="4872473"/>
            <a:ext cx="1305812" cy="12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6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F7A6F7-04CD-4E26-A396-8B983DB4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latin typeface="Abadi" panose="020B0604020104020204" pitchFamily="34" charset="0"/>
              </a:rPr>
              <a:t>Działania w zakresie bezpieczeństwa żywności–</a:t>
            </a:r>
            <a:br>
              <a:rPr lang="pl-PL" sz="2000" b="1" dirty="0">
                <a:latin typeface="Abadi" panose="020B0604020104020204" pitchFamily="34" charset="0"/>
              </a:rPr>
            </a:b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pl-PL" sz="2000" dirty="0">
                <a:latin typeface="Abadi" panose="020B0604020104020204" pitchFamily="34" charset="0"/>
              </a:rPr>
              <a:t>w sezonie letnim skontrolowano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82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obiekty żywnościowo-żywieniowe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B5726F-4CB1-4A91-84D8-B643C0EF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5872"/>
            <a:ext cx="10442542" cy="3016577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6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obiektów żywienia zbiorowego zamkniętego,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27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zakładów żywienia zbiorowego otwartego,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35 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obiektów obrotu żywnością,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13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zakładów produkcji żywności,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zakład obrotu materiałami i wyrobami przeznaczonymi do kontaktu z żywnością.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68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0CD4A9-2AFE-4117-AA55-FFA86CCC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>
                <a:latin typeface="Abadi" panose="020B0604020104020204" pitchFamily="34" charset="0"/>
              </a:rPr>
              <a:t>Działania w zakresie bezpieczeństwa żywności–</a:t>
            </a:r>
            <a:br>
              <a:rPr lang="pl-PL" sz="2000" b="1" dirty="0">
                <a:latin typeface="Abadi" panose="020B0604020104020204" pitchFamily="34" charset="0"/>
              </a:rPr>
            </a:b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w sezonie letnim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przeprowadzono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101 kontroli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obiektów żywnościowo-żywieniowych</a:t>
            </a:r>
            <a:endParaRPr lang="pl-PL" sz="2000" dirty="0"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6F3212-9347-4A42-97A9-4387C259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498102"/>
            <a:ext cx="10803117" cy="359789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15000"/>
              </a:lnSpc>
              <a:buNone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- kontrole sanitarne kompleksowe w zakresie oceny zgodności prowadzonej działalności z przepisami prawa żywnościowego - 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42</a:t>
            </a:r>
          </a:p>
          <a:p>
            <a:pPr marL="45720" indent="0" algn="just">
              <a:lnSpc>
                <a:spcPct val="115000"/>
              </a:lnSpc>
              <a:buNone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- kontrole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sanitarne tematyczne - 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23</a:t>
            </a:r>
          </a:p>
          <a:p>
            <a:pPr marL="45720" indent="0" algn="just">
              <a:lnSpc>
                <a:spcPct val="115000"/>
              </a:lnSpc>
              <a:buNone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- kontrole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sprawdzające usunięcie stwierdzonych uchybień -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16</a:t>
            </a:r>
          </a:p>
          <a:p>
            <a:pPr marL="45720" indent="0" algn="just">
              <a:lnSpc>
                <a:spcPct val="115000"/>
              </a:lnSpc>
              <a:buNone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- kontrole interwencyjne wynikające z wniesionych informacji konsumentów – 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 </a:t>
            </a:r>
          </a:p>
          <a:p>
            <a:pPr marL="45720" indent="0" algn="just">
              <a:lnSpc>
                <a:spcPct val="115000"/>
              </a:lnSpc>
              <a:buNone/>
            </a:pPr>
            <a:r>
              <a:rPr lang="pl-PL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- kontrole doraźne pod kątem obecności w obrocie produktów kwestionowanych ze względu na niewłaściwą jakość zdrowotną -</a:t>
            </a:r>
            <a:r>
              <a:rPr lang="pl-PL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4051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4F79D2-2502-44D8-93F7-785D9A6F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4951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Działania w zakresie bezpieczeństwa żywności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D3E086-8E6B-4443-9F1B-835EB604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9118"/>
            <a:ext cx="10404835" cy="458928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Podczas przeprowadzanych czynności kontrolnych w </a:t>
            </a:r>
            <a:r>
              <a:rPr lang="pl-PL" sz="2000" b="1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13 obiektach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stwierdzono niezgodności z obowiązującymi przepisami prawa.</a:t>
            </a:r>
          </a:p>
          <a:p>
            <a:pPr marL="45720" indent="0" algn="just">
              <a:lnSpc>
                <a:spcPct val="115000"/>
              </a:lnSpc>
              <a:buNone/>
            </a:pPr>
            <a:r>
              <a:rPr lang="pl-PL" sz="2000" u="sng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Podjęte postępowania: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mandatowe: 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6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na kwotę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1400 zł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wydane decyzje płatnicze: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25 </a:t>
            </a: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na kwotę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1912 zł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wydane decyzje administracyjne: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29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wydane upomnienia: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</a:t>
            </a:r>
            <a:endParaRPr lang="pl-PL" sz="2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tytuły wykonawcze: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3</a:t>
            </a:r>
            <a:endParaRPr lang="pl-PL" sz="2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pl-PL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nałożone grzywny: </a:t>
            </a:r>
            <a:r>
              <a:rPr lang="pl-PL" sz="20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89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4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D061BF-7CC8-4E8E-BB44-B4F886C3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63364"/>
            <a:ext cx="6657476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</a:pPr>
            <a:r>
              <a:rPr lang="en-US" sz="6600" b="1" cap="all">
                <a:solidFill>
                  <a:schemeClr val="tx1"/>
                </a:solidFill>
              </a:rPr>
              <a:t>DZIĘKUJĘ                     ZA UWAGĘ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3323F9-7618-44A0-BA29-1E98635E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941" y="863364"/>
            <a:ext cx="3082986" cy="5120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>
                <a:solidFill>
                  <a:schemeClr val="tx1"/>
                </a:solidFill>
              </a:rPr>
              <a:t>mgr inż. </a:t>
            </a:r>
            <a:r>
              <a:rPr lang="en-US" sz="2000" dirty="0">
                <a:solidFill>
                  <a:schemeClr val="tx1"/>
                </a:solidFill>
              </a:rPr>
              <a:t>Grażyna Mentel</a:t>
            </a:r>
            <a:endParaRPr lang="pl-PL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/>
                </a:solidFill>
              </a:rPr>
              <a:t>Państwowy Powiatowy Inspektor Sanitarny w Gołdapi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41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5D9FBA-4F9E-4A72-BCFA-1A23456F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25726" cy="135636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Wypoczynek dzieci i młodzieży</a:t>
            </a:r>
            <a:br>
              <a:rPr lang="pl-PL" sz="2000" b="1" dirty="0">
                <a:latin typeface="Abadi" panose="020B0604020104020204" pitchFamily="34" charset="0"/>
              </a:rPr>
            </a:br>
            <a:r>
              <a:rPr lang="pl-PL" sz="2000" b="1" dirty="0">
                <a:latin typeface="Abadi" panose="020B0604020104020204" pitchFamily="34" charset="0"/>
              </a:rPr>
              <a:t>zgłoszony w elektronicznej bazie wypoczynku </a:t>
            </a:r>
            <a:br>
              <a:rPr lang="pl-PL" sz="2000" b="1" dirty="0">
                <a:latin typeface="Abadi" panose="020B0604020104020204" pitchFamily="34" charset="0"/>
              </a:rPr>
            </a:br>
            <a:r>
              <a:rPr lang="pl-PL" sz="2000" b="1" dirty="0">
                <a:latin typeface="Abadi" panose="020B0604020104020204" pitchFamily="34" charset="0"/>
              </a:rPr>
              <a:t>Ministerstwa Edukacji i Nauki na terenie powiatu gołdapskiego </a:t>
            </a:r>
            <a:br>
              <a:rPr lang="pl-PL" sz="2000" b="1" dirty="0">
                <a:latin typeface="Abadi" panose="020B0604020104020204" pitchFamily="34" charset="0"/>
              </a:rPr>
            </a:br>
            <a:r>
              <a:rPr lang="pl-PL" sz="2000" b="1" dirty="0">
                <a:latin typeface="Abadi" panose="020B0604020104020204" pitchFamily="34" charset="0"/>
              </a:rPr>
              <a:t>w okresie od 27.06-31.08.2021 r.</a:t>
            </a:r>
            <a:endParaRPr lang="pl-PL" sz="2000" dirty="0"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242D41-4368-4DBA-A8CD-24DAAF49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40" y="2057400"/>
            <a:ext cx="10510886" cy="373065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pl-PL" b="1" u="sng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r>
              <a:rPr lang="pl-PL" b="1" u="sng" dirty="0">
                <a:latin typeface="Abadi" panose="020B0604020104020204" pitchFamily="34" charset="0"/>
              </a:rPr>
              <a:t>FORMY WYJAZDOWE </a:t>
            </a: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- 8 TURNUSÓW/ </a:t>
            </a:r>
            <a:r>
              <a:rPr lang="pl-PL" b="1" u="sng" dirty="0">
                <a:latin typeface="Abadi" panose="020B0604020104020204" pitchFamily="34" charset="0"/>
              </a:rPr>
              <a:t>skontrolowano 6 turnusów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1. Wypoczynek w obiektach hotelarskich lub innych obiektach w których świadczone są usługi hotelarskie </a:t>
            </a:r>
            <a:r>
              <a:rPr lang="pl-PL" dirty="0">
                <a:latin typeface="Abadi" panose="020B0604020104020204" pitchFamily="34" charset="0"/>
              </a:rPr>
              <a:t>- 5 turnusów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2. Wypoczynek w obiektach używanych okazjonalnie do wypoczynku </a:t>
            </a:r>
            <a:r>
              <a:rPr lang="pl-PL" dirty="0">
                <a:latin typeface="Abadi" panose="020B0604020104020204" pitchFamily="34" charset="0"/>
              </a:rPr>
              <a:t>- 1 turnus</a:t>
            </a:r>
          </a:p>
          <a:p>
            <a:pPr marL="45720" indent="0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3. Obozy pod namiotami bez stałej infrastruktury komunalnej </a:t>
            </a:r>
            <a:r>
              <a:rPr lang="pl-PL" dirty="0">
                <a:latin typeface="Abadi" panose="020B0604020104020204" pitchFamily="34" charset="0"/>
              </a:rPr>
              <a:t>- 2 turnusy</a:t>
            </a:r>
          </a:p>
          <a:p>
            <a:pPr marL="45720" indent="0">
              <a:buNone/>
            </a:pPr>
            <a:endParaRPr lang="pl-PL" b="1" u="sng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r>
              <a:rPr lang="pl-PL" b="1" u="sng" dirty="0">
                <a:latin typeface="Abadi" panose="020B0604020104020204" pitchFamily="34" charset="0"/>
              </a:rPr>
              <a:t>FORMY W MIEJSCU ZAMIESZKANIA </a:t>
            </a: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- 5 TURNUSÓW/ </a:t>
            </a:r>
            <a:r>
              <a:rPr lang="pl-PL" b="1" u="sng" dirty="0">
                <a:latin typeface="Abadi" panose="020B0604020104020204" pitchFamily="34" charset="0"/>
              </a:rPr>
              <a:t>skontrolowano 4 turnusy</a:t>
            </a:r>
          </a:p>
          <a:p>
            <a:pPr marL="45720" indent="0">
              <a:buNone/>
            </a:pPr>
            <a:r>
              <a:rPr lang="pl-PL" b="1" u="sng" dirty="0">
                <a:latin typeface="Abadi" panose="020B0604020104020204" pitchFamily="34" charset="0"/>
              </a:rPr>
              <a:t>Liczba uczestników wypoczynku </a:t>
            </a:r>
            <a:r>
              <a:rPr lang="pl-P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522 osoby </a:t>
            </a:r>
            <a:r>
              <a:rPr lang="pl-PL" b="1" dirty="0">
                <a:latin typeface="Abadi" panose="020B0604020104020204" pitchFamily="34" charset="0"/>
              </a:rPr>
              <a:t>( w 2020 r. - 466 osób)</a:t>
            </a:r>
          </a:p>
          <a:p>
            <a:pPr marL="45720" indent="0">
              <a:buNone/>
            </a:pPr>
            <a:endParaRPr lang="pl-PL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7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05BF63-F705-45A8-9DB7-F8C49AA8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83530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latin typeface="Abadi" panose="020B0604020104020204" pitchFamily="34" charset="0"/>
              </a:rPr>
              <a:t>Wypoczynek dzieci i młodzieży</a:t>
            </a:r>
            <a:endParaRPr lang="pl-PL" sz="2200" dirty="0"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DA2006-8A45-4F3D-A601-A832AD1A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9" y="1715678"/>
            <a:ext cx="10539167" cy="4380322"/>
          </a:xfrm>
        </p:spPr>
        <p:txBody>
          <a:bodyPr numCol="1">
            <a:normAutofit fontScale="25000" lnSpcReduction="20000"/>
          </a:bodyPr>
          <a:lstStyle/>
          <a:p>
            <a:pPr marL="45720" indent="0" algn="just">
              <a:buNone/>
            </a:pPr>
            <a:r>
              <a:rPr lang="pl-PL" sz="8800" dirty="0">
                <a:solidFill>
                  <a:schemeClr val="tx1"/>
                </a:solidFill>
                <a:latin typeface="Abadi" panose="020B0604020104020204" pitchFamily="34" charset="0"/>
              </a:rPr>
              <a:t>Liczba kontroli </a:t>
            </a:r>
            <a:r>
              <a:rPr lang="pl-PL" sz="8800" dirty="0">
                <a:latin typeface="Abadi" panose="020B0604020104020204" pitchFamily="34" charset="0"/>
              </a:rPr>
              <a:t>– 15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pl-PL" sz="8800" dirty="0">
                <a:solidFill>
                  <a:schemeClr val="tx1"/>
                </a:solidFill>
                <a:latin typeface="Abadi" panose="020B0604020104020204" pitchFamily="34" charset="0"/>
              </a:rPr>
              <a:t>Liczba turnusów, w których stwierdzono uchybienia i nieprawidłowości natury sanitarno- higienicznej </a:t>
            </a:r>
            <a:r>
              <a:rPr lang="pl-PL" sz="8800" dirty="0">
                <a:latin typeface="Abadi" panose="020B0604020104020204" pitchFamily="34" charset="0"/>
              </a:rPr>
              <a:t>– 1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8800" dirty="0">
              <a:latin typeface="Abadi" panose="020B0604020104020204" pitchFamily="34" charset="0"/>
            </a:endParaRPr>
          </a:p>
          <a:p>
            <a:pPr marL="36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8800" dirty="0">
                <a:solidFill>
                  <a:schemeClr val="tx1"/>
                </a:solidFill>
                <a:latin typeface="Abadi" panose="020B0604020104020204" pitchFamily="34" charset="0"/>
              </a:rPr>
              <a:t>Nieprawidłowości i usterki dotyczyły: </a:t>
            </a:r>
            <a:r>
              <a:rPr lang="pl-PL" sz="8800" dirty="0">
                <a:latin typeface="Abadi" panose="020B0604020104020204" pitchFamily="34" charset="0"/>
                <a:ea typeface="Times New Roman" panose="02020603050405020304" pitchFamily="18" charset="0"/>
              </a:rPr>
              <a:t>b</a:t>
            </a:r>
            <a:r>
              <a:rPr lang="pl-PL" sz="88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raku wydzielonej, zadaszonej stołówki, braku wydzielonej i zadaszonej kuchni, </a:t>
            </a:r>
            <a:r>
              <a:rPr lang="pl-PL" sz="8800" dirty="0">
                <a:latin typeface="Abadi" panose="020B0604020104020204" pitchFamily="34" charset="0"/>
                <a:ea typeface="Times New Roman" panose="02020603050405020304" pitchFamily="18" charset="0"/>
              </a:rPr>
              <a:t>b</a:t>
            </a:r>
            <a:r>
              <a:rPr lang="pl-PL" sz="88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raku stanowiska do mycia menażek (menażki i ręce myte były w tym samym punkcie), </a:t>
            </a:r>
            <a:r>
              <a:rPr lang="pl-PL" sz="8800" dirty="0">
                <a:latin typeface="Abadi" panose="020B0604020104020204" pitchFamily="34" charset="0"/>
                <a:ea typeface="Times New Roman" panose="02020603050405020304" pitchFamily="18" charset="0"/>
              </a:rPr>
              <a:t>braku</a:t>
            </a:r>
            <a:r>
              <a:rPr lang="pl-PL" sz="88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 stanowiska do mycia i wyparzania sprzętu, braku określonego jadłospisu, </a:t>
            </a:r>
            <a:r>
              <a:rPr lang="pl-PL" sz="8800" dirty="0">
                <a:latin typeface="Abadi" panose="020B0604020104020204" pitchFamily="34" charset="0"/>
                <a:ea typeface="Times New Roman" panose="02020603050405020304" pitchFamily="18" charset="0"/>
              </a:rPr>
              <a:t>b</a:t>
            </a:r>
            <a:r>
              <a:rPr lang="pl-PL" sz="88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raku wydzielonego magazynu na przechowywanie żywności. Ponadto </a:t>
            </a:r>
            <a:r>
              <a:rPr lang="pl-PL" sz="8800" dirty="0">
                <a:latin typeface="Abadi" panose="020B0604020104020204" pitchFamily="34" charset="0"/>
                <a:ea typeface="Times New Roman" panose="02020603050405020304" pitchFamily="18" charset="0"/>
              </a:rPr>
              <a:t>t</a:t>
            </a:r>
            <a:r>
              <a:rPr lang="pl-PL" sz="88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eren obozu  był nieskoszony, w namiotach bezpośrednio na ziemi znajdowały się materace do spania, brak było wydzielonego miejsca do przechowywania odzieży, plecaków. Namioty znajdują się w sąsiedztwie połamanych drzew.</a:t>
            </a:r>
          </a:p>
          <a:p>
            <a:pPr marL="45720" indent="0" algn="just">
              <a:buNone/>
            </a:pPr>
            <a:endParaRPr lang="pl-PL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1DEEA-A47A-4C99-B664-96A2B6C0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1754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/>
              <a:t>Wypoczynek dzieci i młodzieży</a:t>
            </a: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EAF49E-7BA1-4936-90D5-6D5911D06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3" y="2057399"/>
            <a:ext cx="10482605" cy="4286839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tx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Podjęte decyzje: </a:t>
            </a:r>
            <a:r>
              <a:rPr lang="pl-PL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PPIS w Gołdapi wydał decyzję z rygorem natychmiastowej wykonalności nakazującą usunięcie stwierdzonych uchybień.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Za stwierdzone nieprawidłowości ukarano osobę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</a:rPr>
              <a:t>odpowiedzialną grzywną w drodze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mandatu karnego w wysokości 200,00 zł. 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dirty="0">
                <a:latin typeface="Abadi" panose="020B0604020104020204" pitchFamily="34" charset="0"/>
                <a:ea typeface="Times New Roman" panose="02020603050405020304" pitchFamily="18" charset="0"/>
              </a:rPr>
              <a:t>P</a:t>
            </a:r>
            <a:r>
              <a:rPr lang="pl-PL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rzeprowadzono rozmowę z kierownikiem obozu, w której wyjaśniono przyczynę podjętych czynności.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l-PL" sz="24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Wydane zalecenia: </a:t>
            </a:r>
            <a:r>
              <a:rPr lang="pl-PL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Ustalono z kierownikiem obozu, iż uczestnicy obozu harcerskiego będą korzystali z żywienia cateringowego do czasu zapewnienia odpowiednich warunków w zakresie bezpieczeństwa żywności i żywienia na obozie.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642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93B8D-17A1-4B53-A694-659D2AB4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57287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Działania w zakresie promocji zdrowia i oświaty zdrowotnej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B1B2BC-89EA-4CD4-B1FB-22CA0F7E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90" y="1498863"/>
            <a:ext cx="11114202" cy="4864230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W placówkach wypoczynku dzieci i młodzieży przeprowadzono zajęcia edukacyjne oraz przekazano materiały edukacyjne. Działania realizowane były wspólnie z funkcjonariuszami Komendy Powiatowej Policji w Gołdapi.</a:t>
            </a:r>
          </a:p>
          <a:p>
            <a:pPr marL="45720" indent="0">
              <a:spcBef>
                <a:spcPts val="0"/>
              </a:spcBef>
              <a:buNone/>
            </a:pPr>
            <a:endParaRPr lang="pl-PL" dirty="0">
              <a:latin typeface="Abadi" panose="020B0604020104020204" pitchFamily="34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pl-PL" dirty="0">
                <a:latin typeface="Abadi" panose="020B0604020104020204" pitchFamily="34" charset="0"/>
              </a:rPr>
              <a:t>Tematy poruszana podczas spotkań:</a:t>
            </a:r>
          </a:p>
          <a:p>
            <a:pPr marL="45720" indent="0">
              <a:spcBef>
                <a:spcPts val="0"/>
              </a:spcBef>
              <a:buNone/>
            </a:pPr>
            <a:endParaRPr lang="pl-PL" dirty="0">
              <a:latin typeface="Abadi" panose="020B0604020104020204" pitchFamily="34" charset="0"/>
            </a:endParaRP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Covid-19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chorób odkleszczowych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zatruć pokarmowych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zatruć grzybami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Zasady zdrowego odżywiania się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wścieklizny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bąblowicy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nadmiernej ekspozycji na promieniowanie UV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Zasady bezpiecznego zachowania podczas burzy, upałów, nad wodą i w lesie.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poparzeń barszczem Sosnowskiego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Profilaktyka stosowania środków psychoaktywnych </a:t>
            </a:r>
          </a:p>
          <a:p>
            <a:pPr marL="502920" indent="-457200">
              <a:spcBef>
                <a:spcPts val="0"/>
              </a:spcBef>
              <a:buAutoNum type="arabicPeriod"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Abadi" panose="020B0604020104020204" pitchFamily="34" charset="0"/>
            </a:endParaRPr>
          </a:p>
          <a:p>
            <a:pPr marL="502920" indent="-457200">
              <a:buAutoNum type="arabicPeriod"/>
            </a:pPr>
            <a:endParaRPr lang="pl-PL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4AE38-ED5C-4989-8AF0-89692F65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0" y="609600"/>
            <a:ext cx="10190376" cy="12380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2200" b="1" dirty="0">
                <a:latin typeface="Abadi" panose="020B0604020104020204" pitchFamily="34" charset="0"/>
              </a:rPr>
              <a:t>Obiekty użyteczności publicznej</a:t>
            </a:r>
            <a:br>
              <a:rPr lang="pl-PL" sz="2200" b="1" dirty="0">
                <a:latin typeface="Abadi" panose="020B0604020104020204" pitchFamily="34" charset="0"/>
              </a:rPr>
            </a:b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w sezonie letnim skontrolowano </a:t>
            </a:r>
            <a:r>
              <a:rPr lang="pl-PL" sz="2200" dirty="0">
                <a:latin typeface="Abadi" panose="020B0604020104020204" pitchFamily="34" charset="0"/>
              </a:rPr>
              <a:t>155 obiektów użyteczności publicznej</a:t>
            </a:r>
            <a:br>
              <a:rPr lang="pl-PL" sz="2200" dirty="0">
                <a:latin typeface="Abadi" panose="020B0604020104020204" pitchFamily="34" charset="0"/>
              </a:rPr>
            </a:br>
            <a:endParaRPr lang="pl-PL" sz="2200" b="1" dirty="0"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FA08-475E-4336-90B8-250A9407D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1" y="1847653"/>
            <a:ext cx="10925665" cy="4590853"/>
          </a:xfrm>
        </p:spPr>
        <p:txBody>
          <a:bodyPr numCol="2">
            <a:normAutofit fontScale="55000" lnSpcReduction="20000"/>
          </a:bodyPr>
          <a:lstStyle/>
          <a:p>
            <a:pPr marL="45720" indent="0">
              <a:buNone/>
            </a:pPr>
            <a:endParaRPr lang="pl-PL" sz="2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sz="2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Ustępy publiczne –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3 kontrole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Dworzec autobusowy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- 1 kontrola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Parking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-1 kontrola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Stacje paliw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- 4 kontrole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Środki transportu publicznego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- 1 kontrola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Obiekty noclegowe całoroczne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– 9 kontroli</a:t>
            </a:r>
          </a:p>
          <a:p>
            <a:pPr marL="45720" indent="0">
              <a:buNone/>
            </a:pPr>
            <a:endParaRPr lang="pl-PL" sz="4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sz="4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sz="4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sz="4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sz="4000" dirty="0">
              <a:latin typeface="Abadi" panose="020B0604020104020204" pitchFamily="34" charset="0"/>
            </a:endParaRP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Obiekty noclegowe sezonowe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– 2 kontrole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Gospodarstwa agroturystyczne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- 48 kontroli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Place zabaw, obiekty sportowe 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- 85 kontroli</a:t>
            </a:r>
          </a:p>
          <a:p>
            <a:pPr marL="45720" indent="0">
              <a:buNone/>
            </a:pPr>
            <a:r>
              <a:rPr lang="pl-PL" sz="4000" dirty="0">
                <a:latin typeface="Abadi" panose="020B0604020104020204" pitchFamily="34" charset="0"/>
              </a:rPr>
              <a:t>Plaże</a:t>
            </a:r>
            <a:r>
              <a:rPr lang="pl-PL" sz="4000" dirty="0">
                <a:solidFill>
                  <a:schemeClr val="tx1"/>
                </a:solidFill>
                <a:latin typeface="Abadi" panose="020B0604020104020204" pitchFamily="34" charset="0"/>
              </a:rPr>
              <a:t> - 1 kontrola</a:t>
            </a:r>
          </a:p>
          <a:p>
            <a:pPr marL="45720" indent="0">
              <a:buNone/>
            </a:pPr>
            <a:endParaRPr lang="pl-PL" sz="2000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0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04606F-3ACF-4776-A8A6-E79E4811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200" b="1" dirty="0"/>
              <a:t>Kąpielisko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421183-3EE7-4725-9A44-FF284DA05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10414262" cy="4130040"/>
          </a:xfrm>
        </p:spPr>
        <p:txBody>
          <a:bodyPr/>
          <a:lstStyle/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W sezonie letnim na terenie powiatu gołdapskiego funkcjonowało </a:t>
            </a:r>
            <a:r>
              <a:rPr lang="pl-PL" b="1" dirty="0">
                <a:latin typeface="Abadi" panose="020B0604020104020204" pitchFamily="34" charset="0"/>
              </a:rPr>
              <a:t>jedno kąpielisko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.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Wzorem lat ubiegłych zorganizowane zostało pod nazwą: </a:t>
            </a:r>
            <a:r>
              <a:rPr lang="pl-PL" b="1" dirty="0">
                <a:latin typeface="Abadi" panose="020B0604020104020204" pitchFamily="34" charset="0"/>
              </a:rPr>
              <a:t>Plaża Miejska </a:t>
            </a:r>
            <a:r>
              <a:rPr lang="pl-PL" b="1" dirty="0" err="1">
                <a:latin typeface="Abadi" panose="020B0604020104020204" pitchFamily="34" charset="0"/>
              </a:rPr>
              <a:t>OSiR</a:t>
            </a:r>
            <a:r>
              <a:rPr lang="pl-PL" b="1" dirty="0">
                <a:latin typeface="Abadi" panose="020B0604020104020204" pitchFamily="34" charset="0"/>
              </a:rPr>
              <a:t>, Promenada Zdrojowa 14, 19-500 Gołdap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>
              <a:latin typeface="Abadi" panose="020B060402010402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pl-PL" b="1" dirty="0">
              <a:latin typeface="Abadi" panose="020B0604020104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82E46D-F8CF-4B74-8AC0-8139A13E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55" y="4122664"/>
            <a:ext cx="86632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Długość linii brzegowej -</a:t>
            </a:r>
            <a:r>
              <a:rPr lang="pl-PL" altLang="pl-PL" dirty="0">
                <a:latin typeface="Abadi" panose="020B0604020104020204" pitchFamily="34" charset="0"/>
              </a:rPr>
              <a:t> </a:t>
            </a: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badi" panose="020B0604020104020204" pitchFamily="34" charset="0"/>
              </a:rPr>
              <a:t>50m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Sezon kąpielowy</a:t>
            </a:r>
            <a:r>
              <a:rPr lang="pl-PL" altLang="pl-PL" dirty="0">
                <a:latin typeface="Abadi" panose="020B0604020104020204" pitchFamily="34" charset="0"/>
              </a:rPr>
              <a:t> </a:t>
            </a: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badi" panose="020B0604020104020204" pitchFamily="34" charset="0"/>
              </a:rPr>
              <a:t>01/07/2021 - 31/08/2021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Godziny otwarcia</a:t>
            </a:r>
            <a:r>
              <a:rPr lang="pl-PL" altLang="pl-PL" dirty="0">
                <a:latin typeface="Abadi" panose="020B0604020104020204" pitchFamily="34" charset="0"/>
              </a:rPr>
              <a:t> </a:t>
            </a: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badi" panose="020B0604020104020204" pitchFamily="34" charset="0"/>
              </a:rPr>
              <a:t>10:00 - 18:00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dirty="0">
                <a:latin typeface="Abadi" panose="020B0604020104020204" pitchFamily="34" charset="0"/>
              </a:rPr>
              <a:t>Akwen </a:t>
            </a:r>
            <a:r>
              <a:rPr lang="pl-PL" dirty="0">
                <a:solidFill>
                  <a:schemeClr val="accent1"/>
                </a:solidFill>
                <a:latin typeface="Abadi" panose="020B0604020104020204" pitchFamily="34" charset="0"/>
              </a:rPr>
              <a:t>Jezioro Gołdap </a:t>
            </a:r>
          </a:p>
        </p:txBody>
      </p:sp>
    </p:spTree>
    <p:extLst>
      <p:ext uri="{BB962C8B-B14F-4D97-AF65-F5344CB8AC3E}">
        <p14:creationId xmlns:p14="http://schemas.microsoft.com/office/powerpoint/2010/main" val="214094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38363-4E09-4E67-90B2-60DB479C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Kąpielisko</a:t>
            </a:r>
            <a:endParaRPr lang="pl-PL" sz="2000" dirty="0">
              <a:latin typeface="Abadi" panose="020B0604020104020204" pitchFamily="34" charset="0"/>
            </a:endParaRP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D4CBC22-C656-4964-8E00-BB3D98EF8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484264"/>
              </p:ext>
            </p:extLst>
          </p:nvPr>
        </p:nvGraphicFramePr>
        <p:xfrm>
          <a:off x="1142999" y="2476500"/>
          <a:ext cx="9872665" cy="3200400"/>
        </p:xfrm>
        <a:graphic>
          <a:graphicData uri="http://schemas.openxmlformats.org/drawingml/2006/table">
            <a:tbl>
              <a:tblPr/>
              <a:tblGrid>
                <a:gridCol w="1974533">
                  <a:extLst>
                    <a:ext uri="{9D8B030D-6E8A-4147-A177-3AD203B41FA5}">
                      <a16:colId xmlns:a16="http://schemas.microsoft.com/office/drawing/2014/main" val="3994491401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1429470629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2167506201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2679747860"/>
                    </a:ext>
                  </a:extLst>
                </a:gridCol>
                <a:gridCol w="1974533">
                  <a:extLst>
                    <a:ext uri="{9D8B030D-6E8A-4147-A177-3AD203B41FA5}">
                      <a16:colId xmlns:a16="http://schemas.microsoft.com/office/drawing/2014/main" val="249849727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pl-PL" sz="1800" dirty="0"/>
                        <a:t>Data oceny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Ocena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E. coli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Enterokoki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Data następnego badania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18468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1800"/>
                        <a:t>16/08/2021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Woda przydatna do kąpieli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126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8422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1800" dirty="0"/>
                        <a:t>05/08/2021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Woda przydatna do kąpieli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270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10/08/2021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75204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1800"/>
                        <a:t>26/07/2021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Woda przydatna do kąpieli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27/07/2021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0309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pl-PL" sz="1800"/>
                        <a:t>28/06/2021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Woda przydatna do kąpieli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/>
                        <a:t>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13/07/2021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574144"/>
                  </a:ext>
                </a:extLst>
              </a:tr>
            </a:tbl>
          </a:graphicData>
        </a:graphic>
      </p:graphicFrame>
      <p:pic>
        <p:nvPicPr>
          <p:cNvPr id="2069" name="Picture 21">
            <a:extLst>
              <a:ext uri="{FF2B5EF4-FFF2-40B4-BE49-F238E27FC236}">
                <a16:creationId xmlns:a16="http://schemas.microsoft.com/office/drawing/2014/main" id="{A1C36F9A-914F-4EF9-85EA-AC2905DC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-3040063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06AD09C8-2A39-4E0C-85A3-247BA546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24765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>
            <a:extLst>
              <a:ext uri="{FF2B5EF4-FFF2-40B4-BE49-F238E27FC236}">
                <a16:creationId xmlns:a16="http://schemas.microsoft.com/office/drawing/2014/main" id="{9A420961-069A-4348-A45C-823E0F21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1912938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A728E3E9-80F6-4131-8E07-51CCCCF1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13493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>
            <a:extLst>
              <a:ext uri="{FF2B5EF4-FFF2-40B4-BE49-F238E27FC236}">
                <a16:creationId xmlns:a16="http://schemas.microsoft.com/office/drawing/2014/main" id="{C94F8C9B-DCF0-414C-90E6-C3F8770D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-78422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2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6EEB8-93D4-46F8-97C9-CDDC4AA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15505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badi" panose="020B0604020104020204" pitchFamily="34" charset="0"/>
              </a:rPr>
              <a:t>Działania pionu żywieniowego</a:t>
            </a:r>
            <a:endParaRPr lang="pl-PL" sz="2000" dirty="0">
              <a:latin typeface="Abadi" panose="020B06040201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90C588-1534-4FF0-98FC-DC26932F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62433"/>
            <a:ext cx="10169165" cy="3833567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lnSpc>
                <a:spcPct val="200000"/>
              </a:lnSpc>
              <a:buNone/>
            </a:pPr>
            <a:r>
              <a:rPr lang="pl-PL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Obiekty żywnościowo-żywieniowe kontrolowane są przez organy Państwowej Inspekcji Sanitarnej przez </a:t>
            </a: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cały rok, zgodnie z opracowanym i zatwierdzonym planem pracy</a:t>
            </a:r>
            <a:r>
              <a:rPr lang="pl-PL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.    </a:t>
            </a:r>
          </a:p>
          <a:p>
            <a:pPr marL="45720" indent="0" algn="ctr">
              <a:lnSpc>
                <a:spcPct val="200000"/>
              </a:lnSpc>
              <a:buNone/>
            </a:pPr>
            <a:r>
              <a:rPr lang="pl-PL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Pod stałym nadzorem znajdują się zakłady produkcyjne, obiekty obrotu żywnością, obiekty żywienia zbiorowego otwartego, obiekty żywienia zbiorowego zamkniętego, suplementami diety oraz materiałami i wyrobami do kontaktu z żywnością.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392878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Podstawa</Template>
  <TotalTime>209</TotalTime>
  <Words>795</Words>
  <Application>Microsoft Office PowerPoint</Application>
  <PresentationFormat>Panoramiczny</PresentationFormat>
  <Paragraphs>128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Abadi</vt:lpstr>
      <vt:lpstr>Calibri</vt:lpstr>
      <vt:lpstr>Corbel</vt:lpstr>
      <vt:lpstr>Symbol</vt:lpstr>
      <vt:lpstr>Podstawa</vt:lpstr>
      <vt:lpstr>Prezentacja programu PowerPoint</vt:lpstr>
      <vt:lpstr>Wypoczynek dzieci i młodzieży zgłoszony w elektronicznej bazie wypoczynku  Ministerstwa Edukacji i Nauki na terenie powiatu gołdapskiego  w okresie od 27.06-31.08.2021 r.</vt:lpstr>
      <vt:lpstr>Wypoczynek dzieci i młodzieży</vt:lpstr>
      <vt:lpstr>Wypoczynek dzieci i młodzieży</vt:lpstr>
      <vt:lpstr>Działania w zakresie promocji zdrowia i oświaty zdrowotnej</vt:lpstr>
      <vt:lpstr>Obiekty użyteczności publicznej w sezonie letnim skontrolowano 155 obiektów użyteczności publicznej </vt:lpstr>
      <vt:lpstr>Kąpielisko</vt:lpstr>
      <vt:lpstr>Kąpielisko</vt:lpstr>
      <vt:lpstr>Działania pionu żywieniowego</vt:lpstr>
      <vt:lpstr>Działania w zakresie bezpieczeństwa żywności–  w sezonie letnim skontrolowano 82 obiekty żywnościowo-żywieniowe</vt:lpstr>
      <vt:lpstr>Działania w zakresie bezpieczeństwa żywności–  w sezonie letnim przeprowadzono 101 kontroli obiektów żywnościowo-żywieniowych</vt:lpstr>
      <vt:lpstr>Działania w zakresie bezpieczeństwa żywności</vt:lpstr>
      <vt:lpstr>DZIĘKUJĘ                    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Grażyna Mentel</dc:creator>
  <cp:lastModifiedBy>Grażyna Mentel</cp:lastModifiedBy>
  <cp:revision>9</cp:revision>
  <dcterms:created xsi:type="dcterms:W3CDTF">2021-09-07T09:12:21Z</dcterms:created>
  <dcterms:modified xsi:type="dcterms:W3CDTF">2021-09-08T10:20:28Z</dcterms:modified>
</cp:coreProperties>
</file>