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03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76"/>
  </p:notesMasterIdLst>
  <p:sldIdLst>
    <p:sldId id="256" r:id="rId2"/>
    <p:sldId id="344" r:id="rId3"/>
    <p:sldId id="259" r:id="rId4"/>
    <p:sldId id="258" r:id="rId5"/>
    <p:sldId id="260" r:id="rId6"/>
    <p:sldId id="285" r:id="rId7"/>
    <p:sldId id="289" r:id="rId8"/>
    <p:sldId id="320" r:id="rId9"/>
    <p:sldId id="301" r:id="rId10"/>
    <p:sldId id="297" r:id="rId11"/>
    <p:sldId id="298" r:id="rId12"/>
    <p:sldId id="299" r:id="rId13"/>
    <p:sldId id="284" r:id="rId14"/>
    <p:sldId id="317" r:id="rId15"/>
    <p:sldId id="318" r:id="rId16"/>
    <p:sldId id="319" r:id="rId17"/>
    <p:sldId id="302" r:id="rId18"/>
    <p:sldId id="310" r:id="rId19"/>
    <p:sldId id="312" r:id="rId20"/>
    <p:sldId id="314" r:id="rId21"/>
    <p:sldId id="315" r:id="rId22"/>
    <p:sldId id="340" r:id="rId23"/>
    <p:sldId id="262" r:id="rId24"/>
    <p:sldId id="263" r:id="rId25"/>
    <p:sldId id="321" r:id="rId26"/>
    <p:sldId id="265" r:id="rId27"/>
    <p:sldId id="266" r:id="rId28"/>
    <p:sldId id="267" r:id="rId29"/>
    <p:sldId id="268" r:id="rId30"/>
    <p:sldId id="269" r:id="rId31"/>
    <p:sldId id="270" r:id="rId32"/>
    <p:sldId id="271" r:id="rId33"/>
    <p:sldId id="272" r:id="rId34"/>
    <p:sldId id="342" r:id="rId35"/>
    <p:sldId id="274" r:id="rId36"/>
    <p:sldId id="275" r:id="rId37"/>
    <p:sldId id="276" r:id="rId38"/>
    <p:sldId id="277" r:id="rId39"/>
    <p:sldId id="322" r:id="rId40"/>
    <p:sldId id="337" r:id="rId41"/>
    <p:sldId id="279" r:id="rId42"/>
    <p:sldId id="323" r:id="rId43"/>
    <p:sldId id="281" r:id="rId44"/>
    <p:sldId id="282" r:id="rId45"/>
    <p:sldId id="283" r:id="rId46"/>
    <p:sldId id="288" r:id="rId47"/>
    <p:sldId id="330" r:id="rId48"/>
    <p:sldId id="331" r:id="rId49"/>
    <p:sldId id="329" r:id="rId50"/>
    <p:sldId id="309" r:id="rId51"/>
    <p:sldId id="324" r:id="rId52"/>
    <p:sldId id="325" r:id="rId53"/>
    <p:sldId id="326" r:id="rId54"/>
    <p:sldId id="327" r:id="rId55"/>
    <p:sldId id="328" r:id="rId56"/>
    <p:sldId id="332" r:id="rId57"/>
    <p:sldId id="333" r:id="rId58"/>
    <p:sldId id="334" r:id="rId59"/>
    <p:sldId id="335" r:id="rId60"/>
    <p:sldId id="336" r:id="rId61"/>
    <p:sldId id="286" r:id="rId62"/>
    <p:sldId id="290" r:id="rId63"/>
    <p:sldId id="291" r:id="rId64"/>
    <p:sldId id="292" r:id="rId65"/>
    <p:sldId id="341" r:id="rId66"/>
    <p:sldId id="287" r:id="rId67"/>
    <p:sldId id="303" r:id="rId68"/>
    <p:sldId id="304" r:id="rId69"/>
    <p:sldId id="338" r:id="rId70"/>
    <p:sldId id="305" r:id="rId71"/>
    <p:sldId id="306" r:id="rId72"/>
    <p:sldId id="307" r:id="rId73"/>
    <p:sldId id="308" r:id="rId74"/>
    <p:sldId id="345" r:id="rId7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C5836F"/>
    <a:srgbClr val="990033"/>
    <a:srgbClr val="D1D8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87" autoAdjust="0"/>
  </p:normalViewPr>
  <p:slideViewPr>
    <p:cSldViewPr snapToGrid="0">
      <p:cViewPr varScale="1">
        <p:scale>
          <a:sx n="62" d="100"/>
          <a:sy n="62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dyta\Desktop\stan%20sanitarny%20za%202020\WYK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dyta\Desktop\stan%20sanitarny%20za%202020\WYK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dyta\Desktop\stan%20sanitarny%20za%202020\WYK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PRZEPROWADZONE KONTROLE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HŻ</c:v>
                </c:pt>
                <c:pt idx="1">
                  <c:v>HK</c:v>
                </c:pt>
                <c:pt idx="2">
                  <c:v>PZiOZ</c:v>
                </c:pt>
                <c:pt idx="3">
                  <c:v>HDiM</c:v>
                </c:pt>
                <c:pt idx="4">
                  <c:v>E</c:v>
                </c:pt>
                <c:pt idx="5">
                  <c:v>HP</c:v>
                </c:pt>
                <c:pt idx="6">
                  <c:v>ZNS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161</c:v>
                </c:pt>
                <c:pt idx="1">
                  <c:v>247</c:v>
                </c:pt>
                <c:pt idx="2">
                  <c:v>6</c:v>
                </c:pt>
                <c:pt idx="3">
                  <c:v>44</c:v>
                </c:pt>
                <c:pt idx="4">
                  <c:v>1016</c:v>
                </c:pt>
                <c:pt idx="5">
                  <c:v>56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D9-4EF2-819E-05E86E9A981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DECYZJE ADMINSTRACYJNE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HŻ</c:v>
                </c:pt>
                <c:pt idx="1">
                  <c:v>HK</c:v>
                </c:pt>
                <c:pt idx="2">
                  <c:v>PZiOZ</c:v>
                </c:pt>
                <c:pt idx="3">
                  <c:v>HDiM</c:v>
                </c:pt>
                <c:pt idx="4">
                  <c:v>E</c:v>
                </c:pt>
                <c:pt idx="5">
                  <c:v>HP</c:v>
                </c:pt>
                <c:pt idx="6">
                  <c:v>ZNS</c:v>
                </c:pt>
              </c:strCache>
            </c:strRef>
          </c:cat>
          <c:val>
            <c:numRef>
              <c:f>Arkusz1!$C$2:$C$8</c:f>
              <c:numCache>
                <c:formatCode>General</c:formatCode>
                <c:ptCount val="7"/>
                <c:pt idx="0">
                  <c:v>52</c:v>
                </c:pt>
                <c:pt idx="1">
                  <c:v>25</c:v>
                </c:pt>
                <c:pt idx="2">
                  <c:v>0</c:v>
                </c:pt>
                <c:pt idx="3">
                  <c:v>0</c:v>
                </c:pt>
                <c:pt idx="4">
                  <c:v>438</c:v>
                </c:pt>
                <c:pt idx="5">
                  <c:v>24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D9-4EF2-819E-05E86E9A981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DECYZJE PŁATNICZE</c:v>
                </c:pt>
              </c:strCache>
            </c:strRef>
          </c:tx>
          <c:spPr>
            <a:solidFill>
              <a:srgbClr val="C583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HŻ</c:v>
                </c:pt>
                <c:pt idx="1">
                  <c:v>HK</c:v>
                </c:pt>
                <c:pt idx="2">
                  <c:v>PZiOZ</c:v>
                </c:pt>
                <c:pt idx="3">
                  <c:v>HDiM</c:v>
                </c:pt>
                <c:pt idx="4">
                  <c:v>E</c:v>
                </c:pt>
                <c:pt idx="5">
                  <c:v>HP</c:v>
                </c:pt>
                <c:pt idx="6">
                  <c:v>ZNS</c:v>
                </c:pt>
              </c:strCache>
            </c:strRef>
          </c:cat>
          <c:val>
            <c:numRef>
              <c:f>Arkusz1!$D$2:$D$8</c:f>
              <c:numCache>
                <c:formatCode>General</c:formatCode>
                <c:ptCount val="7"/>
                <c:pt idx="0">
                  <c:v>60</c:v>
                </c:pt>
                <c:pt idx="1">
                  <c:v>12</c:v>
                </c:pt>
                <c:pt idx="2">
                  <c:v>0</c:v>
                </c:pt>
                <c:pt idx="3">
                  <c:v>2</c:v>
                </c:pt>
                <c:pt idx="4">
                  <c:v>9</c:v>
                </c:pt>
                <c:pt idx="5">
                  <c:v>10</c:v>
                </c:pt>
                <c:pt idx="6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D9-4EF2-819E-05E86E9A98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6113840"/>
        <c:axId val="876114672"/>
      </c:barChart>
      <c:catAx>
        <c:axId val="87611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76114672"/>
        <c:crosses val="autoZero"/>
        <c:auto val="1"/>
        <c:lblAlgn val="ctr"/>
        <c:lblOffset val="100"/>
        <c:noMultiLvlLbl val="0"/>
      </c:catAx>
      <c:valAx>
        <c:axId val="87611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7611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Zachorowania na choroby zakaźne</a:t>
            </a:r>
            <a:r>
              <a:rPr lang="pl-PL" baseline="0" dirty="0"/>
              <a:t> w latach 2019-2020</a:t>
            </a:r>
            <a:endParaRPr lang="pl-PL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Arkusz2!$C$2</c:f>
              <c:strCache>
                <c:ptCount val="1"/>
                <c:pt idx="0">
                  <c:v>zachorowania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F5-467B-BE0D-A2D40B5AFC16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F5-467B-BE0D-A2D40B5AFC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Arkusz2!$D$1:$E$1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Arkusz2!$D$2:$E$2</c:f>
              <c:numCache>
                <c:formatCode>General</c:formatCode>
                <c:ptCount val="2"/>
                <c:pt idx="0">
                  <c:v>457</c:v>
                </c:pt>
                <c:pt idx="1">
                  <c:v>932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F5-467B-BE0D-A2D40B5AFC16}"/>
            </c:ext>
          </c:extLst>
        </c:ser>
        <c:ser>
          <c:idx val="1"/>
          <c:order val="1"/>
          <c:tx>
            <c:strRef>
              <c:f>Arkusz2!$C$3</c:f>
              <c:strCache>
                <c:ptCount val="1"/>
                <c:pt idx="0">
                  <c:v>hospitalizowani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Arkusz2!$D$1:$E$1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Arkusz2!$D$3:$E$3</c:f>
              <c:numCache>
                <c:formatCode>General</c:formatCode>
                <c:ptCount val="2"/>
                <c:pt idx="0">
                  <c:v>113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F5-467B-BE0D-A2D40B5AF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7463775"/>
        <c:axId val="797464191"/>
      </c:barChart>
      <c:catAx>
        <c:axId val="797463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97464191"/>
        <c:crosses val="autoZero"/>
        <c:auto val="1"/>
        <c:lblAlgn val="ctr"/>
        <c:lblOffset val="100"/>
        <c:noMultiLvlLbl val="0"/>
      </c:catAx>
      <c:valAx>
        <c:axId val="7974641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97463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Zarejestrowane</a:t>
            </a:r>
            <a:r>
              <a:rPr lang="pl-PL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zachorowania na choroby zakaźne w latach 2018-2020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Arkusz3!$E$1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Arkusz3!$D$2:$D$7</c:f>
              <c:strCache>
                <c:ptCount val="6"/>
                <c:pt idx="0">
                  <c:v>ospa wietrzna</c:v>
                </c:pt>
                <c:pt idx="1">
                  <c:v>borieloza</c:v>
                </c:pt>
                <c:pt idx="2">
                  <c:v>płonnica</c:v>
                </c:pt>
                <c:pt idx="3">
                  <c:v>grypa</c:v>
                </c:pt>
                <c:pt idx="4">
                  <c:v>gruźlica</c:v>
                </c:pt>
                <c:pt idx="5">
                  <c:v>Covid-19</c:v>
                </c:pt>
              </c:strCache>
            </c:strRef>
          </c:cat>
          <c:val>
            <c:numRef>
              <c:f>Arkusz3!$E$2:$E$7</c:f>
              <c:numCache>
                <c:formatCode>General</c:formatCode>
                <c:ptCount val="6"/>
                <c:pt idx="0">
                  <c:v>73</c:v>
                </c:pt>
                <c:pt idx="1">
                  <c:v>30</c:v>
                </c:pt>
                <c:pt idx="2">
                  <c:v>2</c:v>
                </c:pt>
                <c:pt idx="3">
                  <c:v>434</c:v>
                </c:pt>
                <c:pt idx="4">
                  <c:v>1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4B-4265-B5C9-5CD177A085DD}"/>
            </c:ext>
          </c:extLst>
        </c:ser>
        <c:ser>
          <c:idx val="1"/>
          <c:order val="1"/>
          <c:tx>
            <c:strRef>
              <c:f>Arkusz3!$F$1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Arkusz3!$D$2:$D$7</c:f>
              <c:strCache>
                <c:ptCount val="6"/>
                <c:pt idx="0">
                  <c:v>ospa wietrzna</c:v>
                </c:pt>
                <c:pt idx="1">
                  <c:v>borieloza</c:v>
                </c:pt>
                <c:pt idx="2">
                  <c:v>płonnica</c:v>
                </c:pt>
                <c:pt idx="3">
                  <c:v>grypa</c:v>
                </c:pt>
                <c:pt idx="4">
                  <c:v>gruźlica</c:v>
                </c:pt>
                <c:pt idx="5">
                  <c:v>Covid-19</c:v>
                </c:pt>
              </c:strCache>
            </c:strRef>
          </c:cat>
          <c:val>
            <c:numRef>
              <c:f>Arkusz3!$F$2:$F$7</c:f>
              <c:numCache>
                <c:formatCode>General</c:formatCode>
                <c:ptCount val="6"/>
                <c:pt idx="0">
                  <c:v>185</c:v>
                </c:pt>
                <c:pt idx="1">
                  <c:v>59</c:v>
                </c:pt>
                <c:pt idx="2">
                  <c:v>37</c:v>
                </c:pt>
                <c:pt idx="3">
                  <c:v>461</c:v>
                </c:pt>
                <c:pt idx="4">
                  <c:v>5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4B-4265-B5C9-5CD177A085DD}"/>
            </c:ext>
          </c:extLst>
        </c:ser>
        <c:ser>
          <c:idx val="2"/>
          <c:order val="2"/>
          <c:tx>
            <c:strRef>
              <c:f>Arkusz3!$G$1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Arkusz3!$D$2:$D$7</c:f>
              <c:strCache>
                <c:ptCount val="6"/>
                <c:pt idx="0">
                  <c:v>ospa wietrzna</c:v>
                </c:pt>
                <c:pt idx="1">
                  <c:v>borieloza</c:v>
                </c:pt>
                <c:pt idx="2">
                  <c:v>płonnica</c:v>
                </c:pt>
                <c:pt idx="3">
                  <c:v>grypa</c:v>
                </c:pt>
                <c:pt idx="4">
                  <c:v>gruźlica</c:v>
                </c:pt>
                <c:pt idx="5">
                  <c:v>Covid-19</c:v>
                </c:pt>
              </c:strCache>
            </c:strRef>
          </c:cat>
          <c:val>
            <c:numRef>
              <c:f>Arkusz3!$G$2:$G$7</c:f>
              <c:numCache>
                <c:formatCode>General</c:formatCode>
                <c:ptCount val="6"/>
                <c:pt idx="0">
                  <c:v>51</c:v>
                </c:pt>
                <c:pt idx="1">
                  <c:v>39</c:v>
                </c:pt>
                <c:pt idx="2">
                  <c:v>12</c:v>
                </c:pt>
                <c:pt idx="3">
                  <c:v>355</c:v>
                </c:pt>
                <c:pt idx="5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4B-4265-B5C9-5CD177A085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9537343"/>
        <c:axId val="849536927"/>
      </c:barChart>
      <c:catAx>
        <c:axId val="8495373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49536927"/>
        <c:crosses val="autoZero"/>
        <c:auto val="1"/>
        <c:lblAlgn val="ctr"/>
        <c:lblOffset val="100"/>
        <c:noMultiLvlLbl val="0"/>
      </c:catAx>
      <c:valAx>
        <c:axId val="849536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849537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F64CAF-FE07-4E10-90C5-F793814F37B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3CBC00B-38A1-425B-B97F-1AC1576BE64A}">
      <dgm:prSet custT="1"/>
      <dgm:spPr/>
      <dgm:t>
        <a:bodyPr/>
        <a:lstStyle/>
        <a:p>
          <a:pPr algn="l"/>
          <a:r>
            <a:rPr lang="pl-PL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W roku 2020 przeprowadzono oraz uczestniczono w 25 kontrolach </a:t>
          </a:r>
        </a:p>
        <a:p>
          <a:pPr algn="l"/>
          <a:r>
            <a:rPr lang="pl-PL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i wizytacjach.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791D44-7440-4C7D-95FA-5B4EA0875513}" type="parTrans" cxnId="{8BC96C94-D2D7-4D9E-B1D0-B193271104D4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6DE36E0-5E5A-4253-B04D-69B7991267F9}" type="sibTrans" cxnId="{8BC96C94-D2D7-4D9E-B1D0-B193271104D4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5F277F-E2B7-4406-BFB5-2B7C0442A1E0}">
      <dgm:prSet custT="1"/>
      <dgm:spPr/>
      <dgm:t>
        <a:bodyPr/>
        <a:lstStyle/>
        <a:p>
          <a:pPr algn="l"/>
          <a:r>
            <a:rPr lang="pl-PL" sz="1800">
              <a:latin typeface="Times New Roman" panose="02020603050405020304" pitchFamily="18" charset="0"/>
              <a:cs typeface="Times New Roman" panose="02020603050405020304" pitchFamily="18" charset="0"/>
            </a:rPr>
            <a:t>Wydano:</a:t>
          </a:r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D80989-846F-4EFD-A704-F0B3A6A50836}" type="parTrans" cxnId="{BC6AC26B-F841-4755-9E8C-F28165DF358C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B11FD2-8521-49CA-A703-9CFA595E0D61}" type="sibTrans" cxnId="{BC6AC26B-F841-4755-9E8C-F28165DF358C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D5C89D-3636-4209-BA94-CAED3CAE345B}">
      <dgm:prSet custT="1"/>
      <dgm:spPr/>
      <dgm:t>
        <a:bodyPr/>
        <a:lstStyle/>
        <a:p>
          <a:pPr algn="l"/>
          <a:r>
            <a:rPr lang="pl-PL" sz="1800">
              <a:latin typeface="Times New Roman" panose="02020603050405020304" pitchFamily="18" charset="0"/>
              <a:cs typeface="Times New Roman" panose="02020603050405020304" pitchFamily="18" charset="0"/>
            </a:rPr>
            <a:t>34 opinie sanitarne,</a:t>
          </a:r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063A0E-C4CB-43A2-A20F-469CF8C947F8}" type="parTrans" cxnId="{A081EE84-0DDA-4060-ABB4-4BDC14CABB22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888117-27C0-4306-85D9-1D28B8835203}" type="sibTrans" cxnId="{A081EE84-0DDA-4060-ABB4-4BDC14CABB22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B4AA37-57A9-4092-96E3-E408B9A56F7B}">
      <dgm:prSet custT="1"/>
      <dgm:spPr/>
      <dgm:t>
        <a:bodyPr/>
        <a:lstStyle/>
        <a:p>
          <a:pPr algn="l"/>
          <a:r>
            <a:rPr lang="pl-PL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35 pism, w tym 20 nie wnoszących sprzeciwu co do uruchomienia</a:t>
          </a:r>
        </a:p>
        <a:p>
          <a:pPr algn="l"/>
          <a:r>
            <a:rPr lang="pl-PL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obiektów zgłaszanych do odbioru,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E5B40-4972-41C6-8F07-A9BDB758371B}" type="parTrans" cxnId="{62D7436F-D1BC-4A91-ACC1-84C214F7E809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5C96A-14DD-4D78-BA9F-8329F20551E7}" type="sibTrans" cxnId="{62D7436F-D1BC-4A91-ACC1-84C214F7E809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869BE8-8BC7-4E3B-AD43-091B8671176C}">
      <dgm:prSet custT="1"/>
      <dgm:spPr/>
      <dgm:t>
        <a:bodyPr/>
        <a:lstStyle/>
        <a:p>
          <a:pPr algn="l"/>
          <a:r>
            <a:rPr lang="pl-PL" sz="1800">
              <a:latin typeface="Times New Roman" panose="02020603050405020304" pitchFamily="18" charset="0"/>
              <a:cs typeface="Times New Roman" panose="02020603050405020304" pitchFamily="18" charset="0"/>
            </a:rPr>
            <a:t>28 decyzji płatniczych.</a:t>
          </a:r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50F871-F9AA-42A3-805D-0E9D3EAA9AE8}" type="parTrans" cxnId="{B8C1E168-76D8-4FDD-95E5-9921FD34454D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03CC01-E034-4AD7-9C25-83FE1357130F}" type="sibTrans" cxnId="{B8C1E168-76D8-4FDD-95E5-9921FD34454D}">
      <dgm:prSet/>
      <dgm:spPr/>
      <dgm:t>
        <a:bodyPr/>
        <a:lstStyle/>
        <a:p>
          <a:pPr algn="l"/>
          <a:endParaRPr lang="en-US" sz="1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64CCCF-C0EF-4874-BA01-A9B98803467A}" type="pres">
      <dgm:prSet presAssocID="{86F64CAF-FE07-4E10-90C5-F793814F37B0}" presName="vert0" presStyleCnt="0">
        <dgm:presLayoutVars>
          <dgm:dir/>
          <dgm:animOne val="branch"/>
          <dgm:animLvl val="lvl"/>
        </dgm:presLayoutVars>
      </dgm:prSet>
      <dgm:spPr/>
    </dgm:pt>
    <dgm:pt modelId="{BF4020B0-3920-4FFC-91C8-34BED197DB1E}" type="pres">
      <dgm:prSet presAssocID="{93CBC00B-38A1-425B-B97F-1AC1576BE64A}" presName="thickLine" presStyleLbl="alignNode1" presStyleIdx="0" presStyleCnt="5"/>
      <dgm:spPr/>
    </dgm:pt>
    <dgm:pt modelId="{7E193C09-5586-4DC1-8B96-4F6CACC14187}" type="pres">
      <dgm:prSet presAssocID="{93CBC00B-38A1-425B-B97F-1AC1576BE64A}" presName="horz1" presStyleCnt="0"/>
      <dgm:spPr/>
    </dgm:pt>
    <dgm:pt modelId="{B845ABF9-B768-4C1E-AAD4-C46C20FD2913}" type="pres">
      <dgm:prSet presAssocID="{93CBC00B-38A1-425B-B97F-1AC1576BE64A}" presName="tx1" presStyleLbl="revTx" presStyleIdx="0" presStyleCnt="5"/>
      <dgm:spPr/>
    </dgm:pt>
    <dgm:pt modelId="{15F16628-19BA-492B-9DBB-DA1821FE5026}" type="pres">
      <dgm:prSet presAssocID="{93CBC00B-38A1-425B-B97F-1AC1576BE64A}" presName="vert1" presStyleCnt="0"/>
      <dgm:spPr/>
    </dgm:pt>
    <dgm:pt modelId="{D2179CE4-7C6F-417B-9AE1-55672961DB67}" type="pres">
      <dgm:prSet presAssocID="{185F277F-E2B7-4406-BFB5-2B7C0442A1E0}" presName="thickLine" presStyleLbl="alignNode1" presStyleIdx="1" presStyleCnt="5"/>
      <dgm:spPr/>
    </dgm:pt>
    <dgm:pt modelId="{8B782B4E-4C5D-4E71-88CC-75D280541567}" type="pres">
      <dgm:prSet presAssocID="{185F277F-E2B7-4406-BFB5-2B7C0442A1E0}" presName="horz1" presStyleCnt="0"/>
      <dgm:spPr/>
    </dgm:pt>
    <dgm:pt modelId="{F566A183-8431-41E0-AD6E-530862510029}" type="pres">
      <dgm:prSet presAssocID="{185F277F-E2B7-4406-BFB5-2B7C0442A1E0}" presName="tx1" presStyleLbl="revTx" presStyleIdx="1" presStyleCnt="5"/>
      <dgm:spPr/>
    </dgm:pt>
    <dgm:pt modelId="{3E2FF734-6736-408B-BDE5-EE8DA6129378}" type="pres">
      <dgm:prSet presAssocID="{185F277F-E2B7-4406-BFB5-2B7C0442A1E0}" presName="vert1" presStyleCnt="0"/>
      <dgm:spPr/>
    </dgm:pt>
    <dgm:pt modelId="{BD8E792C-D762-418F-B9E4-CB84C20FE92A}" type="pres">
      <dgm:prSet presAssocID="{E8D5C89D-3636-4209-BA94-CAED3CAE345B}" presName="thickLine" presStyleLbl="alignNode1" presStyleIdx="2" presStyleCnt="5"/>
      <dgm:spPr/>
    </dgm:pt>
    <dgm:pt modelId="{3D753B3C-E4D0-4010-9763-1C759CDAD9BA}" type="pres">
      <dgm:prSet presAssocID="{E8D5C89D-3636-4209-BA94-CAED3CAE345B}" presName="horz1" presStyleCnt="0"/>
      <dgm:spPr/>
    </dgm:pt>
    <dgm:pt modelId="{3E179DD2-CDCA-41E8-BE60-AA3073798612}" type="pres">
      <dgm:prSet presAssocID="{E8D5C89D-3636-4209-BA94-CAED3CAE345B}" presName="tx1" presStyleLbl="revTx" presStyleIdx="2" presStyleCnt="5"/>
      <dgm:spPr/>
    </dgm:pt>
    <dgm:pt modelId="{32839F8C-0174-400A-B8F3-80D18250F05D}" type="pres">
      <dgm:prSet presAssocID="{E8D5C89D-3636-4209-BA94-CAED3CAE345B}" presName="vert1" presStyleCnt="0"/>
      <dgm:spPr/>
    </dgm:pt>
    <dgm:pt modelId="{83DDF4C1-6591-4D5B-A3D6-0D4BC498D1AF}" type="pres">
      <dgm:prSet presAssocID="{4BB4AA37-57A9-4092-96E3-E408B9A56F7B}" presName="thickLine" presStyleLbl="alignNode1" presStyleIdx="3" presStyleCnt="5"/>
      <dgm:spPr/>
    </dgm:pt>
    <dgm:pt modelId="{A3363101-190B-46D1-BAD1-BF9FE66B1ECC}" type="pres">
      <dgm:prSet presAssocID="{4BB4AA37-57A9-4092-96E3-E408B9A56F7B}" presName="horz1" presStyleCnt="0"/>
      <dgm:spPr/>
    </dgm:pt>
    <dgm:pt modelId="{52D883FE-3E39-48FB-BC09-8FC8DD1684D9}" type="pres">
      <dgm:prSet presAssocID="{4BB4AA37-57A9-4092-96E3-E408B9A56F7B}" presName="tx1" presStyleLbl="revTx" presStyleIdx="3" presStyleCnt="5"/>
      <dgm:spPr/>
    </dgm:pt>
    <dgm:pt modelId="{8523F33F-81FA-4ADF-8A98-A8CDF2EB7899}" type="pres">
      <dgm:prSet presAssocID="{4BB4AA37-57A9-4092-96E3-E408B9A56F7B}" presName="vert1" presStyleCnt="0"/>
      <dgm:spPr/>
    </dgm:pt>
    <dgm:pt modelId="{9401F200-8D1E-4033-B9CC-EA484DD964AB}" type="pres">
      <dgm:prSet presAssocID="{29869BE8-8BC7-4E3B-AD43-091B8671176C}" presName="thickLine" presStyleLbl="alignNode1" presStyleIdx="4" presStyleCnt="5"/>
      <dgm:spPr/>
    </dgm:pt>
    <dgm:pt modelId="{5477E513-5B1B-425A-87E6-661060F3419D}" type="pres">
      <dgm:prSet presAssocID="{29869BE8-8BC7-4E3B-AD43-091B8671176C}" presName="horz1" presStyleCnt="0"/>
      <dgm:spPr/>
    </dgm:pt>
    <dgm:pt modelId="{06BF5DF6-A60B-4321-956C-7F95498F7513}" type="pres">
      <dgm:prSet presAssocID="{29869BE8-8BC7-4E3B-AD43-091B8671176C}" presName="tx1" presStyleLbl="revTx" presStyleIdx="4" presStyleCnt="5"/>
      <dgm:spPr/>
    </dgm:pt>
    <dgm:pt modelId="{0796ED3F-317F-4B8C-8C3B-9BCCFC2A6345}" type="pres">
      <dgm:prSet presAssocID="{29869BE8-8BC7-4E3B-AD43-091B8671176C}" presName="vert1" presStyleCnt="0"/>
      <dgm:spPr/>
    </dgm:pt>
  </dgm:ptLst>
  <dgm:cxnLst>
    <dgm:cxn modelId="{89A43C10-B954-4499-B463-96414A26D2FC}" type="presOf" srcId="{185F277F-E2B7-4406-BFB5-2B7C0442A1E0}" destId="{F566A183-8431-41E0-AD6E-530862510029}" srcOrd="0" destOrd="0" presId="urn:microsoft.com/office/officeart/2008/layout/LinedList"/>
    <dgm:cxn modelId="{4F101B5C-2295-4FD2-AEDB-E2B71B99E934}" type="presOf" srcId="{86F64CAF-FE07-4E10-90C5-F793814F37B0}" destId="{0064CCCF-C0EF-4874-BA01-A9B98803467A}" srcOrd="0" destOrd="0" presId="urn:microsoft.com/office/officeart/2008/layout/LinedList"/>
    <dgm:cxn modelId="{B8C1E168-76D8-4FDD-95E5-9921FD34454D}" srcId="{86F64CAF-FE07-4E10-90C5-F793814F37B0}" destId="{29869BE8-8BC7-4E3B-AD43-091B8671176C}" srcOrd="4" destOrd="0" parTransId="{CF50F871-F9AA-42A3-805D-0E9D3EAA9AE8}" sibTransId="{8F03CC01-E034-4AD7-9C25-83FE1357130F}"/>
    <dgm:cxn modelId="{BC6AC26B-F841-4755-9E8C-F28165DF358C}" srcId="{86F64CAF-FE07-4E10-90C5-F793814F37B0}" destId="{185F277F-E2B7-4406-BFB5-2B7C0442A1E0}" srcOrd="1" destOrd="0" parTransId="{23D80989-846F-4EFD-A704-F0B3A6A50836}" sibTransId="{0FB11FD2-8521-49CA-A703-9CFA595E0D61}"/>
    <dgm:cxn modelId="{62D7436F-D1BC-4A91-ACC1-84C214F7E809}" srcId="{86F64CAF-FE07-4E10-90C5-F793814F37B0}" destId="{4BB4AA37-57A9-4092-96E3-E408B9A56F7B}" srcOrd="3" destOrd="0" parTransId="{600E5B40-4972-41C6-8F07-A9BDB758371B}" sibTransId="{9B55C96A-14DD-4D78-BA9F-8329F20551E7}"/>
    <dgm:cxn modelId="{D8B7AA6F-CAA5-4455-93CB-06DE77294D62}" type="presOf" srcId="{93CBC00B-38A1-425B-B97F-1AC1576BE64A}" destId="{B845ABF9-B768-4C1E-AAD4-C46C20FD2913}" srcOrd="0" destOrd="0" presId="urn:microsoft.com/office/officeart/2008/layout/LinedList"/>
    <dgm:cxn modelId="{A081EE84-0DDA-4060-ABB4-4BDC14CABB22}" srcId="{86F64CAF-FE07-4E10-90C5-F793814F37B0}" destId="{E8D5C89D-3636-4209-BA94-CAED3CAE345B}" srcOrd="2" destOrd="0" parTransId="{FE063A0E-C4CB-43A2-A20F-469CF8C947F8}" sibTransId="{C5888117-27C0-4306-85D9-1D28B8835203}"/>
    <dgm:cxn modelId="{8BC96C94-D2D7-4D9E-B1D0-B193271104D4}" srcId="{86F64CAF-FE07-4E10-90C5-F793814F37B0}" destId="{93CBC00B-38A1-425B-B97F-1AC1576BE64A}" srcOrd="0" destOrd="0" parTransId="{D2791D44-7440-4C7D-95FA-5B4EA0875513}" sibTransId="{86DE36E0-5E5A-4253-B04D-69B7991267F9}"/>
    <dgm:cxn modelId="{91D1FBC9-00DC-4C3D-ACCF-B588E57288C1}" type="presOf" srcId="{29869BE8-8BC7-4E3B-AD43-091B8671176C}" destId="{06BF5DF6-A60B-4321-956C-7F95498F7513}" srcOrd="0" destOrd="0" presId="urn:microsoft.com/office/officeart/2008/layout/LinedList"/>
    <dgm:cxn modelId="{D449B7ED-2DD1-4B42-9038-08C23DB9D7ED}" type="presOf" srcId="{E8D5C89D-3636-4209-BA94-CAED3CAE345B}" destId="{3E179DD2-CDCA-41E8-BE60-AA3073798612}" srcOrd="0" destOrd="0" presId="urn:microsoft.com/office/officeart/2008/layout/LinedList"/>
    <dgm:cxn modelId="{EA15B9FC-4443-417F-988B-641E559D609B}" type="presOf" srcId="{4BB4AA37-57A9-4092-96E3-E408B9A56F7B}" destId="{52D883FE-3E39-48FB-BC09-8FC8DD1684D9}" srcOrd="0" destOrd="0" presId="urn:microsoft.com/office/officeart/2008/layout/LinedList"/>
    <dgm:cxn modelId="{5E02E7B4-59BC-490F-9A07-A0BB49211939}" type="presParOf" srcId="{0064CCCF-C0EF-4874-BA01-A9B98803467A}" destId="{BF4020B0-3920-4FFC-91C8-34BED197DB1E}" srcOrd="0" destOrd="0" presId="urn:microsoft.com/office/officeart/2008/layout/LinedList"/>
    <dgm:cxn modelId="{CCBFF9C8-0491-44E7-B278-8CCA32DF4305}" type="presParOf" srcId="{0064CCCF-C0EF-4874-BA01-A9B98803467A}" destId="{7E193C09-5586-4DC1-8B96-4F6CACC14187}" srcOrd="1" destOrd="0" presId="urn:microsoft.com/office/officeart/2008/layout/LinedList"/>
    <dgm:cxn modelId="{9E6C7729-B4A3-47B9-88CD-EFB3E044B38C}" type="presParOf" srcId="{7E193C09-5586-4DC1-8B96-4F6CACC14187}" destId="{B845ABF9-B768-4C1E-AAD4-C46C20FD2913}" srcOrd="0" destOrd="0" presId="urn:microsoft.com/office/officeart/2008/layout/LinedList"/>
    <dgm:cxn modelId="{3EEEFC4C-D218-4F14-BB86-C13DAA1E22A2}" type="presParOf" srcId="{7E193C09-5586-4DC1-8B96-4F6CACC14187}" destId="{15F16628-19BA-492B-9DBB-DA1821FE5026}" srcOrd="1" destOrd="0" presId="urn:microsoft.com/office/officeart/2008/layout/LinedList"/>
    <dgm:cxn modelId="{0AF3AC3B-05B2-440F-A6CD-B8E020C398BD}" type="presParOf" srcId="{0064CCCF-C0EF-4874-BA01-A9B98803467A}" destId="{D2179CE4-7C6F-417B-9AE1-55672961DB67}" srcOrd="2" destOrd="0" presId="urn:microsoft.com/office/officeart/2008/layout/LinedList"/>
    <dgm:cxn modelId="{1AAFF400-241E-4162-A29B-F3F6494DD402}" type="presParOf" srcId="{0064CCCF-C0EF-4874-BA01-A9B98803467A}" destId="{8B782B4E-4C5D-4E71-88CC-75D280541567}" srcOrd="3" destOrd="0" presId="urn:microsoft.com/office/officeart/2008/layout/LinedList"/>
    <dgm:cxn modelId="{3A68081A-CF49-4B5F-BDC7-E00BCD6E4833}" type="presParOf" srcId="{8B782B4E-4C5D-4E71-88CC-75D280541567}" destId="{F566A183-8431-41E0-AD6E-530862510029}" srcOrd="0" destOrd="0" presId="urn:microsoft.com/office/officeart/2008/layout/LinedList"/>
    <dgm:cxn modelId="{3E0D863D-976F-46F0-A552-66E205CFAB2C}" type="presParOf" srcId="{8B782B4E-4C5D-4E71-88CC-75D280541567}" destId="{3E2FF734-6736-408B-BDE5-EE8DA6129378}" srcOrd="1" destOrd="0" presId="urn:microsoft.com/office/officeart/2008/layout/LinedList"/>
    <dgm:cxn modelId="{5B3B08D2-4658-42A4-BCF1-FD164C7FE5D9}" type="presParOf" srcId="{0064CCCF-C0EF-4874-BA01-A9B98803467A}" destId="{BD8E792C-D762-418F-B9E4-CB84C20FE92A}" srcOrd="4" destOrd="0" presId="urn:microsoft.com/office/officeart/2008/layout/LinedList"/>
    <dgm:cxn modelId="{6E7BC2DF-770E-452C-A86E-7893FFE3F573}" type="presParOf" srcId="{0064CCCF-C0EF-4874-BA01-A9B98803467A}" destId="{3D753B3C-E4D0-4010-9763-1C759CDAD9BA}" srcOrd="5" destOrd="0" presId="urn:microsoft.com/office/officeart/2008/layout/LinedList"/>
    <dgm:cxn modelId="{418BAFDC-5560-4F3F-B881-286CDA95A8EB}" type="presParOf" srcId="{3D753B3C-E4D0-4010-9763-1C759CDAD9BA}" destId="{3E179DD2-CDCA-41E8-BE60-AA3073798612}" srcOrd="0" destOrd="0" presId="urn:microsoft.com/office/officeart/2008/layout/LinedList"/>
    <dgm:cxn modelId="{7DD563E2-548E-4EF6-BC87-C83E3783D9F6}" type="presParOf" srcId="{3D753B3C-E4D0-4010-9763-1C759CDAD9BA}" destId="{32839F8C-0174-400A-B8F3-80D18250F05D}" srcOrd="1" destOrd="0" presId="urn:microsoft.com/office/officeart/2008/layout/LinedList"/>
    <dgm:cxn modelId="{2DC289D6-AD3F-4E76-B937-F27C8F7A61CE}" type="presParOf" srcId="{0064CCCF-C0EF-4874-BA01-A9B98803467A}" destId="{83DDF4C1-6591-4D5B-A3D6-0D4BC498D1AF}" srcOrd="6" destOrd="0" presId="urn:microsoft.com/office/officeart/2008/layout/LinedList"/>
    <dgm:cxn modelId="{10351FC4-259A-4AC5-9E8F-5860C69BE9A6}" type="presParOf" srcId="{0064CCCF-C0EF-4874-BA01-A9B98803467A}" destId="{A3363101-190B-46D1-BAD1-BF9FE66B1ECC}" srcOrd="7" destOrd="0" presId="urn:microsoft.com/office/officeart/2008/layout/LinedList"/>
    <dgm:cxn modelId="{2F4DC462-A4D8-41EC-9064-04E41BAED778}" type="presParOf" srcId="{A3363101-190B-46D1-BAD1-BF9FE66B1ECC}" destId="{52D883FE-3E39-48FB-BC09-8FC8DD1684D9}" srcOrd="0" destOrd="0" presId="urn:microsoft.com/office/officeart/2008/layout/LinedList"/>
    <dgm:cxn modelId="{8925BD7B-523E-4AE2-A5B9-21855A538C07}" type="presParOf" srcId="{A3363101-190B-46D1-BAD1-BF9FE66B1ECC}" destId="{8523F33F-81FA-4ADF-8A98-A8CDF2EB7899}" srcOrd="1" destOrd="0" presId="urn:microsoft.com/office/officeart/2008/layout/LinedList"/>
    <dgm:cxn modelId="{F24361E6-EF8D-484B-8FCE-0EE61CAA1342}" type="presParOf" srcId="{0064CCCF-C0EF-4874-BA01-A9B98803467A}" destId="{9401F200-8D1E-4033-B9CC-EA484DD964AB}" srcOrd="8" destOrd="0" presId="urn:microsoft.com/office/officeart/2008/layout/LinedList"/>
    <dgm:cxn modelId="{A727A070-79A4-481D-8794-08FA00BF3AD0}" type="presParOf" srcId="{0064CCCF-C0EF-4874-BA01-A9B98803467A}" destId="{5477E513-5B1B-425A-87E6-661060F3419D}" srcOrd="9" destOrd="0" presId="urn:microsoft.com/office/officeart/2008/layout/LinedList"/>
    <dgm:cxn modelId="{1E055EE6-FAE8-4D04-B462-45C82209CDEF}" type="presParOf" srcId="{5477E513-5B1B-425A-87E6-661060F3419D}" destId="{06BF5DF6-A60B-4321-956C-7F95498F7513}" srcOrd="0" destOrd="0" presId="urn:microsoft.com/office/officeart/2008/layout/LinedList"/>
    <dgm:cxn modelId="{D2DBC051-F726-47A6-BA6F-7121BD5749E3}" type="presParOf" srcId="{5477E513-5B1B-425A-87E6-661060F3419D}" destId="{0796ED3F-317F-4B8C-8C3B-9BCCFC2A634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983D8D-75C8-485D-8B09-807B6723FDC6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9FC43025-142F-415D-8743-2FFA066AAECB}">
      <dgm:prSet custT="1"/>
      <dgm:spPr/>
      <dgm:t>
        <a:bodyPr/>
        <a:lstStyle/>
        <a:p>
          <a:r>
            <a:rPr lang="pl-PL" sz="1600" b="1">
              <a:latin typeface="Times New Roman" panose="02020603050405020304" pitchFamily="18" charset="0"/>
              <a:cs typeface="Times New Roman" panose="02020603050405020304" pitchFamily="18" charset="0"/>
            </a:rPr>
            <a:t>Imienny wykaz stwierdzonych w roku sprawozdawczym (potwierdzonych) mikrobiologicznych i fizykochemicznych zanieczyszczeń wody w wodociągach </a:t>
          </a:r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B83FC0-1BE9-4880-9348-FC3A8BF072F1}" type="parTrans" cxnId="{F93AE084-791B-457B-B17C-E7A07F16E3C8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87EE14-1B86-4DA5-9211-2CB2A590A2DE}" type="sibTrans" cxnId="{F93AE084-791B-457B-B17C-E7A07F16E3C8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F276D8-FA3D-4479-A237-34165FF51AED}">
      <dgm:prSet custT="1"/>
      <dgm:spPr/>
      <dgm:t>
        <a:bodyPr/>
        <a:lstStyle/>
        <a:p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Wodociąg publiczny Boćwinka, gmina Gołdap - ponadnormatywna zawartość manganu, zarządca – </a:t>
          </a:r>
          <a:r>
            <a:rPr lang="pl-PL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PWiK</a:t>
          </a:r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Sp. z o.o. w Gołdapi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C70AFF-B470-455A-9B84-5F0800E6086D}" type="parTrans" cxnId="{7F0B7BDC-D62A-49AA-9AB5-8A96E8D4C53E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637958-9D7E-4633-BB85-4FF5DE9E1C3E}" type="sibTrans" cxnId="{7F0B7BDC-D62A-49AA-9AB5-8A96E8D4C53E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8E4917-A166-437E-B3BC-4BFC07ED3480}">
      <dgm:prSet custT="1"/>
      <dgm:spPr/>
      <dgm:t>
        <a:bodyPr/>
        <a:lstStyle/>
        <a:p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Wodociąg publiczny Górne, gmina Gołdap - ponadnormatywna zawartość manganu, zarządca - </a:t>
          </a:r>
          <a:r>
            <a:rPr lang="pl-PL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PWiK</a:t>
          </a:r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Sp. z o.o. w Gołdapi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E35939-F5B4-45B3-95AD-DFE3C682FD4E}" type="parTrans" cxnId="{CBDC7957-9F23-46B2-801D-88EB0562D1B7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5A394F-FA8A-44D1-8235-BAE1A3D027F4}" type="sibTrans" cxnId="{CBDC7957-9F23-46B2-801D-88EB0562D1B7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60E858-65C6-4335-A86F-6711C8F615BB}">
      <dgm:prSet custT="1"/>
      <dgm:spPr/>
      <dgm:t>
        <a:bodyPr/>
        <a:lstStyle/>
        <a:p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Wodociąg lokalny Mażucie, gmina Gołdap - ponadnormatywna zawartość manganu, zarządca - </a:t>
          </a:r>
          <a:r>
            <a:rPr lang="pl-PL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PWiK</a:t>
          </a:r>
          <a:r>
            <a:rPr lang="pl-PL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Sp. z o.o. w Gołdapi</a:t>
          </a:r>
          <a:endParaRPr lang="en-US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CAF326-0460-42C5-BB2F-A726A0BCCBC7}" type="parTrans" cxnId="{0DB497B2-3D03-43F2-901D-FB2FAB2E620B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2666F3-423C-4B00-9C39-063220D906A6}" type="sibTrans" cxnId="{0DB497B2-3D03-43F2-901D-FB2FAB2E620B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3FCEF7-FB15-451F-945A-947364EE3139}" type="pres">
      <dgm:prSet presAssocID="{1D983D8D-75C8-485D-8B09-807B6723FDC6}" presName="vert0" presStyleCnt="0">
        <dgm:presLayoutVars>
          <dgm:dir/>
          <dgm:animOne val="branch"/>
          <dgm:animLvl val="lvl"/>
        </dgm:presLayoutVars>
      </dgm:prSet>
      <dgm:spPr/>
    </dgm:pt>
    <dgm:pt modelId="{5313FB2F-F323-4088-A493-A2F0278AFAFE}" type="pres">
      <dgm:prSet presAssocID="{9FC43025-142F-415D-8743-2FFA066AAECB}" presName="thickLine" presStyleLbl="alignNode1" presStyleIdx="0" presStyleCnt="4"/>
      <dgm:spPr/>
    </dgm:pt>
    <dgm:pt modelId="{FF78DAF6-B8D7-41CA-9EE6-74EA9674826E}" type="pres">
      <dgm:prSet presAssocID="{9FC43025-142F-415D-8743-2FFA066AAECB}" presName="horz1" presStyleCnt="0"/>
      <dgm:spPr/>
    </dgm:pt>
    <dgm:pt modelId="{E1834D71-16A7-4A6A-BEDF-30217023A556}" type="pres">
      <dgm:prSet presAssocID="{9FC43025-142F-415D-8743-2FFA066AAECB}" presName="tx1" presStyleLbl="revTx" presStyleIdx="0" presStyleCnt="4"/>
      <dgm:spPr/>
    </dgm:pt>
    <dgm:pt modelId="{AF145C7A-78D7-451A-9402-F4D306B845C5}" type="pres">
      <dgm:prSet presAssocID="{9FC43025-142F-415D-8743-2FFA066AAECB}" presName="vert1" presStyleCnt="0"/>
      <dgm:spPr/>
    </dgm:pt>
    <dgm:pt modelId="{452FE286-25B6-47A3-B7D4-7E8FE871DD6D}" type="pres">
      <dgm:prSet presAssocID="{88F276D8-FA3D-4479-A237-34165FF51AED}" presName="thickLine" presStyleLbl="alignNode1" presStyleIdx="1" presStyleCnt="4"/>
      <dgm:spPr/>
    </dgm:pt>
    <dgm:pt modelId="{0544FF9F-23E1-4F6C-B854-931DB28B30A7}" type="pres">
      <dgm:prSet presAssocID="{88F276D8-FA3D-4479-A237-34165FF51AED}" presName="horz1" presStyleCnt="0"/>
      <dgm:spPr/>
    </dgm:pt>
    <dgm:pt modelId="{65E666B7-FDD2-4794-91EA-9F7F33DA3EFE}" type="pres">
      <dgm:prSet presAssocID="{88F276D8-FA3D-4479-A237-34165FF51AED}" presName="tx1" presStyleLbl="revTx" presStyleIdx="1" presStyleCnt="4"/>
      <dgm:spPr/>
    </dgm:pt>
    <dgm:pt modelId="{AE4FB503-A86D-4563-916F-60C5044409E6}" type="pres">
      <dgm:prSet presAssocID="{88F276D8-FA3D-4479-A237-34165FF51AED}" presName="vert1" presStyleCnt="0"/>
      <dgm:spPr/>
    </dgm:pt>
    <dgm:pt modelId="{D4EB9FB0-B70B-4E1B-A58E-3FB84AD6E8D3}" type="pres">
      <dgm:prSet presAssocID="{858E4917-A166-437E-B3BC-4BFC07ED3480}" presName="thickLine" presStyleLbl="alignNode1" presStyleIdx="2" presStyleCnt="4"/>
      <dgm:spPr/>
    </dgm:pt>
    <dgm:pt modelId="{40877499-35CD-44DD-874B-E44FB669588B}" type="pres">
      <dgm:prSet presAssocID="{858E4917-A166-437E-B3BC-4BFC07ED3480}" presName="horz1" presStyleCnt="0"/>
      <dgm:spPr/>
    </dgm:pt>
    <dgm:pt modelId="{CAB74CC8-39CD-4D8B-A278-3607EE8AA8D0}" type="pres">
      <dgm:prSet presAssocID="{858E4917-A166-437E-B3BC-4BFC07ED3480}" presName="tx1" presStyleLbl="revTx" presStyleIdx="2" presStyleCnt="4"/>
      <dgm:spPr/>
    </dgm:pt>
    <dgm:pt modelId="{56A8747D-F1AC-4DEE-B30D-81A7D9E2152F}" type="pres">
      <dgm:prSet presAssocID="{858E4917-A166-437E-B3BC-4BFC07ED3480}" presName="vert1" presStyleCnt="0"/>
      <dgm:spPr/>
    </dgm:pt>
    <dgm:pt modelId="{223DD084-26C6-4AFD-BEC4-D06C7CC8B07A}" type="pres">
      <dgm:prSet presAssocID="{2360E858-65C6-4335-A86F-6711C8F615BB}" presName="thickLine" presStyleLbl="alignNode1" presStyleIdx="3" presStyleCnt="4"/>
      <dgm:spPr/>
    </dgm:pt>
    <dgm:pt modelId="{2DBB27EA-6F5F-4CF5-A1AC-C789AB96FE30}" type="pres">
      <dgm:prSet presAssocID="{2360E858-65C6-4335-A86F-6711C8F615BB}" presName="horz1" presStyleCnt="0"/>
      <dgm:spPr/>
    </dgm:pt>
    <dgm:pt modelId="{B6DF9785-F4FF-412A-B8F2-7E060C5112C9}" type="pres">
      <dgm:prSet presAssocID="{2360E858-65C6-4335-A86F-6711C8F615BB}" presName="tx1" presStyleLbl="revTx" presStyleIdx="3" presStyleCnt="4"/>
      <dgm:spPr/>
    </dgm:pt>
    <dgm:pt modelId="{D3E24EAD-7F2B-41B8-8E8A-BCD89D86C329}" type="pres">
      <dgm:prSet presAssocID="{2360E858-65C6-4335-A86F-6711C8F615BB}" presName="vert1" presStyleCnt="0"/>
      <dgm:spPr/>
    </dgm:pt>
  </dgm:ptLst>
  <dgm:cxnLst>
    <dgm:cxn modelId="{C9CF620A-7326-401D-A51C-ACAB3F4ADFFF}" type="presOf" srcId="{2360E858-65C6-4335-A86F-6711C8F615BB}" destId="{B6DF9785-F4FF-412A-B8F2-7E060C5112C9}" srcOrd="0" destOrd="0" presId="urn:microsoft.com/office/officeart/2008/layout/LinedList"/>
    <dgm:cxn modelId="{CBB74E30-D5A0-4CA7-B017-25C85FE5A0C7}" type="presOf" srcId="{1D983D8D-75C8-485D-8B09-807B6723FDC6}" destId="{953FCEF7-FB15-451F-945A-947364EE3139}" srcOrd="0" destOrd="0" presId="urn:microsoft.com/office/officeart/2008/layout/LinedList"/>
    <dgm:cxn modelId="{51FF7C56-ABF1-42C6-881B-6CEA46A06E72}" type="presOf" srcId="{88F276D8-FA3D-4479-A237-34165FF51AED}" destId="{65E666B7-FDD2-4794-91EA-9F7F33DA3EFE}" srcOrd="0" destOrd="0" presId="urn:microsoft.com/office/officeart/2008/layout/LinedList"/>
    <dgm:cxn modelId="{CBDC7957-9F23-46B2-801D-88EB0562D1B7}" srcId="{1D983D8D-75C8-485D-8B09-807B6723FDC6}" destId="{858E4917-A166-437E-B3BC-4BFC07ED3480}" srcOrd="2" destOrd="0" parTransId="{95E35939-F5B4-45B3-95AD-DFE3C682FD4E}" sibTransId="{4D5A394F-FA8A-44D1-8235-BAE1A3D027F4}"/>
    <dgm:cxn modelId="{F93AE084-791B-457B-B17C-E7A07F16E3C8}" srcId="{1D983D8D-75C8-485D-8B09-807B6723FDC6}" destId="{9FC43025-142F-415D-8743-2FFA066AAECB}" srcOrd="0" destOrd="0" parTransId="{7EB83FC0-1BE9-4880-9348-FC3A8BF072F1}" sibTransId="{9F87EE14-1B86-4DA5-9211-2CB2A590A2DE}"/>
    <dgm:cxn modelId="{DC818DA2-43C8-4B22-85B9-DFC13E5A1F27}" type="presOf" srcId="{858E4917-A166-437E-B3BC-4BFC07ED3480}" destId="{CAB74CC8-39CD-4D8B-A278-3607EE8AA8D0}" srcOrd="0" destOrd="0" presId="urn:microsoft.com/office/officeart/2008/layout/LinedList"/>
    <dgm:cxn modelId="{0DB497B2-3D03-43F2-901D-FB2FAB2E620B}" srcId="{1D983D8D-75C8-485D-8B09-807B6723FDC6}" destId="{2360E858-65C6-4335-A86F-6711C8F615BB}" srcOrd="3" destOrd="0" parTransId="{30CAF326-0460-42C5-BB2F-A726A0BCCBC7}" sibTransId="{1F2666F3-423C-4B00-9C39-063220D906A6}"/>
    <dgm:cxn modelId="{7F0B7BDC-D62A-49AA-9AB5-8A96E8D4C53E}" srcId="{1D983D8D-75C8-485D-8B09-807B6723FDC6}" destId="{88F276D8-FA3D-4479-A237-34165FF51AED}" srcOrd="1" destOrd="0" parTransId="{9CC70AFF-B470-455A-9B84-5F0800E6086D}" sibTransId="{88637958-9D7E-4633-BB85-4FF5DE9E1C3E}"/>
    <dgm:cxn modelId="{A036BDDD-9FC8-454E-8BC1-65B8245F47C6}" type="presOf" srcId="{9FC43025-142F-415D-8743-2FFA066AAECB}" destId="{E1834D71-16A7-4A6A-BEDF-30217023A556}" srcOrd="0" destOrd="0" presId="urn:microsoft.com/office/officeart/2008/layout/LinedList"/>
    <dgm:cxn modelId="{10B8AEE3-C7BC-4ED2-B9EE-D7BCD83545BC}" type="presParOf" srcId="{953FCEF7-FB15-451F-945A-947364EE3139}" destId="{5313FB2F-F323-4088-A493-A2F0278AFAFE}" srcOrd="0" destOrd="0" presId="urn:microsoft.com/office/officeart/2008/layout/LinedList"/>
    <dgm:cxn modelId="{1814F4E2-CB4C-49F8-B32C-87297861A860}" type="presParOf" srcId="{953FCEF7-FB15-451F-945A-947364EE3139}" destId="{FF78DAF6-B8D7-41CA-9EE6-74EA9674826E}" srcOrd="1" destOrd="0" presId="urn:microsoft.com/office/officeart/2008/layout/LinedList"/>
    <dgm:cxn modelId="{4935B220-B844-4872-AB76-4EB40178156C}" type="presParOf" srcId="{FF78DAF6-B8D7-41CA-9EE6-74EA9674826E}" destId="{E1834D71-16A7-4A6A-BEDF-30217023A556}" srcOrd="0" destOrd="0" presId="urn:microsoft.com/office/officeart/2008/layout/LinedList"/>
    <dgm:cxn modelId="{B6F36E37-7E27-455F-B4AE-5669B9F93264}" type="presParOf" srcId="{FF78DAF6-B8D7-41CA-9EE6-74EA9674826E}" destId="{AF145C7A-78D7-451A-9402-F4D306B845C5}" srcOrd="1" destOrd="0" presId="urn:microsoft.com/office/officeart/2008/layout/LinedList"/>
    <dgm:cxn modelId="{7C43DC1F-C9F3-468E-82E7-4C3D0727ED9C}" type="presParOf" srcId="{953FCEF7-FB15-451F-945A-947364EE3139}" destId="{452FE286-25B6-47A3-B7D4-7E8FE871DD6D}" srcOrd="2" destOrd="0" presId="urn:microsoft.com/office/officeart/2008/layout/LinedList"/>
    <dgm:cxn modelId="{D82F8A0C-55DC-433C-9BE4-DE50119AFB02}" type="presParOf" srcId="{953FCEF7-FB15-451F-945A-947364EE3139}" destId="{0544FF9F-23E1-4F6C-B854-931DB28B30A7}" srcOrd="3" destOrd="0" presId="urn:microsoft.com/office/officeart/2008/layout/LinedList"/>
    <dgm:cxn modelId="{C2E4F808-F0DF-49ED-ADB5-18829A956E2A}" type="presParOf" srcId="{0544FF9F-23E1-4F6C-B854-931DB28B30A7}" destId="{65E666B7-FDD2-4794-91EA-9F7F33DA3EFE}" srcOrd="0" destOrd="0" presId="urn:microsoft.com/office/officeart/2008/layout/LinedList"/>
    <dgm:cxn modelId="{9E897A06-85BF-405A-BE5C-5D9F031CDA21}" type="presParOf" srcId="{0544FF9F-23E1-4F6C-B854-931DB28B30A7}" destId="{AE4FB503-A86D-4563-916F-60C5044409E6}" srcOrd="1" destOrd="0" presId="urn:microsoft.com/office/officeart/2008/layout/LinedList"/>
    <dgm:cxn modelId="{F2ABB4DE-3338-48E9-B616-2E1E04D4423B}" type="presParOf" srcId="{953FCEF7-FB15-451F-945A-947364EE3139}" destId="{D4EB9FB0-B70B-4E1B-A58E-3FB84AD6E8D3}" srcOrd="4" destOrd="0" presId="urn:microsoft.com/office/officeart/2008/layout/LinedList"/>
    <dgm:cxn modelId="{B127D945-A710-4848-B3CC-1FEB82371235}" type="presParOf" srcId="{953FCEF7-FB15-451F-945A-947364EE3139}" destId="{40877499-35CD-44DD-874B-E44FB669588B}" srcOrd="5" destOrd="0" presId="urn:microsoft.com/office/officeart/2008/layout/LinedList"/>
    <dgm:cxn modelId="{63BB910D-7613-4797-AD3C-94969683DB27}" type="presParOf" srcId="{40877499-35CD-44DD-874B-E44FB669588B}" destId="{CAB74CC8-39CD-4D8B-A278-3607EE8AA8D0}" srcOrd="0" destOrd="0" presId="urn:microsoft.com/office/officeart/2008/layout/LinedList"/>
    <dgm:cxn modelId="{E24C3489-0894-42C5-A70F-1D36811EFF78}" type="presParOf" srcId="{40877499-35CD-44DD-874B-E44FB669588B}" destId="{56A8747D-F1AC-4DEE-B30D-81A7D9E2152F}" srcOrd="1" destOrd="0" presId="urn:microsoft.com/office/officeart/2008/layout/LinedList"/>
    <dgm:cxn modelId="{F7194575-63D6-467F-BA5C-94D5B0B1D83A}" type="presParOf" srcId="{953FCEF7-FB15-451F-945A-947364EE3139}" destId="{223DD084-26C6-4AFD-BEC4-D06C7CC8B07A}" srcOrd="6" destOrd="0" presId="urn:microsoft.com/office/officeart/2008/layout/LinedList"/>
    <dgm:cxn modelId="{3595BB6F-2565-4ABB-A137-3CDCE3BBE95B}" type="presParOf" srcId="{953FCEF7-FB15-451F-945A-947364EE3139}" destId="{2DBB27EA-6F5F-4CF5-A1AC-C789AB96FE30}" srcOrd="7" destOrd="0" presId="urn:microsoft.com/office/officeart/2008/layout/LinedList"/>
    <dgm:cxn modelId="{22B64427-3FDF-48D7-BA05-46FBB8371536}" type="presParOf" srcId="{2DBB27EA-6F5F-4CF5-A1AC-C789AB96FE30}" destId="{B6DF9785-F4FF-412A-B8F2-7E060C5112C9}" srcOrd="0" destOrd="0" presId="urn:microsoft.com/office/officeart/2008/layout/LinedList"/>
    <dgm:cxn modelId="{FBD3D32F-891A-4800-8DA4-E27428EDCFCB}" type="presParOf" srcId="{2DBB27EA-6F5F-4CF5-A1AC-C789AB96FE30}" destId="{D3E24EAD-7F2B-41B8-8E8A-BCD89D86C3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020B0-3920-4FFC-91C8-34BED197DB1E}">
      <dsp:nvSpPr>
        <dsp:cNvPr id="0" name=""/>
        <dsp:cNvSpPr/>
      </dsp:nvSpPr>
      <dsp:spPr>
        <a:xfrm>
          <a:off x="0" y="545"/>
          <a:ext cx="65549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45ABF9-B768-4C1E-AAD4-C46C20FD2913}">
      <dsp:nvSpPr>
        <dsp:cNvPr id="0" name=""/>
        <dsp:cNvSpPr/>
      </dsp:nvSpPr>
      <dsp:spPr>
        <a:xfrm>
          <a:off x="0" y="545"/>
          <a:ext cx="6554912" cy="894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 roku 2020 przeprowadzono oraz uczestniczono w 25 kontrolach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i wizytacjach.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45"/>
        <a:ext cx="6554912" cy="894071"/>
      </dsp:txXfrm>
    </dsp:sp>
    <dsp:sp modelId="{D2179CE4-7C6F-417B-9AE1-55672961DB67}">
      <dsp:nvSpPr>
        <dsp:cNvPr id="0" name=""/>
        <dsp:cNvSpPr/>
      </dsp:nvSpPr>
      <dsp:spPr>
        <a:xfrm>
          <a:off x="0" y="894617"/>
          <a:ext cx="6554912" cy="0"/>
        </a:xfrm>
        <a:prstGeom prst="line">
          <a:avLst/>
        </a:prstGeom>
        <a:solidFill>
          <a:schemeClr val="accent2">
            <a:hueOff val="2300028"/>
            <a:satOff val="2228"/>
            <a:lumOff val="-1078"/>
            <a:alphaOff val="0"/>
          </a:schemeClr>
        </a:solidFill>
        <a:ln w="12700" cap="flat" cmpd="sng" algn="ctr">
          <a:solidFill>
            <a:schemeClr val="accent2">
              <a:hueOff val="2300028"/>
              <a:satOff val="2228"/>
              <a:lumOff val="-1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6A183-8431-41E0-AD6E-530862510029}">
      <dsp:nvSpPr>
        <dsp:cNvPr id="0" name=""/>
        <dsp:cNvSpPr/>
      </dsp:nvSpPr>
      <dsp:spPr>
        <a:xfrm>
          <a:off x="0" y="894617"/>
          <a:ext cx="6554912" cy="894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Wydano: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894617"/>
        <a:ext cx="6554912" cy="894071"/>
      </dsp:txXfrm>
    </dsp:sp>
    <dsp:sp modelId="{BD8E792C-D762-418F-B9E4-CB84C20FE92A}">
      <dsp:nvSpPr>
        <dsp:cNvPr id="0" name=""/>
        <dsp:cNvSpPr/>
      </dsp:nvSpPr>
      <dsp:spPr>
        <a:xfrm>
          <a:off x="0" y="1788689"/>
          <a:ext cx="6554912" cy="0"/>
        </a:xfrm>
        <a:prstGeom prst="line">
          <a:avLst/>
        </a:prstGeom>
        <a:solidFill>
          <a:schemeClr val="accent2">
            <a:hueOff val="4600057"/>
            <a:satOff val="4455"/>
            <a:lumOff val="-2157"/>
            <a:alphaOff val="0"/>
          </a:schemeClr>
        </a:solidFill>
        <a:ln w="12700" cap="flat" cmpd="sng" algn="ctr">
          <a:solidFill>
            <a:schemeClr val="accent2">
              <a:hueOff val="4600057"/>
              <a:satOff val="4455"/>
              <a:lumOff val="-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79DD2-CDCA-41E8-BE60-AA3073798612}">
      <dsp:nvSpPr>
        <dsp:cNvPr id="0" name=""/>
        <dsp:cNvSpPr/>
      </dsp:nvSpPr>
      <dsp:spPr>
        <a:xfrm>
          <a:off x="0" y="1788689"/>
          <a:ext cx="6554912" cy="894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34 opinie sanitarne,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788689"/>
        <a:ext cx="6554912" cy="894071"/>
      </dsp:txXfrm>
    </dsp:sp>
    <dsp:sp modelId="{83DDF4C1-6591-4D5B-A3D6-0D4BC498D1AF}">
      <dsp:nvSpPr>
        <dsp:cNvPr id="0" name=""/>
        <dsp:cNvSpPr/>
      </dsp:nvSpPr>
      <dsp:spPr>
        <a:xfrm>
          <a:off x="0" y="2682761"/>
          <a:ext cx="6554912" cy="0"/>
        </a:xfrm>
        <a:prstGeom prst="line">
          <a:avLst/>
        </a:prstGeom>
        <a:solidFill>
          <a:schemeClr val="accent2">
            <a:hueOff val="6900085"/>
            <a:satOff val="6683"/>
            <a:lumOff val="-3235"/>
            <a:alphaOff val="0"/>
          </a:schemeClr>
        </a:solidFill>
        <a:ln w="12700" cap="flat" cmpd="sng" algn="ctr">
          <a:solidFill>
            <a:schemeClr val="accent2">
              <a:hueOff val="6900085"/>
              <a:satOff val="6683"/>
              <a:lumOff val="-3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883FE-3E39-48FB-BC09-8FC8DD1684D9}">
      <dsp:nvSpPr>
        <dsp:cNvPr id="0" name=""/>
        <dsp:cNvSpPr/>
      </dsp:nvSpPr>
      <dsp:spPr>
        <a:xfrm>
          <a:off x="0" y="2682761"/>
          <a:ext cx="6554912" cy="894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35 pism, w tym 20 nie wnoszących sprzeciwu co do uruchomienia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obiektów zgłaszanych do odbioru,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682761"/>
        <a:ext cx="6554912" cy="894071"/>
      </dsp:txXfrm>
    </dsp:sp>
    <dsp:sp modelId="{9401F200-8D1E-4033-B9CC-EA484DD964AB}">
      <dsp:nvSpPr>
        <dsp:cNvPr id="0" name=""/>
        <dsp:cNvSpPr/>
      </dsp:nvSpPr>
      <dsp:spPr>
        <a:xfrm>
          <a:off x="0" y="3576833"/>
          <a:ext cx="6554912" cy="0"/>
        </a:xfrm>
        <a:prstGeom prst="line">
          <a:avLst/>
        </a:prstGeom>
        <a:solidFill>
          <a:schemeClr val="accent2">
            <a:hueOff val="9200113"/>
            <a:satOff val="8910"/>
            <a:lumOff val="-4314"/>
            <a:alphaOff val="0"/>
          </a:schemeClr>
        </a:solidFill>
        <a:ln w="12700" cap="flat" cmpd="sng" algn="ctr">
          <a:solidFill>
            <a:schemeClr val="accent2">
              <a:hueOff val="9200113"/>
              <a:satOff val="8910"/>
              <a:lumOff val="-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F5DF6-A60B-4321-956C-7F95498F7513}">
      <dsp:nvSpPr>
        <dsp:cNvPr id="0" name=""/>
        <dsp:cNvSpPr/>
      </dsp:nvSpPr>
      <dsp:spPr>
        <a:xfrm>
          <a:off x="0" y="3576833"/>
          <a:ext cx="6554912" cy="894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>
              <a:latin typeface="Times New Roman" panose="02020603050405020304" pitchFamily="18" charset="0"/>
              <a:cs typeface="Times New Roman" panose="02020603050405020304" pitchFamily="18" charset="0"/>
            </a:rPr>
            <a:t>28 decyzji płatniczych.</a:t>
          </a:r>
          <a:endParaRPr lang="en-US" sz="18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76833"/>
        <a:ext cx="6554912" cy="8940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3FB2F-F323-4088-A493-A2F0278AFAFE}">
      <dsp:nvSpPr>
        <dsp:cNvPr id="0" name=""/>
        <dsp:cNvSpPr/>
      </dsp:nvSpPr>
      <dsp:spPr>
        <a:xfrm>
          <a:off x="0" y="0"/>
          <a:ext cx="58220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34D71-16A7-4A6A-BEDF-30217023A556}">
      <dsp:nvSpPr>
        <dsp:cNvPr id="0" name=""/>
        <dsp:cNvSpPr/>
      </dsp:nvSpPr>
      <dsp:spPr>
        <a:xfrm>
          <a:off x="0" y="0"/>
          <a:ext cx="5822019" cy="1175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Imienny wykaz stwierdzonych w roku sprawozdawczym (potwierdzonych) mikrobiologicznych i fizykochemicznych zanieczyszczeń wody w wodociągach </a:t>
          </a:r>
          <a:endParaRPr lang="en-US" sz="16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5822019" cy="1175851"/>
      </dsp:txXfrm>
    </dsp:sp>
    <dsp:sp modelId="{452FE286-25B6-47A3-B7D4-7E8FE871DD6D}">
      <dsp:nvSpPr>
        <dsp:cNvPr id="0" name=""/>
        <dsp:cNvSpPr/>
      </dsp:nvSpPr>
      <dsp:spPr>
        <a:xfrm>
          <a:off x="0" y="1175851"/>
          <a:ext cx="58220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666B7-FDD2-4794-91EA-9F7F33DA3EFE}">
      <dsp:nvSpPr>
        <dsp:cNvPr id="0" name=""/>
        <dsp:cNvSpPr/>
      </dsp:nvSpPr>
      <dsp:spPr>
        <a:xfrm>
          <a:off x="0" y="1175851"/>
          <a:ext cx="5822019" cy="1175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Wodociąg publiczny Boćwinka, gmina Gołdap - ponadnormatywna zawartość manganu, zarządca – </a:t>
          </a:r>
          <a:r>
            <a:rPr lang="pl-PL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PWiK</a:t>
          </a: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Sp. z o.o. w Gołdapi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75851"/>
        <a:ext cx="5822019" cy="1175851"/>
      </dsp:txXfrm>
    </dsp:sp>
    <dsp:sp modelId="{D4EB9FB0-B70B-4E1B-A58E-3FB84AD6E8D3}">
      <dsp:nvSpPr>
        <dsp:cNvPr id="0" name=""/>
        <dsp:cNvSpPr/>
      </dsp:nvSpPr>
      <dsp:spPr>
        <a:xfrm>
          <a:off x="0" y="2351702"/>
          <a:ext cx="58220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74CC8-39CD-4D8B-A278-3607EE8AA8D0}">
      <dsp:nvSpPr>
        <dsp:cNvPr id="0" name=""/>
        <dsp:cNvSpPr/>
      </dsp:nvSpPr>
      <dsp:spPr>
        <a:xfrm>
          <a:off x="0" y="2351702"/>
          <a:ext cx="5822019" cy="1175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Wodociąg publiczny Górne, gmina Gołdap - ponadnormatywna zawartość manganu, zarządca - </a:t>
          </a:r>
          <a:r>
            <a:rPr lang="pl-PL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PWiK</a:t>
          </a: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Sp. z o.o. w Gołdapi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351702"/>
        <a:ext cx="5822019" cy="1175851"/>
      </dsp:txXfrm>
    </dsp:sp>
    <dsp:sp modelId="{223DD084-26C6-4AFD-BEC4-D06C7CC8B07A}">
      <dsp:nvSpPr>
        <dsp:cNvPr id="0" name=""/>
        <dsp:cNvSpPr/>
      </dsp:nvSpPr>
      <dsp:spPr>
        <a:xfrm>
          <a:off x="0" y="3527553"/>
          <a:ext cx="58220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F9785-F4FF-412A-B8F2-7E060C5112C9}">
      <dsp:nvSpPr>
        <dsp:cNvPr id="0" name=""/>
        <dsp:cNvSpPr/>
      </dsp:nvSpPr>
      <dsp:spPr>
        <a:xfrm>
          <a:off x="0" y="3527553"/>
          <a:ext cx="5822019" cy="11758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Wodociąg lokalny Mażucie, gmina Gołdap - ponadnormatywna zawartość manganu, zarządca - </a:t>
          </a:r>
          <a:r>
            <a:rPr lang="pl-PL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PWiK</a:t>
          </a:r>
          <a:r>
            <a:rPr lang="pl-PL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Sp. z o.o. w Gołdapi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27553"/>
        <a:ext cx="5822019" cy="11758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177EE-739B-4F65-B31B-697CF58BD73F}" type="datetimeFigureOut">
              <a:rPr lang="pl-PL" smtClean="0"/>
              <a:t>05.03.2021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6A1E7-3F04-471E-80F9-EE5728A157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96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6A1E7-3F04-471E-80F9-EE5728A1572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802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6A1E7-3F04-471E-80F9-EE5728A15720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9667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6A1E7-3F04-471E-80F9-EE5728A15720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42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C6A1E7-3F04-471E-80F9-EE5728A15720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68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906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5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72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4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6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3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5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6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95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7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2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G"/><Relationship Id="rId3" Type="http://schemas.openxmlformats.org/officeDocument/2006/relationships/image" Target="../media/image88.JPG"/><Relationship Id="rId7" Type="http://schemas.openxmlformats.org/officeDocument/2006/relationships/image" Target="../media/image9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89.jpg"/><Relationship Id="rId9" Type="http://schemas.openxmlformats.org/officeDocument/2006/relationships/image" Target="../media/image94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7" Type="http://schemas.openxmlformats.org/officeDocument/2006/relationships/image" Target="../media/image107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625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C491506-B1F6-49CD-ABDD-7E722C3A3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818" y="685801"/>
            <a:ext cx="3205748" cy="3269750"/>
          </a:xfrm>
        </p:spPr>
        <p:txBody>
          <a:bodyPr>
            <a:normAutofit/>
          </a:bodyPr>
          <a:lstStyle/>
          <a:p>
            <a:r>
              <a:rPr lang="pl-PL" sz="25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 SANIATRNY POWIATU GOŁDAPSKIEGO</a:t>
            </a:r>
            <a:br>
              <a:rPr lang="pl-PL" sz="2500" dirty="0">
                <a:solidFill>
                  <a:schemeClr val="bg2"/>
                </a:solidFill>
              </a:rPr>
            </a:br>
            <a:endParaRPr lang="pl-PL" sz="2500" dirty="0">
              <a:solidFill>
                <a:schemeClr val="bg2"/>
              </a:solidFill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0EAA073-2E29-4D1B-8F5B-DD8B48C2FA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2818" y="4114799"/>
            <a:ext cx="2991729" cy="20574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2020 rok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8F829F2-A61F-41D2-AADD-CBCA472C9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"/>
          <a:stretch/>
        </p:blipFill>
        <p:spPr>
          <a:xfrm>
            <a:off x="5679768" y="685801"/>
            <a:ext cx="5556864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0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E14CB10-8963-4062-BAE7-87AE8222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ZAPOBIEGAWCZY NADZÓR SANITARNY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F678E47-F347-4BDD-9807-DA81C9881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9039" b="-2"/>
          <a:stretch/>
        </p:blipFill>
        <p:spPr>
          <a:xfrm>
            <a:off x="1286982" y="685799"/>
            <a:ext cx="2874336" cy="258752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2E509B4-3021-41DE-9E56-6421662D2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3895" b="-5"/>
          <a:stretch/>
        </p:blipFill>
        <p:spPr>
          <a:xfrm>
            <a:off x="1318229" y="3584672"/>
            <a:ext cx="2811839" cy="258752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137353-F098-4B86-B97F-B7FE27974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7106" y="1829349"/>
            <a:ext cx="3965824" cy="4459255"/>
          </a:xfrm>
        </p:spPr>
        <p:txBody>
          <a:bodyPr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Oceny oddziaływania przedsięwzięcia na środowisko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lnSpc>
                <a:spcPct val="90000"/>
              </a:lnSpc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o wydanie opinii przed wydaniem decyzji o środowiskowych uwarunkowaniach wpłynęły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wnioski,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wydano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opinie sanitarne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określeniem warunków realizacji.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wniosek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jest               w trakcie rozpatrywania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(przedłużono termin załatwienia sprawy                do 01.03.2021 r.)  i wystąpiono                  o uzupełnienie raportu. </a:t>
            </a:r>
          </a:p>
          <a:p>
            <a:pPr marL="0" indent="0">
              <a:lnSpc>
                <a:spcPct val="90000"/>
              </a:lnSpc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49222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EF0724-0587-487E-99F0-B558D59E5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pl-PL" sz="3000"/>
              <a:t>ZAPOBIEGAWCZY NADZÓR SANITARNY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72669A2-02B9-4EF4-A5C5-C4B59704E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6" r="12834" b="-2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9A623EF-4DCB-442A-8763-CFC74D3E2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169" y="1876054"/>
            <a:ext cx="4319097" cy="447145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Uzgodnienia dokumentacji projektowej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uzgodnienia  projektów technicznych i technologicznych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rozpatrzono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 wniosków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- wydano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 opinii sanitarnych.</a:t>
            </a:r>
          </a:p>
          <a:p>
            <a:pPr marL="0" indent="0" algn="ctr">
              <a:lnSpc>
                <a:spcPct val="90000"/>
              </a:lnSpc>
              <a:buNone/>
            </a:pPr>
            <a:endParaRPr lang="pl-PL" sz="16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Kontrole w trakcie realizacji inwestycji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roku 2020 na terenie powiatu gołdapskiego                     nie prowadzono kontroli w trakcie realizacji. 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900523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B3350BC-94B2-40C9-9DCD-97E6FE1D4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D755EF8-E2AA-40E1-AF58-9082672EA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2FB1ED1-ED0F-464E-8D0B-6E737340B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F6D98AE-A6DD-4ABA-9D18-5CC71CEA4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566" y="984024"/>
            <a:ext cx="5600987" cy="895265"/>
          </a:xfrm>
        </p:spPr>
        <p:txBody>
          <a:bodyPr>
            <a:normAutofit/>
          </a:bodyPr>
          <a:lstStyle/>
          <a:p>
            <a:pPr algn="ctr"/>
            <a:r>
              <a:rPr lang="pl-PL" sz="2700"/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814786-4F59-422E-8E74-09E6E7A0D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607" y="1879289"/>
            <a:ext cx="4154185" cy="38949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Odbiory końcowe i uczestniczenie w sprawie dopuszczenia do użytkowania obiektu budowlanego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Wpłynęło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wniosków i pism z czego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dotyczyło odbiorów  higieniczno-sanitarnych  przed rozpoczęciem działalności w nowych lub zaadaptowanych lokalach lub obiektach budowlanych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W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ydano 16 opinii w formie pism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niewnoszących sprzeciwu przeciwko uruchomieniu obiektów zgłaszanych do odbioru. Odbioru sanitarno- higienicznego dokonano w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obiektach.</a:t>
            </a:r>
            <a:endParaRPr lang="pl-PL" sz="16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A8E4C65-12FC-4A83-9E44-F73949A60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1" r="4500" b="-1"/>
          <a:stretch/>
        </p:blipFill>
        <p:spPr>
          <a:xfrm>
            <a:off x="8839200" y="685804"/>
            <a:ext cx="2667000" cy="2400879"/>
          </a:xfrm>
          <a:prstGeom prst="rect">
            <a:avLst/>
          </a:prstGeom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CCE52666-881E-400D-8831-01FB19BC4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4"/>
          <a:stretch/>
        </p:blipFill>
        <p:spPr>
          <a:xfrm>
            <a:off x="8839200" y="3727221"/>
            <a:ext cx="2667000" cy="24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1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7D66B49B-2063-4564-A9D8-7529A6B5F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936355D-7586-490C-9408-065BA0D4F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7D2995-9DA2-481C-8D81-4B47C6822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492012"/>
            <a:ext cx="4711673" cy="138784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HIGIENA KOMUNALNA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584170-A886-4DE0-A5FE-ED5E64DD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394" y="2062162"/>
            <a:ext cx="3965940" cy="4036263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90000"/>
              </a:lnSpc>
              <a:buNone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Sprawowanie bieżącego nadzoru nad higieną środowiska, a zwłaszcza wody przeznaczonej do spożycia przez ludzi, powietrza w pomieszczeniach przeznaczonych na pobyt ludzi, gleby              i wód.</a:t>
            </a:r>
            <a:r>
              <a:rPr lang="pl-PL" sz="1800" kern="50" dirty="0">
                <a:latin typeface="Times New Roman" panose="02020603050405020304" pitchFamily="18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</a:p>
          <a:p>
            <a:pPr marL="0" lvl="0" indent="0" algn="ctr">
              <a:lnSpc>
                <a:spcPct val="90000"/>
              </a:lnSpc>
              <a:buNone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Nadzór nad utrzymaniem należytego stanu higienicznego nieruchomości, zakładów pracy, instytucji, obiektów i urządzeń użyteczności publicznej, dróg, oraz transportu drogowego.</a:t>
            </a:r>
            <a:endParaRPr lang="pl-PL" sz="1800" kern="5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dirty="0"/>
          </a:p>
        </p:txBody>
      </p:sp>
      <p:pic>
        <p:nvPicPr>
          <p:cNvPr id="9" name="Obraz 8" descr="Obraz zawierający igła&#10;&#10;Opis wygenerowany automatycznie">
            <a:extLst>
              <a:ext uri="{FF2B5EF4-FFF2-40B4-BE49-F238E27FC236}">
                <a16:creationId xmlns:a16="http://schemas.microsoft.com/office/drawing/2014/main" id="{D2E96692-C868-47C2-9116-69F11D2D75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r="25021" b="-3"/>
          <a:stretch/>
        </p:blipFill>
        <p:spPr>
          <a:xfrm>
            <a:off x="6786554" y="685800"/>
            <a:ext cx="2333625" cy="2752725"/>
          </a:xfrm>
          <a:prstGeom prst="rect">
            <a:avLst/>
          </a:prstGeom>
        </p:spPr>
      </p:pic>
      <p:pic>
        <p:nvPicPr>
          <p:cNvPr id="15" name="Obraz 14" descr="Obraz zawierający niebo, zewnętrzne, woda, budynek&#10;&#10;Opis wygenerowany automatycznie">
            <a:extLst>
              <a:ext uri="{FF2B5EF4-FFF2-40B4-BE49-F238E27FC236}">
                <a16:creationId xmlns:a16="http://schemas.microsoft.com/office/drawing/2014/main" id="{08A3184B-F9F4-4D2A-9CC9-535FBF7616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6" r="19515" b="4"/>
          <a:stretch/>
        </p:blipFill>
        <p:spPr>
          <a:xfrm>
            <a:off x="9120179" y="685800"/>
            <a:ext cx="2386021" cy="27527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F833156-4F7A-4692-A834-E1D3A5A387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r="21528" b="3"/>
          <a:stretch/>
        </p:blipFill>
        <p:spPr>
          <a:xfrm>
            <a:off x="6786554" y="3438525"/>
            <a:ext cx="2333625" cy="2752725"/>
          </a:xfrm>
          <a:prstGeom prst="rect">
            <a:avLst/>
          </a:prstGeom>
        </p:spPr>
      </p:pic>
      <p:pic>
        <p:nvPicPr>
          <p:cNvPr id="18" name="Obraz 17" descr="Obraz zawierający niebo, droga, zewnętrzne, transport&#10;&#10;Opis wygenerowany automatycznie">
            <a:extLst>
              <a:ext uri="{FF2B5EF4-FFF2-40B4-BE49-F238E27FC236}">
                <a16:creationId xmlns:a16="http://schemas.microsoft.com/office/drawing/2014/main" id="{B0B3C661-7829-416C-B71A-47474310ED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18308" b="2"/>
          <a:stretch/>
        </p:blipFill>
        <p:spPr>
          <a:xfrm>
            <a:off x="9120179" y="3438525"/>
            <a:ext cx="2386021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2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0F9AF0-B94E-4839-B308-F1EB75BAE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pl-PL"/>
              <a:t>HIGIENA KOMUNALNA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9C310FAB-E6D1-4434-BC3A-4DD2EC3E70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0" r="21050" b="-2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16742F-6DC3-45EC-BFF7-583E118AB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3"/>
            <a:ext cx="4821675" cy="447145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pl-PL" altLang="pl-PL" sz="2000" b="1" dirty="0">
              <a:effectLst/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1600" b="1" u="sng" dirty="0">
                <a:effectLst/>
                <a:latin typeface="Times New Roman" pitchFamily="18" charset="0"/>
              </a:rPr>
              <a:t>Monitoring jakości wody do spożycia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1600" dirty="0">
                <a:effectLst/>
                <a:latin typeface="Times New Roman" pitchFamily="18" charset="0"/>
              </a:rPr>
              <a:t>Stałemu monitoringowi podlega woda do spożycia pochodząca z urządzeń służących zbiorowemu zaopatrzeniu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1600" dirty="0">
                <a:effectLst/>
                <a:latin typeface="Times New Roman" pitchFamily="18" charset="0"/>
              </a:rPr>
              <a:t>oraz urządzeń indywidualnych, z których woda jest wykorzystywana w budynkach użyteczności publicznej lub w przypadku prowadzenia działalności usługowej.	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pl-PL" altLang="pl-PL" sz="1600" dirty="0">
                <a:latin typeface="Times New Roman" pitchFamily="18" charset="0"/>
              </a:rPr>
              <a:t>Woda do spożycia musi spełniać wymagania określone w aktach prawnych.</a:t>
            </a:r>
          </a:p>
          <a:p>
            <a:pPr marL="0" indent="0">
              <a:lnSpc>
                <a:spcPct val="90000"/>
              </a:lnSpc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37971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EBD95FC-6E19-462B-BA66-4B6817E2F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8193" y="0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HIGIENA KOMUNALNA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FE4DF65-2850-40BF-B96B-C20BA96B8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04" y="3496925"/>
            <a:ext cx="3722321" cy="248465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85F3A2-22A0-48D3-945B-A5EA40492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062" y="1323185"/>
            <a:ext cx="6452073" cy="529993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altLang="pl-PL" sz="1600" b="1" u="sng" dirty="0">
                <a:effectLst/>
                <a:latin typeface="Times New Roman" pitchFamily="18" charset="0"/>
              </a:rPr>
              <a:t>Monitoring jakości wody do spożycia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terenie powiatu gołdapskiego znajduje się: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wodociąg publiczny w mieście, 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 wodociągów publicznych w gminach,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wodociągi lokalne w mieście,  </a:t>
            </a:r>
          </a:p>
          <a:p>
            <a:pPr>
              <a:lnSpc>
                <a:spcPct val="9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 wodociągi lokalne w gminie.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wytypowanych punktach pobierania próbek wody systematycznie prowadzony jest monitoring - badane są parametry grupy A i parametry grupy B, zgodnie z rozporządzeniem Ministra Zdrowia z dnia 7 grudnia 2017 r. w sprawie jakości wody przeznaczonej do spożycia przez ludzi. Punkty te zlokalizowane są na ujęciach wody (stacje uzdatniania wody bądź hydrofornie), gdzie pobierana jest woda w miejscu podawania wody do sieci rozdzielczej i w wodociągach o wydajności od 101 – 1000 m</a:t>
            </a:r>
            <a:r>
              <a:rPr lang="pl-PL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/d oraz od 1001 – 10000 m</a:t>
            </a:r>
            <a:r>
              <a:rPr lang="pl-PL" sz="16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/d z sieci rozdzielczej.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Sporządzono okresową roczną ocenę zaopatrzenia ludności w wodę przeznaczoną do spożycia przez ludzi na terenie powiatu według gmin.       W gminach powiatu gołdapskiego wodę w wodociągach oceniono jako dobrą – odpowiadającą wymaganiom. </a:t>
            </a:r>
          </a:p>
          <a:p>
            <a:pPr marL="0" indent="0">
              <a:lnSpc>
                <a:spcPct val="90000"/>
              </a:lnSpc>
              <a:buNone/>
            </a:pPr>
            <a:endParaRPr lang="pl-PL" sz="1300" dirty="0"/>
          </a:p>
        </p:txBody>
      </p:sp>
      <p:pic>
        <p:nvPicPr>
          <p:cNvPr id="10" name="Obraz 9" descr="Obraz zawierający wewnątrz&#10;&#10;Opis wygenerowany automatycznie">
            <a:extLst>
              <a:ext uri="{FF2B5EF4-FFF2-40B4-BE49-F238E27FC236}">
                <a16:creationId xmlns:a16="http://schemas.microsoft.com/office/drawing/2014/main" id="{758F77B1-BFB1-41FB-8C7A-84DCB4436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42" y="537968"/>
            <a:ext cx="3638098" cy="24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25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5E1666E-7191-4BD3-B357-EEB907FD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/>
              <a:t>HIGIENA KOMUNALNA</a:t>
            </a:r>
          </a:p>
        </p:txBody>
      </p:sp>
      <p:pic>
        <p:nvPicPr>
          <p:cNvPr id="6" name="Obraz 5" descr="Obraz zawierający niebieski&#10;&#10;Opis wygenerowany automatycznie">
            <a:extLst>
              <a:ext uri="{FF2B5EF4-FFF2-40B4-BE49-F238E27FC236}">
                <a16:creationId xmlns:a16="http://schemas.microsoft.com/office/drawing/2014/main" id="{574B966B-1331-459E-AE91-EA7EF1185A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8" r="18748" b="1"/>
          <a:stretch/>
        </p:blipFill>
        <p:spPr>
          <a:xfrm>
            <a:off x="700488" y="1048951"/>
            <a:ext cx="3789320" cy="440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40D5583F-968F-4723-AF3F-7C91BBE532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3452696"/>
              </p:ext>
            </p:extLst>
          </p:nvPr>
        </p:nvGraphicFramePr>
        <p:xfrm>
          <a:off x="6096002" y="1814732"/>
          <a:ext cx="5822020" cy="470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66569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D8C261B0-E79C-4E2B-A150-736464D8C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A63C6FB-48E0-4E53-B699-429192B53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837686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EF1DA4B-15B4-4667-8CBC-518B4910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94" y="37472"/>
            <a:ext cx="7454871" cy="99727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HIGIENA KOMUNALNA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DE583E-8832-42BB-8CAE-A94BF5B8B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94" y="1349616"/>
            <a:ext cx="7469111" cy="450474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spcAft>
                <a:spcPts val="1200"/>
              </a:spcAft>
              <a:buNone/>
              <a:tabLst>
                <a:tab pos="228600" algn="l"/>
                <a:tab pos="457200" algn="l"/>
              </a:tabLst>
            </a:pPr>
            <a:r>
              <a:rPr lang="pl-PL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Ogólna charakterystyka obiektów użyteczności publicznej wg grup GUS</a:t>
            </a:r>
          </a:p>
          <a:p>
            <a:pPr marL="0" indent="0" algn="ctr">
              <a:lnSpc>
                <a:spcPct val="90000"/>
              </a:lnSpc>
              <a:spcAft>
                <a:spcPts val="1200"/>
              </a:spcAft>
              <a:buNone/>
              <a:tabLst>
                <a:tab pos="228600" algn="l"/>
                <a:tab pos="457200" algn="l"/>
              </a:tabLst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 sanitarny obiektów</a:t>
            </a:r>
            <a:endParaRPr lang="pl-PL" sz="16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Ustępy publiczne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stałe, skanalizowane wg ewidencji – 3, skontrolowano 2, w obiektach skontrolowanych nie stwierdzono nieprawidłowości.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Pływalnie kryte,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wg ewidencji 1, skontrolowano 1, nieprawidłowości nie stwierdzono.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 jednostki organizacyjne pomocy społecznej,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- 1, skontrolowano 1, nieprawidłowości nie stwierdzono.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Hotele,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- 1, skontrolowano 1, nieprawidłowości nie stwierdzono.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Schroniska młodzieżowe, schroniska, pola biwakowe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wg ewidencji - 1, skontrolowano 1, nieprawidłowości nie stwierdzono</a:t>
            </a: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 obiekty, w których świadczone są usługi hotelarskie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- 44, skontrolowano 32, w obiektach skontrolowanych nie stwierdzono nieprawidłowości.    </a:t>
            </a:r>
            <a:endParaRPr lang="pl-PL" sz="1600" dirty="0"/>
          </a:p>
        </p:txBody>
      </p:sp>
      <p:pic>
        <p:nvPicPr>
          <p:cNvPr id="8" name="Obraz 7" descr="Obraz zawierający drzewo, przyroda, brzeg&#10;&#10;Opis wygenerowany automatycznie">
            <a:extLst>
              <a:ext uri="{FF2B5EF4-FFF2-40B4-BE49-F238E27FC236}">
                <a16:creationId xmlns:a16="http://schemas.microsoft.com/office/drawing/2014/main" id="{6BB94357-B026-4043-A40D-340B6AF00B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9" r="29574" b="-2"/>
          <a:stretch/>
        </p:blipFill>
        <p:spPr>
          <a:xfrm>
            <a:off x="9525001" y="685801"/>
            <a:ext cx="1981199" cy="1839432"/>
          </a:xfrm>
          <a:prstGeom prst="rect">
            <a:avLst/>
          </a:prstGeom>
        </p:spPr>
      </p:pic>
      <p:pic>
        <p:nvPicPr>
          <p:cNvPr id="9" name="Obraz 8" descr="Obraz zawierający zewnętrzne, trawa, budynek, drzewo&#10;&#10;Opis wygenerowany automatycznie">
            <a:extLst>
              <a:ext uri="{FF2B5EF4-FFF2-40B4-BE49-F238E27FC236}">
                <a16:creationId xmlns:a16="http://schemas.microsoft.com/office/drawing/2014/main" id="{D82B9F98-EB5B-40C8-9179-C6B3A19677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9" r="17891" b="4"/>
          <a:stretch/>
        </p:blipFill>
        <p:spPr>
          <a:xfrm>
            <a:off x="9525000" y="2493334"/>
            <a:ext cx="1981199" cy="1839432"/>
          </a:xfrm>
          <a:prstGeom prst="rect">
            <a:avLst/>
          </a:prstGeom>
        </p:spPr>
      </p:pic>
      <p:pic>
        <p:nvPicPr>
          <p:cNvPr id="6" name="Obraz 5" descr="Obraz zawierający tekst, trawa, zewnętrzne, niebo&#10;&#10;Opis wygenerowany automatycznie">
            <a:extLst>
              <a:ext uri="{FF2B5EF4-FFF2-40B4-BE49-F238E27FC236}">
                <a16:creationId xmlns:a16="http://schemas.microsoft.com/office/drawing/2014/main" id="{8522BFB3-53D9-470A-8413-2B36A8B16B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0" r="27464" b="-4"/>
          <a:stretch/>
        </p:blipFill>
        <p:spPr>
          <a:xfrm>
            <a:off x="9525001" y="4332767"/>
            <a:ext cx="1981199" cy="18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56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8C261B0-E79C-4E2B-A150-736464D8C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63C6FB-48E0-4E53-B699-429192B53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837686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5243B6A-8416-4082-9CC4-C2F6C3E9C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187166"/>
            <a:ext cx="7454871" cy="99727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HIGIENA KOMUNALNA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FEDB84-7E4C-4E41-8211-6A223072B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989" y="1605517"/>
            <a:ext cx="7955948" cy="450474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Zakłady fryzjerskie,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30 obiektów, skontrolowano 15, w 1 skontrolowanym obiekcie stwierdzono nieprawidłowości dotyczące stanu higieniczno-sanitarnego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Zakłady kosmetyczne,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17 obiektów, skontrolowano 7, w obiektach skontrolowanych nie stwierdzono nieprawidłowości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Zakłady tatuażu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wg ewidencji 1 obiektów, skontrolowano 1, nieprawidłowości nie stwierdzono.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Zakłady odnowy biologicznej,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</a:t>
            </a: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obiekty, skontrolowano 2, nieprawidłowości nie stwierdzono.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 zakłady, w których są świadczone łącznie więcej niż jedna z usług fryzjerskie, kosmetyczne, odnowy biologicznej, tatuażu,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4, skontrolowana 3,                        w obiektach skontrolowanych nie stwierdzono nieprawidłowości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Obraz 7" descr="Obraz zawierający osoba&#10;&#10;Opis wygenerowany automatycznie">
            <a:extLst>
              <a:ext uri="{FF2B5EF4-FFF2-40B4-BE49-F238E27FC236}">
                <a16:creationId xmlns:a16="http://schemas.microsoft.com/office/drawing/2014/main" id="{A0F57434-09EE-4630-B289-C922139761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1" r="22572" b="-1"/>
          <a:stretch/>
        </p:blipFill>
        <p:spPr>
          <a:xfrm>
            <a:off x="9525001" y="685801"/>
            <a:ext cx="1981199" cy="18394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B31EC72-869E-401D-BE9B-50F2EA3D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r="18571" b="-3"/>
          <a:stretch/>
        </p:blipFill>
        <p:spPr>
          <a:xfrm>
            <a:off x="9525000" y="2493334"/>
            <a:ext cx="1981199" cy="1839432"/>
          </a:xfrm>
          <a:prstGeom prst="rect">
            <a:avLst/>
          </a:prstGeom>
        </p:spPr>
      </p:pic>
      <p:pic>
        <p:nvPicPr>
          <p:cNvPr id="12" name="Obraz 11" descr="Obraz zawierający osoba&#10;&#10;Opis wygenerowany automatycznie">
            <a:extLst>
              <a:ext uri="{FF2B5EF4-FFF2-40B4-BE49-F238E27FC236}">
                <a16:creationId xmlns:a16="http://schemas.microsoft.com/office/drawing/2014/main" id="{0565ACB1-0E65-4EB5-8B49-DB5417D38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" r="22355" b="5"/>
          <a:stretch/>
        </p:blipFill>
        <p:spPr>
          <a:xfrm>
            <a:off x="9525001" y="4332767"/>
            <a:ext cx="1981199" cy="18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07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1">
            <a:extLst>
              <a:ext uri="{FF2B5EF4-FFF2-40B4-BE49-F238E27FC236}">
                <a16:creationId xmlns:a16="http://schemas.microsoft.com/office/drawing/2014/main" id="{7D66B49B-2063-4564-A9D8-7529A6B5F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3">
            <a:extLst>
              <a:ext uri="{FF2B5EF4-FFF2-40B4-BE49-F238E27FC236}">
                <a16:creationId xmlns:a16="http://schemas.microsoft.com/office/drawing/2014/main" id="{9936355D-7586-490C-9408-065BA0D4F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8B50288-6BAB-48EB-93EF-919A3D3D2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64" y="0"/>
            <a:ext cx="4711673" cy="138784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HIGIENA KOMUNALNA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A288C6-476D-457C-B2B4-CA7F46B99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112" y="1500027"/>
            <a:ext cx="5794625" cy="535797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Tereny rekreacyjne,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- 65 obiektów, skontrolowano 61, w obiektach skontrolowanych nie stwierdzono nieprawidłowości.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Cmentarze,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8 obiektów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0 skontrolowanych. 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Domy pogrzebowe,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2 obiekty, skontrolowano 2, nieprawidłowości nie stwierdzono.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 obiekty,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wg ewidencji 39 obiekty, skontrolowano 20,                       w obiektach skontrolowanych nie stwierdzono nieprawidłowości.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Dworce autobusowe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wg ewidencji - 1 obiekt, skontrolowano 1,                w skontrolowanym obiekcie stwierdzono nieprawidłowości dotyczące stanu technicznego.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Ze względu na panującą sytuację epidemiologiczną plan kontroli nie został w całości zrealizowany.</a:t>
            </a:r>
            <a:endParaRPr lang="pl-PL" sz="16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 sanitarny środków transportu publicznego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Autobusy komunikacji publiczne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 – 7  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Samochody do przewozu zwłok i szczątków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5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Samochody do przewozu bielizny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1</a:t>
            </a:r>
            <a:endParaRPr lang="pl-PL" sz="1600" dirty="0"/>
          </a:p>
        </p:txBody>
      </p:sp>
      <p:pic>
        <p:nvPicPr>
          <p:cNvPr id="12" name="Obraz 11" descr="Obraz zawierający tekst, przyroda, droga, autostrada&#10;&#10;Opis wygenerowany automatycznie">
            <a:extLst>
              <a:ext uri="{FF2B5EF4-FFF2-40B4-BE49-F238E27FC236}">
                <a16:creationId xmlns:a16="http://schemas.microsoft.com/office/drawing/2014/main" id="{918E5309-4366-4AB7-A2D2-D67CF97E1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r="42828" b="1"/>
          <a:stretch/>
        </p:blipFill>
        <p:spPr>
          <a:xfrm>
            <a:off x="6986427" y="921569"/>
            <a:ext cx="2133752" cy="2516956"/>
          </a:xfrm>
          <a:prstGeom prst="rect">
            <a:avLst/>
          </a:prstGeom>
        </p:spPr>
      </p:pic>
      <p:pic>
        <p:nvPicPr>
          <p:cNvPr id="5" name="Obraz 4" descr="Obraz zawierający niebo, droga, zewnętrzne, transport&#10;&#10;Opis wygenerowany automatycznie">
            <a:extLst>
              <a:ext uri="{FF2B5EF4-FFF2-40B4-BE49-F238E27FC236}">
                <a16:creationId xmlns:a16="http://schemas.microsoft.com/office/drawing/2014/main" id="{1894948C-23A3-48EE-9B6B-7AF2CB20D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r="18308" b="2"/>
          <a:stretch/>
        </p:blipFill>
        <p:spPr>
          <a:xfrm>
            <a:off x="9120180" y="921569"/>
            <a:ext cx="2181660" cy="2516956"/>
          </a:xfrm>
          <a:prstGeom prst="rect">
            <a:avLst/>
          </a:prstGeom>
        </p:spPr>
      </p:pic>
      <p:pic>
        <p:nvPicPr>
          <p:cNvPr id="7" name="Obraz 6" descr="Obraz zawierający tekst, trawa&#10;&#10;Opis wygenerowany automatycznie">
            <a:extLst>
              <a:ext uri="{FF2B5EF4-FFF2-40B4-BE49-F238E27FC236}">
                <a16:creationId xmlns:a16="http://schemas.microsoft.com/office/drawing/2014/main" id="{D8365FAC-E179-4854-BE82-E001A770CC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4" r="12103" b="4"/>
          <a:stretch/>
        </p:blipFill>
        <p:spPr>
          <a:xfrm>
            <a:off x="6986427" y="3438526"/>
            <a:ext cx="2133752" cy="2516956"/>
          </a:xfrm>
          <a:prstGeom prst="rect">
            <a:avLst/>
          </a:prstGeom>
        </p:spPr>
      </p:pic>
      <p:pic>
        <p:nvPicPr>
          <p:cNvPr id="9" name="Obraz 8" descr="Obraz zawierający tekst, budynek&#10;&#10;Opis wygenerowany automatycznie">
            <a:extLst>
              <a:ext uri="{FF2B5EF4-FFF2-40B4-BE49-F238E27FC236}">
                <a16:creationId xmlns:a16="http://schemas.microsoft.com/office/drawing/2014/main" id="{F8C03465-0019-469F-A0D0-BF40150DB0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4" r="31265" b="-1"/>
          <a:stretch/>
        </p:blipFill>
        <p:spPr>
          <a:xfrm>
            <a:off x="9120179" y="3438525"/>
            <a:ext cx="2181661" cy="251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66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C836CD-47B2-4287-AE51-D866B8697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50CAC8-10E2-4E31-9995-4EF17051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06" y="0"/>
            <a:ext cx="5426844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6241567-A88F-4495-8A65-133557ABD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42" y="1371600"/>
            <a:ext cx="3870251" cy="4114800"/>
          </a:xfrm>
        </p:spPr>
        <p:txBody>
          <a:bodyPr anchor="ctr">
            <a:normAutofit/>
          </a:bodyPr>
          <a:lstStyle/>
          <a:p>
            <a:pPr algn="ctr"/>
            <a:r>
              <a:rPr lang="pl-PL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Powiatowa stacja sanitarno-epidemiologiczna w </a:t>
            </a:r>
            <a:r>
              <a:rPr lang="pl-PL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gołdapi</a:t>
            </a:r>
            <a:endParaRPr lang="pl-PL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AC307DC-1190-48E0-86BB-6204010A6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8468" y="542260"/>
            <a:ext cx="5426845" cy="5773479"/>
          </a:xfrm>
        </p:spPr>
        <p:txBody>
          <a:bodyPr anchor="ctr">
            <a:normAutofit/>
          </a:bodyPr>
          <a:lstStyle/>
          <a:p>
            <a:pPr marL="0" lvl="0" indent="0" algn="ctr">
              <a:buSzPts val="1200"/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Siedziba: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ul. Wolności 11, 19-500 Gołdap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lvl="0" indent="0" algn="ctr">
              <a:buSzPts val="1200"/>
              <a:buNone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200"/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Terytorialny zakres działania: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powiat gołdapski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wchodzące      w jego skład gminy: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Gmina Gołdap, Gmina Banie Mazurskie, Gmina Dubeninki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lvl="0" indent="0" algn="ctr">
              <a:buSzPts val="1200"/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200"/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200"/>
              <a:buNone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200"/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200"/>
              <a:buNone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200"/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ctr">
              <a:buSzPts val="1200"/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Nadzór merytoryczny i instancyjny: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Warmińsko-Mazurski Państwowy Wojewódzki Inspektor Sanitarny.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66E42AFF-601D-43D2-BF50-6D30C28C6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891" y="2924162"/>
            <a:ext cx="3048000" cy="149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7189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771E30-A604-493B-BC4C-1AA766591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18254B-48BE-4AC3-B867-A5E53F0A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300" y="85080"/>
            <a:ext cx="6119904" cy="1027953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HIGIENA KOMUNALNA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3EDF91-3802-4360-909F-A0509363D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niebo, zewnętrzne, woda, budynek&#10;&#10;Opis wygenerowany automatycznie">
            <a:extLst>
              <a:ext uri="{FF2B5EF4-FFF2-40B4-BE49-F238E27FC236}">
                <a16:creationId xmlns:a16="http://schemas.microsoft.com/office/drawing/2014/main" id="{87B3AFEE-A386-4696-A6FA-2F21D548A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7" r="27783" b="2"/>
          <a:stretch/>
        </p:blipFill>
        <p:spPr>
          <a:xfrm>
            <a:off x="685800" y="685800"/>
            <a:ext cx="33909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78FDC1F-7914-48FD-A02D-AF426B6BF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577" y="1198113"/>
            <a:ext cx="6594993" cy="538365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Kąpieliska</a:t>
            </a:r>
          </a:p>
          <a:p>
            <a:pPr marL="0" indent="0"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terenie Gminy Gołdap w sezonie letnim 2020 funkcjonowało 1 kąpielisko. Kąpielisko lokalizowane było przy Promenadzie Zdrojowej 14, 19-500 Gołdap. Organizatorem kąpieliska był Ośrodek Sportu Rekreacji, ul. Partyzantów 31, 19-500 Gołdap. Sezon kąpielowy określony został uchwałą Rady Miejskiej w Gołdapi w sprawie wykazu kąpielisk i sezonu kąpielowego na terenie gminy Gołdap i obejmował okres od 1 lipca 2020 r. do 31 sierpnia 2020 r. Na podstawie sprawozdań z badań ( próbek pobranych w ramach kontroli urzędowej i kontroli wewnętrznej) wody z kąpieliska zlokalizowanego przy Promenadzie Zdrojowej 14, 19-500 Gołdap, Państwowy Powiatowy Inspektor Sanitarny Gołdapi dokonał oceny sezonowej jakości wody w odniesieniu do parametrów określonych w załączniku 1 Rozporządzenia Ministra Zdrowia z dnia 17 stycznia 2019 r. w sprawie nadzoru nad jakością wody w kąpielisku i miejscu wykorzystywanym do kąpieli (Dz. U. poz. 255) i stwierdził przydatność wody do kąpieli w kąpielisku w sezonie letnim 2020 r.</a:t>
            </a:r>
          </a:p>
          <a:p>
            <a:pPr marL="0" indent="0" algn="ctr">
              <a:lnSpc>
                <a:spcPct val="90000"/>
              </a:lnSpc>
              <a:spcAft>
                <a:spcPts val="12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sezonie letnim 2020 r. zgodnie z § 6 rozporządzenia Ministra Zdrowia z dnia 17 stycznia 2019 r. w sprawie nadzoru nad jakością wody w kąpielisku i miejscu wykorzystywanym do kąpieli (Dz. U. poz. 255)  nie stwierdzono zanieczyszczeń mikrobiologicznych wody w kąpielisku.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422257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BC959F-CAB6-4E23-81DE-E0BBF2B7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2ED9D91-CB52-41BD-AF41-7550AC031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71600"/>
            <a:ext cx="2742028" cy="4114800"/>
          </a:xfrm>
        </p:spPr>
        <p:txBody>
          <a:bodyPr anchor="ctr">
            <a:normAutofit/>
          </a:bodyPr>
          <a:lstStyle/>
          <a:p>
            <a:pPr algn="ctr"/>
            <a:r>
              <a:rPr lang="pl-PL" sz="2700" dirty="0">
                <a:solidFill>
                  <a:schemeClr val="bg2"/>
                </a:solidFill>
              </a:rPr>
              <a:t>HIGIENA KOMUNALNA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F9CCEC-C568-41D6-8714-F96ED0E4E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963" y="1270591"/>
            <a:ext cx="5631357" cy="4364666"/>
          </a:xfrm>
        </p:spPr>
        <p:txBody>
          <a:bodyPr anchor="ctr">
            <a:normAutofit/>
          </a:bodyPr>
          <a:lstStyle/>
          <a:p>
            <a:pPr marL="0" indent="0" algn="ctr">
              <a:spcAft>
                <a:spcPts val="1200"/>
              </a:spcAft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Inne informacje </a:t>
            </a:r>
            <a:endParaRPr lang="pl-PL" sz="16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spcAft>
                <a:spcPts val="12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Państwowy Powiatowy Inspektor Sanitarny w Gołdapi w 2020 r. wystawił 18 decyzji na przeprowadzenie ekshumacji zwłok, które odbyły się zgodnie z wydanymi zaleceniami. </a:t>
            </a:r>
          </a:p>
          <a:p>
            <a:pPr marL="0" indent="0" algn="ctr">
              <a:spcAft>
                <a:spcPts val="12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Wystawiano 6 postanowień na przywóz zwłok lub szczątków        z zagranicy. Skontrolowano 5 samochodów do przewozu zwłok lub szczątków ludzkich należących do 2 firm pogrzebowych. Stan sanitarno-techniczny tych samochodów był dobry.</a:t>
            </a:r>
          </a:p>
          <a:p>
            <a:pPr marL="0" indent="0" algn="ctr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790188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D4EAEA-41B9-4389-A788-9E0AD89B3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6260" y="0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epidemiologia</a:t>
            </a:r>
          </a:p>
        </p:txBody>
      </p:sp>
      <p:pic>
        <p:nvPicPr>
          <p:cNvPr id="4" name="Picture 4" descr="Badacz sprawdzający wzrost na szalce Petriego">
            <a:extLst>
              <a:ext uri="{FF2B5EF4-FFF2-40B4-BE49-F238E27FC236}">
                <a16:creationId xmlns:a16="http://schemas.microsoft.com/office/drawing/2014/main" id="{02DD57CD-DA83-4C23-8853-36BB32553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46" r="17245" b="-1"/>
          <a:stretch/>
        </p:blipFill>
        <p:spPr>
          <a:xfrm>
            <a:off x="700487" y="1356502"/>
            <a:ext cx="4098941" cy="4144995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EC68BE-8DDA-4309-8C51-015AB31A1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9441" y="1356502"/>
            <a:ext cx="5122131" cy="550149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br>
              <a:rPr lang="en-US" sz="1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Działania Państwowej Inspekcji Sanitarnej                       w zakresie epidemiologii ukierunkowane były na ochronę zdrowia ludzkiego poprzez sprawowanie zapobiegawczego i bieżącego nadzoru sanitarnego oraz prowadzenie działalności zapobiegawczej                       i przeciwepidemicznej w zakresie chorób zakaźnych.</a:t>
            </a:r>
            <a:br>
              <a:rPr lang="pl-PL" sz="1800" kern="1200" cap="none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Odbywa się to poprzez </a:t>
            </a:r>
            <a:r>
              <a:rPr lang="pl-PL" alt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monitorowanie sytuacji epidemiologicznej  na terenie powiatu  poprzez rejestrację i analizę  </a:t>
            </a:r>
            <a:r>
              <a:rPr lang="pl-PL" altLang="pl-PL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zachorowań</a:t>
            </a:r>
            <a:r>
              <a:rPr lang="pl-PL" alt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choroby zakaźne, kontrolę wykonywania obowiązkowych szczepień ochronnych oraz nadzór nad warunkami higieniczno-sanitarnymi w podmiotach wykonujących działalność leczniczą.</a:t>
            </a:r>
            <a:br>
              <a:rPr lang="pl-PL" alt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Rejestrację zakażeń/  </a:t>
            </a:r>
            <a:r>
              <a:rPr lang="pl-PL" altLang="pl-PL" sz="18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zachorowań</a:t>
            </a:r>
            <a:r>
              <a:rPr lang="pl-PL" altLang="pl-PL" sz="1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oraz zgonów z ich powodu prowadzi się na podstawie zgłoszeń przekazywanych przez lekarzy w oparciu o zapisy ustawy o chorobach zakaźnych.</a:t>
            </a:r>
            <a:br>
              <a:rPr lang="pl-PL" sz="1800" kern="1200" cap="none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2134643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EF62451-4D99-4BA6-BC6B-DB5CD505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15" y="240349"/>
            <a:ext cx="5007386" cy="1295506"/>
          </a:xfrm>
        </p:spPr>
        <p:txBody>
          <a:bodyPr>
            <a:normAutofit/>
          </a:bodyPr>
          <a:lstStyle/>
          <a:p>
            <a:pPr algn="ctr"/>
            <a: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</a:t>
            </a:r>
            <a:br>
              <a:rPr lang="pl-PL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230F424-93E9-4209-8E90-841220D558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7" r="26029"/>
          <a:stretch/>
        </p:blipFill>
        <p:spPr>
          <a:xfrm>
            <a:off x="2279389" y="4678230"/>
            <a:ext cx="1597471" cy="1938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BF8185-588E-401F-A9F7-E04035183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3055"/>
            <a:ext cx="4784651" cy="448648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Choroby zakaźne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Sytuacja epidemiologiczna w powiecie gołdapskim              w roku 2020 w dziedzinie chorób zakaźnych w znacznym stopniu uległa pogorszeniu w stosunku do roku poprzedniego.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Nastąpił duży wzrost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zachorowań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choroby zakaźne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(o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50,96%). Przyczyną wzrostu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zachorowań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jest utrzymująca się pandemia Covid-19.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2020 r. odnotowano 784 przypadki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zachorowań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Covid-19, w tym 59 osób było hospitalizowanych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700" dirty="0"/>
          </a:p>
        </p:txBody>
      </p:sp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E43A2820-E0A1-41B3-91B7-EDE3054DEF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3188278"/>
              </p:ext>
            </p:extLst>
          </p:nvPr>
        </p:nvGraphicFramePr>
        <p:xfrm>
          <a:off x="6211441" y="1535854"/>
          <a:ext cx="5812919" cy="312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8774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8E646A7-D148-4320-A501-0291AA75A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10820400" cy="1371601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D47805-36F6-4ED4-B694-E7517F09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71" y="1191772"/>
            <a:ext cx="9394874" cy="57323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epidemiologia </a:t>
            </a:r>
            <a:b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3000" dirty="0"/>
          </a:p>
        </p:txBody>
      </p:sp>
      <p:graphicFrame>
        <p:nvGraphicFramePr>
          <p:cNvPr id="7" name="Wykres 3">
            <a:extLst>
              <a:ext uri="{FF2B5EF4-FFF2-40B4-BE49-F238E27FC236}">
                <a16:creationId xmlns:a16="http://schemas.microsoft.com/office/drawing/2014/main" id="{8718AEBD-24FF-4C17-AF4A-A08087119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531368"/>
              </p:ext>
            </p:extLst>
          </p:nvPr>
        </p:nvGraphicFramePr>
        <p:xfrm>
          <a:off x="685800" y="2270978"/>
          <a:ext cx="10820400" cy="4279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4482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8C261B0-E79C-4E2B-A150-736464D8C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63C6FB-48E0-4E53-B699-429192B53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837686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453180C-5DB7-4042-84A7-A04EAB8F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12" y="330626"/>
            <a:ext cx="7454871" cy="997270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epidemiologia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3F002A-5DCB-432A-9D36-8A29D1C8A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08928"/>
            <a:ext cx="7863811" cy="4809678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terenie powiatu gołdapskiego w roku 2020 działalność leczniczą prowadziło 45 </a:t>
            </a:r>
          </a:p>
          <a:p>
            <a:pPr marL="0" lv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podmiotów, w tym 5 wykonujących całodobowe świadczenia zdrowotne: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NZOZ Szpital Uzdrowiskowy „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Wital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Gołdapi wykonujący stacjonarne i całodobowe </a:t>
            </a:r>
          </a:p>
          <a:p>
            <a:pPr marL="0" lv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świadczenia zdrowotne inne niż szpitalne,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buFontTx/>
              <a:buChar char="-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NZOZ Sanatorium Uzdrowiskowe „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Wital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w Gołdapi wykonujący stacjonarne </a:t>
            </a:r>
          </a:p>
          <a:p>
            <a:pPr marL="0" lv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całodobowe świadczenia zdrowotne inne niż szpitalne,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Centrum Rehabilitacji Dzieci i Młodzieży „Marzenia” w Niedrzwicy,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GoldMedica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Sp. z o. o. w Gołdapi,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Zakład Pielęgnacyjno-Opiekuńczy  Sp. z  o. o. w Gołdapi.</a:t>
            </a:r>
          </a:p>
          <a:p>
            <a:pPr marL="0" indent="0" algn="ctr">
              <a:lnSpc>
                <a:spcPct val="90000"/>
              </a:lnSpc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 względu na panującą sytuację epidemiologiczną przeprowadzono tylko jedną                             z zaplanowanych kontroli.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buFontTx/>
              <a:buChar char="-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600" dirty="0"/>
          </a:p>
        </p:txBody>
      </p:sp>
      <p:pic>
        <p:nvPicPr>
          <p:cNvPr id="7" name="Obraz 6" descr="Obraz zawierający budynek, dom&#10;&#10;Opis wygenerowany automatycznie">
            <a:extLst>
              <a:ext uri="{FF2B5EF4-FFF2-40B4-BE49-F238E27FC236}">
                <a16:creationId xmlns:a16="http://schemas.microsoft.com/office/drawing/2014/main" id="{D80606ED-0727-4469-9345-D7C90B610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10350" b="4"/>
          <a:stretch/>
        </p:blipFill>
        <p:spPr>
          <a:xfrm>
            <a:off x="9525001" y="685801"/>
            <a:ext cx="1981199" cy="1839432"/>
          </a:xfrm>
          <a:prstGeom prst="rect">
            <a:avLst/>
          </a:prstGeom>
        </p:spPr>
      </p:pic>
      <p:pic>
        <p:nvPicPr>
          <p:cNvPr id="5" name="Obraz 4" descr="Obraz zawierający drzewo, niebo, zewnętrzne, budynek&#10;&#10;Opis wygenerowany automatycznie">
            <a:extLst>
              <a:ext uri="{FF2B5EF4-FFF2-40B4-BE49-F238E27FC236}">
                <a16:creationId xmlns:a16="http://schemas.microsoft.com/office/drawing/2014/main" id="{51D6FA54-C6B4-433B-9F84-0D4BD1EAC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r="24753" b="-3"/>
          <a:stretch/>
        </p:blipFill>
        <p:spPr>
          <a:xfrm>
            <a:off x="9525000" y="2493334"/>
            <a:ext cx="1981199" cy="1839432"/>
          </a:xfrm>
          <a:prstGeom prst="rect">
            <a:avLst/>
          </a:prstGeom>
        </p:spPr>
      </p:pic>
      <p:pic>
        <p:nvPicPr>
          <p:cNvPr id="9" name="Obraz 8" descr="Obraz zawierający zewnętrzne, budynek, drzewo, niebo&#10;&#10;Opis wygenerowany automatycznie">
            <a:extLst>
              <a:ext uri="{FF2B5EF4-FFF2-40B4-BE49-F238E27FC236}">
                <a16:creationId xmlns:a16="http://schemas.microsoft.com/office/drawing/2014/main" id="{4DCFA87A-3D0F-412E-B97D-45C3595C3B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14588" b="7"/>
          <a:stretch/>
        </p:blipFill>
        <p:spPr>
          <a:xfrm>
            <a:off x="9525001" y="4332767"/>
            <a:ext cx="1981199" cy="18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2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3DC3F6-F24A-4046-9F8B-4788CD5A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epidemiologi</a:t>
            </a:r>
            <a:r>
              <a:rPr lang="pl-PL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C544B93D-86C9-4C65-A543-192356A0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86872"/>
            <a:ext cx="4076700" cy="158538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6FC1296-D2FE-4F0E-9452-A447235CB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7" y="3584672"/>
            <a:ext cx="3935403" cy="258752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541018-A2B8-4845-977A-05E193EB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03" y="1829349"/>
            <a:ext cx="5487321" cy="445925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sz="17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Nadzó</a:t>
            </a:r>
            <a:r>
              <a:rPr lang="pl-PL" sz="17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r nad zakładami prowadzącymi działalność leczniczą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pl-PL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Działalność leczniczą w roku 2020 w ramach </a:t>
            </a:r>
            <a:r>
              <a:rPr lang="pl-PL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stacjonarnychświadczeń</a:t>
            </a: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zdrowotnych wykonywało 40 podmiotów (t. </a:t>
            </a:r>
            <a:r>
              <a:rPr lang="pl-PL" altLang="pl-PL" sz="1700" dirty="0">
                <a:effectLst/>
                <a:latin typeface="Times New Roman" panose="02020603050405020304" pitchFamily="18" charset="0"/>
              </a:rPr>
              <a:t>j. placówki POZ, gabinety indywidualnej i specjalistycznej praktyki lekarskiej, gabinety pielęgniarek środowiskowych, laboratorium analityczne oraz zespoły ratownictwa medycznego)</a:t>
            </a: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w których przeprowadzono 24 kontrole sanitarne.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usterki techniczne wystawiono 2 decyzje administracyjne. Obowiązki zawarte w decyzjach zostały wykonane, jak również wykonano część obowiązków ujętych w decyzjach  z poprzednich lat.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Nadzorowane podmioty lecznicze są dostosowane aktualnie obowiązujących przepisów prawa.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3825777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B11D716-C386-4458-B509-DF66B4C0B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1BE3E3-58C1-4A81-90ED-54387D0F1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7818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97907D-5985-46C9-ACF8-6BF4B5EC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2652"/>
            <a:ext cx="5410200" cy="1125415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cap="all" spc="3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</a:t>
            </a:r>
            <a:r>
              <a:rPr lang="pl-PL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D12215-6925-4E5B-A3F1-5982C6BE5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1817154"/>
            <a:ext cx="5410201" cy="448267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Polsce Program Szczepień Ochronnych co roku jest aktualizowany Komunikatem Głównego Inspektora Sanitarnego w sprawie przeprowadzania szczepień ochronnych przeciw chorobom zakaźnym, publikowanym w Dzienniku Urzędowym Ministra Zdrowia. Kalendarz szczepień określa wiek dzieci i młodzieży, w którym powinny być podane poszczególne dawki szczepionki. W zakresie profilaktyki chorób zakaźnych jest prowadzenie szczepień ochronnych obowiązkowych i zalecanych.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Obowiązkowym szczepieniom ochronnym w 2020 roku podlegało 4937 dzieci  i młodzieży do 19 roku życia. </a:t>
            </a:r>
            <a:endParaRPr lang="pl-PL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F38923-223D-49B2-81CD-280B3E65D1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4" r="36279"/>
          <a:stretch/>
        </p:blipFill>
        <p:spPr>
          <a:xfrm>
            <a:off x="7932420" y="1270730"/>
            <a:ext cx="3306652" cy="449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53355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A890D2-E83A-4248-9650-DA193322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</a:t>
            </a:r>
            <a:r>
              <a:rPr lang="pl-PL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/>
          </a:p>
        </p:txBody>
      </p:sp>
      <p:pic>
        <p:nvPicPr>
          <p:cNvPr id="5" name="Obraz 4" descr="Obraz zawierający osoba, pielucha, łóżeczko dziecka&#10;&#10;Opis wygenerowany automatycznie">
            <a:extLst>
              <a:ext uri="{FF2B5EF4-FFF2-40B4-BE49-F238E27FC236}">
                <a16:creationId xmlns:a16="http://schemas.microsoft.com/office/drawing/2014/main" id="{86FBCF55-CFB8-4BD3-BAA6-FC4DC278B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30332" b="-1"/>
          <a:stretch/>
        </p:blipFill>
        <p:spPr>
          <a:xfrm>
            <a:off x="2386517" y="3292472"/>
            <a:ext cx="2384631" cy="276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139715F-4E0C-4F08-85E6-E92DED1B4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3" y="796299"/>
            <a:ext cx="3867229" cy="2587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72B848-69B9-4AA8-B56F-1DBCCE0DD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03" y="1829349"/>
            <a:ext cx="5487321" cy="44592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 uodpornienia dzieci do 2 roku życia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 uodpornienia niemowląt w pierwszym roku życia p/ko WZW typu B wyniósł 54,6%. Dzieci w wieku od 2 m-ca do 2 roku  podlegają obowiązkowym cyklom szczepień wykonywanym równoczasowo p/ko błonicy, tężcowi i krztuścowi,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Poliomyelitis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Haemophilus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influenzae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typu B.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pierwszym roku życia dzieci zostały uodpornione p/ko tym chorobom w 64,6%, a p/ pneumokokom 83,6%, a w drugim  roku w 95,3%, a p/pneumokokom 95,3%. Uodpornienie p/ko odrze, śwince, różyczce, w drugim roku życia uzyskało 95,3% dzieci. </a:t>
            </a:r>
          </a:p>
          <a:p>
            <a:pPr marL="0" indent="0">
              <a:lnSpc>
                <a:spcPct val="90000"/>
              </a:lnSpc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0911567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537AFCF-F42B-4529-A819-214E2D26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</a:t>
            </a:r>
            <a:r>
              <a:rPr lang="pl-PL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5" name="Obraz 4" descr="Obraz zawierający osoba, niebieski, młode&#10;&#10;Opis wygenerowany automatycznie">
            <a:extLst>
              <a:ext uri="{FF2B5EF4-FFF2-40B4-BE49-F238E27FC236}">
                <a16:creationId xmlns:a16="http://schemas.microsoft.com/office/drawing/2014/main" id="{F293664C-78BC-47C0-9256-BD7778A8C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r="20871" b="2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8E4B0F-57B8-45FD-9AE1-44B143B69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15" y="1306660"/>
            <a:ext cx="5370965" cy="5040846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7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</a:p>
          <a:p>
            <a:pPr marL="0" indent="0" algn="ctr">
              <a:lnSpc>
                <a:spcPct val="90000"/>
              </a:lnSpc>
              <a:buNone/>
            </a:pPr>
            <a:endParaRPr lang="pl-PL" sz="1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 uodpornienia dzieci i młodzieży w wieku szkolnym.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Pierwszej dawce szczepienia przypominającego p/ko błonicy, tężcowi, krztuścowi oraz p/ko </a:t>
            </a:r>
            <a:r>
              <a:rPr lang="pl-PL" sz="1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Poliomyelitis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podlegało 236 dzieci w 6 roku życia, zaszczepiło się 218 dzieci, czyli 92,3%.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Drugiej dawce szczepienia przypominającego p/ko błonicy        i tężcowi podlegało 266 osób w 14 roku życia, zaszczepiło się 241 osób, czyli 90,6%.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Trzeciej dawce szczepienia przypominającego podlegała młodzież w 19 roku życia - 253 osób,  zaszczepiło się 230 osób, czyli 90,9%.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Zgodnie z Programem Szczepień Ochronnych dzieci w 10 roku życia otrzymały szczepienie przypominające p/ko odrze, śwince i różyczce, stan uodpornienia wyniósł 68,9% (podlegało 248 dzieci, zaszczepiło się 171 dzieci) oraz dzieci  w 6 roku życia otrzymały szczepienie przypominające p/ko odrze, śwince i różyczce, stan uodpornienia wyniósł 69,0% (podlegało 236 dzieci, zaszczepiło się 163 dzieci).</a:t>
            </a:r>
          </a:p>
          <a:p>
            <a:pPr>
              <a:lnSpc>
                <a:spcPct val="90000"/>
              </a:lnSpc>
            </a:pP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387176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BC959F-CAB6-4E23-81DE-E0BBF2B7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94DEED-5E0F-4E41-A445-58C14864C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767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785FED-8DA9-4A22-9B60-FFD1AC3B2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371600"/>
            <a:ext cx="2930703" cy="4114800"/>
          </a:xfrm>
        </p:spPr>
        <p:txBody>
          <a:bodyPr anchor="ctr">
            <a:normAutofit/>
          </a:bodyPr>
          <a:lstStyle/>
          <a:p>
            <a:pPr algn="ctr"/>
            <a:r>
              <a:rPr lang="pl-PL" sz="15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 DZIAŁALNOŚCI POWIATOWEJ STACJI SANITARNO-EPIDEMIOLOGICZNEJ W GOŁDAPI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685800"/>
            <a:ext cx="6743700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9D7CE4-FAF4-4F5C-B092-FCB45A53F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0963" y="801384"/>
            <a:ext cx="5631357" cy="537081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2000" kern="50" dirty="0">
                <a:effectLst/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Realizacja zadań z zakresu zdrowia publicznego              w celu ochrony zdrowia ludzkiego przed niekorzystnym wpływem szkodliwości                            i uciążliwości środowiskowych, zapobiegania powstawaniu chorób, w tym chorób zakaźnych                 i zawodowych.</a:t>
            </a:r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170449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EF973A-8288-4A90-BBFD-C988D0DD6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en-US" sz="22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kern="1200" cap="all" spc="3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</a:t>
            </a:r>
            <a:r>
              <a:rPr lang="pl-PL" sz="22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2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200" dirty="0"/>
          </a:p>
        </p:txBody>
      </p:sp>
      <p:pic>
        <p:nvPicPr>
          <p:cNvPr id="7" name="Obraz 6" descr="Obraz zawierający butelka, wewnątrz, plastikowy&#10;&#10;Opis wygenerowany automatycznie">
            <a:extLst>
              <a:ext uri="{FF2B5EF4-FFF2-40B4-BE49-F238E27FC236}">
                <a16:creationId xmlns:a16="http://schemas.microsoft.com/office/drawing/2014/main" id="{EB538F89-6633-448B-BCB0-97324BC74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11189" b="1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4D3D75-B2BC-41C1-B039-3051B5581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3"/>
            <a:ext cx="4821675" cy="44714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</a:p>
          <a:p>
            <a:pPr marL="0" indent="0" algn="ctr">
              <a:buNone/>
            </a:pPr>
            <a:endParaRPr lang="pl-PL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obowiązkowe osób narażonych w sposób szczególny na zakażenie.  </a:t>
            </a: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Ogółem w 2020 r., ze wskazań indywidualnych, uodporniono 161 osób narażone na zakażenie tężcem.</a:t>
            </a:r>
          </a:p>
          <a:p>
            <a:pPr marL="0" indent="0" algn="ctr">
              <a:buNone/>
            </a:pP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481467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C6771E30-A604-493B-BC4C-1AA766591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0419BE-54C9-491F-8675-DACA5DB06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0" y="496047"/>
            <a:ext cx="6119904" cy="1027953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</a:t>
            </a:r>
            <a:r>
              <a:rPr lang="pl-PL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913EDF91-3802-4360-909F-A0509363D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01C8A8-3F94-4FF6-85B5-DC66298C2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7" r="40402" b="-1"/>
          <a:stretch/>
        </p:blipFill>
        <p:spPr>
          <a:xfrm>
            <a:off x="685800" y="685800"/>
            <a:ext cx="33909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368286-F169-4C74-9255-EB29F8896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126" y="1263721"/>
            <a:ext cx="6165978" cy="502488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</a:p>
          <a:p>
            <a:pPr marL="0" indent="0">
              <a:lnSpc>
                <a:spcPct val="90000"/>
              </a:lnSpc>
              <a:buNone/>
            </a:pPr>
            <a:endParaRPr lang="pl-PL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zalecane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 wygląda stan zaszczepionych osób szczepieniami zalecanymi?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Przeciwko 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grypie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powiecie gołdapskim zaszczepiono 512 osób (bezpłatnie w Gminie Banie Mazurskie zaszczepiono seniorów powyżej 65r. życia - 60 osób, w Gminie Gołdap bezpłatnie zaszczepiono przeciwko grypie seniorów powyżej 65 r. życia  – 310 osób), przeciwko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kleszczowemu zapaleniu mózgu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zaszczepiono 44 osoby, przeciwko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ospie wietrznej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zaszczepiło się 25 dzieci, przeciwko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meningokokom 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133 dzieci (bezpłatnie w Gminie Gołdap zaszczepiono 130 dzieci).                                                                                                                                                                  </a:t>
            </a:r>
          </a:p>
          <a:p>
            <a:pPr marL="0" indent="0">
              <a:lnSpc>
                <a:spcPct val="90000"/>
              </a:lnSpc>
              <a:buNone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1703673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3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4FC06A7-E785-4464-B5DA-1E4FDFE5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15" y="240349"/>
            <a:ext cx="5007386" cy="1295506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cap="all" spc="3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</a:t>
            </a:r>
            <a:r>
              <a:rPr lang="pl-PL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E07F548-9934-4F52-8DDF-F3C591E706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33055"/>
            <a:ext cx="5007386" cy="4896518"/>
          </a:xfrm>
        </p:spPr>
        <p:txBody>
          <a:bodyPr>
            <a:normAutofit lnSpcReduction="10000"/>
          </a:bodyPr>
          <a:lstStyle/>
          <a:p>
            <a:pPr indent="0" algn="ctr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7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Szczepienia ochronne</a:t>
            </a:r>
          </a:p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2020 r. szczepienia bezpłatne </a:t>
            </a:r>
          </a:p>
          <a:p>
            <a:pPr marL="514350" indent="-285750">
              <a:lnSpc>
                <a:spcPct val="90000"/>
              </a:lnSpc>
              <a:spcAft>
                <a:spcPts val="1000"/>
              </a:spcAft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osobom powyżej 65 roku życia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przeciwko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grypie </a:t>
            </a:r>
            <a:endParaRPr lang="pl-PL" sz="1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285750">
              <a:lnSpc>
                <a:spcPct val="90000"/>
              </a:lnSpc>
              <a:spcAft>
                <a:spcPts val="1000"/>
              </a:spcAft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dzieciom do 4 roku życia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przeciwko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meningokokom typu B </a:t>
            </a:r>
          </a:p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zapewniła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Gmina Gołdap </a:t>
            </a:r>
          </a:p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oraz </a:t>
            </a:r>
          </a:p>
          <a:p>
            <a:pPr marL="514350" indent="-285750">
              <a:lnSpc>
                <a:spcPct val="90000"/>
              </a:lnSpc>
              <a:spcAft>
                <a:spcPts val="1000"/>
              </a:spcAft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przeciwko grypie </a:t>
            </a:r>
          </a:p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zapewniła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Gmina Banie Mazurskie.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Problemem ograniczającym korzystania ze szczepień zalecanych indywidualnie (z innych przedziałów wiekowych) jest aspekt ekonomiczny. Koszt szczepień zalecanych niestety jest nadal wysoki.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7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759A5B6-0633-4DCD-8164-8B1C2BF62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2" r="23780" b="1"/>
          <a:stretch/>
        </p:blipFill>
        <p:spPr>
          <a:xfrm>
            <a:off x="7760970" y="1915316"/>
            <a:ext cx="2749491" cy="3336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749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86489DB-B6C0-4558-B6B9-149D2BBCD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1200" cap="all" spc="300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</a:t>
            </a:r>
            <a:r>
              <a:rPr lang="pl-PL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51A3AE2-432E-4B7F-BB99-002784E4B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1868725"/>
            <a:ext cx="4098941" cy="312055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2F543E-5333-4E15-9392-BFC23DDBD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426844" cy="4501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roku 2020 nadzorem sanitarnym objętych zostało </a:t>
            </a: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 Punktów Szczepień. </a:t>
            </a: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Ze względu na panującą pandemię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Covid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-19 przeprowadzono  3 kontrole.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6790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45714F4-D9B1-492F-ACD8-8AF268DA7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en-US" sz="2200" kern="1200" cap="all" spc="300" baseline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HIGIENa</a:t>
            </a:r>
            <a:r>
              <a:rPr lang="en-US" sz="22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ŻYWNOŚCI, ŻYWIENIA   </a:t>
            </a:r>
            <a:br>
              <a:rPr lang="en-US" sz="22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I PRZEDMIOTÓW UŻYTKU</a:t>
            </a:r>
            <a:endParaRPr lang="pl-PL" sz="2200"/>
          </a:p>
        </p:txBody>
      </p:sp>
      <p:pic>
        <p:nvPicPr>
          <p:cNvPr id="4" name="Picture 4" descr="Przekrój młodej rośliny i korzeni">
            <a:extLst>
              <a:ext uri="{FF2B5EF4-FFF2-40B4-BE49-F238E27FC236}">
                <a16:creationId xmlns:a16="http://schemas.microsoft.com/office/drawing/2014/main" id="{46A17164-AF59-4F40-BA35-F3A63A296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31" r="-1" b="-1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8B4C33-5C51-4102-B022-F5997C768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0087" y="2043872"/>
            <a:ext cx="3788745" cy="447145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18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Sprawowanie bieżącego nadzoru sanitarnego nad warunkami produkcji, transportu, przechowywania                          i sprzedaży żywności, materiałów                i wyrobów przeznaczonych do kontaktu z żywnością oraz innymi wyrobami mogącymi mieć wpływ na zdrowie ludzi.</a:t>
            </a:r>
          </a:p>
        </p:txBody>
      </p:sp>
    </p:spTree>
    <p:extLst>
      <p:ext uri="{BB962C8B-B14F-4D97-AF65-F5344CB8AC3E}">
        <p14:creationId xmlns:p14="http://schemas.microsoft.com/office/powerpoint/2010/main" val="2497803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2814663-B1D2-4385-8FD8-2BDA44E19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9884FF1-4A1F-46AC-B2FA-61D97BD50B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102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FFA3CF-A1D0-45BA-B036-BB675D276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7" y="483551"/>
            <a:ext cx="4063973" cy="139630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2000" kern="1200" cap="all" spc="30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HIGIENa ŻYWNOŚCI, ŻYWIENIA   </a:t>
            </a:r>
            <a:br>
              <a:rPr lang="en-US" sz="2000" kern="1200" cap="all" spc="30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kern="1200" cap="all" spc="300" baseline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PRZEDMIOTÓW UŻYTKU</a:t>
            </a:r>
            <a:br>
              <a:rPr lang="en-US" sz="2000" kern="1200" cap="all" spc="30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000" kern="1200" cap="all" spc="300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6345294-D8FD-41D2-B3C7-C3BF8D30BF89}"/>
              </a:ext>
            </a:extLst>
          </p:cNvPr>
          <p:cNvSpPr txBox="1"/>
          <p:nvPr/>
        </p:nvSpPr>
        <p:spPr>
          <a:xfrm>
            <a:off x="698527" y="1879860"/>
            <a:ext cx="4268788" cy="4423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1000"/>
              </a:spcAft>
              <a:buSzPct val="70000"/>
            </a:pPr>
            <a:r>
              <a:rPr 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Według ewidencji w powiecie gołdapskim w roku 2020 funkcjonowało 241 obiektów, w tym: </a:t>
            </a:r>
          </a:p>
          <a:p>
            <a:pPr indent="-228600">
              <a:spcAft>
                <a:spcPts val="10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zakłady produkcji (40)</a:t>
            </a:r>
          </a:p>
          <a:p>
            <a:pPr indent="-228600">
              <a:spcAft>
                <a:spcPts val="10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obrotu żywnością (125)</a:t>
            </a:r>
          </a:p>
          <a:p>
            <a:pPr indent="-228600">
              <a:spcAft>
                <a:spcPts val="10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żywienia zbiorowego (68)</a:t>
            </a:r>
          </a:p>
          <a:p>
            <a:pPr indent="-228600">
              <a:spcAft>
                <a:spcPts val="10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zakłady obrotu kosmetykami (1)</a:t>
            </a:r>
          </a:p>
          <a:p>
            <a:pPr indent="-228600">
              <a:spcAft>
                <a:spcPts val="1000"/>
              </a:spcAft>
              <a:buSzPct val="70000"/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zakłady obrotu materiałami i wyrobami przeznaczonymi do kontaktu z żywnością (7)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2E7F7AD-AAB6-4A23-A872-845B8468E8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3" r="19414" b="3"/>
          <a:stretch/>
        </p:blipFill>
        <p:spPr>
          <a:xfrm>
            <a:off x="5236045" y="331340"/>
            <a:ext cx="2573079" cy="2876764"/>
          </a:xfrm>
          <a:prstGeom prst="rect">
            <a:avLst/>
          </a:prstGeom>
        </p:spPr>
      </p:pic>
      <p:pic>
        <p:nvPicPr>
          <p:cNvPr id="13" name="Obraz 12" descr="Obraz zawierający wewnątrz, kuchnia, podłoże, ściana&#10;&#10;Opis wygenerowany automatycznie">
            <a:extLst>
              <a:ext uri="{FF2B5EF4-FFF2-40B4-BE49-F238E27FC236}">
                <a16:creationId xmlns:a16="http://schemas.microsoft.com/office/drawing/2014/main" id="{477EF2AD-162F-47BB-9D4C-237AFB17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r="13429" b="2"/>
          <a:stretch/>
        </p:blipFill>
        <p:spPr>
          <a:xfrm>
            <a:off x="7456631" y="331340"/>
            <a:ext cx="2623039" cy="2876764"/>
          </a:xfrm>
          <a:prstGeom prst="rect">
            <a:avLst/>
          </a:prstGeom>
        </p:spPr>
      </p:pic>
      <p:pic>
        <p:nvPicPr>
          <p:cNvPr id="6" name="Obraz 5" descr="Obraz zawierający wewnątrz, piekarnik, urządzenie, gotowanie&#10;&#10;Opis wygenerowany automatycznie">
            <a:extLst>
              <a:ext uri="{FF2B5EF4-FFF2-40B4-BE49-F238E27FC236}">
                <a16:creationId xmlns:a16="http://schemas.microsoft.com/office/drawing/2014/main" id="{C8485BAC-4D1D-482F-B5AE-1152C4D87D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r="20804" b="3"/>
          <a:stretch/>
        </p:blipFill>
        <p:spPr>
          <a:xfrm>
            <a:off x="9687558" y="331340"/>
            <a:ext cx="2496879" cy="2876763"/>
          </a:xfrm>
          <a:prstGeom prst="rect">
            <a:avLst/>
          </a:prstGeom>
        </p:spPr>
      </p:pic>
      <p:pic>
        <p:nvPicPr>
          <p:cNvPr id="16" name="Obraz 15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EAA07F59-D29A-4822-83B4-0F03553EE1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121" y="3208103"/>
            <a:ext cx="2496879" cy="3215813"/>
          </a:xfrm>
          <a:prstGeom prst="rect">
            <a:avLst/>
          </a:prstGeom>
        </p:spPr>
      </p:pic>
      <p:pic>
        <p:nvPicPr>
          <p:cNvPr id="12" name="Obraz 11" descr="Obraz zawierający posiłek&#10;&#10;Opis wygenerowany automatycznie">
            <a:extLst>
              <a:ext uri="{FF2B5EF4-FFF2-40B4-BE49-F238E27FC236}">
                <a16:creationId xmlns:a16="http://schemas.microsoft.com/office/drawing/2014/main" id="{5CAF6845-9C2A-4899-B070-489D689E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169" y="3208102"/>
            <a:ext cx="2204462" cy="3212436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E5F061D-2DD2-4E96-AED0-C6B8EB0E2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243" y="3208102"/>
            <a:ext cx="2303703" cy="3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87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0">
            <a:extLst>
              <a:ext uri="{FF2B5EF4-FFF2-40B4-BE49-F238E27FC236}">
                <a16:creationId xmlns:a16="http://schemas.microsoft.com/office/drawing/2014/main" id="{D8C261B0-E79C-4E2B-A150-736464D8C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4A63C6FB-48E0-4E53-B699-429192B53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837686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677AA83-2462-43EF-A16B-7EB228CC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536109"/>
            <a:ext cx="7454871" cy="997270"/>
          </a:xfrm>
        </p:spPr>
        <p:txBody>
          <a:bodyPr>
            <a:normAutofit/>
          </a:bodyPr>
          <a:lstStyle/>
          <a:p>
            <a:pPr algn="ctr"/>
            <a: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HIGIEN</a:t>
            </a:r>
            <a:r>
              <a:rPr lang="pl-PL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ŻYWNOŚCI, ŻYWIENIA   </a:t>
            </a:r>
            <a:br>
              <a:rPr lang="pl-PL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I PRZEDMIOTÓW UŻYTKU</a:t>
            </a:r>
            <a:endParaRPr lang="pl-PL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C45D5B-1F0F-498B-A9CB-61FEB9C3B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88" y="1817153"/>
            <a:ext cx="7469111" cy="450474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pl-PL" sz="16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ramach nadzoru nad bezpieczeństwem produkcji i obrotu żywnością skontrolowano </a:t>
            </a:r>
            <a:r>
              <a:rPr lang="pl-PL" sz="1600" b="1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99 </a:t>
            </a:r>
            <a:r>
              <a:rPr lang="pl-PL" sz="1600" kern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obiektów  żywnościowo – żywieniowych, obrotu kosmetykami i obrotu materiałami   i wyrobami przeznaczonymi do kontaktu z żywnością.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wymienionych obiektach przeprowadzono ogółem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161 kontroli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sanitarnych, w tym: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63 kontroli kompleksowych,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 kontroli tematycznych (planowane, odbiorowe, akcyjne),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22 kontroli interwencyjnych (w ramach systemu RASFF, wniesione informacje),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 kontroli sprawdzających 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Wydano 73 decyzji administracyjnych, w tym: 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 wynikających z naruszenia wymagań higieniczno-sanitarnych,</a:t>
            </a:r>
          </a:p>
          <a:p>
            <a:pPr marL="457200">
              <a:lnSpc>
                <a:spcPct val="9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o zatwierdzeniu zakładu,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 o wykreśleniu z rejestru.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Wydano 60 decyzji płatniczych na kwotę: 4616,00 zł.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5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6AB6A4F-D258-4A2F-BE05-DC3B2936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" r="31455" b="-3"/>
          <a:stretch/>
        </p:blipFill>
        <p:spPr>
          <a:xfrm>
            <a:off x="9525001" y="685801"/>
            <a:ext cx="1981199" cy="183943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AC58BCD-0F2C-4F4D-B41B-5D4718B41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r="18415" b="-3"/>
          <a:stretch/>
        </p:blipFill>
        <p:spPr>
          <a:xfrm>
            <a:off x="9525000" y="2493334"/>
            <a:ext cx="1981199" cy="1839432"/>
          </a:xfrm>
          <a:prstGeom prst="rect">
            <a:avLst/>
          </a:prstGeom>
        </p:spPr>
      </p:pic>
      <p:pic>
        <p:nvPicPr>
          <p:cNvPr id="6" name="Obraz 5" descr="Obraz zawierający wewnątrz, sufit, osoba, kuchnia&#10;&#10;Opis wygenerowany automatycznie">
            <a:extLst>
              <a:ext uri="{FF2B5EF4-FFF2-40B4-BE49-F238E27FC236}">
                <a16:creationId xmlns:a16="http://schemas.microsoft.com/office/drawing/2014/main" id="{20B0A4D8-3D20-4A0C-BDD8-7A55F5CEB4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r="7901" b="4"/>
          <a:stretch/>
        </p:blipFill>
        <p:spPr>
          <a:xfrm>
            <a:off x="9525001" y="4332767"/>
            <a:ext cx="1981199" cy="18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91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FF9146B-4CCD-4CDB-AB9C-458005307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FC565D-A305-45FC-9EA7-6B23B87D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49" y="502922"/>
            <a:ext cx="9486901" cy="1010088"/>
          </a:xfrm>
        </p:spPr>
        <p:txBody>
          <a:bodyPr anchor="b">
            <a:normAutofit/>
          </a:bodyPr>
          <a:lstStyle/>
          <a:p>
            <a:pPr algn="ctr"/>
            <a:r>
              <a:rPr lang="en-US" sz="2400" kern="1200" cap="all" spc="3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HIGIEN</a:t>
            </a:r>
            <a:r>
              <a:rPr lang="pl-PL" sz="2400" kern="1200" cap="all" spc="3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kern="1200" cap="all" spc="3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ŻYWNOŚCI, ŻYWIENIA   </a:t>
            </a:r>
            <a:br>
              <a:rPr lang="pl-PL" sz="2400" kern="1200" cap="all" spc="3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1200" cap="all" spc="3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PRZEDMIOTÓW UŻYTKU</a:t>
            </a:r>
            <a:endParaRPr lang="pl-PL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96A951-BAA9-4B01-9451-54619C913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4896"/>
            <a:ext cx="10820399" cy="4801744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Wśród zagadnień tematycznych realizowanych w 2020 r. dużo uwagi poświęcono m.in.:</a:t>
            </a: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adzorowi nad podmiotami prowadzącymi produkcję pierwotną, RHD oraz dostawy bezpośrednie w aspekcie warunków sanitarnych produkowanej i sprzedawanej żywności oraz egzekwowania dokumentacji dotyczącej </a:t>
            </a:r>
            <a:r>
              <a:rPr lang="pl-PL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traceability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w przypadku produkcji pierwotnej;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adzorowi nad znakowaniem środków spożywczych w zakresie alergenów wyprodukowanych przez przedsiębiorców z nadzorowanego terenu;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ziałaniom w zakresie weryfikacji dowodów działań przeprowadzonych przed producentów żywności w ramach kontroli wewnętrznej ze szczególnym uwzględnieniem przepisów prawnych i planów badań produktów opartych na ocenie ryzyka - badania właścicielskie w zakresie zanieczyszczeń mikrobiologicznych;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skoncentrowanemu nadzorowi nad obiektami bazy żywieniowej w ośrodkach wczasowo-wypoczynkowych oraz obiektami żywnościowymi przy trasach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w miejscowościach turystycznych w okresie wakacyjnym;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adzorowi nad obrotem grzybami świeżymi (punkty skupu), suszonymi i przetworami;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rowadzeniem nadzoru nad bezpieczeństwem produktów kosmetycznych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uwzględnieniem kontroli dokumentacji w szczególności w odniesieniu do stosowania substancji w formie </a:t>
            </a:r>
            <a:r>
              <a:rPr lang="pl-PL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nano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-, badań laboratoryjnych - analizy chemiczne i mikrobiologiczne, kontrola wybielaczy do zębów, oraz kontrola przestrzegania przepisów rozporządzenia (UE) nr 2016/1198; 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adzorowi nad występującą na rynku oraz wprowadzaną do obrotu na terenie Rzeczypospolitej Polskiej żywnością prozdrowotną;</a:t>
            </a:r>
          </a:p>
          <a:p>
            <a:pPr marL="342900" lvl="0" indent="-342900">
              <a:lnSpc>
                <a:spcPct val="90000"/>
              </a:lnSpc>
              <a:buFont typeface="Symbol" panose="05050102010706020507" pitchFamily="18" charset="2"/>
              <a:buChar char=""/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adzorowi nad zakładami produkującymi żywność gotową do spożycia (RTE) w aspekcie warunków sanitarnych produkowanej żywności oraz egzekwowania zasad systemu HACCP.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2622606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6C4DE04-680C-4B18-B79C-43F205FDA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en-US" sz="27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HIGIEN</a:t>
            </a:r>
            <a:r>
              <a:rPr lang="pl-PL" sz="27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7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ŻYWNOŚCI, ŻYWIENIA   </a:t>
            </a:r>
            <a:br>
              <a:rPr lang="pl-PL" sz="27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7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PRZEDMIOTÓW UŻYTKU</a:t>
            </a:r>
            <a:endParaRPr lang="pl-PL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BD85037D-2609-4BF0-9F48-761391F3C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82723"/>
            <a:ext cx="3273939" cy="462508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E663CA-5D89-46A5-A423-8F27BD2F3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426844" cy="45016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Nadzór nad zakładami</a:t>
            </a:r>
            <a:endParaRPr lang="pl-PL" sz="16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Ocena stanu sanitarnego zakładów przeprowadzana była na podstawie jednolitych kryteriów, tzw. arkuszy oceny zakładu produkcji/ żywienia zbiorowego/ obrotu żywnością/ materiałami i wyrobami przeznaczonymi do kontaktu z żywnością. Przy ustalaniu częstotliwości kontroli w obiektach bierze się pod uwagę,  m. in: ocenę potencjalnego ryzyka w zakresie bezpieczeństwa, rodzaj asortymentu, ocenę realizacji zasad dobrej praktyki produkcyjnej i higienicznej.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oparciu o te kryteria kontrolowane zakłady zostały ocenione jako zgodne z wymaganiami sanitarnymi, co nie świadczy o braku stwierdzonych nieprawidłowości. </a:t>
            </a:r>
          </a:p>
          <a:p>
            <a:pPr marL="0" indent="0">
              <a:lnSpc>
                <a:spcPct val="90000"/>
              </a:lnSpc>
              <a:buNone/>
            </a:pP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3446430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05FCA8-CAF1-4D74-BE46-814EE60FB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9F8A0E-73C7-4105-8A62-6AA318E6D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0"/>
            <a:ext cx="74295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041B16D-E83F-4DCB-B582-AAD834C2B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199" y="524218"/>
            <a:ext cx="6112645" cy="1014827"/>
          </a:xfrm>
        </p:spPr>
        <p:txBody>
          <a:bodyPr>
            <a:normAutofit/>
          </a:bodyPr>
          <a:lstStyle/>
          <a:p>
            <a:pPr algn="ctr"/>
            <a:r>
              <a:rPr lang="en-US" sz="2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</a:t>
            </a:r>
            <a:r>
              <a:rPr lang="pl-PL" sz="2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ŻYWNOŚCI, ŻYWIENIA   </a:t>
            </a:r>
            <a:br>
              <a:rPr lang="pl-PL" sz="2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all" spc="3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PRZEDMIOTÓW UŻYTKU</a:t>
            </a:r>
            <a:endParaRPr lang="pl-PL" sz="2500" dirty="0"/>
          </a:p>
        </p:txBody>
      </p:sp>
      <p:pic>
        <p:nvPicPr>
          <p:cNvPr id="5" name="Obraz 4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1F7CC49F-B94B-4555-9037-23547CF87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0" b="2"/>
          <a:stretch/>
        </p:blipFill>
        <p:spPr>
          <a:xfrm>
            <a:off x="685800" y="685801"/>
            <a:ext cx="3390900" cy="2743200"/>
          </a:xfrm>
          <a:prstGeom prst="rect">
            <a:avLst/>
          </a:prstGeom>
        </p:spPr>
      </p:pic>
      <p:pic>
        <p:nvPicPr>
          <p:cNvPr id="7" name="Obraz 6" descr="Obraz zawierający stół, talerz, osoba, żywność&#10;&#10;Opis wygenerowany automatycznie">
            <a:extLst>
              <a:ext uri="{FF2B5EF4-FFF2-40B4-BE49-F238E27FC236}">
                <a16:creationId xmlns:a16="http://schemas.microsoft.com/office/drawing/2014/main" id="{E5171F73-8687-409B-8F63-01AB499E8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10847" b="5"/>
          <a:stretch/>
        </p:blipFill>
        <p:spPr>
          <a:xfrm>
            <a:off x="685800" y="3429000"/>
            <a:ext cx="3390900" cy="27432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E4D4687-318A-44AE-860B-415B597B0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555" y="1879288"/>
            <a:ext cx="6112645" cy="4426359"/>
          </a:xfrm>
        </p:spPr>
        <p:txBody>
          <a:bodyPr>
            <a:normAutofit/>
          </a:bodyPr>
          <a:lstStyle/>
          <a:p>
            <a:pPr marL="0" indent="0" fontAlgn="base">
              <a:lnSpc>
                <a:spcPct val="90000"/>
              </a:lnSpc>
              <a:spcBef>
                <a:spcPts val="530"/>
              </a:spcBef>
              <a:buNone/>
            </a:pPr>
            <a:r>
              <a:rPr lang="pl-PL" sz="17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Jakość żywienia w wybranych zakładach żywienia zbiorowego zamkniętego</a:t>
            </a: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 terenie powiatu gołdapskiego funkcjonują: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sanatoriach i prewentoriach (2),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szpitalach (2) – w systemie cateringowym (2),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żłobkach (2) – w systemie cateringowym (2),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szkołach (13) w tym w systemie cateringowym (9),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przedszkolach (6) w tym w systemie cateringowym (5),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bursach i internatach (1),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domach dziecka (1),</a:t>
            </a:r>
          </a:p>
          <a:p>
            <a:pPr marL="0" indent="0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stołówki w zakładach specjalnych i wychowawczych (1).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361918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09673A-49C4-40A2-9E41-1524FCF0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535" y="387849"/>
            <a:ext cx="94869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organizacyjna </a:t>
            </a:r>
            <a:b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powiatowej stacji sanitarno-epidemiologicznej w Gołdapi</a:t>
            </a:r>
            <a:b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C2E860-304F-4C18-AE7B-C76E1BC76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0" y="2254103"/>
            <a:ext cx="9486901" cy="3918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br>
              <a:rPr 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AA66BD1-EC70-47A9-9AE3-9AF82FEA499A}"/>
              </a:ext>
            </a:extLst>
          </p:cNvPr>
          <p:cNvSpPr/>
          <p:nvPr/>
        </p:nvSpPr>
        <p:spPr>
          <a:xfrm>
            <a:off x="1643865" y="1477657"/>
            <a:ext cx="9214635" cy="1058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PAŃSTWOWY POWIATOWY INSPEKTOR SANITARNY W GOŁDAPI </a:t>
            </a:r>
          </a:p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DYREKTOR POWIATOWEJ STACJI SANITARNO EPIDEMIOLOGICZNEJ W GOŁDAPI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C6457EC-8CFB-4A55-963D-E823E9ADFF21}"/>
              </a:ext>
            </a:extLst>
          </p:cNvPr>
          <p:cNvSpPr/>
          <p:nvPr/>
        </p:nvSpPr>
        <p:spPr>
          <a:xfrm>
            <a:off x="4319533" y="2656350"/>
            <a:ext cx="3552933" cy="38294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ODDZIAŁ NADZORU:</a:t>
            </a:r>
          </a:p>
          <a:p>
            <a:pPr algn="ctr"/>
            <a: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Stanowisko Pracy do Spraw Zapobiegawczego Nadzoru Sanitarnego</a:t>
            </a:r>
            <a:b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Sekcja Higieny Komunalnej                                                                   </a:t>
            </a:r>
            <a:b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Sekcja Epidemiologii                        </a:t>
            </a:r>
            <a:r>
              <a:rPr lang="pl-PL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b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Sekcja Higieny Żywności, Żywienia i Przedmiotów Użytku</a:t>
            </a:r>
            <a:r>
              <a:rPr lang="pl-PL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b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Stanowisko Pracy do spraw Higieny Pracy</a:t>
            </a:r>
            <a:r>
              <a:rPr lang="pl-PL" sz="1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b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Stanowisko Pracy do spraw Higieny Dzieci i Młodzieży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7039327-1AD3-400D-AD03-C2F6F8273FE0}"/>
              </a:ext>
            </a:extLst>
          </p:cNvPr>
          <p:cNvSpPr/>
          <p:nvPr/>
        </p:nvSpPr>
        <p:spPr>
          <a:xfrm>
            <a:off x="8141549" y="2640669"/>
            <a:ext cx="1882472" cy="2355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Stanowisko Pracy do spraw Promocji Zdrowia i Oświaty Zdrowotnej</a:t>
            </a:r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9D37A08-F2F0-40B0-993A-B1FEEE93774E}"/>
              </a:ext>
            </a:extLst>
          </p:cNvPr>
          <p:cNvSpPr/>
          <p:nvPr/>
        </p:nvSpPr>
        <p:spPr>
          <a:xfrm>
            <a:off x="139557" y="2679628"/>
            <a:ext cx="1822808" cy="1642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Stanowisko Pracy Głównego Księgowego </a:t>
            </a:r>
            <a:endParaRPr lang="pl-PL" dirty="0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4B2E3494-E8F8-4B00-83E8-6BFDD166CB9B}"/>
              </a:ext>
            </a:extLst>
          </p:cNvPr>
          <p:cNvSpPr/>
          <p:nvPr/>
        </p:nvSpPr>
        <p:spPr>
          <a:xfrm>
            <a:off x="2243837" y="2679628"/>
            <a:ext cx="1858018" cy="16424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Oddział Ekonomiczno-Administracyjny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BB1F565B-27C8-48EA-BB09-48850A386D26}"/>
              </a:ext>
            </a:extLst>
          </p:cNvPr>
          <p:cNvSpPr/>
          <p:nvPr/>
        </p:nvSpPr>
        <p:spPr>
          <a:xfrm>
            <a:off x="10294277" y="2640669"/>
            <a:ext cx="1728734" cy="1830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Stanowisko Pracy Technik Informatyk 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64785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05FCA8-CAF1-4D74-BE46-814EE60FB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9F8A0E-73C7-4105-8A62-6AA318E6D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0" y="0"/>
            <a:ext cx="74295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ECC642B-54E5-4427-8250-63AEB9786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199" y="524218"/>
            <a:ext cx="6112645" cy="1014827"/>
          </a:xfrm>
        </p:spPr>
        <p:txBody>
          <a:bodyPr>
            <a:normAutofit/>
          </a:bodyPr>
          <a:lstStyle/>
          <a:p>
            <a:pPr algn="ctr"/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HIGIEN</a:t>
            </a:r>
            <a:r>
              <a:rPr lang="pl-PL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ŻYWNOŚCI, ŻYWIENIA   </a:t>
            </a:r>
            <a:br>
              <a:rPr lang="pl-PL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PRZEDMIOTÓW UŻYTKU</a:t>
            </a:r>
            <a:endParaRPr lang="pl-PL" sz="2500"/>
          </a:p>
        </p:txBody>
      </p:sp>
      <p:pic>
        <p:nvPicPr>
          <p:cNvPr id="7" name="Obraz 6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7452256A-9235-48B3-AA1B-F221700988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0" b="2"/>
          <a:stretch/>
        </p:blipFill>
        <p:spPr>
          <a:xfrm>
            <a:off x="685800" y="685801"/>
            <a:ext cx="3390900" cy="2743200"/>
          </a:xfrm>
          <a:prstGeom prst="rect">
            <a:avLst/>
          </a:prstGeom>
        </p:spPr>
      </p:pic>
      <p:pic>
        <p:nvPicPr>
          <p:cNvPr id="5" name="Obraz 4" descr="Obraz zawierający posiłek&#10;&#10;Opis wygenerowany automatycznie">
            <a:extLst>
              <a:ext uri="{FF2B5EF4-FFF2-40B4-BE49-F238E27FC236}">
                <a16:creationId xmlns:a16="http://schemas.microsoft.com/office/drawing/2014/main" id="{5320C23D-9140-400B-932E-AB18E01588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r="1" b="29804"/>
          <a:stretch/>
        </p:blipFill>
        <p:spPr>
          <a:xfrm>
            <a:off x="685800" y="3429000"/>
            <a:ext cx="3390900" cy="27432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3986FA0-0A92-4B13-BA27-5D3DBCC97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3555" y="1879288"/>
            <a:ext cx="6112645" cy="442635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Jakość żywienia w wybranych zakładach żywienia zbiorowego zamkniętego</a:t>
            </a:r>
          </a:p>
          <a:p>
            <a:pPr marL="0" indent="0" algn="ctr">
              <a:lnSpc>
                <a:spcPct val="90000"/>
              </a:lnSpc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zakładach zbiorowego żywienia typu zamkniętego oceniono pod względem jakościowym 3 jadłospisy dekadowe, kierując się aktualnymi normami żywienia dla populacji polskiej oraz przepisami rozporządzenia Ministra Zdrowia z dnia 26 lipca 2016 r. w sprawie grup środków spożywczych przeznaczonych do sprzedaży dzieciom i młodzieży w jednostkach systemu oświaty oraz wymagań, jakie muszą spełniać środki spożywcze stosowane w ramach żywienia zbiorowego dzieci i młodzieży w tych jednostkach (Dz. U. z 2016 r. poz. 1154). Podczas kontroli prowadzono instruktarze zdrowego żywienia. </a:t>
            </a:r>
          </a:p>
          <a:p>
            <a:pPr marL="0" indent="0">
              <a:lnSpc>
                <a:spcPct val="90000"/>
              </a:lnSpc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584777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5">
            <a:extLst>
              <a:ext uri="{FF2B5EF4-FFF2-40B4-BE49-F238E27FC236}">
                <a16:creationId xmlns:a16="http://schemas.microsoft.com/office/drawing/2014/main" id="{14B861F4-B003-493B-B4B5-99C6D0FD1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37">
            <a:extLst>
              <a:ext uri="{FF2B5EF4-FFF2-40B4-BE49-F238E27FC236}">
                <a16:creationId xmlns:a16="http://schemas.microsoft.com/office/drawing/2014/main" id="{91089B6E-28AF-453D-AE76-EBC3099D8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A0C068-3409-4997-B7D6-095179B2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85800"/>
            <a:ext cx="3779875" cy="5486399"/>
          </a:xfrm>
        </p:spPr>
        <p:txBody>
          <a:bodyPr anchor="ctr">
            <a:normAutofit/>
          </a:bodyPr>
          <a:lstStyle/>
          <a:p>
            <a:pPr algn="ctr"/>
            <a:r>
              <a:rPr lang="en-US" sz="2700" kern="1200" cap="all" spc="300" baseline="0" dirty="0">
                <a:latin typeface="+mj-lt"/>
                <a:ea typeface="+mj-ea"/>
                <a:cs typeface="+mj-cs"/>
              </a:rPr>
              <a:t>HIGIEN</a:t>
            </a:r>
            <a:r>
              <a:rPr lang="pl-PL" sz="2700" kern="1200" cap="all" spc="300" baseline="0" dirty="0">
                <a:latin typeface="+mj-lt"/>
                <a:ea typeface="+mj-ea"/>
                <a:cs typeface="+mj-cs"/>
              </a:rPr>
              <a:t>a</a:t>
            </a:r>
            <a:r>
              <a:rPr lang="en-US" sz="2700" kern="1200" cap="all" spc="300" baseline="0" dirty="0">
                <a:latin typeface="+mj-lt"/>
                <a:ea typeface="+mj-ea"/>
                <a:cs typeface="+mj-cs"/>
              </a:rPr>
              <a:t> ŻYWNOŚCI, ŻYWIENIA   </a:t>
            </a:r>
            <a:br>
              <a:rPr lang="pl-PL" sz="2700" kern="1200" cap="all" spc="300" baseline="0" dirty="0">
                <a:latin typeface="+mj-lt"/>
                <a:ea typeface="+mj-ea"/>
                <a:cs typeface="+mj-cs"/>
              </a:rPr>
            </a:br>
            <a:r>
              <a:rPr lang="en-US" sz="2700" kern="1200" cap="all" spc="300" baseline="0" dirty="0">
                <a:latin typeface="+mj-lt"/>
                <a:ea typeface="+mj-ea"/>
                <a:cs typeface="+mj-cs"/>
              </a:rPr>
              <a:t>I</a:t>
            </a:r>
            <a:r>
              <a:rPr lang="pl-PL" sz="2700" kern="1200" cap="all" spc="30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2700" kern="1200" cap="all" spc="300" baseline="0" dirty="0">
                <a:latin typeface="+mj-lt"/>
                <a:ea typeface="+mj-ea"/>
                <a:cs typeface="+mj-cs"/>
              </a:rPr>
              <a:t>PRZEDMIOTÓW UŻYTKU</a:t>
            </a:r>
            <a:endParaRPr lang="pl-PL" sz="27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764FF0-6822-4557-B13C-3B034464C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685800"/>
            <a:ext cx="6095999" cy="3694813"/>
          </a:xfrm>
        </p:spPr>
        <p:txBody>
          <a:bodyPr anchor="ctr">
            <a:normAutofit/>
          </a:bodyPr>
          <a:lstStyle/>
          <a:p>
            <a:pPr indent="0" algn="ctr" fontAlgn="base">
              <a:lnSpc>
                <a:spcPct val="90000"/>
              </a:lnSpc>
              <a:spcBef>
                <a:spcPts val="530"/>
              </a:spcBef>
              <a:buNone/>
            </a:pPr>
            <a:r>
              <a:rPr lang="pl-PL" sz="17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Produkcja pierwotna, RHD, dostawy bezpośrednie</a:t>
            </a: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2020 pod nadzorem PSSE w Gołdapi funkcjonowało 23 obiekty obejmujące zakresem działalności produkcję pierwotną, rolniczy handel detaliczny oraz dostawy bezpośrednie.</a:t>
            </a:r>
          </a:p>
          <a:p>
            <a:pPr indent="0" algn="ctr" fontAlgn="base">
              <a:lnSpc>
                <a:spcPct val="90000"/>
              </a:lnSpc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 udziałem przedstawicieli Wojewódzkiego Inspektoratu Ochrony Roślin</a:t>
            </a:r>
            <a:b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Nasiennictwa – Oddział w Gołdapi przeprowadzono 2 kontrole zakładów działających</a:t>
            </a:r>
            <a:b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zakresie produkcji pierwotnej i dostaw bezpośrednich. W skontrolowanych obiektach</a:t>
            </a:r>
            <a:b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 stwierdzono nieprawidłowości sanitarno-higienicznych.</a:t>
            </a:r>
          </a:p>
          <a:p>
            <a:pPr marL="0" indent="0" algn="ctr">
              <a:lnSpc>
                <a:spcPct val="90000"/>
              </a:lnSpc>
              <a:buNone/>
            </a:pPr>
            <a:endParaRPr lang="pl-PL" sz="1700" dirty="0"/>
          </a:p>
        </p:txBody>
      </p:sp>
      <p:pic>
        <p:nvPicPr>
          <p:cNvPr id="9" name="Obraz 8" descr="Obraz zawierający owoce, cena, porządek, kilka&#10;&#10;Opis wygenerowany automatycznie">
            <a:extLst>
              <a:ext uri="{FF2B5EF4-FFF2-40B4-BE49-F238E27FC236}">
                <a16:creationId xmlns:a16="http://schemas.microsoft.com/office/drawing/2014/main" id="{EA9F3BDA-E8A3-4047-B92D-1D86B42DB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26924" b="-1"/>
          <a:stretch/>
        </p:blipFill>
        <p:spPr>
          <a:xfrm>
            <a:off x="5479722" y="4800601"/>
            <a:ext cx="1162784" cy="1371600"/>
          </a:xfrm>
          <a:prstGeom prst="rect">
            <a:avLst/>
          </a:prstGeom>
        </p:spPr>
      </p:pic>
      <p:pic>
        <p:nvPicPr>
          <p:cNvPr id="7" name="Obraz 6" descr="Obraz zawierający targ&#10;&#10;Opis wygenerowany automatycznie">
            <a:extLst>
              <a:ext uri="{FF2B5EF4-FFF2-40B4-BE49-F238E27FC236}">
                <a16:creationId xmlns:a16="http://schemas.microsoft.com/office/drawing/2014/main" id="{655CB0C5-B728-437F-99CA-38DB1BBA7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4" r="18658" b="3"/>
          <a:stretch/>
        </p:blipFill>
        <p:spPr>
          <a:xfrm>
            <a:off x="7116104" y="4800599"/>
            <a:ext cx="1188883" cy="1371600"/>
          </a:xfrm>
          <a:prstGeom prst="rect">
            <a:avLst/>
          </a:prstGeom>
        </p:spPr>
      </p:pic>
      <p:pic>
        <p:nvPicPr>
          <p:cNvPr id="5" name="Obraz 4" descr="Obraz zawierający żywność, wewnątrz, warzywo, talerz&#10;&#10;Opis wygenerowany automatycznie">
            <a:extLst>
              <a:ext uri="{FF2B5EF4-FFF2-40B4-BE49-F238E27FC236}">
                <a16:creationId xmlns:a16="http://schemas.microsoft.com/office/drawing/2014/main" id="{DCAD0DCD-C6E0-43E5-9E20-98BC28FDDF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8" r="34680" b="-2"/>
          <a:stretch/>
        </p:blipFill>
        <p:spPr>
          <a:xfrm>
            <a:off x="8680563" y="4800600"/>
            <a:ext cx="1188870" cy="1371600"/>
          </a:xfrm>
          <a:prstGeom prst="rect">
            <a:avLst/>
          </a:prstGeom>
        </p:spPr>
      </p:pic>
      <p:pic>
        <p:nvPicPr>
          <p:cNvPr id="11" name="Obraz 10" descr="Obraz zawierający owoce, kontener, plastikowy, sałatka&#10;&#10;Opis wygenerowany automatycznie">
            <a:extLst>
              <a:ext uri="{FF2B5EF4-FFF2-40B4-BE49-F238E27FC236}">
                <a16:creationId xmlns:a16="http://schemas.microsoft.com/office/drawing/2014/main" id="{4C23EB7C-72C7-4236-A944-5C454C36BD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3" r="38044"/>
          <a:stretch/>
        </p:blipFill>
        <p:spPr>
          <a:xfrm>
            <a:off x="10258064" y="4800601"/>
            <a:ext cx="116277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182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FDB8B3-3644-4814-BC24-9979F9482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HIGIEN</a:t>
            </a:r>
            <a:r>
              <a:rPr lang="pl-PL" sz="2700" kern="1200" cap="all" spc="300" baseline="0">
                <a:latin typeface="+mj-lt"/>
                <a:ea typeface="+mj-ea"/>
                <a:cs typeface="+mj-cs"/>
              </a:rPr>
              <a:t>a</a:t>
            </a:r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 ŻYWNOŚCI, ŻYWIENIA   </a:t>
            </a:r>
            <a:br>
              <a:rPr lang="pl-PL" sz="2700" kern="1200" cap="all" spc="300" baseline="0">
                <a:latin typeface="+mj-lt"/>
                <a:ea typeface="+mj-ea"/>
                <a:cs typeface="+mj-cs"/>
              </a:rPr>
            </a:br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I</a:t>
            </a:r>
            <a:r>
              <a:rPr lang="pl-PL" sz="2700" kern="1200" cap="all" spc="300" baseline="0">
                <a:latin typeface="+mj-lt"/>
                <a:ea typeface="+mj-ea"/>
                <a:cs typeface="+mj-cs"/>
              </a:rPr>
              <a:t> </a:t>
            </a:r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PRZEDMIOTÓW UŻYTKU</a:t>
            </a:r>
            <a:endParaRPr lang="pl-PL" sz="270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6F9C466-3150-4D9B-AA6E-F64BF7187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065171"/>
            <a:ext cx="4098941" cy="272765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825F40-017E-44BD-A665-AA052ACF7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426844" cy="4501662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Jakość zdrowotna środków spożywczych</a:t>
            </a: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ctr">
              <a:spcAft>
                <a:spcPts val="1000"/>
              </a:spcAft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Podstawą podejmowania działań w tym zakresie był Plan pobierania próbek do badania żywności w ramach urzędowej kontroli monitoringu dla Państwowej Inspekcji Sanitarnej na 2020 r. tworzony na podstawie Krajowego i Wojewódzkiego planu poboru prób na dany rok wskazujący liczbę i kierunek badań w zależności od liczby mieszkańców oraz ilości i rodzaju funkcjonujących obiektów.</a:t>
            </a:r>
            <a:endParaRPr lang="pl-PL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3386382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0B6AC93-41D9-4DB0-B33B-ACA34096F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en-US" sz="2200" kern="1200" cap="all" spc="300" baseline="0" dirty="0">
                <a:latin typeface="+mj-lt"/>
                <a:ea typeface="+mj-ea"/>
                <a:cs typeface="+mj-cs"/>
              </a:rPr>
              <a:t>HIGIEN</a:t>
            </a:r>
            <a:r>
              <a:rPr lang="pl-PL" sz="2200" kern="1200" cap="all" spc="300" baseline="0" dirty="0">
                <a:latin typeface="+mj-lt"/>
                <a:ea typeface="+mj-ea"/>
                <a:cs typeface="+mj-cs"/>
              </a:rPr>
              <a:t>a</a:t>
            </a:r>
            <a:r>
              <a:rPr lang="en-US" sz="2200" kern="1200" cap="all" spc="300" baseline="0" dirty="0">
                <a:latin typeface="+mj-lt"/>
                <a:ea typeface="+mj-ea"/>
                <a:cs typeface="+mj-cs"/>
              </a:rPr>
              <a:t> ŻYWNOŚCI, ŻYWIENIA   </a:t>
            </a:r>
            <a:br>
              <a:rPr lang="pl-PL" sz="2200" kern="1200" cap="all" spc="300" baseline="0" dirty="0">
                <a:latin typeface="+mj-lt"/>
                <a:ea typeface="+mj-ea"/>
                <a:cs typeface="+mj-cs"/>
              </a:rPr>
            </a:br>
            <a:r>
              <a:rPr lang="en-US" sz="2200" kern="1200" cap="all" spc="300" baseline="0" dirty="0">
                <a:latin typeface="+mj-lt"/>
                <a:ea typeface="+mj-ea"/>
                <a:cs typeface="+mj-cs"/>
              </a:rPr>
              <a:t>I</a:t>
            </a:r>
            <a:r>
              <a:rPr lang="pl-PL" sz="2200" kern="1200" cap="all" spc="300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2200" kern="1200" cap="all" spc="300" baseline="0" dirty="0">
                <a:latin typeface="+mj-lt"/>
                <a:ea typeface="+mj-ea"/>
                <a:cs typeface="+mj-cs"/>
              </a:rPr>
              <a:t>PRZEDMIOTÓW UŻYTKU</a:t>
            </a:r>
            <a:endParaRPr lang="pl-PL" sz="2200" dirty="0"/>
          </a:p>
        </p:txBody>
      </p:sp>
      <p:pic>
        <p:nvPicPr>
          <p:cNvPr id="17" name="Obraz 16" descr="Obraz zawierający papryka, warzywo, wewnątrz, papryka słodka&#10;&#10;Opis wygenerowany automatycznie">
            <a:extLst>
              <a:ext uri="{FF2B5EF4-FFF2-40B4-BE49-F238E27FC236}">
                <a16:creationId xmlns:a16="http://schemas.microsoft.com/office/drawing/2014/main" id="{7EE7EEA1-4C2E-4E68-B469-66D697BAF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5" y="110446"/>
            <a:ext cx="3804366" cy="2587529"/>
          </a:xfrm>
          <a:prstGeom prst="rect">
            <a:avLst/>
          </a:prstGeom>
        </p:spPr>
      </p:pic>
      <p:pic>
        <p:nvPicPr>
          <p:cNvPr id="15" name="Obraz 14" descr="Obraz zawierający owoce, przyprawa&#10;&#10;Opis wygenerowany automatycznie">
            <a:extLst>
              <a:ext uri="{FF2B5EF4-FFF2-40B4-BE49-F238E27FC236}">
                <a16:creationId xmlns:a16="http://schemas.microsoft.com/office/drawing/2014/main" id="{26AD5F99-B7F0-4DB5-A3D9-1015777EE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5" y="3841526"/>
            <a:ext cx="3392830" cy="258752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896053D-50F8-4D4C-A3DA-C017114C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03" y="1829349"/>
            <a:ext cx="5487321" cy="4459255"/>
          </a:xfrm>
        </p:spPr>
        <p:txBody>
          <a:bodyPr>
            <a:normAutofit lnSpcReduction="10000"/>
          </a:bodyPr>
          <a:lstStyle/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Pobrano do badań: 92 próbki żywności, 1 próbkę materiałów i wyrobów do kontaktu z żywnością.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Zakres badań obejmował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parametry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dotyczące zanieczyszczeń mikrobiologicznych, parametrów fizykochemicznych, cech organoleptycznych i znakowania.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Zakwestionowano próbki następujących środków spożywczych ze względu:  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rzekroczenie najwyższego dopuszczalnego poziomu zawartości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pirenu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(35,3±6,7 µg/kg tłuszczu) oraz sumy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(a)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pirenu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(a)antracenu,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(b)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fluorantenu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chryzenu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(135,3±35,4 µg/kg tłuszczu),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„zapach: niecharakterystyczny, wyczuwalny obcy zapach”,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przekroczenie najwyższego dopuszczalnego poziomu (NDP) pestycydu: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Etefon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(wynik badania: 4,4±2,2 mg/kg), dla którego NDP wynosi 0,05 mg/kg.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300" dirty="0"/>
          </a:p>
        </p:txBody>
      </p:sp>
      <p:pic>
        <p:nvPicPr>
          <p:cNvPr id="24" name="Obraz 23" descr="Obraz zawierający wino, szkło, kontener, alkohol&#10;&#10;Opis wygenerowany automatycznie">
            <a:extLst>
              <a:ext uri="{FF2B5EF4-FFF2-40B4-BE49-F238E27FC236}">
                <a16:creationId xmlns:a16="http://schemas.microsoft.com/office/drawing/2014/main" id="{46B29D85-FB80-4380-A82B-D8305E5A5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62" y="2410207"/>
            <a:ext cx="2490566" cy="249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345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3E5064B-BAF4-48C7-8C2C-8219FF24A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3E33EB3-397E-4C5F-B561-7FEE7C781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1" y="701040"/>
            <a:ext cx="10820400" cy="54711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3F8FAD-3F20-4B8A-BC12-43C802FCF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850" y="1065791"/>
            <a:ext cx="6393688" cy="813498"/>
          </a:xfrm>
        </p:spPr>
        <p:txBody>
          <a:bodyPr>
            <a:normAutofit/>
          </a:bodyPr>
          <a:lstStyle/>
          <a:p>
            <a:pPr algn="ctr"/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HIGIEN</a:t>
            </a:r>
            <a:r>
              <a:rPr lang="pl-PL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ŻYWNOŚCI, ŻYWIENIA   </a:t>
            </a:r>
            <a:br>
              <a:rPr lang="pl-PL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pl-PL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1200" cap="all" spc="3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PRZEDMIOTÓW UŻYTKU</a:t>
            </a:r>
            <a:endParaRPr lang="pl-PL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ABD68EB-6644-4885-BBF8-190A579A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850" y="2135938"/>
            <a:ext cx="6339840" cy="3439557"/>
          </a:xfrm>
        </p:spPr>
        <p:txBody>
          <a:bodyPr>
            <a:normAutofit/>
          </a:bodyPr>
          <a:lstStyle/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700" b="1" u="sng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Interwencje</a:t>
            </a:r>
            <a:endParaRPr lang="pl-PL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roku 2020 do Państwowego Powiatowego Inspektora Sanitarnego w Gołdapi wpłynęło </a:t>
            </a:r>
            <a:r>
              <a:rPr lang="pl-PL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informacji, w sprawie: </a:t>
            </a:r>
            <a:endParaRPr lang="pl-PL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niewłaściwej jakości środków spożywczych  - </a:t>
            </a:r>
            <a:r>
              <a:rPr lang="pl-PL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 potwierdzona)</a:t>
            </a:r>
            <a:endParaRPr lang="pl-PL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1000"/>
              </a:spcAft>
              <a:buFontTx/>
              <a:buChar char="-"/>
            </a:pP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stanu </a:t>
            </a:r>
            <a:r>
              <a:rPr lang="pl-PL" sz="17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higieniczno</a:t>
            </a: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sanitarnego zakładu – </a:t>
            </a:r>
            <a:r>
              <a:rPr lang="pl-PL" sz="17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 potwierdzone)</a:t>
            </a:r>
            <a:endParaRPr lang="pl-PL" sz="17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7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Przeprowadzono 14 kontroli interwencyjnych podczas których sprawdzono autentyczność wniesionych informacji. W przypadku ich potwierdzenia wszczynano postępowanie administracyjne i wymierzano kary pieniężne w postaci mandatów karnych.</a:t>
            </a:r>
            <a:endParaRPr lang="pl-PL" sz="17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70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4A78E03-1BB5-4F59-9018-E73FE1CE5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556744"/>
            <a:ext cx="2705100" cy="174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067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FD8B6F-3623-4C7D-9344-9A79F9DC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HIGIEN</a:t>
            </a:r>
            <a:r>
              <a:rPr lang="pl-PL" sz="2700" kern="1200" cap="all" spc="300" baseline="0">
                <a:latin typeface="+mj-lt"/>
                <a:ea typeface="+mj-ea"/>
                <a:cs typeface="+mj-cs"/>
              </a:rPr>
              <a:t>a</a:t>
            </a:r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 ŻYWNOŚCI, ŻYWIENIA   </a:t>
            </a:r>
            <a:br>
              <a:rPr lang="pl-PL" sz="2700" kern="1200" cap="all" spc="300" baseline="0">
                <a:latin typeface="+mj-lt"/>
                <a:ea typeface="+mj-ea"/>
                <a:cs typeface="+mj-cs"/>
              </a:rPr>
            </a:br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I</a:t>
            </a:r>
            <a:r>
              <a:rPr lang="pl-PL" sz="2700" kern="1200" cap="all" spc="300" baseline="0">
                <a:latin typeface="+mj-lt"/>
                <a:ea typeface="+mj-ea"/>
                <a:cs typeface="+mj-cs"/>
              </a:rPr>
              <a:t> </a:t>
            </a:r>
            <a:r>
              <a:rPr lang="en-US" sz="2700" kern="1200" cap="all" spc="300" baseline="0">
                <a:latin typeface="+mj-lt"/>
                <a:ea typeface="+mj-ea"/>
                <a:cs typeface="+mj-cs"/>
              </a:rPr>
              <a:t>PRZEDMIOTÓW UŻYTKU</a:t>
            </a:r>
            <a:endParaRPr lang="pl-PL" sz="2700"/>
          </a:p>
        </p:txBody>
      </p:sp>
      <p:pic>
        <p:nvPicPr>
          <p:cNvPr id="5" name="Obraz 4" descr="Obraz zawierający tekst, znak, clipart&#10;&#10;Opis wygenerowany automatycznie">
            <a:extLst>
              <a:ext uri="{FF2B5EF4-FFF2-40B4-BE49-F238E27FC236}">
                <a16:creationId xmlns:a16="http://schemas.microsoft.com/office/drawing/2014/main" id="{E5829EB3-8326-4741-9641-6F0B14EA2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712" y="1962364"/>
            <a:ext cx="3645716" cy="334969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842614-91E7-4B4E-AED9-E9195EE24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1" y="1623317"/>
            <a:ext cx="6781800" cy="5106255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RASFF</a:t>
            </a:r>
          </a:p>
          <a:p>
            <a:pPr marL="0" indent="0" algn="ctr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ramach europejskiego Systemu Wczesnego Ostrzegania o Niebezpiecznej Żywności i Paszach RASFF PSSE otrzymała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powiadomień celem podjęcia stosownych działań. W związku z tym przeprowadzono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kontroli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Ilość informacji uzyskanych telefonicznie: 22. 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spcAft>
                <a:spcPts val="1000"/>
              </a:spcAft>
              <a:buNone/>
            </a:pPr>
            <a:r>
              <a:rPr lang="pl-PL" sz="1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2020 roku przekazano dwa powiadomienia dot. produktów: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Kakao holenderskie Niskotłuszczowe Alkalizowane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oznakowane datą minimalnej trwałości: najlepiej spożyć przed końcem 08.2022 r. oraz numerem partii 315 wprowadzane do obrotu przez „EDAL” Spółka Jawna, Żychów 41, 62-850 Lisków k. Kalisza, Kraj pochodzenia: Indonezja - przekroczenie najwyższego dopuszczalnego poziomu zawartości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pirenu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(35,3±6,7 µg/kg tłuszczu) oraz sumy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pirenu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(a)antracenu,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benzo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fluorantenu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chryzenu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(135,3±35,4 µg/kg tłuszczu),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Papryka czerwona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dystrybuowana przez: ELGO PLUS Stanisław Zajkowski,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Fasty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Szosa Knyszyńska 17/121, 15-694 Białystok, Kraj pochodzenia: Polska - przekroczenie najwyższego dopuszczalnego poziomu (NDP) pestycydu: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Etefon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(wynik badania: 4,4±2,2 mg/kg), dla którego NDP wynosi 0,05 mg/kg.</a:t>
            </a:r>
            <a:endParaRPr lang="pl-PL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25117691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28414D-CB8C-482D-9C95-4E3D0C53F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F6093E7-703A-41DB-9530-B50F32A0A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85868"/>
            <a:ext cx="4076700" cy="198739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4EE117C-178C-48E4-B587-FB45C39EA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628437"/>
            <a:ext cx="4076700" cy="249999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A61BAB-F41D-4B59-BC17-7D91DFD47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03" y="1829349"/>
            <a:ext cx="5487321" cy="445925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20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Kontrola warunków zdrowotnych środowiska pracy oraz zapobieganie powstawaniu chorób zawodowych i innych chorób związanych z warunkami pracy.</a:t>
            </a:r>
          </a:p>
          <a:p>
            <a:pPr marL="0" lvl="0" indent="0" algn="ctr">
              <a:buNone/>
            </a:pPr>
            <a:r>
              <a:rPr lang="pl-PL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pl-PL" sz="20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ealizacja zadań wynikających z ustawy o przeciwdziałaniu narkomanii, w tym sprawowanie nadzoru nad przestrzeganiem zakazu wytwarzania i wprowadzania do obrotu środków zastępczych.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40816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0BFD78-B1BC-49D9-95E3-FD8589218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2292" y="16560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5" name="Obraz 4" descr="Obraz zawierający lego, zabawka&#10;&#10;Opis wygenerowany automatycznie">
            <a:extLst>
              <a:ext uri="{FF2B5EF4-FFF2-40B4-BE49-F238E27FC236}">
                <a16:creationId xmlns:a16="http://schemas.microsoft.com/office/drawing/2014/main" id="{92553D96-97E0-4707-B920-CDE7AB880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1379529"/>
            <a:ext cx="4098941" cy="409894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844FD2-D52D-451B-A493-55ED2B3E6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690" y="1236011"/>
            <a:ext cx="6400800" cy="56054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Kontrole –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56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w tym postępowania dotyczące chorób zawodowych, liczba kontroli ogółem , w tym: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kontroli przeprowadzonych w ramach nadzoru nad substancjami chemicznymi i ich mieszaninami -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26,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liczba kontroli przeprowadzonych w ramach nadzoru nad prekursorami narkotyków kategorii 2 i 3 –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kontroli przeprowadzonych w ramach nadzoru nad produktami biobójczymi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8,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kontroli nad czynnikami biologicznymi w środowisku pracy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-15,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skontrolowanych obiektów zajmujących się obrotem substancji chemicznych i ich mieszaniny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2,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skontrolowanych obiektów stosujących substancje chemiczne i ich mieszaniny –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24,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obiektów wprowadzających do obrotu produkty biobójcze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1,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skontrolowanych obiektów w zakresie czynników biologicznych w środowisku pracy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– 14,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decyzji administracyjnych – 15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liczba decyzji płatniczych -10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9917716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93E194-D0DF-4BC0-A22C-67C58122A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A280491E-8E44-4562-B661-7CB30A355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3003735"/>
            <a:ext cx="4098941" cy="85052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76B454-12CE-45C8-B19A-D3CEF2685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0238" y="1623317"/>
            <a:ext cx="6287784" cy="511652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Nakazy dotyczyły: 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lvl="0" indent="0">
              <a:lnSpc>
                <a:spcPct val="90000"/>
              </a:lnSpc>
              <a:buNone/>
              <a:tabLst>
                <a:tab pos="56515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Obniżenie lub wyeliminowanie przekroczeń higienicznych norm warunków pracy –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 nakazy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lvl="0" indent="0">
              <a:lnSpc>
                <a:spcPct val="90000"/>
              </a:lnSpc>
              <a:buNone/>
              <a:tabLst>
                <a:tab pos="56515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Sporządzenia albo uaktualnienia dokumentacji oceny ryzyka zawodowego na stanowiskach pracy (również o informacje odnośnie narażenia zawodowego na czynniki biologiczne) –  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 nakazy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lvl="0" indent="0">
              <a:lnSpc>
                <a:spcPct val="90000"/>
              </a:lnSpc>
              <a:buNone/>
              <a:tabLst>
                <a:tab pos="56515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Sporządzić spis substancji i mieszanin chemicznych stosowanych w zakładzie –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 nakaz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lvl="0" indent="0">
              <a:lnSpc>
                <a:spcPct val="90000"/>
              </a:lnSpc>
              <a:buNone/>
              <a:tabLst>
                <a:tab pos="56515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Doprowadzenia do właściwego stanu sanitarno-technicznego pomieszczeń higieniczno-sanitarnych –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 nakazów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lvl="0" indent="0">
              <a:lnSpc>
                <a:spcPct val="90000"/>
              </a:lnSpc>
              <a:buNone/>
              <a:tabLst>
                <a:tab pos="56515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Brak aktualnych pomiarów czynników szkodliwych w środowisku pracy – 21 nakazów</a:t>
            </a:r>
          </a:p>
          <a:p>
            <a:pPr marL="0" indent="0">
              <a:lnSpc>
                <a:spcPct val="90000"/>
              </a:lnSpc>
              <a:buNone/>
            </a:pP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33071978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AD6058-496F-49F7-BE17-284D3CAC2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2CCB13-7C4E-4C93-A0C9-8A924341F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106761"/>
            <a:ext cx="4098941" cy="264447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ADA7EC-3CDE-46FA-AA98-0DC8CF3B8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426844" cy="45016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kern="50" dirty="0">
                <a:effectLst/>
                <a:latin typeface="Times New Roman" panose="02020603050405020304" pitchFamily="18" charset="0"/>
                <a:ea typeface="Arial Unicode MS"/>
              </a:rPr>
              <a:t>Nadzór bieżący</a:t>
            </a:r>
          </a:p>
          <a:p>
            <a:pPr marL="0" indent="0" algn="ctr">
              <a:lnSpc>
                <a:spcPct val="90000"/>
              </a:lnSpc>
              <a:buNone/>
            </a:pPr>
            <a:endParaRPr lang="pl-PL" sz="1600" b="1" u="sng" kern="50" dirty="0">
              <a:effectLst/>
              <a:latin typeface="Times New Roman" panose="02020603050405020304" pitchFamily="18" charset="0"/>
              <a:ea typeface="Arial Unicode MS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Do priorytetowych działań Państwowej Inspekcji Sanitarnej w rok 2020 w zakresie higieny pracy należało prowadzenie nadzoru nad warunkami zdrowotnymi środowiska pracy celem ochrony zdrowia pracowników przed negatywnym oddziaływaniem szkodliwych i uciążliwych czynników występujących w miejscu pracy oraz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chowanie bezpieczeństwa chemicznego poprzez nadzór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nad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substancjami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chemicznymi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i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ich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mieszaninami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pl-PL" sz="1600" kern="50" dirty="0">
                <a:effectLst/>
                <a:latin typeface="Times New Roman" panose="02020603050405020304" pitchFamily="18" charset="0"/>
                <a:ea typeface="Arial Unicode MS"/>
              </a:rPr>
              <a:t>Zadania miały na celu zapewnienie wysokiego poziomu ochrony zdrowia ludzkiego i środowiskowego.  </a:t>
            </a:r>
          </a:p>
          <a:p>
            <a:pPr marL="0" indent="0">
              <a:lnSpc>
                <a:spcPct val="90000"/>
              </a:lnSpc>
              <a:buNone/>
            </a:pP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421751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F29F87-4ED9-4952-A959-CC882353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581" y="251460"/>
            <a:ext cx="10612819" cy="6629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REALIZACJA DZIAŁALNOŚCI KONTROLNEJ PSSE w Gołdapi</a:t>
            </a:r>
          </a:p>
        </p:txBody>
      </p:sp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id="{25FB5959-D02F-4B25-A882-A2D8C4F951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3163188"/>
              </p:ext>
            </p:extLst>
          </p:nvPr>
        </p:nvGraphicFramePr>
        <p:xfrm>
          <a:off x="609600" y="1417320"/>
          <a:ext cx="10972800" cy="4857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85380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9CD6474-47AA-4D47-AF35-32FA3089B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1FEFA6-7D4F-4746-AE64-D4D52FE7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F8DA3CF-9D4B-403A-9AD4-BB177DAB6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F3F471-0A43-4A8C-9931-6164AC8F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616" y="363949"/>
            <a:ext cx="9486900" cy="996061"/>
          </a:xfrm>
        </p:spPr>
        <p:txBody>
          <a:bodyPr anchor="b"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16F718-9172-47BC-B8CC-0E1682BD6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8958" y="1360010"/>
            <a:ext cx="9704154" cy="357785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pl-PL" sz="1600" b="1" u="sng" kern="50" dirty="0">
                <a:effectLst/>
                <a:latin typeface="Times New Roman" panose="02020603050405020304" pitchFamily="18" charset="0"/>
                <a:ea typeface="Arial Unicode MS"/>
              </a:rPr>
              <a:t>Nadzór bieżący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 nadzorem pracownika pionu higieny pracy znajduje się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125 zakładów pracy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w których zatrudnionych jest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2735 pracowników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Na terenie powiatu gołdapskiego dominuje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produkcja roślinna i zwierzęca  oraz  przemysł drzewny, produkcja wyrobów metalowych, handel hurtowo-detaliczny.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  <a:tabLst>
                <a:tab pos="540385" algn="l"/>
              </a:tabLst>
            </a:pPr>
            <a:endParaRPr lang="pl-PL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200" dirty="0"/>
          </a:p>
        </p:txBody>
      </p:sp>
      <p:graphicFrame>
        <p:nvGraphicFramePr>
          <p:cNvPr id="13" name="Obiekt 12">
            <a:extLst>
              <a:ext uri="{FF2B5EF4-FFF2-40B4-BE49-F238E27FC236}">
                <a16:creationId xmlns:a16="http://schemas.microsoft.com/office/drawing/2014/main" id="{64138065-C5AE-430B-9B15-9C62A7BC81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376419"/>
              </p:ext>
            </p:extLst>
          </p:nvPr>
        </p:nvGraphicFramePr>
        <p:xfrm>
          <a:off x="2149225" y="3148937"/>
          <a:ext cx="8157681" cy="3159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286616" imgH="2429031" progId="MSGraph.Chart.8">
                  <p:embed/>
                </p:oleObj>
              </mc:Choice>
              <mc:Fallback>
                <p:oleObj name="Chart" r:id="rId2" imgW="6286616" imgH="2429031" progId="MSGraph.Chart.8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FDD5BDB9-099E-48F3-8115-DA8B9A24CF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225" y="3148937"/>
                        <a:ext cx="8157681" cy="31591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69826CE-98B7-406F-B1A5-1558B294FFDB}"/>
              </a:ext>
            </a:extLst>
          </p:cNvPr>
          <p:cNvSpPr txBox="1"/>
          <p:nvPr/>
        </p:nvSpPr>
        <p:spPr>
          <a:xfrm>
            <a:off x="3302179" y="2841160"/>
            <a:ext cx="60977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Liczba zakładów pracy w ewidencji wg zatrudnienia.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4257285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524A72F-E041-43C6-B9F7-DD87FECBE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E5CD6FB-693B-41FF-AD0D-CCD9BB7CB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173223"/>
            <a:ext cx="4098941" cy="251155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720352-A20E-4767-89DC-4E3B3478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814732"/>
            <a:ext cx="5565167" cy="4703404"/>
          </a:xfrm>
        </p:spPr>
        <p:txBody>
          <a:bodyPr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pl-PL" sz="1600" b="1" u="sng" kern="50" dirty="0">
                <a:effectLst/>
                <a:latin typeface="Times New Roman" panose="02020603050405020304" pitchFamily="18" charset="0"/>
                <a:ea typeface="Arial Unicode MS"/>
              </a:rPr>
              <a:t>Nadzór bieżący</a:t>
            </a:r>
          </a:p>
          <a:p>
            <a:pPr indent="0" algn="ctr">
              <a:lnSpc>
                <a:spcPct val="90000"/>
              </a:lnSpc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Przekroczenia higienicznych norm warunków pracy występują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7 zakładach pracy.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Są to zakłady pracy, gdzie występuję przekroczenia czynników fizycznych –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hałasu oraz drgań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ponadto stwierdzono przekroczenia higienicznych norm warunków pracy odnośnie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czynników chemicznych.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Przekroczenia występują w zakładach zajmujących się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produkcją kopert, wyrobów metalowych oraz tworzyw sztucznych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 stwierdzone, zaistniałe warunki pracy wystawionych zostało 2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decyzje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administracyjne, które nakazywały wyeliminować lub ograniczyć do możliwie najniższego poziomu stwierdzone badaniami przekroczenia wartości normatywnych.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Przeprowadzono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 kontroli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skontrolowano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 zakładów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pracy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3470436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C96EB3-2BD2-49E1-85F2-D81EB67E3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107" y="40093"/>
            <a:ext cx="9486900" cy="1371600"/>
          </a:xfrm>
        </p:spPr>
        <p:txBody>
          <a:bodyPr/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8A116DA-6EEC-4599-A7A5-DCB31BF3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2962" y="3274035"/>
            <a:ext cx="152340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7" name="Obiekt 6">
            <a:extLst>
              <a:ext uri="{FF2B5EF4-FFF2-40B4-BE49-F238E27FC236}">
                <a16:creationId xmlns:a16="http://schemas.microsoft.com/office/drawing/2014/main" id="{6828A71F-B918-4D00-869A-7257BBA07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756222"/>
              </p:ext>
            </p:extLst>
          </p:nvPr>
        </p:nvGraphicFramePr>
        <p:xfrm>
          <a:off x="1897064" y="1923532"/>
          <a:ext cx="9158986" cy="324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276951" imgH="2219201" progId="MSGraph.Chart.8">
                  <p:embed/>
                </p:oleObj>
              </mc:Choice>
              <mc:Fallback>
                <p:oleObj name="Chart" r:id="rId2" imgW="6276951" imgH="2219201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bright="-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7064" y="1923532"/>
                        <a:ext cx="9158986" cy="3244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ole tekstowe 8">
            <a:extLst>
              <a:ext uri="{FF2B5EF4-FFF2-40B4-BE49-F238E27FC236}">
                <a16:creationId xmlns:a16="http://schemas.microsoft.com/office/drawing/2014/main" id="{B1A72C04-2944-4193-BBDA-FAF4EBF837B7}"/>
              </a:ext>
            </a:extLst>
          </p:cNvPr>
          <p:cNvSpPr txBox="1"/>
          <p:nvPr/>
        </p:nvSpPr>
        <p:spPr>
          <a:xfrm>
            <a:off x="1516507" y="1610439"/>
            <a:ext cx="102121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Postępowanie administracyjne i egzekucyjne dotyczące warunków higieniczno-sanitarnych.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8038664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288A0D-699A-4FB9-A4B7-2C88230A2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794" y="0"/>
            <a:ext cx="9486900" cy="1371600"/>
          </a:xfrm>
        </p:spPr>
        <p:txBody>
          <a:bodyPr/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16D2DB8-B1FB-4286-B07F-8A305F906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9575" y="27740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F22433FB-80CF-440B-AD58-157BE3BB5A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575883"/>
              </p:ext>
            </p:extLst>
          </p:nvPr>
        </p:nvGraphicFramePr>
        <p:xfrm>
          <a:off x="1642283" y="2527443"/>
          <a:ext cx="9109921" cy="34932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295910" imgH="2409781" progId="MSGraph.Chart.8">
                  <p:embed/>
                </p:oleObj>
              </mc:Choice>
              <mc:Fallback>
                <p:oleObj name="Chart" r:id="rId2" imgW="6295910" imgH="2409781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2283" y="2527443"/>
                        <a:ext cx="9109921" cy="34932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ole tekstowe 6">
            <a:extLst>
              <a:ext uri="{FF2B5EF4-FFF2-40B4-BE49-F238E27FC236}">
                <a16:creationId xmlns:a16="http://schemas.microsoft.com/office/drawing/2014/main" id="{3A195CDC-CB71-4157-9DA9-F27FEF405140}"/>
              </a:ext>
            </a:extLst>
          </p:cNvPr>
          <p:cNvSpPr txBox="1"/>
          <p:nvPr/>
        </p:nvSpPr>
        <p:spPr>
          <a:xfrm>
            <a:off x="3675579" y="1918923"/>
            <a:ext cx="88075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4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Ilość zakładów pracy z przekroczeniami higienicznych warunków pracy</a:t>
            </a:r>
            <a:endParaRPr lang="pl-PL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095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20F466-BC3C-4CE0-8EB0-9BAF913A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223463"/>
            <a:ext cx="9486900" cy="1371600"/>
          </a:xfrm>
        </p:spPr>
        <p:txBody>
          <a:bodyPr/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3412557-FA5F-4AE5-8CC4-C47D367D8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569" y="311306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05A3F002-257B-45F6-87B3-5CB2E56D63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119735"/>
              </p:ext>
            </p:extLst>
          </p:nvPr>
        </p:nvGraphicFramePr>
        <p:xfrm>
          <a:off x="1181527" y="1797982"/>
          <a:ext cx="9184884" cy="3727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276951" imgH="2542995" progId="MSGraph.Chart.8">
                  <p:embed/>
                </p:oleObj>
              </mc:Choice>
              <mc:Fallback>
                <p:oleObj name="Chart" r:id="rId2" imgW="6276951" imgH="2542995" progId="MSGraph.Chart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527" y="1797982"/>
                        <a:ext cx="9184884" cy="37278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5041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722ED8F-6F21-4785-ACE5-667F687A9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373" y="9328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5" name="Obraz 4" descr="Obraz zawierający wewnątrz, podłoże&#10;&#10;Opis wygenerowany automatycznie">
            <a:extLst>
              <a:ext uri="{FF2B5EF4-FFF2-40B4-BE49-F238E27FC236}">
                <a16:creationId xmlns:a16="http://schemas.microsoft.com/office/drawing/2014/main" id="{0F74B58E-D5BC-4719-A9F4-7A5B4D023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055855"/>
            <a:ext cx="4098941" cy="27462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A596BB-37AD-4E94-8711-4AC8A1E8B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157" y="1664413"/>
            <a:ext cx="6308333" cy="50240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Choroby zawodowe </a:t>
            </a:r>
            <a:endParaRPr lang="pl-PL" sz="1600" u="sng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 2020 r. wpłynęło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8 zgłoszeń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dotyczących podejrzenia zachorowania na chorobę zawodową. Wykonanych zostało 8 kart oceny narażenia zawodowego pracowników. Podejrzenia dotyczyły pracowników zatrudnionych w rolnictwie.</a:t>
            </a: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Zagrożenia biologiczne na stanowisku pracy występują w wielu sektorach gospodarki narodowej a w szczególności w środowisku rolniczym. Wobec rolników prowadzących gospodarstwa rodzinne ochrona przed zagrożeniami biologicznymi pozostaje ograniczona. </a:t>
            </a: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Wystawione zostały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7 decyzji administracyjnych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stwierdzające choroby zawodowe dotyczyły one pracowników zatrudnionych w rolnictwie oraz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dwie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decyzje o braku podstaw do stwierdzenia choroby zawodowej.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Dotyczyła ona pracowników gospodarczych, gdzie występowały czynniki biologiczne w miejscu pracy. Jednak brak było udokumentowanego faktu zakłucia, objawów chorobowych w okresie narażenia zawodowego lub występujących bezpośrednio po  ustaniu, a charakterystycznych dla boreliozy. </a:t>
            </a: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Zgłaszanie podejrzeń zachorowania na choroby zawodowe w porównaniu z rokiem ubiegłym wzrosła.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300" dirty="0"/>
          </a:p>
        </p:txBody>
      </p:sp>
    </p:spTree>
    <p:extLst>
      <p:ext uri="{BB962C8B-B14F-4D97-AF65-F5344CB8AC3E}">
        <p14:creationId xmlns:p14="http://schemas.microsoft.com/office/powerpoint/2010/main" val="31861095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47A29D71-28B3-472C-8D17-34C462243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77C5C6A8-3DFC-41EE-8BDC-AF44AF9FD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74676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0DDDF1-F4BC-4D32-9678-AD5237DBD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422032"/>
            <a:ext cx="6083272" cy="1106657"/>
          </a:xfrm>
        </p:spPr>
        <p:txBody>
          <a:bodyPr anchor="b"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E5B98D-4A85-44C3-BEB0-1B475B825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28" y="1805354"/>
            <a:ext cx="6083272" cy="4473526"/>
          </a:xfrm>
        </p:spPr>
        <p:txBody>
          <a:bodyPr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Produkty biobójcze</a:t>
            </a: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 ewidencji obiektów nadzorowanych pionu higieny pracy znajduje się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6 podmiotów gospodarczych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odpowiedzialnych za wprowadzenie do obrotu produktów biobójczych, z tego 1 obiekt zostały skontrolowany. </a:t>
            </a:r>
          </a:p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Skontrolowano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7 zakładów pracy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gdzie stosowane są w procesie pracy produkty biobójcze. W  żadnym zakładzie nie stwierdzono nieprawidłowości dotyczących produktów biobójczych. </a:t>
            </a:r>
          </a:p>
          <a:p>
            <a:pPr marL="0" indent="0">
              <a:lnSpc>
                <a:spcPct val="90000"/>
              </a:lnSpc>
              <a:buNone/>
            </a:pPr>
            <a:endParaRPr lang="pl-PL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3283F79-6650-43A3-A575-F40AED3F6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95" y="320257"/>
            <a:ext cx="2253358" cy="2126547"/>
          </a:xfrm>
          <a:prstGeom prst="rect">
            <a:avLst/>
          </a:prstGeom>
        </p:spPr>
      </p:pic>
      <p:pic>
        <p:nvPicPr>
          <p:cNvPr id="7" name="Obraz 6" descr="Obraz zawierający trawa, maszyna rolnicza, obiekt na zewnątrz, zielony&#10;&#10;Opis wygenerowany automatycznie">
            <a:extLst>
              <a:ext uri="{FF2B5EF4-FFF2-40B4-BE49-F238E27FC236}">
                <a16:creationId xmlns:a16="http://schemas.microsoft.com/office/drawing/2014/main" id="{A55C7BDA-37BA-44BA-AADB-2D5567DA9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2723408"/>
            <a:ext cx="3340072" cy="1411180"/>
          </a:xfrm>
          <a:prstGeom prst="rect">
            <a:avLst/>
          </a:prstGeom>
        </p:spPr>
      </p:pic>
      <p:pic>
        <p:nvPicPr>
          <p:cNvPr id="9" name="Obraz 8" descr="Obraz zawierający kilka&#10;&#10;Opis wygenerowany automatycznie">
            <a:extLst>
              <a:ext uri="{FF2B5EF4-FFF2-40B4-BE49-F238E27FC236}">
                <a16:creationId xmlns:a16="http://schemas.microsoft.com/office/drawing/2014/main" id="{7C8F3D2F-1F3C-4FB1-B043-B97A5A019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28" y="4651928"/>
            <a:ext cx="3340072" cy="14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38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CFBEEF8-B196-4A35-B50D-6E7A97AF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5" name="Obraz 4" descr="Obraz zawierający kolorowy, różny&#10;&#10;Opis wygenerowany automatycznie">
            <a:extLst>
              <a:ext uri="{FF2B5EF4-FFF2-40B4-BE49-F238E27FC236}">
                <a16:creationId xmlns:a16="http://schemas.microsoft.com/office/drawing/2014/main" id="{7957F5D0-2D1C-4B8E-B299-1B8CA20DF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004275"/>
            <a:ext cx="4098941" cy="2849449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D3DFEB-784D-4BE9-9B7D-90AF3D61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426844" cy="45016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Substancje chemiczne i ich mieszaniny</a:t>
            </a:r>
            <a:endParaRPr lang="pl-PL" sz="1600" u="sng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 roku 2020  przeprowadzono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26 kontroli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w zakresie substancji i mieszanin chemicznych. W wyniku przeprowadzonych kontroli w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przypadku stwierdzono naruszenia przepisów w zakresie substancji chemicznych i ich mieszanin, na stwierdzone nieprawidłowości wystawiona została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 decyzja administracyjna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Nieprawidłowość w ramach sprawowania bieżącego nadzoru sanitarnego z zakresu niebezpiecznych substancji i mieszanin chemicznych dotyczyła: </a:t>
            </a:r>
          </a:p>
          <a:p>
            <a:pPr marL="0" lvl="0" indent="0" algn="ctr">
              <a:lnSpc>
                <a:spcPct val="90000"/>
              </a:lnSpc>
              <a:buNone/>
              <a:tabLst>
                <a:tab pos="45720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Braku spisów substancji i mieszanin chemicznych stosowanych w działalności zawodowej. Na terenie powiatu gołdapskiego nie występują podmioty zajmujące się produkcją niebezpiecznych mieszanin chemicznych. </a:t>
            </a:r>
          </a:p>
          <a:p>
            <a:pPr marL="0" lvl="0" indent="0" algn="ctr">
              <a:lnSpc>
                <a:spcPct val="90000"/>
              </a:lnSpc>
              <a:buNone/>
              <a:tabLst>
                <a:tab pos="457200" algn="l"/>
              </a:tabLst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Ponadto braku podmiotów zajmujących się dystrybucją produktów zawierających </a:t>
            </a:r>
            <a:r>
              <a:rPr lang="pl-PL" sz="1600" u="sng" dirty="0">
                <a:latin typeface="Times New Roman" panose="02020603050405020304" pitchFamily="18" charset="0"/>
                <a:ea typeface="MS Mincho" panose="02020609040205080304" pitchFamily="49" charset="-128"/>
              </a:rPr>
              <a:t>substancje psychoaktywne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4247662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3036CA-4EAD-48A2-8131-3CB9338B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5" name="Obraz 4" descr="Obraz zawierający stół, kubek, wewnątrz, kawa&#10;&#10;Opis wygenerowany automatycznie">
            <a:extLst>
              <a:ext uri="{FF2B5EF4-FFF2-40B4-BE49-F238E27FC236}">
                <a16:creationId xmlns:a16="http://schemas.microsoft.com/office/drawing/2014/main" id="{BD255FB9-1D32-41BB-8133-07F4B86C2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066379"/>
            <a:ext cx="4098941" cy="272524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878300-4491-43E5-9EFC-38A6C38B3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780924" cy="45016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Prekursory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 terenie powiatu gołdapskiego znajduje się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5 podmiotów gospodarczych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które wykorzystują prekursory narkotyków w działalności zawodowej. Prekursory narkotyków kategorii 3 -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aceton, kwas solny, kwas siarkowy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wykorzystywane są w:</a:t>
            </a:r>
          </a:p>
          <a:p>
            <a:pPr marL="0" lvl="0" indent="0">
              <a:lnSpc>
                <a:spcPct val="90000"/>
              </a:lnSpc>
              <a:buNone/>
              <a:tabLst>
                <a:tab pos="1171575" algn="l"/>
              </a:tabLst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- p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rocesie mycia i czyszczenia wyrobów i półwyrobów, </a:t>
            </a:r>
          </a:p>
          <a:p>
            <a:pPr marL="0" lvl="0" indent="0">
              <a:lnSpc>
                <a:spcPct val="90000"/>
              </a:lnSpc>
              <a:buNone/>
              <a:tabLst>
                <a:tab pos="1171575" algn="l"/>
              </a:tabLst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- w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ytrawianiu elementów metalowych przed ocynkowaniem, </a:t>
            </a:r>
          </a:p>
          <a:p>
            <a:pPr marL="0" lvl="0" indent="0">
              <a:lnSpc>
                <a:spcPct val="90000"/>
              </a:lnSpc>
              <a:buNone/>
              <a:tabLst>
                <a:tab pos="1171575" algn="l"/>
              </a:tabLst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- u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trzymaniu właściwego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wody </a:t>
            </a:r>
          </a:p>
          <a:p>
            <a:pPr marL="0" lvl="0" indent="0">
              <a:lnSpc>
                <a:spcPct val="90000"/>
              </a:lnSpc>
              <a:buNone/>
              <a:tabLst>
                <a:tab pos="1171575" algn="l"/>
              </a:tabLst>
            </a:pPr>
            <a:r>
              <a:rPr lang="pl-PL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- p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rocesie produkcji papierowych kopert - mycie wałków maszyn produkcyjnych.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Podczas nadzoru nad prekursorami narkotyków kategorii 3 nie stwierdzono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naruszenia przepisów prawa. </a:t>
            </a:r>
          </a:p>
          <a:p>
            <a:pPr marL="0" indent="0">
              <a:lnSpc>
                <a:spcPct val="90000"/>
              </a:lnSpc>
              <a:buNone/>
            </a:pPr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24654383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CD4535-47A9-44C1-B5E3-E68028AF5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0333222-C5A4-4482-8CBC-1B04AA8EA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069518"/>
            <a:ext cx="4098941" cy="27189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6EAA64-864B-4FD6-B3F1-9FC08251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426844" cy="450166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Nadzór nad podmiotami wykonującymi działalność leczniczą</a:t>
            </a:r>
            <a:endParaRPr lang="pl-PL" sz="1600" u="sng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 2020 r. skontrolowano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dwie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placówki wykonujące działalność leczniczą na terenie powiatu gołdapskiego, w ewidencji znajduje się 5 obiektów, dwa zostały przekazane przez WSSE w Olsztynie.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 terenie powiatu gołdapskiego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brak jest placówek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które by zgodnie z Rozporządzeniem Ministra Zdrowia z dnia 22 kwietnia 2005 r. w sprawie szkodliwych czynników biologicznych dla zdrowia w środowisku pracy oraz ochrony zdrowia pracowników zawodowo narażonych na te czynniki zobowiązane byłyby przekazywać informację dotyczącą użycia czynnika biologicznego w </a:t>
            </a:r>
            <a:r>
              <a:rPr lang="pl-PL" sz="1600" b="1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celach naukowo-badawczych lub przemysłowych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 roku 2020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nie stwierdzono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chorób zawodowych pracowników zatrudnionych w placówkach służby zdrowia.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W placówkach ochrony zdrowia powiatu gołdapskiego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nie stosuje 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się leków cytostatycznych.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500" dirty="0"/>
          </a:p>
        </p:txBody>
      </p:sp>
    </p:spTree>
    <p:extLst>
      <p:ext uri="{BB962C8B-B14F-4D97-AF65-F5344CB8AC3E}">
        <p14:creationId xmlns:p14="http://schemas.microsoft.com/office/powerpoint/2010/main" val="1450287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7D66B49B-2063-4564-A9D8-7529A6B5F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936355D-7586-490C-9408-065BA0D4F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16B496-76A1-484E-9C67-E5FF8D152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492012"/>
            <a:ext cx="4711673" cy="1387848"/>
          </a:xfrm>
        </p:spPr>
        <p:txBody>
          <a:bodyPr>
            <a:normAutofit/>
          </a:bodyPr>
          <a:lstStyle/>
          <a:p>
            <a:pPr algn="ctr"/>
            <a:r>
              <a:rPr lang="pl-PL" sz="3000"/>
              <a:t>ZAPOBIEGAWCZY NADZÓR SANITARNY</a:t>
            </a:r>
            <a:endParaRPr lang="pl-PL" sz="3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B369E2-5EEB-4461-BF83-4056FD636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27" y="2135938"/>
            <a:ext cx="4510471" cy="451144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800" kern="50" dirty="0">
                <a:effectLst/>
                <a:latin typeface="Times New Roman" panose="02020603050405020304" pitchFamily="18" charset="0"/>
                <a:ea typeface="Arial Unicode MS"/>
                <a:cs typeface="Tahoma" panose="020B0604030504040204" pitchFamily="34" charset="0"/>
              </a:rPr>
              <a:t>Prowadzenie zadań z zakresu zapobiegawczego nadzoru sanitarnego mającego na celu zapobieganie negatywnym wpływom czynników i zjawisk fizycznych, chemicznych i biologicznych na zdrowie ludzi poprzez m. in.: uzgadnianie miejscowych planów zagospodarowania oraz warunków realizacji przedsięwzięć mogących znacząco oddziaływać na środowisko, uzgadnianie dokumentacji projektowej pod względem wymagań higienicznych i zdrowotnych oraz udział w dopuszczaniu do użytku obiektów budowlanych.</a:t>
            </a:r>
            <a:endParaRPr lang="pl-PL" sz="1800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ABE8DD1D-9EBD-49DD-82C0-8D440CF649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9" r="8818" b="4"/>
          <a:stretch/>
        </p:blipFill>
        <p:spPr>
          <a:xfrm>
            <a:off x="6786554" y="685800"/>
            <a:ext cx="2333625" cy="2752725"/>
          </a:xfrm>
          <a:prstGeom prst="rect">
            <a:avLst/>
          </a:prstGeom>
        </p:spPr>
      </p:pic>
      <p:pic>
        <p:nvPicPr>
          <p:cNvPr id="11" name="Obraz 10" descr="Obraz zawierający niebo, osoba, zewnętrzne&#10;&#10;Opis wygenerowany automatycznie">
            <a:extLst>
              <a:ext uri="{FF2B5EF4-FFF2-40B4-BE49-F238E27FC236}">
                <a16:creationId xmlns:a16="http://schemas.microsoft.com/office/drawing/2014/main" id="{E9D62AD6-F8F9-4567-9F05-2C91273F3D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r="28082"/>
          <a:stretch/>
        </p:blipFill>
        <p:spPr>
          <a:xfrm>
            <a:off x="9120179" y="685800"/>
            <a:ext cx="2386021" cy="275272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D1D9D1-145A-405F-8757-4CE140FD4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4" r="21784"/>
          <a:stretch/>
        </p:blipFill>
        <p:spPr>
          <a:xfrm>
            <a:off x="6786554" y="3438525"/>
            <a:ext cx="2333625" cy="27527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8A9B600-5332-41E7-80B7-3A303C4F60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3" r="26272"/>
          <a:stretch/>
        </p:blipFill>
        <p:spPr>
          <a:xfrm>
            <a:off x="9120179" y="3438525"/>
            <a:ext cx="2386021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44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F451C65-9B9A-4F4E-AA9C-60AB83F56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/>
              <a:t>HiGIENa</a:t>
            </a:r>
            <a:r>
              <a:rPr lang="pl-PL" dirty="0"/>
              <a:t> PRACY</a:t>
            </a:r>
            <a:endParaRPr lang="pl-PL"/>
          </a:p>
        </p:txBody>
      </p:sp>
      <p:pic>
        <p:nvPicPr>
          <p:cNvPr id="5" name="Obraz 4" descr="Obraz zawierający tekst, żółty, znak, clipart&#10;&#10;Opis wygenerowany automatycznie">
            <a:extLst>
              <a:ext uri="{FF2B5EF4-FFF2-40B4-BE49-F238E27FC236}">
                <a16:creationId xmlns:a16="http://schemas.microsoft.com/office/drawing/2014/main" id="{F110C823-56EB-4831-92D6-82B68C12A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366" y="1261598"/>
            <a:ext cx="3068456" cy="4334803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0DBEA2-1DF5-4C0D-B993-5BDBC9B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2" y="1814732"/>
            <a:ext cx="5426844" cy="450166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Czynniki biologiczne</a:t>
            </a:r>
          </a:p>
          <a:p>
            <a:pPr marL="0" indent="0" algn="ctr">
              <a:lnSpc>
                <a:spcPct val="90000"/>
              </a:lnSpc>
              <a:buNone/>
            </a:pPr>
            <a:endParaRPr lang="pl-PL" sz="1600" b="1" u="sng" dirty="0"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Na terenie powiatu gołdapskiego znajduje się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46 obiektów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      w których występuje narażenie pracowników na szkodliwe czynniki biologiczne zakwalifikowane do 2 i 3 grupy zagrożenia. Są to m.in. zakłady służby zdrowia, zakłady zajmujące się: produkcją roślinną i zwierzęcą, produkcją artykułów spożywczych, produkcją wyrobów tartacznych, odprowadzaniem i oczyszczaniem ścieków, zbieraniem, przetwarzaniem i unieszkodliwianiem </a:t>
            </a:r>
            <a:r>
              <a:rPr lang="pl-PL" sz="16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odpadów.Kontrole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sanitarne przeprowadzone zostały w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14 zakładach</a:t>
            </a:r>
            <a:r>
              <a:rPr lang="pl-PL" sz="16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gdzie liczba osób narażonych na szkodliwe czynniki biologiczne wynosi 133 osoby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8580339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1BF31E91-413B-4228-A084-DEA389C83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5422666B-0080-40D6-8D7E-FC8EAF5E8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6105098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0DC68AB-86C6-42D7-899F-C117EB51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15" y="240349"/>
            <a:ext cx="5007386" cy="1295506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HIGIENY DZIECI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MŁODZIEŻY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C412EB-5E12-4AF5-9B8E-29C4807568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474" y="1953687"/>
            <a:ext cx="4184151" cy="44864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Sprawowanie bieżącego nadzoru nad higieną pomieszczeń i wymagań w stosunku do sprzętu używanego w szkołach i innych placówkach oświatowo-wychowawczych oraz w ośrodkach wypoczynku dzieci i młodzieży.</a:t>
            </a:r>
            <a:endParaRPr lang="pl-PL" sz="1800" kern="50" dirty="0">
              <a:effectLst/>
              <a:latin typeface="Times New Roman" panose="02020603050405020304" pitchFamily="18" charset="0"/>
              <a:ea typeface="Arial Unicode MS"/>
              <a:cs typeface="Mangal" panose="02040503050203030202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 descr="Obraz zawierający podłoże, meble&#10;&#10;Opis wygenerowany automatycznie">
            <a:extLst>
              <a:ext uri="{FF2B5EF4-FFF2-40B4-BE49-F238E27FC236}">
                <a16:creationId xmlns:a16="http://schemas.microsoft.com/office/drawing/2014/main" id="{F7C184D8-FB77-42D8-AA20-625F81FD3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5" r="23090" b="1"/>
          <a:stretch/>
        </p:blipFill>
        <p:spPr>
          <a:xfrm>
            <a:off x="6933344" y="662622"/>
            <a:ext cx="4169884" cy="506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844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6D0AD4D-1378-41EC-BC5F-773F7ADF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HIGIENY DZIECI </a:t>
            </a:r>
            <a:b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I MŁODZIEŻY</a:t>
            </a:r>
            <a:endParaRPr lang="pl-PL"/>
          </a:p>
        </p:txBody>
      </p:sp>
      <p:pic>
        <p:nvPicPr>
          <p:cNvPr id="12" name="Picture 11" descr="Plastikowe zabawkowe cyfry">
            <a:extLst>
              <a:ext uri="{FF2B5EF4-FFF2-40B4-BE49-F238E27FC236}">
                <a16:creationId xmlns:a16="http://schemas.microsoft.com/office/drawing/2014/main" id="{63F7883B-6642-4446-9D61-21F9580B8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2" r="24338" b="-2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D80C87-D254-42FB-AC3C-4D443C06A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2"/>
            <a:ext cx="5134659" cy="4840501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Placówki oświatowo- wychowawcze na terenie powiatu gołdapskiego w 2020 r.:</a:t>
            </a:r>
          </a:p>
          <a:p>
            <a:pPr lvl="1" algn="ctr"/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 placówek stałych,</a:t>
            </a:r>
          </a:p>
          <a:p>
            <a:pPr lvl="1" algn="ctr"/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 placówek  sezonowych.</a:t>
            </a: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roku 2020 przeprowadzono 44 kontrole, w tym: 30 w placówkach stałych, 2 kontrole zimowego wypoczynku, 11 kontroli letniego wypoczynku dzieci i młodzieży.                   Były to m. in.: kontrole kompleksowe, kontrole interwencyjne i problemowe.</a:t>
            </a:r>
          </a:p>
          <a:p>
            <a:pPr marL="457200" lvl="1" indent="0">
              <a:buNone/>
            </a:pP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55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C111409-780E-4C2B-B1B7-0B9718A77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HIGIENY DZIECI </a:t>
            </a:r>
            <a:b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I MŁODZIEŻY</a:t>
            </a:r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A794DA9-D1ED-44F4-ACDD-5970F61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03073"/>
            <a:ext cx="4076700" cy="1752981"/>
          </a:xfrm>
          <a:prstGeom prst="rect">
            <a:avLst/>
          </a:prstGeom>
        </p:spPr>
      </p:pic>
      <p:pic>
        <p:nvPicPr>
          <p:cNvPr id="5" name="Obraz 4" descr="Obraz zawierający stół&#10;&#10;Opis wygenerowany automatycznie">
            <a:extLst>
              <a:ext uri="{FF2B5EF4-FFF2-40B4-BE49-F238E27FC236}">
                <a16:creationId xmlns:a16="http://schemas.microsoft.com/office/drawing/2014/main" id="{8C6CEC01-B96A-4F17-991F-B6DA591EF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3818494"/>
            <a:ext cx="4076700" cy="211988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3F81E8-A7B3-484B-AFEE-7529F3502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03" y="1829349"/>
            <a:ext cx="5487321" cy="44592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Higiena procesu </a:t>
            </a:r>
            <a:r>
              <a:rPr lang="pl-PL" sz="1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auczania</a:t>
            </a:r>
            <a:endParaRPr lang="pl-PL" sz="16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Nadzór, jaki sprawuje Państwowa Inspekcja Sanitarna nad zakładami nauczania i wychowania obejmuje kontrolę organizacji pracy ucznia, czyli:</a:t>
            </a:r>
          </a:p>
          <a:p>
            <a:pPr algn="ctr">
              <a:lnSpc>
                <a:spcPct val="90000"/>
              </a:lnSpc>
              <a:buFontTx/>
              <a:buChar char="-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higieniczną ocenę rozkładów zajęć lekcyjnych</a:t>
            </a:r>
          </a:p>
          <a:p>
            <a:pPr algn="ctr">
              <a:lnSpc>
                <a:spcPct val="90000"/>
              </a:lnSpc>
              <a:buFontTx/>
              <a:buChar char="-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dostosowanie mebli edukacyjnych do zasad ergonomii</a:t>
            </a:r>
          </a:p>
          <a:p>
            <a:pPr algn="ctr">
              <a:lnSpc>
                <a:spcPct val="90000"/>
              </a:lnSpc>
              <a:buFontTx/>
              <a:buChar char="-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zapewnienie właściwego oświetlenia sztucznego w pomieszczeniach do nauki</a:t>
            </a:r>
            <a:r>
              <a:rPr lang="pl-P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90000"/>
              </a:lnSpc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82615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69E4C79-4A25-4DCA-9CC1-94147A10E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-1"/>
            <a:ext cx="6781799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D574E8-C767-4BA8-85A3-2DB6D02F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54393"/>
            <a:ext cx="5393824" cy="108830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HIGIENY DZIECI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MŁODZIEŻY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7DEB152-7B08-4E94-8D6D-AFFA59AB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8" y="3584672"/>
            <a:ext cx="3888361" cy="258752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B09741-4DA6-4F6A-9BEF-3E9185DEC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503" y="1829349"/>
            <a:ext cx="5487321" cy="445925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Rozkład zajęć lekcyjnych</a:t>
            </a:r>
            <a:endParaRPr lang="pl-PL" sz="16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Higienicznej oceny rozkładu zajęć lekcyjnych dokonano w 1 szkole, 8 oddziałach.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Nieprawidłowości nie stwierdzono.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Stanowisko pracy ucznia                                                                                      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roku szkolnym 2019/2020 oceniono dostosowanie mebli szkolnych do wzrostów dzieci i młodzieży w 15 placówkach nauczania i wychowania. Dyrektorzy szkół sukcesywnie wymieniają szkolne meble na nowe eliminując nieprawidłowości i poprawiając stan estetyczny umeblowania.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Warunki do prowadzenia zajęć wychowania fizycznego                                                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Jedna szkoła nie posiada sali gimnastycznej ani sali zastępczej /Szkoła Podstawowa w Lisach/. Zajęcia wychowania fizycznego odbywają się na korytarzu w II budynku szkoły  lub na boisku.</a:t>
            </a:r>
          </a:p>
          <a:p>
            <a:pPr marL="0" indent="0">
              <a:lnSpc>
                <a:spcPct val="90000"/>
              </a:lnSpc>
              <a:buNone/>
            </a:pPr>
            <a:endParaRPr lang="pl-PL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500" dirty="0"/>
          </a:p>
        </p:txBody>
      </p:sp>
      <p:pic>
        <p:nvPicPr>
          <p:cNvPr id="11" name="Obraz 10" descr="Obraz zawierający stół&#10;&#10;Opis wygenerowany automatycznie">
            <a:extLst>
              <a:ext uri="{FF2B5EF4-FFF2-40B4-BE49-F238E27FC236}">
                <a16:creationId xmlns:a16="http://schemas.microsoft.com/office/drawing/2014/main" id="{C4185B59-8FAE-4C6F-94D6-5889708AA1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8" y="229146"/>
            <a:ext cx="3760640" cy="266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6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7C836CD-47B2-4287-AE51-D866B8697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50CAC8-10E2-4E31-9995-4EF170513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06" y="0"/>
            <a:ext cx="5426844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DF7CDE1-F3C2-40BF-9070-056833458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442" y="1371600"/>
            <a:ext cx="3870251" cy="4114800"/>
          </a:xfrm>
        </p:spPr>
        <p:txBody>
          <a:bodyPr anchor="ctr">
            <a:norm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124E7B-33D2-4F0A-BFA2-E08CC0BCD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695" y="97604"/>
            <a:ext cx="5712948" cy="6760396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2020 roku podobnie jak w latach ubiegłych prowadzona była współpraca Państwowej Inspekcji Sanitarnej z inspekcjami, służbami i strażami z terenu powiatu gołdapskiego. Ze względu na ograniczoną liczbę zarejestrowanych obiektów wypoczynku dzieci i młodzieży współpraca polegająca na przeprowadzaniu wspólnych kontroli tych obiektów była prowadzona w mniejszej skali.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roku 2020 według przekazanych wytycznych przedstawiciele Państwowej Inspekcji Sanitarnej przeprowadzali wspólne kontrole z przedstawicielami Policji               w zakresie </a:t>
            </a:r>
            <a:r>
              <a:rPr lang="pl-PL" sz="1700" kern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przestrzegania przepisów wprowadzonych i aktualizowanych w związku z panującą sytuacją epidemiologiczną związaną z występowaniem </a:t>
            </a:r>
            <a:r>
              <a:rPr lang="pl-PL" sz="1700" kern="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koronawirusa</a:t>
            </a:r>
            <a:r>
              <a:rPr lang="pl-PL" sz="1700" kern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SARS-CoV-2 na terenie Polski.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700" kern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Ponadto prowadzona była współpraca polegająca na wymianie informacji pomiędzy jednostkami. Przedstawiciele Policji wsparli działania PSSE w Gołdapi poprzez pomoc                          w dostarczaniu korespondencji do licznej grupy odbiorców,                     a także w razie konieczności pomoc w ustalaniu miejsca pobytu, bądź danych kontaktowych osób </a:t>
            </a:r>
            <a:r>
              <a:rPr lang="pl-PL" sz="1700" kern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widniejących                     w systemie jako osoby z pozytywnym wynikiem testu na obecność </a:t>
            </a:r>
            <a:r>
              <a:rPr lang="pl-PL" sz="1700" kern="9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koronawirusa</a:t>
            </a:r>
            <a:r>
              <a:rPr lang="pl-PL" sz="1700" kern="9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SARS-CoV-2.</a:t>
            </a:r>
            <a:endParaRPr lang="pl-PL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926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5B39BB1-4880-47FF-AB27-72FE65CE7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728" y="339864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</a:t>
            </a:r>
            <a:b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OŚWIATA ZDROWOTNA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6713A6D-D40A-41F3-A8F8-00A6C2D08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1963629"/>
            <a:ext cx="4098941" cy="293074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46D6D1-6771-4FB5-899A-64C16F719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919" y="2441456"/>
            <a:ext cx="4301445" cy="4501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Prowadzenie działalności z zakresu promocji zdrowia poprzez organizowanie, prowadzenie, koordynację i nadzorowanie działalności oświatowo-zdrowotnej mającej na celu ukształtowanie odpowiednich postaw i </a:t>
            </a:r>
            <a:r>
              <a:rPr lang="pl-PL" sz="1800" kern="50" dirty="0" err="1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zachowań</a:t>
            </a:r>
            <a:r>
              <a:rPr lang="pl-PL" sz="1800" kern="50" dirty="0">
                <a:effectLst/>
                <a:latin typeface="Times New Roman" panose="02020603050405020304" pitchFamily="18" charset="0"/>
                <a:ea typeface="Arial Unicode MS"/>
                <a:cs typeface="Mangal" panose="02040503050203030202" pitchFamily="18" charset="0"/>
              </a:rPr>
              <a:t> zdrowotnych.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24200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A95CFBB9-6A65-441E-B773-DFA793F13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F68A77F-037F-4876-B74A-C2AE34D2F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-2"/>
            <a:ext cx="6096000" cy="6858002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9CCF92-23B8-476C-AD41-8DE855947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799" y="487021"/>
            <a:ext cx="4724399" cy="1388195"/>
          </a:xfrm>
        </p:spPr>
        <p:txBody>
          <a:bodyPr>
            <a:normAutofit/>
          </a:bodyPr>
          <a:lstStyle/>
          <a:p>
            <a:pPr algn="ctr"/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</a:t>
            </a:r>
            <a:b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I OŚWIATA ZDROWOTNA</a:t>
            </a:r>
            <a:endParaRPr lang="pl-PL" sz="3000"/>
          </a:p>
        </p:txBody>
      </p:sp>
      <p:pic>
        <p:nvPicPr>
          <p:cNvPr id="15" name="Obraz 14" descr="Obraz zawierający ściana, wewnątrz, osoba, stojące&#10;&#10;Opis wygenerowany automatycznie">
            <a:extLst>
              <a:ext uri="{FF2B5EF4-FFF2-40B4-BE49-F238E27FC236}">
                <a16:creationId xmlns:a16="http://schemas.microsoft.com/office/drawing/2014/main" id="{6C027FE1-DA58-44DB-8DC7-D85314F412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r="19581" b="1"/>
          <a:stretch/>
        </p:blipFill>
        <p:spPr>
          <a:xfrm>
            <a:off x="79626" y="110445"/>
            <a:ext cx="2685710" cy="3115349"/>
          </a:xfrm>
          <a:prstGeom prst="rect">
            <a:avLst/>
          </a:prstGeom>
        </p:spPr>
      </p:pic>
      <p:pic>
        <p:nvPicPr>
          <p:cNvPr id="11" name="Obraz 10" descr="Obraz zawierający tekst, podłoże, wewnątrz, osoba&#10;&#10;Opis wygenerowany automatycznie">
            <a:extLst>
              <a:ext uri="{FF2B5EF4-FFF2-40B4-BE49-F238E27FC236}">
                <a16:creationId xmlns:a16="http://schemas.microsoft.com/office/drawing/2014/main" id="{3EB5F21C-DEBB-40DD-8A04-72DFCD510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10905"/>
          <a:stretch/>
        </p:blipFill>
        <p:spPr>
          <a:xfrm>
            <a:off x="79626" y="2507880"/>
            <a:ext cx="1841473" cy="2187410"/>
          </a:xfrm>
          <a:prstGeom prst="rect">
            <a:avLst/>
          </a:prstGeom>
        </p:spPr>
      </p:pic>
      <p:pic>
        <p:nvPicPr>
          <p:cNvPr id="5" name="Obraz 4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EDEEF4DD-9F89-440F-A8E7-D38704916B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r="25243" b="1"/>
          <a:stretch/>
        </p:blipFill>
        <p:spPr>
          <a:xfrm>
            <a:off x="3476786" y="3059572"/>
            <a:ext cx="2468853" cy="2863802"/>
          </a:xfrm>
          <a:prstGeom prst="rect">
            <a:avLst/>
          </a:prstGeom>
        </p:spPr>
      </p:pic>
      <p:pic>
        <p:nvPicPr>
          <p:cNvPr id="13" name="Obraz 12" descr="Obraz zawierający ściana, wewnątrz, zdobione, stół w jadalni&#10;&#10;Opis wygenerowany automatycznie">
            <a:extLst>
              <a:ext uri="{FF2B5EF4-FFF2-40B4-BE49-F238E27FC236}">
                <a16:creationId xmlns:a16="http://schemas.microsoft.com/office/drawing/2014/main" id="{393AC0E2-00FF-444D-AFF3-FE94FBC1CB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4" b="-7"/>
          <a:stretch/>
        </p:blipFill>
        <p:spPr>
          <a:xfrm rot="5400000">
            <a:off x="3072208" y="341768"/>
            <a:ext cx="3115350" cy="262265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578472-9512-433E-AC5A-6BBD85797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0" y="2135938"/>
            <a:ext cx="4724399" cy="422041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roku 2020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przeprowadzono: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- 11 szkoleń skierowane do 363 osób,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- 3 narady z tematyki programowej,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 konkurs plastyczny skierowany do dzieci z oddziałów przedszkolnych i przedszkoli z terenu powiatu gołdapskiego</a:t>
            </a:r>
            <a:r>
              <a:rPr lang="pl-PL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zajęcia edukacyjne na 9 obozach i koloniach letnich oraz jednym zimowisku z tematyki bezpiecznego wypoczynku i profilaktyki COVID – 19,</a:t>
            </a:r>
          </a:p>
          <a:p>
            <a:pPr marL="0" indent="0">
              <a:lnSpc>
                <a:spcPct val="90000"/>
              </a:lnSpc>
              <a:buNone/>
            </a:pPr>
            <a:endParaRPr lang="pl-PL" sz="1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realizowano: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 zajęć edukacyjnych  z uczniami szkół podstawowych i średnich w których udział wzięło 450 osób,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pl-PL" sz="1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dodatkowo udzielano porady związane z profilaktyką środków psychoaktywnych/ dopalaczy oraz profilaktyką zakażeń HIV i choroby AIDS. </a:t>
            </a:r>
          </a:p>
          <a:p>
            <a:pPr marL="0" indent="0">
              <a:lnSpc>
                <a:spcPct val="90000"/>
              </a:lnSpc>
              <a:buNone/>
            </a:pPr>
            <a:endParaRPr lang="pl-PL" sz="1300" dirty="0"/>
          </a:p>
        </p:txBody>
      </p:sp>
      <p:pic>
        <p:nvPicPr>
          <p:cNvPr id="17" name="Obraz 16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7851A607-AEAD-4685-87BF-D3BB867EA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9427" y="2394611"/>
            <a:ext cx="2069382" cy="1552037"/>
          </a:xfrm>
          <a:prstGeom prst="rect">
            <a:avLst/>
          </a:prstGeom>
        </p:spPr>
      </p:pic>
      <p:pic>
        <p:nvPicPr>
          <p:cNvPr id="19" name="Obraz 18" descr="Obraz zawierający osoba, wewnątrz, roślina, stół w jadalni&#10;&#10;Opis wygenerowany automatycznie">
            <a:extLst>
              <a:ext uri="{FF2B5EF4-FFF2-40B4-BE49-F238E27FC236}">
                <a16:creationId xmlns:a16="http://schemas.microsoft.com/office/drawing/2014/main" id="{58ED2FA8-8F56-4D0B-B342-B0A37704B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6" y="4237610"/>
            <a:ext cx="2743200" cy="2057400"/>
          </a:xfrm>
          <a:prstGeom prst="rect">
            <a:avLst/>
          </a:prstGeom>
        </p:spPr>
      </p:pic>
      <p:pic>
        <p:nvPicPr>
          <p:cNvPr id="23" name="Obraz 22" descr="Obraz zawierający osoba, wewnątrz, ściana, stół&#10;&#10;Opis wygenerowany automatycznie">
            <a:extLst>
              <a:ext uri="{FF2B5EF4-FFF2-40B4-BE49-F238E27FC236}">
                <a16:creationId xmlns:a16="http://schemas.microsoft.com/office/drawing/2014/main" id="{D87B097F-8DCB-4B09-89EC-4557409B17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07" y="4993379"/>
            <a:ext cx="2471505" cy="18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3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0">
            <a:extLst>
              <a:ext uri="{FF2B5EF4-FFF2-40B4-BE49-F238E27FC236}">
                <a16:creationId xmlns:a16="http://schemas.microsoft.com/office/drawing/2014/main" id="{6E35D0A1-7921-42F1-A436-EF231090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1ADD4D50-2813-4333-87B6-31247C38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101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776C88-B763-44BF-A16F-F375E156B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7" y="473446"/>
            <a:ext cx="4729393" cy="1401771"/>
          </a:xfrm>
        </p:spPr>
        <p:txBody>
          <a:bodyPr>
            <a:normAutofit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</a:t>
            </a:r>
            <a:b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OŚWIATA ZDROWOTNA</a:t>
            </a:r>
            <a:endParaRPr lang="pl-PL" sz="30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B266AA4-38DF-43AF-9120-BAA66A414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28" y="2536708"/>
            <a:ext cx="4729392" cy="41792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ramach realizacji ogólnopolskiego programu</a:t>
            </a: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„Trzymaj Formę” zostały zorganizowane</a:t>
            </a: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„Międzyszkolne Zawody Sportowe” w których udział</a:t>
            </a:r>
          </a:p>
          <a:p>
            <a:pPr marL="0" indent="0" algn="ctr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wzięło 12 szkół podstawowych.</a:t>
            </a:r>
          </a:p>
          <a:p>
            <a:pPr marL="0" indent="0" algn="ctr"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 descr="Obraz zawierający osoba, grupa, stojące, sport&#10;&#10;Opis wygenerowany automatycznie">
            <a:extLst>
              <a:ext uri="{FF2B5EF4-FFF2-40B4-BE49-F238E27FC236}">
                <a16:creationId xmlns:a16="http://schemas.microsoft.com/office/drawing/2014/main" id="{8C423BF9-E24F-48C7-B7B9-72905F547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17292" b="5"/>
          <a:stretch/>
        </p:blipFill>
        <p:spPr>
          <a:xfrm>
            <a:off x="6801293" y="685800"/>
            <a:ext cx="2209800" cy="241847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80047EF-E0BA-473C-B2C2-DA41364A24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r="7505" b="5"/>
          <a:stretch/>
        </p:blipFill>
        <p:spPr>
          <a:xfrm>
            <a:off x="9353112" y="685805"/>
            <a:ext cx="2153093" cy="2418471"/>
          </a:xfrm>
          <a:prstGeom prst="rect">
            <a:avLst/>
          </a:prstGeom>
        </p:spPr>
      </p:pic>
      <p:pic>
        <p:nvPicPr>
          <p:cNvPr id="7" name="Obraz 6" descr="Obraz zawierający sport, zawody lekkoatletyczne, wewnątrz, podłoże&#10;&#10;Opis wygenerowany automatycznie">
            <a:extLst>
              <a:ext uri="{FF2B5EF4-FFF2-40B4-BE49-F238E27FC236}">
                <a16:creationId xmlns:a16="http://schemas.microsoft.com/office/drawing/2014/main" id="{ACD2C006-EFBB-4B0C-9369-CCBFBBBD44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6980"/>
          <a:stretch/>
        </p:blipFill>
        <p:spPr>
          <a:xfrm>
            <a:off x="6781793" y="3428995"/>
            <a:ext cx="472440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627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E35D0A1-7921-42F1-A436-EF231090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DD4D50-2813-4333-87B6-31247C38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101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C4AF91-A393-4571-BBBD-FEDE770F1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7" y="473446"/>
            <a:ext cx="4729393" cy="1401771"/>
          </a:xfrm>
        </p:spPr>
        <p:txBody>
          <a:bodyPr>
            <a:normAutofit/>
          </a:bodyPr>
          <a:lstStyle/>
          <a:p>
            <a:pPr algn="ctr"/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</a:t>
            </a:r>
            <a:b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I OŚWIATA ZDROWOTNA</a:t>
            </a:r>
            <a:endParaRPr lang="pl-PL" sz="3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610BB4-EF0C-4DBD-B285-50F902FAC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09" y="2177112"/>
            <a:ext cx="4528189" cy="41792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kcja edukacyjna „Myję ręce, bo wiem więcej”           w ramach obchodów Światowego Dnia Mycia Rąk została zrealizowana częściowo. Do jej realizacji włączyło się Przedsiębiorstwo Wodociągów i Kanalizacji sp. z o. o. w Gołdapi, a swym zasięgiem akcja objęła uczniów i nauczycieli klas I z dwóch szkół podstawowych (Szkoła Podstawowa nr 2 w Gołdapi oraz Szkoła Podstawowa nr 5 w Gołdapi). W ramach tej akcji pracownik PSSE w Gołdapi przekazał dzieciom jak i dlaczego należy dbać o higienę rąk.</a:t>
            </a:r>
          </a:p>
          <a:p>
            <a:pPr marL="0" indent="0">
              <a:lnSpc>
                <a:spcPct val="90000"/>
              </a:lnSpc>
              <a:buNone/>
            </a:pPr>
            <a:endParaRPr lang="pl-PL" sz="2000" dirty="0"/>
          </a:p>
        </p:txBody>
      </p:sp>
      <p:pic>
        <p:nvPicPr>
          <p:cNvPr id="7" name="Obraz 6" descr="Obraz zawierający tekst, osoba, dziecko, wewnątrz&#10;&#10;Opis wygenerowany automatycznie">
            <a:extLst>
              <a:ext uri="{FF2B5EF4-FFF2-40B4-BE49-F238E27FC236}">
                <a16:creationId xmlns:a16="http://schemas.microsoft.com/office/drawing/2014/main" id="{BF14D9F5-672D-4E66-9298-1D2DC74EA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r="12186" b="5"/>
          <a:stretch/>
        </p:blipFill>
        <p:spPr>
          <a:xfrm>
            <a:off x="6801293" y="685800"/>
            <a:ext cx="2209800" cy="2418471"/>
          </a:xfrm>
          <a:prstGeom prst="rect">
            <a:avLst/>
          </a:prstGeom>
        </p:spPr>
      </p:pic>
      <p:pic>
        <p:nvPicPr>
          <p:cNvPr id="5" name="Obraz 4" descr="Obraz zawierający tekst, wewnątrz, osoba, dziecko&#10;&#10;Opis wygenerowany automatycznie">
            <a:extLst>
              <a:ext uri="{FF2B5EF4-FFF2-40B4-BE49-F238E27FC236}">
                <a16:creationId xmlns:a16="http://schemas.microsoft.com/office/drawing/2014/main" id="{CEAF83F5-4AC2-4556-84DF-0530A9CA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8" r="19495" b="5"/>
          <a:stretch/>
        </p:blipFill>
        <p:spPr>
          <a:xfrm>
            <a:off x="9353112" y="685805"/>
            <a:ext cx="2153093" cy="241847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99F94C6-0ED7-4E18-A1A0-37C127C804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0" b="3720"/>
          <a:stretch/>
        </p:blipFill>
        <p:spPr>
          <a:xfrm>
            <a:off x="6781793" y="3428995"/>
            <a:ext cx="472440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4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6771E30-A604-493B-BC4C-1AA766591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EFEEC61-E188-4C23-9944-880341013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0" y="496047"/>
            <a:ext cx="6119904" cy="1027953"/>
          </a:xfrm>
        </p:spPr>
        <p:txBody>
          <a:bodyPr>
            <a:normAutofit/>
          </a:bodyPr>
          <a:lstStyle/>
          <a:p>
            <a:pPr algn="ctr"/>
            <a:r>
              <a:rPr lang="pl-PL"/>
              <a:t>ZAPOBIEGAWCZY NADZÓR SANITARNY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13EDF91-3802-4360-909F-A0509363D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7625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4DFF3CF-7129-4D58-A3E4-8500774D5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6" r="16454" b="2"/>
          <a:stretch/>
        </p:blipFill>
        <p:spPr>
          <a:xfrm>
            <a:off x="685800" y="685800"/>
            <a:ext cx="3154680" cy="510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9725E610-11E6-419F-9B73-1007112C26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5752032"/>
              </p:ext>
            </p:extLst>
          </p:nvPr>
        </p:nvGraphicFramePr>
        <p:xfrm>
          <a:off x="5219273" y="1817153"/>
          <a:ext cx="6554912" cy="447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32299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D97414-E164-4768-BE92-500797584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</a:t>
            </a:r>
            <a:b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OŚWIATA ZDROWOTNA</a:t>
            </a:r>
            <a:endParaRPr lang="pl-PL" sz="25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529FD5F-D815-425E-A16C-764893623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9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8DB0AE-9E66-4F68-81C3-B7FC1DCDA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3"/>
            <a:ext cx="4821675" cy="4471452"/>
          </a:xfrm>
        </p:spPr>
        <p:txBody>
          <a:bodyPr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Wszystkie w/w działania wynikają z założeń krajowych (ustawy z dnia 14 marca 1985 r.                 o Państwowej Inspekcji Sanitarnej, wytycznych Głównego Inspektora Sanitarnego, założeń Narodowego Programu Zdrowia), założeń wojewódzkich (Wojewódzkiego Programu Promocji i Ochrony Zdrowia, Wojewódzkiego Programu Zwalczania AIDS i Zapobiegania Zakażeniom HIV, Programu Przeciwdziałania Narkomanii) z uwzględnieniem sytuacji epidemiologicznej, społecznej i demograficznej powiatu. </a:t>
            </a:r>
          </a:p>
        </p:txBody>
      </p:sp>
    </p:spTree>
    <p:extLst>
      <p:ext uri="{BB962C8B-B14F-4D97-AF65-F5344CB8AC3E}">
        <p14:creationId xmlns:p14="http://schemas.microsoft.com/office/powerpoint/2010/main" val="12186813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6E35D0A1-7921-42F1-A436-EF231090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ADD4D50-2813-4333-87B6-31247C388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101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2794A92-BDB1-4CF4-B240-263E2C63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7" y="473446"/>
            <a:ext cx="4729393" cy="1401771"/>
          </a:xfrm>
        </p:spPr>
        <p:txBody>
          <a:bodyPr>
            <a:normAutofit/>
          </a:bodyPr>
          <a:lstStyle/>
          <a:p>
            <a:pPr algn="ctr"/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</a:t>
            </a:r>
            <a:b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>
                <a:latin typeface="Times New Roman" panose="02020603050405020304" pitchFamily="18" charset="0"/>
                <a:cs typeface="Times New Roman" panose="02020603050405020304" pitchFamily="18" charset="0"/>
              </a:rPr>
              <a:t>I OŚWIATA ZDROWOTNA</a:t>
            </a:r>
            <a:endParaRPr lang="pl-PL" sz="3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D6408F-45B7-44D7-BCE5-13B50411D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09" y="2177112"/>
            <a:ext cx="4729392" cy="417923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5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Koordynowana jest na poziomie powiatowym realizacja następujących programów profilaktycznych:</a:t>
            </a:r>
            <a:endParaRPr lang="pl-PL" sz="1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 „Czyste powietrze wokół nas”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 „Bieg po zdrowie”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 „Trzymaj Formę” (największy w Unii Europejskiej program na temat racjonalnego odżywiania, edukacji konsumenckiej i aktywności fizycznej)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 „ARS, czyli jak dbać o miłość?”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Krajowy Program Zwalczania AIDS i Zapobiegania Zakażeniom HIV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Program „Wybierz życie – pierwszy krok” poświęcony profilaktyce zakażeń wirusem HPV        </a:t>
            </a:r>
            <a:r>
              <a:rPr lang="pl-PL" sz="15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                                         </a:t>
            </a:r>
            <a:endParaRPr lang="pl-PL" sz="1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500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DD5F8DB3-85F0-48C3-B362-72092AA64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9" r="3" b="13024"/>
          <a:stretch/>
        </p:blipFill>
        <p:spPr>
          <a:xfrm>
            <a:off x="6234812" y="3032385"/>
            <a:ext cx="2589511" cy="2834038"/>
          </a:xfrm>
          <a:prstGeom prst="rect">
            <a:avLst/>
          </a:prstGeom>
        </p:spPr>
      </p:pic>
      <p:pic>
        <p:nvPicPr>
          <p:cNvPr id="22" name="Obraz 21" descr="Obraz zawierający tekst, znak&#10;&#10;Opis wygenerowany automatycznie">
            <a:extLst>
              <a:ext uri="{FF2B5EF4-FFF2-40B4-BE49-F238E27FC236}">
                <a16:creationId xmlns:a16="http://schemas.microsoft.com/office/drawing/2014/main" id="{E2BAE100-1D32-45F2-AF0B-C44DA3C64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 b="3514"/>
          <a:stretch/>
        </p:blipFill>
        <p:spPr>
          <a:xfrm>
            <a:off x="9551826" y="64764"/>
            <a:ext cx="2417037" cy="2714947"/>
          </a:xfrm>
          <a:prstGeom prst="rect">
            <a:avLst/>
          </a:prstGeom>
        </p:spPr>
      </p:pic>
      <p:pic>
        <p:nvPicPr>
          <p:cNvPr id="24" name="Obraz 23" descr="Obraz zawierający tekst, clipart&#10;&#10;Opis wygenerowany automatycznie">
            <a:extLst>
              <a:ext uri="{FF2B5EF4-FFF2-40B4-BE49-F238E27FC236}">
                <a16:creationId xmlns:a16="http://schemas.microsoft.com/office/drawing/2014/main" id="{7DF7C983-2659-4AD4-9FFD-7676F48C43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" r="2" b="22380"/>
          <a:stretch/>
        </p:blipFill>
        <p:spPr>
          <a:xfrm>
            <a:off x="9356944" y="4748705"/>
            <a:ext cx="2599785" cy="1509552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AA4D3750-6E64-4520-87E3-A25BF3037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59" y="38644"/>
            <a:ext cx="2827218" cy="2714946"/>
          </a:xfrm>
          <a:prstGeom prst="rect">
            <a:avLst/>
          </a:prstGeom>
        </p:spPr>
      </p:pic>
      <p:pic>
        <p:nvPicPr>
          <p:cNvPr id="39" name="Obraz 38" descr="Obraz zawierający tekst&#10;&#10;Opis wygenerowany automatycznie">
            <a:extLst>
              <a:ext uri="{FF2B5EF4-FFF2-40B4-BE49-F238E27FC236}">
                <a16:creationId xmlns:a16="http://schemas.microsoft.com/office/drawing/2014/main" id="{48494354-2D23-4BF1-9079-6B2C77E2E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976" y="5600020"/>
            <a:ext cx="2785861" cy="134396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500C0536-03E1-407C-B058-5068AF46B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59" y="2865691"/>
            <a:ext cx="26162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065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3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5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ECDF6FB-0D7B-4B7E-9893-562193218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2364" y="-8913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PROMOCJA ZDROWIA </a:t>
            </a:r>
            <a:b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OŚWIATA ZDROWOTNA</a:t>
            </a:r>
            <a:endParaRPr lang="pl-PL" sz="30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15E921-779A-4A95-AF95-BCA33BE04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9" y="1193978"/>
            <a:ext cx="5423090" cy="3592796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6374DA-8F9C-44C3-A93B-AB750A410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8319" y="1347545"/>
            <a:ext cx="6633681" cy="551936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l-PL" sz="15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Koordynowane i organizowane są działania związane z:</a:t>
            </a:r>
            <a:endParaRPr lang="pl-PL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zażywania nowych narkotyków (dopalaczy),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Światowym Dniem bez Tytoniu,                         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Dniem Rzucania Palenia,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Światowym Dniem Zdrowia,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Europejskim Dniem Wiedzy o Antybiotykach,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grypy sezonowej i grypy A/H1N1,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akcją „Moje dziecko idzie do szkoły”,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akcją „Zdrowe wakacje”,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akcją zimową (bezpieczny i zdrowy wypoczynek podczas ferii zimowych),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chorób </a:t>
            </a:r>
            <a:r>
              <a:rPr lang="pl-PL" sz="1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odkleszczowych</a:t>
            </a: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zarażeń pasożytniczych (owsica, wszawica, świerzb, bąblowica itp.),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wścieklizny,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zatruć grzybami,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wirusowego zapalenia wątroby (</a:t>
            </a:r>
            <a:r>
              <a:rPr lang="pl-PL" sz="15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wzw</a:t>
            </a: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B, C),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profilaktyką chorób przenoszonych drogą płciową,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propagowaniem zasad higieny osobistej,</a:t>
            </a:r>
          </a:p>
          <a:p>
            <a:pPr marL="342900" lvl="0" indent="-342900">
              <a:lnSpc>
                <a:spcPct val="9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pl-PL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uświadamianiem zagrożeń zdrowotnych wynikających z nadmiernej ekspozycji na promieniowanie UV.</a:t>
            </a:r>
          </a:p>
          <a:p>
            <a:pPr marL="0" indent="0">
              <a:lnSpc>
                <a:spcPct val="90000"/>
              </a:lnSpc>
              <a:buNone/>
            </a:pP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28347025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3DC553A7-713D-4133-B393-5017EA4F2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8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13632CC-24DD-4814-997F-32C40DDC0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7101" y="95090"/>
            <a:ext cx="5397472" cy="1202891"/>
          </a:xfrm>
        </p:spPr>
        <p:txBody>
          <a:bodyPr>
            <a:normAutofit/>
          </a:bodyPr>
          <a:lstStyle/>
          <a:p>
            <a:pPr algn="ctr"/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PODSUMOWując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Obraz 4" descr="Obraz zawierający tekst, kula bilardowa&#10;&#10;Opis wygenerowany automatycznie">
            <a:extLst>
              <a:ext uri="{FF2B5EF4-FFF2-40B4-BE49-F238E27FC236}">
                <a16:creationId xmlns:a16="http://schemas.microsoft.com/office/drawing/2014/main" id="{738BFAED-36B3-46DF-9276-CEA608689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87" y="2183662"/>
            <a:ext cx="4098941" cy="249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F90725-D7AF-4903-B672-EE5936F14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101" y="1393070"/>
            <a:ext cx="4784412" cy="51890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Rok 2020  był dla działalności Państwowej Inspekcji Sanitarnej rokiem wyzwań, zmian i nowych rozwiązań … rokiem pod hasłem „COVID-19”. Działalność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nadzorowa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uległa czasowemu ograniczeniu do działań niezbędnych związanych z zagrożeniem życia i/lub zdrowia człowieka. Praca w stacji ukierunkowana była na działania związane                             z „nabierającą tempa” pandemią COVID-19.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Dokładnie rok temu (4 marca 2020 r.) potwierdzono w Polsce pierwszy przypadek zakażenia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koronawirusem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SARS-CoV-2. Od tego czasu według informacji publicznej na dzień 4 marca 2021 r. w Polsce odnotowano ponad 1,7 miliona zakażeń, a 44 360 osób przegrało walkę z COVID-19…. </a:t>
            </a:r>
          </a:p>
          <a:p>
            <a:pPr marL="0" indent="0">
              <a:lnSpc>
                <a:spcPct val="90000"/>
              </a:lnSpc>
              <a:buNone/>
            </a:pP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900" dirty="0"/>
          </a:p>
          <a:p>
            <a:pPr marL="0" indent="0">
              <a:lnSpc>
                <a:spcPct val="90000"/>
              </a:lnSpc>
              <a:buNone/>
            </a:pPr>
            <a:endParaRPr lang="pl-PL" sz="1900" dirty="0"/>
          </a:p>
        </p:txBody>
      </p:sp>
    </p:spTree>
    <p:extLst>
      <p:ext uri="{BB962C8B-B14F-4D97-AF65-F5344CB8AC3E}">
        <p14:creationId xmlns:p14="http://schemas.microsoft.com/office/powerpoint/2010/main" val="16600152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CA7196-CAF1-4234-8849-E335F0BC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C3535-4FB5-4E5B-BDFE-FA61877AF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600" y="0"/>
            <a:ext cx="4724400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ymbol zastępczy zawartości 8" descr="Obraz zawierający rękawiczki, rozmyty&#10;&#10;Opis wygenerowany automatycznie">
            <a:extLst>
              <a:ext uri="{FF2B5EF4-FFF2-40B4-BE49-F238E27FC236}">
                <a16:creationId xmlns:a16="http://schemas.microsoft.com/office/drawing/2014/main" id="{BDE90998-EDA0-444A-A202-3121C6F66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79" y="2040705"/>
            <a:ext cx="6096000" cy="38862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C9510EC-61F8-42A2-89EC-195A2588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721" y="1033895"/>
            <a:ext cx="4076699" cy="54388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0" indent="0" algn="ctr">
              <a:buNone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uwagę!</a:t>
            </a:r>
          </a:p>
          <a:p>
            <a:pPr marL="0" indent="0"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</a:p>
          <a:p>
            <a:pPr marL="0" indent="0">
              <a:buNone/>
            </a:pPr>
            <a:endParaRPr lang="pl-PL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Państwowy Powiatowy                    </a:t>
            </a:r>
          </a:p>
          <a:p>
            <a:pPr marL="0" indent="0">
              <a:buNone/>
            </a:pPr>
            <a:r>
              <a:rPr lang="pl-PL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Inspektor Sanitarny              </a:t>
            </a:r>
          </a:p>
          <a:p>
            <a:pPr marL="0" indent="0">
              <a:buNone/>
            </a:pPr>
            <a:r>
              <a:rPr lang="pl-PL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w Gołdapi </a:t>
            </a:r>
          </a:p>
          <a:p>
            <a:pPr marL="0" indent="0">
              <a:buNone/>
            </a:pPr>
            <a:r>
              <a:rPr lang="pl-PL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pl-PL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 inż. Grażyna Mentel</a:t>
            </a:r>
            <a:endParaRPr lang="en-US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AB50E0D-7B4B-44E6-9021-852B1439B1B3}"/>
              </a:ext>
            </a:extLst>
          </p:cNvPr>
          <p:cNvSpPr txBox="1"/>
          <p:nvPr/>
        </p:nvSpPr>
        <p:spPr>
          <a:xfrm>
            <a:off x="806778" y="726119"/>
            <a:ext cx="62618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 dbajmy o siebie i swoich bliskich i stosujmy się do zaleceń DDMA.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58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EBD63AD-33A9-4D22-9A5B-438B663EC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AD9CC4-644A-42E5-A6A6-082517FA6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8" y="0"/>
            <a:ext cx="6096001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544C33-4508-444E-BE7F-5AC1B0D09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510494"/>
            <a:ext cx="4741045" cy="1022884"/>
          </a:xfrm>
        </p:spPr>
        <p:txBody>
          <a:bodyPr>
            <a:normAutofit/>
          </a:bodyPr>
          <a:lstStyle/>
          <a:p>
            <a:pPr algn="ctr"/>
            <a:r>
              <a:rPr lang="pl-PL" sz="3000"/>
              <a:t>ZAPOBIEGAWCZY NADZÓR SANITARNY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D63003E-C5BC-4D56-B3FB-88E04B8B50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0" r="24608" b="2"/>
          <a:stretch/>
        </p:blipFill>
        <p:spPr>
          <a:xfrm>
            <a:off x="685801" y="685800"/>
            <a:ext cx="47244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E7C6FF-8517-4E0F-8193-7EFE24868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170" y="1817153"/>
            <a:ext cx="4821675" cy="447145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Strategiczna ocena oddziaływania na środowisko 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b="1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uzgodnienia zakresu i stopnia szczegółowości informacji wymaganych w prognozie oddziaływania na środowisko  wpłynął 1  wniosek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który został rozpatrzony pozytywnie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Wydano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opinię sanitarną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uzgodnienia projektu miejscowego  planu zagospodarowania przestrzennego wraz z prognozą oddziaływania na środowisko wpłynęły 2 wnioski, które zostały rozpatrzone pozytywnie.                                     Wydano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opinie sanitarne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sprawie zaopiniowania  projektu  studium uwarunkowań i kierunków zagospodarowania przestrzennego gminy nie wpłynął żaden wniosek.</a:t>
            </a:r>
          </a:p>
        </p:txBody>
      </p:sp>
    </p:spTree>
    <p:extLst>
      <p:ext uri="{BB962C8B-B14F-4D97-AF65-F5344CB8AC3E}">
        <p14:creationId xmlns:p14="http://schemas.microsoft.com/office/powerpoint/2010/main" val="2764625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32546713-DF96-41B2-8180-3EEC5B802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794E3E-966D-43D0-B426-D33988B92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74676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6A5FD4-B9EA-455B-B29F-CA2AEC94C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28" y="511126"/>
            <a:ext cx="6083272" cy="1031634"/>
          </a:xfrm>
        </p:spPr>
        <p:txBody>
          <a:bodyPr>
            <a:normAutofit/>
          </a:bodyPr>
          <a:lstStyle/>
          <a:p>
            <a:pPr algn="ctr"/>
            <a:r>
              <a:rPr lang="pl-PL"/>
              <a:t>ZAPOBIEGAWCZY NADZÓR SANITARNY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0A2B8C-DFFC-4EE2-979D-4388CED8C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29287"/>
            <a:ext cx="5920482" cy="49105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Oceny oddziaływania przedsięwzięcia na środowisko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sprawach wydania opinii co do przeprowadzenia oceny oddziaływania przedsięwzięcia na środowisko, a w przypadku stwierdzenia tej potrzeby – co do zakresu raportu o oddziaływaniu przedsięwzięcia na środowisko oraz w sprawie uzgodnienia warunków realizacji przedsięwzięcia przed wydaniem decyzji                     o środowiskowych uwarunkowaniach wpłynęło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26 wniosków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                 na 3 wnioski dotyczące ponownego zajęcia stanowiska                              w rozpatrywanych sprawach, udzielono odpowiedzi pismem, podtrzymując wydaną opinię sanitarną.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Ogółem wydano 23</a:t>
            </a:r>
            <a:r>
              <a:rPr lang="pl-PL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opinie sanitarne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w tym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 opinii sanitarnych w których nie stwierdzono konieczności przeprowadzenia oceny oddziaływania przedsięwzięcia na środowisko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jednocześnie wskazując konieczność uwzględnienia w decyzji środowiskowej uwarunkowań zaleceń.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Stwierdzono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potrzebę przeprowadzenia oceny oddziaływania na środowisko i określono zakres rapor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 dla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  przedsięwzięć.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pl-PL" sz="15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8A587D1-667F-4A0B-ABBC-E1E1DF20EE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2" r="19039" b="-2"/>
          <a:stretch/>
        </p:blipFill>
        <p:spPr>
          <a:xfrm>
            <a:off x="8400362" y="685800"/>
            <a:ext cx="2871604" cy="258506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DA9720B-AB1C-4584-87BF-6D82400F3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3895" b="-5"/>
          <a:stretch/>
        </p:blipFill>
        <p:spPr>
          <a:xfrm>
            <a:off x="8430661" y="3587131"/>
            <a:ext cx="2811005" cy="25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97322"/>
      </p:ext>
    </p:extLst>
  </p:cSld>
  <p:clrMapOvr>
    <a:masterClrMapping/>
  </p:clrMapOvr>
</p:sld>
</file>

<file path=ppt/theme/theme1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6076</Words>
  <Application>Microsoft Office PowerPoint</Application>
  <PresentationFormat>Panoramiczny</PresentationFormat>
  <Paragraphs>436</Paragraphs>
  <Slides>74</Slides>
  <Notes>4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74</vt:i4>
      </vt:variant>
    </vt:vector>
  </HeadingPairs>
  <TitlesOfParts>
    <vt:vector size="83" baseType="lpstr">
      <vt:lpstr>Arial</vt:lpstr>
      <vt:lpstr>Calibri</vt:lpstr>
      <vt:lpstr>Gill Sans MT</vt:lpstr>
      <vt:lpstr>Goudy Old Style</vt:lpstr>
      <vt:lpstr>Symbol</vt:lpstr>
      <vt:lpstr>Times New Roman</vt:lpstr>
      <vt:lpstr>Wingdings</vt:lpstr>
      <vt:lpstr>ClassicFrameVTI</vt:lpstr>
      <vt:lpstr>Chart</vt:lpstr>
      <vt:lpstr>STAN SANIATRNY POWIATU GOŁDAPSKIEGO </vt:lpstr>
      <vt:lpstr>Powiatowa stacja sanitarno-epidemiologiczna w gołdapi</vt:lpstr>
      <vt:lpstr>CEL DZIAŁALNOŚCI POWIATOWEJ STACJI SANITARNO-EPIDEMIOLOGICZNEJ W GOŁDAPI</vt:lpstr>
      <vt:lpstr>Struktura organizacyjna  powiatowej stacji sanitarno-epidemiologicznej w Gołdapi </vt:lpstr>
      <vt:lpstr>REALIZACJA DZIAŁALNOŚCI KONTROLNEJ PSSE w Gołdapi</vt:lpstr>
      <vt:lpstr>ZAPOBIEGAWCZY NADZÓR SANITARNY</vt:lpstr>
      <vt:lpstr>ZAPOBIEGAWCZY NADZÓR SANITARNY</vt:lpstr>
      <vt:lpstr>ZAPOBIEGAWCZY NADZÓR SANITARNY</vt:lpstr>
      <vt:lpstr>ZAPOBIEGAWCZY NADZÓR SANITARNY</vt:lpstr>
      <vt:lpstr>ZAPOBIEGAWCZY NADZÓR SANITARNY</vt:lpstr>
      <vt:lpstr>ZAPOBIEGAWCZY NADZÓR SANITARNY</vt:lpstr>
      <vt:lpstr>ZAPOBIEGAWCZY NADZÓR SANITARNY</vt:lpstr>
      <vt:lpstr>HIGIENA KOMUNALNA</vt:lpstr>
      <vt:lpstr>HIGIENA KOMUNALNA</vt:lpstr>
      <vt:lpstr>HIGIENA KOMUNALNA</vt:lpstr>
      <vt:lpstr>HIGIENA KOMUNALNA</vt:lpstr>
      <vt:lpstr>HIGIENA KOMUNALNA</vt:lpstr>
      <vt:lpstr>HIGIENA KOMUNALNA</vt:lpstr>
      <vt:lpstr>HIGIENA KOMUNALNA</vt:lpstr>
      <vt:lpstr>HIGIENA KOMUNALNA</vt:lpstr>
      <vt:lpstr>HIGIENA KOMUNALNA</vt:lpstr>
      <vt:lpstr>epidemiologia</vt:lpstr>
      <vt:lpstr>epidemiologia </vt:lpstr>
      <vt:lpstr>epidemiologia  </vt:lpstr>
      <vt:lpstr>epidemiologia</vt:lpstr>
      <vt:lpstr> epidemiologia  </vt:lpstr>
      <vt:lpstr> epidemiologia  </vt:lpstr>
      <vt:lpstr>epidemiologia  </vt:lpstr>
      <vt:lpstr>epidemiologia  </vt:lpstr>
      <vt:lpstr> epidemiologia  </vt:lpstr>
      <vt:lpstr>epidemiologia  </vt:lpstr>
      <vt:lpstr> epidemiologia  </vt:lpstr>
      <vt:lpstr> epidemiologia  </vt:lpstr>
      <vt:lpstr>HIGIENa ŻYWNOŚCI, ŻYWIENIA    I PRZEDMIOTÓW UŻYTKU</vt:lpstr>
      <vt:lpstr>HIGIENa ŻYWNOŚCI, ŻYWIENIA    I PRZEDMIOTÓW UŻYTKU 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ŻYWNOŚCI, ŻYWIENIA    I PRZEDMIOTÓW UŻYTKU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HiGIENa PRACY</vt:lpstr>
      <vt:lpstr>HIGIENY DZIECI  I MŁODZIEŻY</vt:lpstr>
      <vt:lpstr>HIGIENY DZIECI  I MŁODZIEŻY</vt:lpstr>
      <vt:lpstr>HIGIENY DZIECI  I MŁODZIEŻY</vt:lpstr>
      <vt:lpstr>HIGIENY DZIECI  I MŁODZIEŻY</vt:lpstr>
      <vt:lpstr>współpraca</vt:lpstr>
      <vt:lpstr>PROMOCJA ZDROWIA  I OŚWIATA ZDROWOTNA</vt:lpstr>
      <vt:lpstr>PROMOCJA ZDROWIA  I OŚWIATA ZDROWOTNA</vt:lpstr>
      <vt:lpstr>PROMOCJA ZDROWIA  I OŚWIATA ZDROWOTNA</vt:lpstr>
      <vt:lpstr>PROMOCJA ZDROWIA  I OŚWIATA ZDROWOTNA</vt:lpstr>
      <vt:lpstr>PROMOCJA ZDROWIA  I OŚWIATA ZDROWOTNA</vt:lpstr>
      <vt:lpstr>PROMOCJA ZDROWIA  I OŚWIATA ZDROWOTNA</vt:lpstr>
      <vt:lpstr>PROMOCJA ZDROWIA  I OŚWIATA ZDROWOTNA</vt:lpstr>
      <vt:lpstr>PODSUMOWując…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 SANIATRNY POWIATU GOŁDAPSKIEGO 2020 rok</dc:title>
  <dc:creator>Judyta Ruszewska</dc:creator>
  <cp:lastModifiedBy>Judyta Ruszewska</cp:lastModifiedBy>
  <cp:revision>117</cp:revision>
  <dcterms:created xsi:type="dcterms:W3CDTF">2021-02-22T10:54:44Z</dcterms:created>
  <dcterms:modified xsi:type="dcterms:W3CDTF">2021-03-05T08:10:53Z</dcterms:modified>
</cp:coreProperties>
</file>