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9"/>
  </p:notesMasterIdLst>
  <p:handoutMasterIdLst>
    <p:handoutMasterId r:id="rId10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88163" cy="100187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62" autoAdjust="0"/>
    <p:restoredTop sz="90929"/>
  </p:normalViewPr>
  <p:slideViewPr>
    <p:cSldViewPr>
      <p:cViewPr varScale="1">
        <p:scale>
          <a:sx n="83" d="100"/>
          <a:sy n="83" d="100"/>
        </p:scale>
        <p:origin x="-9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0935"/>
          </a:xfrm>
          <a:prstGeom prst="rect">
            <a:avLst/>
          </a:prstGeom>
        </p:spPr>
        <p:txBody>
          <a:bodyPr vert="horz" lIns="96588" tIns="48293" rIns="96588" bIns="4829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1" cy="500935"/>
          </a:xfrm>
          <a:prstGeom prst="rect">
            <a:avLst/>
          </a:prstGeom>
        </p:spPr>
        <p:txBody>
          <a:bodyPr vert="horz" lIns="96588" tIns="48293" rIns="96588" bIns="48293" rtlCol="0"/>
          <a:lstStyle>
            <a:lvl1pPr algn="r">
              <a:defRPr sz="1300"/>
            </a:lvl1pPr>
          </a:lstStyle>
          <a:p>
            <a:fld id="{9146B8D7-FAB0-4B52-87A3-1607B95A90E3}" type="datetimeFigureOut">
              <a:rPr lang="pl-PL" smtClean="0"/>
              <a:t>2021-04-19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516040"/>
            <a:ext cx="2984871" cy="500935"/>
          </a:xfrm>
          <a:prstGeom prst="rect">
            <a:avLst/>
          </a:prstGeom>
        </p:spPr>
        <p:txBody>
          <a:bodyPr vert="horz" lIns="96588" tIns="48293" rIns="96588" bIns="4829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1698" y="9516040"/>
            <a:ext cx="2984871" cy="500935"/>
          </a:xfrm>
          <a:prstGeom prst="rect">
            <a:avLst/>
          </a:prstGeom>
        </p:spPr>
        <p:txBody>
          <a:bodyPr vert="horz" lIns="96588" tIns="48293" rIns="96588" bIns="48293" rtlCol="0" anchor="b"/>
          <a:lstStyle>
            <a:lvl1pPr algn="r">
              <a:defRPr sz="1300"/>
            </a:lvl1pPr>
          </a:lstStyle>
          <a:p>
            <a:fld id="{86ACC611-DB09-44D3-9642-AAFDA00EE4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86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501" cy="501491"/>
          </a:xfrm>
          <a:prstGeom prst="rect">
            <a:avLst/>
          </a:prstGeom>
        </p:spPr>
        <p:txBody>
          <a:bodyPr vert="horz" lIns="91404" tIns="45703" rIns="91404" bIns="4570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2076" y="1"/>
            <a:ext cx="2984501" cy="501491"/>
          </a:xfrm>
          <a:prstGeom prst="rect">
            <a:avLst/>
          </a:prstGeom>
        </p:spPr>
        <p:txBody>
          <a:bodyPr vert="horz" lIns="91404" tIns="45703" rIns="91404" bIns="45703" rtlCol="0"/>
          <a:lstStyle>
            <a:lvl1pPr algn="r">
              <a:defRPr sz="1200"/>
            </a:lvl1pPr>
          </a:lstStyle>
          <a:p>
            <a:fld id="{4501394E-7E7C-4563-B492-1C3E339A7F6B}" type="datetimeFigureOut">
              <a:rPr lang="pl-PL" smtClean="0"/>
              <a:t>2021-04-19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3" rIns="91404" bIns="4570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6" y="4821299"/>
            <a:ext cx="5510213" cy="3945275"/>
          </a:xfrm>
          <a:prstGeom prst="rect">
            <a:avLst/>
          </a:prstGeom>
        </p:spPr>
        <p:txBody>
          <a:bodyPr vert="horz" lIns="91404" tIns="45703" rIns="91404" bIns="45703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517223"/>
            <a:ext cx="2984501" cy="501491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2076" y="9517223"/>
            <a:ext cx="2984501" cy="501491"/>
          </a:xfrm>
          <a:prstGeom prst="rect">
            <a:avLst/>
          </a:prstGeom>
        </p:spPr>
        <p:txBody>
          <a:bodyPr vert="horz" lIns="91404" tIns="45703" rIns="91404" bIns="45703" rtlCol="0" anchor="b"/>
          <a:lstStyle>
            <a:lvl1pPr algn="r">
              <a:defRPr sz="1200"/>
            </a:lvl1pPr>
          </a:lstStyle>
          <a:p>
            <a:fld id="{2F348E30-989C-4ACD-B838-64C8B1938C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77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8E30-989C-4ACD-B838-64C8B1938C5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534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8E30-989C-4ACD-B838-64C8B1938C5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271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8E30-989C-4ACD-B838-64C8B1938C5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242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8E30-989C-4ACD-B838-64C8B1938C5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643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E9DB-F58D-4759-A5F8-9EA0CBD976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59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673D-D6D4-40C5-BB0E-5DB76E1B61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963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AF2-034F-422B-8D6E-874B17F213C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62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253E-5434-4498-B741-807FA2B34E0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12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14EE-A8E7-4A27-A618-E92FE89B0E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0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C782-3F83-495B-99A5-FAB2FB9D104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24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3F77-913C-4E99-A9AE-CD951F95B1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66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BCE3-76ED-4071-9275-DB9F33E6ABE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89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5AC2-AC5F-484B-8498-96B11E02C3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86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0F5-A466-47DC-B652-D9BD924F95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68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7E92-B6DF-4DF1-A3F7-F31A98F7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31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29DF38E4-17BB-40EF-9A5D-0410528F4E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56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" y="1553890"/>
            <a:ext cx="9144000" cy="5271964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980" y="476672"/>
            <a:ext cx="91390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Rozwiązywania Problemów Społecznych – sprawozdanie za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2020r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323528" y="245950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/>
          </a:p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Przyjęta na lata 2014-2020 Uchwałą Nr XLVII/291/2014 Rady Powiatu w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Gołdapi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dnia 24 kwietnia 2014r. </a:t>
            </a:r>
          </a:p>
        </p:txBody>
      </p:sp>
    </p:spTree>
    <p:extLst>
      <p:ext uri="{BB962C8B-B14F-4D97-AF65-F5344CB8AC3E}">
        <p14:creationId xmlns:p14="http://schemas.microsoft.com/office/powerpoint/2010/main" val="3053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91202"/>
            <a:ext cx="6343650" cy="36576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93551" y="836712"/>
            <a:ext cx="87709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ClrTx/>
              <a:buNone/>
            </a:pP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Cel główny: Zapewnienie mieszkańcom równych szans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             do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pełnego uczestnictwa i rozwoju w życiu społecznym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.</a:t>
            </a:r>
          </a:p>
          <a:p>
            <a:pPr marL="0" indent="0" algn="ctr">
              <a:buClrTx/>
              <a:buNone/>
            </a:pP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0" indent="0">
              <a:buClrTx/>
              <a:buNone/>
            </a:pPr>
            <a:r>
              <a:rPr lang="pl-PL" dirty="0">
                <a:latin typeface="Baskerville Old Face" pitchFamily="18" charset="0"/>
              </a:rPr>
              <a:t>Cele szczegółowe</a:t>
            </a:r>
            <a:r>
              <a:rPr lang="pl-PL" dirty="0" smtClean="0">
                <a:latin typeface="Baskerville Old Face" pitchFamily="18" charset="0"/>
              </a:rPr>
              <a:t>:</a:t>
            </a:r>
          </a:p>
          <a:p>
            <a:pPr marL="0" indent="0">
              <a:buClrTx/>
              <a:buNone/>
            </a:pPr>
            <a:endParaRPr lang="pl-PL" sz="1400" dirty="0">
              <a:latin typeface="Baskerville Old Face" pitchFamily="18" charset="0"/>
            </a:endParaRP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Wspieranie rodziny w prawidłowym funkcjonowaniu</a:t>
            </a: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Wspieranie aktywności zawodowej</a:t>
            </a: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Aktywizacja zawodowa i społeczna osób niepełnosprawnych</a:t>
            </a: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Przeciwdziałanie wykluczeniu społecznemu (osób uzależnionych, starszych, niepełnosprawnych, ofiar przemocy domowej)</a:t>
            </a: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Podniesienie poziomu bezpieczeństwa w powiecie</a:t>
            </a:r>
          </a:p>
        </p:txBody>
      </p:sp>
    </p:spTree>
    <p:extLst>
      <p:ext uri="{BB962C8B-B14F-4D97-AF65-F5344CB8AC3E}">
        <p14:creationId xmlns:p14="http://schemas.microsoft.com/office/powerpoint/2010/main" val="33809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179" y="3200400"/>
            <a:ext cx="6343650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51520" y="188640"/>
            <a:ext cx="87129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Wspieranie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rodziny w prawidłowym </a:t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funkcjonowaniu</a:t>
            </a:r>
            <a:endParaRPr lang="pl-PL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51520" y="1772816"/>
            <a:ext cx="8712968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Liczba </a:t>
            </a:r>
            <a:r>
              <a:rPr lang="pl-PL" sz="1800" dirty="0" smtClean="0"/>
              <a:t>asystentów rodziny w powiecie – 3</a:t>
            </a:r>
            <a:endParaRPr lang="pl-PL" sz="1800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Liczba </a:t>
            </a:r>
            <a:r>
              <a:rPr lang="pl-PL" sz="1800" dirty="0" smtClean="0"/>
              <a:t>rodzin objętych wsparciem asystenta rodziny w powiecie </a:t>
            </a:r>
            <a:r>
              <a:rPr lang="pl-PL" sz="1800" dirty="0" smtClean="0"/>
              <a:t>– 32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 smtClean="0"/>
              <a:t>Liczba </a:t>
            </a:r>
            <a:r>
              <a:rPr lang="pl-PL" sz="1800" dirty="0" smtClean="0"/>
              <a:t>rodzin, które powinny być objęte pomocą asystenta ale z różnych przyczyn nie są </a:t>
            </a:r>
            <a:r>
              <a:rPr lang="pl-PL" sz="1800" dirty="0" smtClean="0"/>
              <a:t>–15 </a:t>
            </a:r>
            <a:r>
              <a:rPr lang="pl-PL" sz="1800" dirty="0" smtClean="0"/>
              <a:t>(brak </a:t>
            </a:r>
            <a:r>
              <a:rPr lang="pl-PL" sz="1800" dirty="0" smtClean="0"/>
              <a:t>asystenta, </a:t>
            </a:r>
            <a:r>
              <a:rPr lang="pl-PL" sz="1800" dirty="0" smtClean="0"/>
              <a:t>gm. Dubeninki. )</a:t>
            </a:r>
            <a:endParaRPr lang="pl-PL" sz="1800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Liczba </a:t>
            </a:r>
            <a:r>
              <a:rPr lang="pl-PL" sz="1800" dirty="0" smtClean="0"/>
              <a:t>godzin udzielonego poradnictwa  </a:t>
            </a:r>
            <a:r>
              <a:rPr lang="pl-PL" sz="1800" b="1" dirty="0" smtClean="0"/>
              <a:t>psychologicznego</a:t>
            </a:r>
            <a:r>
              <a:rPr lang="pl-PL" sz="1800" dirty="0" smtClean="0"/>
              <a:t> – Gołdap: </a:t>
            </a:r>
            <a:r>
              <a:rPr lang="pl-PL" sz="1800" dirty="0" smtClean="0"/>
              <a:t>488</a:t>
            </a:r>
            <a:r>
              <a:rPr lang="pl-PL" sz="1800" dirty="0" smtClean="0"/>
              <a:t>,  </a:t>
            </a:r>
            <a:r>
              <a:rPr lang="pl-PL" sz="1800" dirty="0" smtClean="0"/>
              <a:t>Banie </a:t>
            </a:r>
            <a:r>
              <a:rPr lang="pl-PL" sz="1800" dirty="0" smtClean="0"/>
              <a:t>Mazurskie: 50/</a:t>
            </a:r>
            <a:r>
              <a:rPr lang="pl-PL" sz="1800" b="1" dirty="0" smtClean="0"/>
              <a:t>Banie </a:t>
            </a:r>
            <a:r>
              <a:rPr lang="pl-PL" sz="1800" b="1" dirty="0" err="1" smtClean="0"/>
              <a:t>Maz</a:t>
            </a:r>
            <a:r>
              <a:rPr lang="pl-PL" sz="1800" dirty="0" smtClean="0"/>
              <a:t>: prawne:  </a:t>
            </a:r>
            <a:r>
              <a:rPr lang="pl-PL" sz="1800" dirty="0" smtClean="0"/>
              <a:t>60</a:t>
            </a:r>
            <a:r>
              <a:rPr lang="pl-PL" sz="1800" dirty="0" smtClean="0"/>
              <a:t>, terapeuta uzależnień: </a:t>
            </a:r>
            <a:r>
              <a:rPr lang="pl-PL" sz="1800" dirty="0" smtClean="0"/>
              <a:t>50</a:t>
            </a:r>
            <a:r>
              <a:rPr lang="pl-PL" sz="1800" dirty="0" smtClean="0"/>
              <a:t>, </a:t>
            </a:r>
            <a:r>
              <a:rPr lang="pl-PL" sz="1800" dirty="0" smtClean="0"/>
              <a:t>prawnik </a:t>
            </a:r>
            <a:r>
              <a:rPr lang="pl-PL" sz="1800" b="1" dirty="0" smtClean="0"/>
              <a:t>PCPR</a:t>
            </a:r>
            <a:r>
              <a:rPr lang="pl-PL" sz="1800" dirty="0" smtClean="0"/>
              <a:t> – 48 </a:t>
            </a:r>
            <a:r>
              <a:rPr lang="pl-PL" sz="1800" dirty="0" smtClean="0"/>
              <a:t>godz</a:t>
            </a:r>
            <a:r>
              <a:rPr lang="pl-PL" sz="1800" dirty="0" smtClean="0"/>
              <a:t>.</a:t>
            </a:r>
            <a:endParaRPr lang="pl-PL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168283"/>
            <a:ext cx="6343650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07504" y="1629580"/>
            <a:ext cx="8824453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100" dirty="0" smtClean="0"/>
              <a:t>Powiatowy Urząd Pracy w Gołdapi realizował działania na rzecz aktywności zawodowej mieszkańców powiatu </a:t>
            </a:r>
            <a:r>
              <a:rPr lang="pl-PL" sz="2100" dirty="0" err="1" smtClean="0"/>
              <a:t>tj</a:t>
            </a:r>
            <a:r>
              <a:rPr lang="pl-PL" sz="2100" dirty="0" smtClean="0"/>
              <a:t>:</a:t>
            </a:r>
          </a:p>
          <a:p>
            <a:endParaRPr lang="pl-PL" sz="2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 smtClean="0"/>
              <a:t>Szkolił bezrobotnych </a:t>
            </a:r>
            <a:endParaRPr lang="pl-PL" sz="21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 smtClean="0"/>
              <a:t>Przyznawał dotacje </a:t>
            </a:r>
            <a:r>
              <a:rPr lang="pl-PL" sz="2100" dirty="0" smtClean="0"/>
              <a:t> </a:t>
            </a:r>
            <a:r>
              <a:rPr lang="pl-PL" sz="2100" dirty="0"/>
              <a:t>na rozpoczęcie działalności </a:t>
            </a:r>
            <a:r>
              <a:rPr lang="pl-PL" sz="2100" dirty="0" smtClean="0"/>
              <a:t>gospodarczej</a:t>
            </a:r>
            <a:endParaRPr lang="pl-PL" sz="21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Wspierał pracodawców poprzez: </a:t>
            </a:r>
            <a:endParaRPr lang="pl-PL" sz="2000" dirty="0" smtClean="0"/>
          </a:p>
          <a:p>
            <a:r>
              <a:rPr lang="pl-PL" sz="2000" dirty="0" smtClean="0"/>
              <a:t>prace interwencyjne, bon na zasiedlenie, roboty publiczne, doposażenie stanowiska pracy, zwrot części kosztów poniesionych na wynagrodzenia i składki osób do 30r. </a:t>
            </a:r>
            <a:endParaRPr lang="pl-PL" sz="2000" b="1" dirty="0" smtClean="0"/>
          </a:p>
        </p:txBody>
      </p:sp>
      <p:sp>
        <p:nvSpPr>
          <p:cNvPr id="4" name="Prostokąt 3"/>
          <p:cNvSpPr/>
          <p:nvPr/>
        </p:nvSpPr>
        <p:spPr>
          <a:xfrm>
            <a:off x="363005" y="476672"/>
            <a:ext cx="831345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II. Wspieranie aktywności zawodowej</a:t>
            </a:r>
          </a:p>
        </p:txBody>
      </p:sp>
    </p:spTree>
    <p:extLst>
      <p:ext uri="{BB962C8B-B14F-4D97-AF65-F5344CB8AC3E}">
        <p14:creationId xmlns:p14="http://schemas.microsoft.com/office/powerpoint/2010/main" val="23195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96418"/>
            <a:ext cx="6343650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23528" y="26064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Aktywizacja zawodowa i społeczna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osób niepełnosprawnych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13703" y="1628800"/>
            <a:ext cx="8856984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przeszkolonych osób niepełnosprawnych – </a:t>
            </a:r>
            <a:r>
              <a:rPr lang="pl-PL" dirty="0" smtClean="0"/>
              <a:t>0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dotacji na rozpoczęcie działalności gospodarczej os. niep</a:t>
            </a:r>
            <a:r>
              <a:rPr lang="pl-PL" dirty="0" smtClean="0"/>
              <a:t>.-0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Liczba </a:t>
            </a:r>
            <a:r>
              <a:rPr lang="pl-PL" dirty="0"/>
              <a:t>przyznanych dotacji na utworzenie miejsca pracy  os. niepełnosprawnej </a:t>
            </a:r>
            <a:r>
              <a:rPr lang="pl-PL" dirty="0" smtClean="0"/>
              <a:t>– </a:t>
            </a:r>
            <a:r>
              <a:rPr lang="pl-PL" dirty="0" smtClean="0"/>
              <a:t>0</a:t>
            </a:r>
            <a:endParaRPr lang="pl-PL" dirty="0" smtClean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Liczba zatrudnionych osób niepełnosprawnych- </a:t>
            </a:r>
            <a:r>
              <a:rPr lang="pl-PL" dirty="0" smtClean="0"/>
              <a:t>1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Liczba </a:t>
            </a:r>
            <a:r>
              <a:rPr lang="pl-PL" dirty="0"/>
              <a:t>zrealizowanych umów na likwidację barier (w komunikowaniu się, technicznych, architektonicznych) </a:t>
            </a:r>
            <a:r>
              <a:rPr lang="pl-PL" dirty="0" smtClean="0"/>
              <a:t>–34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osób biorących udział w działaniach zorganizowanych ze środków na sport, kulturę i turystykę niepełnosprawnych – </a:t>
            </a:r>
            <a:r>
              <a:rPr lang="pl-PL" dirty="0" smtClean="0"/>
              <a:t>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14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166614"/>
            <a:ext cx="6343650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15516" y="188640"/>
            <a:ext cx="867696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Przeciwdziałanie wykluczeniu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społecznemu (osób uzależnionych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starszych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niepełnosprawnych, ofiar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przemocy 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domowej.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5516" y="2852936"/>
            <a:ext cx="85724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 smtClean="0"/>
              <a:t>Samorządy gminne oraz powiatowy organizują szereg wydarzeń skierowanych do w/w grup osób np. </a:t>
            </a:r>
            <a:r>
              <a:rPr lang="pl-PL" dirty="0" smtClean="0"/>
              <a:t>debaty</a:t>
            </a:r>
            <a:r>
              <a:rPr lang="pl-PL" dirty="0" smtClean="0"/>
              <a:t>, rodzinny rajd rowerowy, festyny, spotkania z seniorami, więcej ruchu więcej zdrowia</a:t>
            </a:r>
            <a:r>
              <a:rPr lang="pl-PL" dirty="0" smtClean="0"/>
              <a:t>, </a:t>
            </a:r>
            <a:r>
              <a:rPr lang="pl-PL" dirty="0" smtClean="0"/>
              <a:t>noc świętojańska nad </a:t>
            </a:r>
            <a:r>
              <a:rPr lang="pl-PL" dirty="0" err="1"/>
              <a:t>B</a:t>
            </a:r>
            <a:r>
              <a:rPr lang="pl-PL" dirty="0" err="1" smtClean="0"/>
              <a:t>ludzianką</a:t>
            </a:r>
            <a:r>
              <a:rPr lang="pl-PL" dirty="0" smtClean="0"/>
              <a:t> </a:t>
            </a:r>
            <a:r>
              <a:rPr lang="pl-PL" dirty="0" smtClean="0"/>
              <a:t>itp., które w 2020r. w większości były zaniechane ze względu na zagrożenie epidemiologiczne.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178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136795"/>
            <a:ext cx="6352383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14400" y="260648"/>
            <a:ext cx="856895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V. Podniesienie poziomu bezpieczeństwa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w 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powiecie</a:t>
            </a:r>
          </a:p>
        </p:txBody>
      </p:sp>
      <p:sp>
        <p:nvSpPr>
          <p:cNvPr id="4" name="Prostokąt 3"/>
          <p:cNvSpPr/>
          <p:nvPr/>
        </p:nvSpPr>
        <p:spPr>
          <a:xfrm>
            <a:off x="827584" y="1556792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Projekty </a:t>
            </a:r>
            <a:r>
              <a:rPr lang="pl-PL" sz="2000" dirty="0" smtClean="0"/>
              <a:t>profilaktyczne realizowane przez wszystkie </a:t>
            </a:r>
            <a:r>
              <a:rPr lang="pl-PL" sz="2000" dirty="0" smtClean="0"/>
              <a:t>szkoły, warsztaty </a:t>
            </a:r>
            <a:r>
              <a:rPr lang="pl-PL" sz="2000" dirty="0" smtClean="0"/>
              <a:t>nt. przeciwdziałania uzależnieniom,  </a:t>
            </a:r>
            <a:r>
              <a:rPr lang="pl-PL" sz="2000" dirty="0" smtClean="0"/>
              <a:t>konkursy, które jednak w 2020 r. realizowane były w ograniczony sposób ze względu na epidemię.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 Program </a:t>
            </a:r>
            <a:r>
              <a:rPr lang="pl-PL" sz="2000" dirty="0" smtClean="0"/>
              <a:t>korekcyjno – edukacyjny dla osób stosujących przemoc                  w </a:t>
            </a:r>
            <a:r>
              <a:rPr lang="pl-PL" sz="2000" dirty="0" smtClean="0"/>
              <a:t>rodzinie.</a:t>
            </a:r>
            <a:endParaRPr lang="pl-PL" sz="2000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pPr marL="0" indent="0" algn="r">
              <a:buNone/>
            </a:pPr>
            <a:r>
              <a:rPr lang="pl-PL" dirty="0"/>
              <a:t>                                                        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6290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mka">
  <a:themeElements>
    <a:clrScheme name="Ramk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725</TotalTime>
  <Words>362</Words>
  <Application>Microsoft Office PowerPoint</Application>
  <PresentationFormat>Pokaz na ekranie (4:3)</PresentationFormat>
  <Paragraphs>44</Paragraphs>
  <Slides>7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Ramka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Powiatowe Centrum Pomocy Rodzinie w Gołdapi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realizacji Powiatowej Strategii Rozwiązywania Problemów Społecznych  w 2012 roku. </dc:title>
  <dc:creator>admin1</dc:creator>
  <cp:lastModifiedBy>b</cp:lastModifiedBy>
  <cp:revision>68</cp:revision>
  <cp:lastPrinted>2021-04-19T11:46:41Z</cp:lastPrinted>
  <dcterms:created xsi:type="dcterms:W3CDTF">2013-04-14T11:51:19Z</dcterms:created>
  <dcterms:modified xsi:type="dcterms:W3CDTF">2021-04-19T11:47:27Z</dcterms:modified>
</cp:coreProperties>
</file>