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42" r:id="rId3"/>
  </p:sldMasterIdLst>
  <p:handoutMasterIdLst>
    <p:handoutMasterId r:id="rId17"/>
  </p:handoutMasterIdLst>
  <p:sldIdLst>
    <p:sldId id="256" r:id="rId4"/>
    <p:sldId id="272" r:id="rId5"/>
    <p:sldId id="282" r:id="rId6"/>
    <p:sldId id="273" r:id="rId7"/>
    <p:sldId id="274" r:id="rId8"/>
    <p:sldId id="276" r:id="rId9"/>
    <p:sldId id="283" r:id="rId10"/>
    <p:sldId id="278" r:id="rId11"/>
    <p:sldId id="277" r:id="rId12"/>
    <p:sldId id="268" r:id="rId13"/>
    <p:sldId id="271" r:id="rId14"/>
    <p:sldId id="285" r:id="rId15"/>
    <p:sldId id="279" r:id="rId16"/>
  </p:sldIdLst>
  <p:sldSz cx="9144000" cy="6858000" type="screen4x3"/>
  <p:notesSz cx="6888163" cy="100187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662" autoAdjust="0"/>
    <p:restoredTop sz="90929"/>
  </p:normalViewPr>
  <p:slideViewPr>
    <p:cSldViewPr>
      <p:cViewPr varScale="1">
        <p:scale>
          <a:sx n="83" d="100"/>
          <a:sy n="83" d="100"/>
        </p:scale>
        <p:origin x="-9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770027545965695E-2"/>
          <c:y val="3.8585209003215437E-2"/>
          <c:w val="0.69185296795418116"/>
          <c:h val="0.869063270628148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-0.18618396749168825"/>
                  <c:y val="-1.00301288705480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30291835980790544"/>
                  <c:y val="-2.57234726688112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2755818248984119"/>
                  <c:y val="-5.1446945337620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27083629252225827"/>
                  <c:y val="1.3117770000972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1177528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15995567048394"/>
                      <c:h val="6.1672126996987112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1.6339869281045752E-3"/>
                  <c:y val="-3.08641975308641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Arkusz1!$A$2:$A$6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1177528</c:v>
                </c:pt>
                <c:pt idx="1">
                  <c:v>1163502</c:v>
                </c:pt>
                <c:pt idx="2">
                  <c:v>1165620</c:v>
                </c:pt>
                <c:pt idx="3">
                  <c:v>1281011</c:v>
                </c:pt>
                <c:pt idx="4">
                  <c:v>1430565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Arkusz1!$A$2:$A$6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Arkusz1!#REF!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Arkusz1!$A$2:$A$6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Arkusz1!$D$2:$D$6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Arkusz1!$A$2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Arkusz1!$A$2:$A$6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Arkusz1!$E$2:$E$6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508160"/>
        <c:axId val="182530432"/>
      </c:barChart>
      <c:catAx>
        <c:axId val="1825081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82530432"/>
        <c:crosses val="autoZero"/>
        <c:auto val="1"/>
        <c:lblAlgn val="ctr"/>
        <c:lblOffset val="100"/>
        <c:noMultiLvlLbl val="0"/>
      </c:catAx>
      <c:valAx>
        <c:axId val="1825304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82508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500936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901699" y="1"/>
            <a:ext cx="2984871" cy="500936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r">
              <a:defRPr sz="1200"/>
            </a:lvl1pPr>
          </a:lstStyle>
          <a:p>
            <a:fld id="{8753EAB5-1D04-499D-A5D4-C7F3D4012DE7}" type="datetimeFigureOut">
              <a:rPr lang="pl-PL" smtClean="0"/>
              <a:t>2021-04-19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0936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901699" y="9516039"/>
            <a:ext cx="2984871" cy="500936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r">
              <a:defRPr sz="1200"/>
            </a:lvl1pPr>
          </a:lstStyle>
          <a:p>
            <a:fld id="{FE3384A7-A262-45FD-B89B-F825261C1F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8458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48AC7-C39D-4C6E-9A26-C573106B367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56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35BAD-B161-4AD4-8AD7-38AF3224081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356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4A453-56E6-4835-8F27-3F8E9624FBD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492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pPr>
              <a:defRPr/>
            </a:pPr>
            <a:fld id="{2CB48AC7-C39D-4C6E-9A26-C573106B367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E98FE-5DC2-4BE8-AAE0-0A7A72F7B1C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F9A4C-31A6-40A3-94F4-FEB4F034204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24000-CE53-46EB-AA87-46E72C7AEA1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130A0-7601-4E15-BFD1-4DECE7898C9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1596-63A5-452C-A57C-1856FB2F53A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D53E2-D085-4E99-B3E5-55091C9714E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9E8C9-4C43-46C7-BB03-41AEA2C4F6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E98FE-5DC2-4BE8-AAE0-0A7A72F7B1C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8128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CF177-2C3E-487A-9EE2-281F6ACCD16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35BAD-B161-4AD4-8AD7-38AF3224081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4A453-56E6-4835-8F27-3F8E9624FBD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48AC7-C39D-4C6E-9A26-C573106B367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996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E98FE-5DC2-4BE8-AAE0-0A7A72F7B1C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1273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F9A4C-31A6-40A3-94F4-FEB4F034204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5709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24000-CE53-46EB-AA87-46E72C7AEA1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04917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130A0-7601-4E15-BFD1-4DECE7898C9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5847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1596-63A5-452C-A57C-1856FB2F53A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4593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D53E2-D085-4E99-B3E5-55091C9714E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8311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F9A4C-31A6-40A3-94F4-FEB4F03420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39807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9E8C9-4C43-46C7-BB03-41AEA2C4F6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17902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CF177-2C3E-487A-9EE2-281F6ACCD16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088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2098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3489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29400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35981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71728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35BAD-B161-4AD4-8AD7-38AF3224081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05399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4A453-56E6-4835-8F27-3F8E9624FBD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305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24000-CE53-46EB-AA87-46E72C7AEA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087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130A0-7601-4E15-BFD1-4DECE7898C9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800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D1596-63A5-452C-A57C-1856FB2F53A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645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D53E2-D085-4E99-B3E5-55091C9714E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0727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9E8C9-4C43-46C7-BB03-41AEA2C4F60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7101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CF177-2C3E-487A-9EE2-281F6ACCD16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343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938B0A3-1ACB-48BD-B4D2-D1A8836D570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386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692696"/>
            <a:ext cx="7272808" cy="4946104"/>
          </a:xfrm>
          <a:noFill/>
          <a:ln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5400000" scaled="0"/>
              <a:tileRect/>
            </a:gradFill>
          </a:ln>
        </p:spPr>
        <p:txBody>
          <a:bodyPr>
            <a:normAutofit fontScale="90000"/>
          </a:bodyPr>
          <a:lstStyle/>
          <a:p>
            <a:pPr algn="ctr">
              <a:lnSpc>
                <a:spcPct val="130000"/>
              </a:lnSpc>
            </a:pP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Sprawozdanie </a:t>
            </a:r>
            <a:br>
              <a:rPr lang="pl-PL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z realizacji Powiatowego Programu Działań na Rzecz Osób Niepełnosprawnych</a:t>
            </a:r>
            <a:br>
              <a:rPr lang="pl-PL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w 2020 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roku</a:t>
            </a:r>
            <a:endParaRPr lang="pl-PL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pl-PL" dirty="0" smtClean="0"/>
          </a:p>
          <a:p>
            <a:pPr eaLnBrk="1" hangingPunct="1"/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eaLnBrk="1" hangingPunct="1"/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0"/>
            <a:ext cx="2843808" cy="1503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107504" y="0"/>
            <a:ext cx="7704855" cy="186948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l-PL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Warsztat </a:t>
            </a:r>
            <a:br>
              <a:rPr lang="pl-PL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</a:br>
            <a:r>
              <a:rPr lang="pl-PL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Terapii Zajęciowej</a:t>
            </a:r>
          </a:p>
        </p:txBody>
      </p:sp>
      <p:sp>
        <p:nvSpPr>
          <p:cNvPr id="11267" name="Symbol zastępczy zawartości 2"/>
          <p:cNvSpPr>
            <a:spLocks noGrp="1"/>
          </p:cNvSpPr>
          <p:nvPr>
            <p:ph idx="1"/>
          </p:nvPr>
        </p:nvSpPr>
        <p:spPr>
          <a:xfrm>
            <a:off x="107504" y="2160590"/>
            <a:ext cx="7488831" cy="388077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Środki PFRON – 1.024.800 zł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Środki ze Starostwa Powiatowego              w Gołdapi – (10%) – 113.867 zł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Środki własne Caritas – 4.856 zł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609599" y="0"/>
            <a:ext cx="6347713" cy="1930400"/>
          </a:xfrm>
        </p:spPr>
        <p:txBody>
          <a:bodyPr>
            <a:normAutofit/>
          </a:bodyPr>
          <a:lstStyle/>
          <a:p>
            <a:pPr algn="ctr"/>
            <a:r>
              <a:rPr lang="pl-PL" sz="4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Rehabilitacja </a:t>
            </a:r>
            <a:br>
              <a:rPr lang="pl-PL" sz="4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</a:br>
            <a:r>
              <a:rPr lang="pl-PL" sz="4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zawodowa </a:t>
            </a:r>
            <a:endParaRPr lang="pl-PL" sz="2000" b="1" i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807361"/>
            <a:ext cx="8784976" cy="4051437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Clr>
                <a:srgbClr val="FFFF00"/>
              </a:buClr>
              <a:buNone/>
              <a:defRPr/>
            </a:pPr>
            <a:endParaRPr lang="pl-P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30000"/>
              </a:lnSpc>
              <a:buClr>
                <a:srgbClr val="FFFF00"/>
              </a:buClr>
              <a:buNone/>
              <a:defRPr/>
            </a:pPr>
            <a:endParaRPr lang="pl-PL" sz="1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3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l-PL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nstrumenty i usługi rynku pracy- 11.138 (1 osoba)</a:t>
            </a:r>
          </a:p>
          <a:p>
            <a:pPr>
              <a:lnSpc>
                <a:spcPct val="13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Rozpoczęcie działalności gospodarczej, rolniczej albo wniesienie wkładu do spółdzielni socjalnej – 0</a:t>
            </a:r>
          </a:p>
          <a:p>
            <a:pPr>
              <a:lnSpc>
                <a:spcPct val="13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Zwrot kosztów wyposażenia stanowiska pracy osoby niepełnosprawnej – 0</a:t>
            </a:r>
          </a:p>
          <a:p>
            <a:pPr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6632"/>
            <a:ext cx="7884367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Zapobieganie niepełnosprawności,  ochrona socjalna i prawna osób niepełnosprawnych</a:t>
            </a:r>
            <a:endParaRPr lang="pl-PL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7766" y="1772816"/>
            <a:ext cx="8046641" cy="5085184"/>
          </a:xfrm>
        </p:spPr>
        <p:txBody>
          <a:bodyPr>
            <a:noAutofit/>
          </a:bodyPr>
          <a:lstStyle/>
          <a:p>
            <a:r>
              <a:rPr lang="pl-PL" sz="2300" dirty="0" smtClean="0"/>
              <a:t>W 2020 roku mieszkańcy powiatu mieli możliwość uzyskania konsultacji prawnych za pośrednictwem internetu lub telefonicznie.</a:t>
            </a:r>
          </a:p>
          <a:p>
            <a:r>
              <a:rPr lang="pl-PL" sz="2300" dirty="0" smtClean="0"/>
              <a:t>Powiatowe Centrum Pomocy Rodzinie w Gołdapi realizuje poradnictwo prawne i psychologiczne (w tym dla osób  niepełnosprawnych)</a:t>
            </a:r>
          </a:p>
        </p:txBody>
      </p:sp>
    </p:spTree>
    <p:extLst>
      <p:ext uri="{BB962C8B-B14F-4D97-AF65-F5344CB8AC3E}">
        <p14:creationId xmlns:p14="http://schemas.microsoft.com/office/powerpoint/2010/main" val="3850527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354" y="0"/>
            <a:ext cx="7740351" cy="1813768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Aktywny </a:t>
            </a:r>
            <a:br>
              <a:rPr lang="pl-PL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</a:br>
            <a:r>
              <a:rPr lang="pl-PL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Samorząd</a:t>
            </a:r>
            <a:endParaRPr lang="pl-PL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84784"/>
            <a:ext cx="8964488" cy="48965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PCPR od 2012 roku realizuje pilotażowy program Aktywny </a:t>
            </a:r>
            <a:r>
              <a:rPr lang="pl-PL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l-PL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amorząd:</a:t>
            </a:r>
          </a:p>
          <a:p>
            <a:pPr marL="0" indent="0">
              <a:buNone/>
            </a:pPr>
            <a:endPara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Środki wykorzystane w 2020 r. – 77.336,52 zł</a:t>
            </a:r>
          </a:p>
          <a:p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Pomoc w uzyskaniu wykształcenia na poziomie wyższym otrzymało 19 osób niepełnosprawnych.</a:t>
            </a:r>
          </a:p>
          <a:p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Pomoc w zakupie sprzętu elektronicznego, jego elementów, oprogramowania – 2 os.</a:t>
            </a:r>
          </a:p>
          <a:p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Pomoc w zakupie i montażu oprzyrządowania do posiadanego samochodu – 0 os.</a:t>
            </a:r>
          </a:p>
          <a:p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Pomoc w utrzymaniu sprawności techn. Protezy kończyny, w której zastosowano nowoczesne rozwiązania techniczne – 0 os. </a:t>
            </a:r>
          </a:p>
          <a:p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Pomoc w utrzymaniu aktywności zawodowej poprzez zapewnienie opieki dla osoby zależnej – 1 os.  </a:t>
            </a:r>
          </a:p>
          <a:p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Skuter inwalidzki lub oprzyrządowanie elektryczne do wózka ręcznego – 1 os.</a:t>
            </a:r>
          </a:p>
          <a:p>
            <a:endParaRPr lang="pl-PL" sz="47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</a:t>
            </a:r>
            <a:r>
              <a:rPr lang="pl-PL" sz="29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uwagę.</a:t>
            </a:r>
          </a:p>
          <a:p>
            <a:pPr marL="0" indent="0">
              <a:buNone/>
            </a:pPr>
            <a:endParaRPr lang="pl-PL" sz="29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606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" y="0"/>
            <a:ext cx="9139129" cy="6858000"/>
          </a:xfrm>
        </p:spPr>
      </p:pic>
      <p:sp>
        <p:nvSpPr>
          <p:cNvPr id="5" name="Prostokąt 4"/>
          <p:cNvSpPr/>
          <p:nvPr/>
        </p:nvSpPr>
        <p:spPr>
          <a:xfrm>
            <a:off x="323528" y="188640"/>
            <a:ext cx="864096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pl-PL" sz="3200" dirty="0" smtClean="0">
                <a:effectLst>
                  <a:outerShdw blurRad="139700" dist="2667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Zadania na rzecz niepełnosprawnych mieszkańców powiatu realizowano głównie ze środków PFRON </a:t>
            </a:r>
            <a:endParaRPr lang="pl-PL" dirty="0" smtClean="0">
              <a:latin typeface="Bookman Old Style" pitchFamily="18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Środki PFRON – 1.430.565,00 zł.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Aktywny Samorząd (PFRON) – 72.287 zł.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Powiat Gołdapski – 113.867 zł.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Moduł III – 251.125</a:t>
            </a:r>
          </a:p>
          <a:p>
            <a:pPr eaLnBrk="1" hangingPunct="1">
              <a:lnSpc>
                <a:spcPct val="150000"/>
              </a:lnSpc>
            </a:pPr>
            <a:endParaRPr lang="pl-PL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2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Wysokość środków PFRON</a:t>
            </a:r>
            <a:endParaRPr lang="pl-PL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942867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3566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77" y="188640"/>
            <a:ext cx="7772400" cy="839612"/>
          </a:xfrm>
        </p:spPr>
        <p:txBody>
          <a:bodyPr>
            <a:normAutofit fontScale="90000"/>
          </a:bodyPr>
          <a:lstStyle/>
          <a:p>
            <a:r>
              <a:rPr lang="pl-PL" sz="4900" dirty="0">
                <a:solidFill>
                  <a:schemeClr val="accent2">
                    <a:lumMod val="75000"/>
                  </a:schemeClr>
                </a:solidFill>
                <a:effectLst>
                  <a:outerShdw blurRad="139700" dist="177800" dir="2700000" algn="tl">
                    <a:schemeClr val="tx1">
                      <a:alpha val="43000"/>
                    </a:schemeClr>
                  </a:outerShdw>
                </a:effectLst>
                <a:latin typeface="Berlin Sans FB" pitchFamily="34" charset="0"/>
              </a:rPr>
              <a:t>Bariery architektoniczne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  <a:effectLst>
                  <a:outerShdw blurRad="139700" dist="177800" dir="2700000" algn="tl">
                    <a:schemeClr val="tx1">
                      <a:alpha val="43000"/>
                    </a:schemeClr>
                  </a:outerShdw>
                </a:effectLst>
                <a:latin typeface="Berlin Sans FB" pitchFamily="34" charset="0"/>
              </a:rPr>
              <a:t/>
            </a:r>
            <a:br>
              <a:rPr lang="pl-PL" dirty="0">
                <a:solidFill>
                  <a:schemeClr val="accent2">
                    <a:lumMod val="75000"/>
                  </a:schemeClr>
                </a:solidFill>
                <a:effectLst>
                  <a:outerShdw blurRad="139700" dist="177800" dir="2700000" algn="tl">
                    <a:schemeClr val="tx1">
                      <a:alpha val="43000"/>
                    </a:schemeClr>
                  </a:outerShdw>
                </a:effectLst>
                <a:latin typeface="Berlin Sans FB" pitchFamily="34" charset="0"/>
              </a:rPr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058191"/>
            <a:ext cx="3810000" cy="2647950"/>
          </a:xfrm>
        </p:spPr>
      </p:pic>
      <p:sp>
        <p:nvSpPr>
          <p:cNvPr id="6" name="Prostokąt 5"/>
          <p:cNvSpPr/>
          <p:nvPr/>
        </p:nvSpPr>
        <p:spPr>
          <a:xfrm>
            <a:off x="179512" y="836712"/>
            <a:ext cx="697835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pl-PL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algn="ctr">
              <a:defRPr/>
            </a:pPr>
            <a:endParaRPr lang="pl-PL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>
              <a:defRPr/>
            </a:pP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Wydano</a:t>
            </a: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: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88.250 </a:t>
            </a:r>
            <a:endParaRPr lang="pl-PL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Skorzystało 20 osób: 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z gm. Gołdap– 16</a:t>
            </a:r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z gm. Dubeninki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– 1</a:t>
            </a:r>
            <a:endParaRPr lang="pl-PL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z gm. Banie Mazurskie – 3</a:t>
            </a:r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endParaRPr lang="pl-PL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endParaRPr lang="pl-PL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pl-PL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919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1" y="116632"/>
            <a:ext cx="7128793" cy="181376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Bariery </a:t>
            </a:r>
            <a:r>
              <a:rPr lang="pl-PL" sz="4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/>
            </a:r>
            <a:br>
              <a:rPr lang="pl-PL" sz="4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pl-PL" sz="4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w </a:t>
            </a:r>
            <a:r>
              <a:rPr lang="pl-PL" sz="4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komunikowaniu się</a:t>
            </a: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/>
            </a:r>
            <a:b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endParaRPr lang="pl-PL" b="1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21088"/>
            <a:ext cx="4320480" cy="2225474"/>
          </a:xfrm>
        </p:spPr>
      </p:pic>
      <p:sp>
        <p:nvSpPr>
          <p:cNvPr id="6" name="Prostokąt 5"/>
          <p:cNvSpPr/>
          <p:nvPr/>
        </p:nvSpPr>
        <p:spPr>
          <a:xfrm>
            <a:off x="179512" y="1628800"/>
            <a:ext cx="8136904" cy="235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Wydano: 15.970 zł</a:t>
            </a:r>
          </a:p>
          <a:p>
            <a:pPr eaLnBrk="1" hangingPunct="1">
              <a:lnSpc>
                <a:spcPct val="130000"/>
              </a:lnSpc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Dofinansowanie otrzymało 11 osób. </a:t>
            </a:r>
          </a:p>
          <a:p>
            <a:pPr eaLnBrk="1" hangingPunct="1">
              <a:lnSpc>
                <a:spcPct val="130000"/>
              </a:lnSpc>
            </a:pP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30000"/>
              </a:lnSpc>
            </a:pP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517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20328"/>
            <a:ext cx="63477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dirty="0">
                <a:ln>
                  <a:solidFill>
                    <a:srgbClr val="FFFF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Przedmioty ortopedyczne </a:t>
            </a:r>
            <a:r>
              <a:rPr lang="pl-PL" sz="4400" b="1" dirty="0" smtClean="0">
                <a:ln>
                  <a:solidFill>
                    <a:srgbClr val="FFFF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/>
            </a:r>
            <a:br>
              <a:rPr lang="pl-PL" sz="4400" b="1" dirty="0" smtClean="0">
                <a:ln>
                  <a:solidFill>
                    <a:srgbClr val="FFFF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</a:br>
            <a:r>
              <a:rPr lang="pl-PL" sz="4400" b="1" dirty="0" smtClean="0">
                <a:ln>
                  <a:solidFill>
                    <a:srgbClr val="FFFF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i </a:t>
            </a:r>
            <a:r>
              <a:rPr lang="pl-PL" sz="4400" b="1" dirty="0">
                <a:ln>
                  <a:solidFill>
                    <a:srgbClr val="FFFF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środki pomocnicze</a:t>
            </a:r>
            <a:r>
              <a:rPr lang="pl-PL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/>
            </a:r>
            <a:br>
              <a:rPr lang="pl-PL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15272"/>
            <a:ext cx="3096344" cy="2873968"/>
          </a:xfrm>
        </p:spPr>
      </p:pic>
      <p:sp>
        <p:nvSpPr>
          <p:cNvPr id="6" name="Prostokąt 5"/>
          <p:cNvSpPr/>
          <p:nvPr/>
        </p:nvSpPr>
        <p:spPr>
          <a:xfrm>
            <a:off x="251520" y="980728"/>
            <a:ext cx="70567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endParaRPr lang="pl-PL" sz="2800" dirty="0" smtClean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 pitchFamily="18" charset="0"/>
            </a:endParaRPr>
          </a:p>
          <a:p>
            <a:pPr algn="ctr" eaLnBrk="1" hangingPunct="1"/>
            <a:endParaRPr lang="pl-PL" sz="2800" dirty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 pitchFamily="18" charset="0"/>
            </a:endParaRPr>
          </a:p>
          <a:p>
            <a:pPr algn="ctr" eaLnBrk="1" hangingPunct="1"/>
            <a:r>
              <a:rPr lang="pl-PL" sz="2800" dirty="0" smtClean="0">
                <a:ln>
                  <a:solidFill>
                    <a:srgbClr val="FFFF0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Wydano: 235.839 zł</a:t>
            </a:r>
            <a:r>
              <a:rPr lang="pl-PL" sz="2800" dirty="0" smtClean="0">
                <a:ln>
                  <a:solidFill>
                    <a:srgbClr val="FFFF0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lnSpc>
                <a:spcPct val="150000"/>
              </a:lnSpc>
            </a:pPr>
            <a:endParaRPr lang="pl-PL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50000"/>
              </a:lnSpc>
            </a:pPr>
            <a:r>
              <a:rPr lang="pl-PL" dirty="0" smtClean="0">
                <a:ln>
                  <a:solidFill>
                    <a:srgbClr val="FFFF0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Otrzymały 179 osoby </a:t>
            </a:r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l-PL" dirty="0" smtClean="0">
                <a:ln>
                  <a:solidFill>
                    <a:srgbClr val="FFFF0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Gm. Gołdap – 138</a:t>
            </a:r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l-PL" dirty="0" smtClean="0">
                <a:ln>
                  <a:solidFill>
                    <a:srgbClr val="FFFF0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Gm. Dubeninki – 19</a:t>
            </a:r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l-PL" dirty="0" smtClean="0">
                <a:ln>
                  <a:solidFill>
                    <a:srgbClr val="FFFF0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Gm. Banie Mazurskie – 22</a:t>
            </a:r>
          </a:p>
          <a:p>
            <a:pPr eaLnBrk="1" hangingPunct="1">
              <a:lnSpc>
                <a:spcPct val="150000"/>
              </a:lnSpc>
            </a:pPr>
            <a:endParaRPr lang="pl-PL" dirty="0" smtClean="0">
              <a:ln>
                <a:solidFill>
                  <a:srgbClr val="FFFF00"/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31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609600"/>
            <a:ext cx="7128791" cy="1320800"/>
          </a:xfrm>
        </p:spPr>
        <p:txBody>
          <a:bodyPr>
            <a:noAutofit/>
          </a:bodyPr>
          <a:lstStyle/>
          <a:p>
            <a:pPr algn="ctr"/>
            <a:r>
              <a:rPr lang="pl-PL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Likwidacja </a:t>
            </a:r>
            <a:br>
              <a:rPr lang="pl-PL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pl-PL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barier technicznych</a:t>
            </a:r>
            <a:r>
              <a:rPr lang="pl-PL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/>
            </a:r>
            <a:br>
              <a:rPr lang="pl-PL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endParaRPr lang="pl-PL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598" y="2160590"/>
            <a:ext cx="7058745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3200" dirty="0" smtClean="0"/>
          </a:p>
          <a:p>
            <a:pPr marL="0" indent="0" algn="ctr">
              <a:buNone/>
            </a:pPr>
            <a:r>
              <a:rPr lang="pl-PL" sz="3200" dirty="0" smtClean="0"/>
              <a:t>Wydano 7.399 zł</a:t>
            </a:r>
          </a:p>
          <a:p>
            <a:pPr marL="0" indent="0" algn="ctr">
              <a:buNone/>
            </a:pPr>
            <a:r>
              <a:rPr lang="pl-PL" sz="3200" dirty="0" smtClean="0"/>
              <a:t>Dofinansowanie otrzymała </a:t>
            </a:r>
            <a:r>
              <a:rPr lang="pl-PL" sz="3200" dirty="0"/>
              <a:t>3</a:t>
            </a:r>
            <a:r>
              <a:rPr lang="pl-PL" sz="3200" dirty="0" smtClean="0"/>
              <a:t> osoby</a:t>
            </a:r>
          </a:p>
          <a:p>
            <a:pPr marL="0" indent="0" algn="ctr">
              <a:buNone/>
            </a:pPr>
            <a:endParaRPr lang="pl-PL" sz="3200" dirty="0"/>
          </a:p>
          <a:p>
            <a:pPr marL="0" indent="0" algn="ctr">
              <a:buNone/>
            </a:pPr>
            <a:endParaRPr lang="pl-PL" sz="3200" dirty="0" smtClean="0"/>
          </a:p>
        </p:txBody>
      </p:sp>
    </p:spTree>
    <p:extLst>
      <p:ext uri="{BB962C8B-B14F-4D97-AF65-F5344CB8AC3E}">
        <p14:creationId xmlns:p14="http://schemas.microsoft.com/office/powerpoint/2010/main" val="846015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6622504" cy="149195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900" dirty="0">
                <a:ln>
                  <a:solidFill>
                    <a:srgbClr val="FF6600"/>
                  </a:solidFill>
                </a:ln>
                <a:solidFill>
                  <a:srgbClr val="002060"/>
                </a:solidFill>
              </a:rPr>
              <a:t>Sprzęt </a:t>
            </a:r>
            <a:r>
              <a:rPr lang="pl-PL" sz="4900" dirty="0" smtClean="0">
                <a:ln>
                  <a:solidFill>
                    <a:srgbClr val="FF6600"/>
                  </a:solidFill>
                </a:ln>
                <a:solidFill>
                  <a:srgbClr val="002060"/>
                </a:solidFill>
              </a:rPr>
              <a:t/>
            </a:r>
            <a:br>
              <a:rPr lang="pl-PL" sz="4900" dirty="0" smtClean="0">
                <a:ln>
                  <a:solidFill>
                    <a:srgbClr val="FF6600"/>
                  </a:solidFill>
                </a:ln>
                <a:solidFill>
                  <a:srgbClr val="002060"/>
                </a:solidFill>
              </a:rPr>
            </a:br>
            <a:r>
              <a:rPr lang="pl-PL" sz="4900" dirty="0" smtClean="0">
                <a:ln>
                  <a:solidFill>
                    <a:srgbClr val="FF6600"/>
                  </a:solidFill>
                </a:ln>
                <a:solidFill>
                  <a:srgbClr val="002060"/>
                </a:solidFill>
              </a:rPr>
              <a:t>rehabilitacyjny</a:t>
            </a:r>
            <a:r>
              <a:rPr lang="pl-PL" dirty="0">
                <a:ln>
                  <a:solidFill>
                    <a:srgbClr val="FF6600"/>
                  </a:solidFill>
                </a:ln>
              </a:rPr>
              <a:t/>
            </a:r>
            <a:br>
              <a:rPr lang="pl-PL" dirty="0">
                <a:ln>
                  <a:solidFill>
                    <a:srgbClr val="FF6600"/>
                  </a:solidFill>
                </a:ln>
              </a:rPr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846532"/>
            <a:ext cx="2952328" cy="2867452"/>
          </a:xfrm>
        </p:spPr>
      </p:pic>
      <p:sp>
        <p:nvSpPr>
          <p:cNvPr id="6" name="Prostokąt 5"/>
          <p:cNvSpPr/>
          <p:nvPr/>
        </p:nvSpPr>
        <p:spPr>
          <a:xfrm>
            <a:off x="467544" y="2276872"/>
            <a:ext cx="6390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Wydano: 2.063 zł</a:t>
            </a:r>
          </a:p>
          <a:p>
            <a:pPr algn="ctr" eaLnBrk="1" hangingPunct="1">
              <a:lnSpc>
                <a:spcPct val="150000"/>
              </a:lnSpc>
            </a:pP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Skorzystały </a:t>
            </a:r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osoby. </a:t>
            </a:r>
          </a:p>
          <a:p>
            <a:pPr algn="ctr" eaLnBrk="1" hangingPunct="1">
              <a:lnSpc>
                <a:spcPct val="150000"/>
              </a:lnSpc>
            </a:pP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150000"/>
              </a:lnSpc>
            </a:pPr>
            <a:endParaRPr lang="pl-PL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150000"/>
              </a:lnSpc>
            </a:pP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509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350696" cy="1479436"/>
          </a:xfrm>
        </p:spPr>
        <p:txBody>
          <a:bodyPr>
            <a:normAutofit/>
          </a:bodyPr>
          <a:lstStyle/>
          <a:p>
            <a:pPr algn="ctr"/>
            <a:r>
              <a:rPr lang="pl-PL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Turnusy </a:t>
            </a:r>
            <a:br>
              <a:rPr lang="pl-PL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</a:br>
            <a:r>
              <a:rPr lang="pl-PL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rehabilitacyjne</a:t>
            </a:r>
            <a:endParaRPr lang="pl-PL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 pitchFamily="18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797152"/>
            <a:ext cx="3456384" cy="1914525"/>
          </a:xfrm>
        </p:spPr>
      </p:pic>
      <p:sp>
        <p:nvSpPr>
          <p:cNvPr id="7" name="Prostokąt 6"/>
          <p:cNvSpPr/>
          <p:nvPr/>
        </p:nvSpPr>
        <p:spPr>
          <a:xfrm>
            <a:off x="611560" y="1484784"/>
            <a:ext cx="6768752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endParaRPr lang="pl-PL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Wydano: 52.505 zł</a:t>
            </a:r>
          </a:p>
          <a:p>
            <a:pPr eaLnBrk="1" hangingPunct="1">
              <a:lnSpc>
                <a:spcPct val="150000"/>
              </a:lnSpc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turnus pojechały  38 osoby: </a:t>
            </a:r>
          </a:p>
          <a:p>
            <a:pPr eaLnBrk="1" hangingPunct="1">
              <a:lnSpc>
                <a:spcPct val="150000"/>
              </a:lnSpc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Gm. Gołdap – 38</a:t>
            </a:r>
          </a:p>
          <a:p>
            <a:pPr eaLnBrk="1" hangingPunct="1">
              <a:lnSpc>
                <a:spcPct val="150000"/>
              </a:lnSpc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Gm. Dubeninki – 0</a:t>
            </a:r>
          </a:p>
          <a:p>
            <a:pPr eaLnBrk="1" hangingPunct="1">
              <a:lnSpc>
                <a:spcPct val="150000"/>
              </a:lnSpc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Gm. Banie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– 0</a:t>
            </a:r>
          </a:p>
          <a:p>
            <a:pPr eaLnBrk="1" hangingPunct="1">
              <a:lnSpc>
                <a:spcPct val="150000"/>
              </a:lnSpc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50000"/>
              </a:lnSpc>
            </a:pP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252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jekt domyślny">
  <a:themeElements>
    <a:clrScheme name="Projekt domyślny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oho">
  <a:themeElements>
    <a:clrScheme name="Żółty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aseta">
  <a:themeElements>
    <a:clrScheme name="Czerwonopomarańczowy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368</Words>
  <Application>Microsoft Office PowerPoint</Application>
  <PresentationFormat>Pokaz na ekranie (4:3)</PresentationFormat>
  <Paragraphs>76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13</vt:i4>
      </vt:variant>
    </vt:vector>
  </HeadingPairs>
  <TitlesOfParts>
    <vt:vector size="16" baseType="lpstr">
      <vt:lpstr>Projekt domyślny</vt:lpstr>
      <vt:lpstr>Soho</vt:lpstr>
      <vt:lpstr>1_Faseta</vt:lpstr>
      <vt:lpstr>Sprawozdanie  z realizacji Powiatowego Programu Działań na Rzecz Osób Niepełnosprawnych w 2020 roku</vt:lpstr>
      <vt:lpstr>Prezentacja programu PowerPoint</vt:lpstr>
      <vt:lpstr>Wysokość środków PFRON</vt:lpstr>
      <vt:lpstr>Bariery architektoniczne </vt:lpstr>
      <vt:lpstr>Bariery  w komunikowaniu się </vt:lpstr>
      <vt:lpstr>Przedmioty ortopedyczne  i środki pomocnicze </vt:lpstr>
      <vt:lpstr>Likwidacja  barier technicznych </vt:lpstr>
      <vt:lpstr>Sprzęt  rehabilitacyjny </vt:lpstr>
      <vt:lpstr>Turnusy  rehabilitacyjne</vt:lpstr>
      <vt:lpstr>Warsztat  Terapii Zajęciowej</vt:lpstr>
      <vt:lpstr>Rehabilitacja  zawodowa </vt:lpstr>
      <vt:lpstr>Zapobieganie niepełnosprawności,  ochrona socjalna i prawna osób niepełnosprawnych</vt:lpstr>
      <vt:lpstr>Aktywny  Samorząd</vt:lpstr>
    </vt:vector>
  </TitlesOfParts>
  <Company>Powiatowe Centrum Pomocy Rodzinie w Gołdapi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Sprawozdanie z realizacji Powiatowego Programu Działań na Rzecz Osób niepełnosprawnych</dc:title>
  <dc:creator>admin1</dc:creator>
  <cp:lastModifiedBy>b</cp:lastModifiedBy>
  <cp:revision>97</cp:revision>
  <cp:lastPrinted>2021-04-19T10:53:26Z</cp:lastPrinted>
  <dcterms:created xsi:type="dcterms:W3CDTF">2013-04-12T12:37:56Z</dcterms:created>
  <dcterms:modified xsi:type="dcterms:W3CDTF">2021-04-19T10:55:46Z</dcterms:modified>
</cp:coreProperties>
</file>