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colors5.xml" ContentType="application/vnd.ms-office.chartcolorstyle+xml"/>
  <Override PartName="/ppt/charts/style5.xml" ContentType="application/vnd.ms-office.chartstyle+xml"/>
  <Override PartName="/ppt/charts/style6.xml" ContentType="application/vnd.ms-office.chartstyle+xml"/>
  <Override PartName="/ppt/charts/colors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02" r:id="rId1"/>
    <p:sldMasterId id="2147485238" r:id="rId2"/>
    <p:sldMasterId id="2147485280" r:id="rId3"/>
  </p:sldMasterIdLst>
  <p:notesMasterIdLst>
    <p:notesMasterId r:id="rId26"/>
  </p:notesMasterIdLst>
  <p:handoutMasterIdLst>
    <p:handoutMasterId r:id="rId27"/>
  </p:handoutMasterIdLst>
  <p:sldIdLst>
    <p:sldId id="387" r:id="rId4"/>
    <p:sldId id="414" r:id="rId5"/>
    <p:sldId id="423" r:id="rId6"/>
    <p:sldId id="352" r:id="rId7"/>
    <p:sldId id="410" r:id="rId8"/>
    <p:sldId id="291" r:id="rId9"/>
    <p:sldId id="391" r:id="rId10"/>
    <p:sldId id="384" r:id="rId11"/>
    <p:sldId id="441" r:id="rId12"/>
    <p:sldId id="443" r:id="rId13"/>
    <p:sldId id="308" r:id="rId14"/>
    <p:sldId id="392" r:id="rId15"/>
    <p:sldId id="419" r:id="rId16"/>
    <p:sldId id="444" r:id="rId17"/>
    <p:sldId id="446" r:id="rId18"/>
    <p:sldId id="447" r:id="rId19"/>
    <p:sldId id="445" r:id="rId20"/>
    <p:sldId id="440" r:id="rId21"/>
    <p:sldId id="281" r:id="rId22"/>
    <p:sldId id="385" r:id="rId23"/>
    <p:sldId id="323" r:id="rId24"/>
    <p:sldId id="405" r:id="rId25"/>
  </p:sldIdLst>
  <p:sldSz cx="9144000" cy="6858000" type="screen4x3"/>
  <p:notesSz cx="6888163" cy="100187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3133">
          <p15:clr>
            <a:srgbClr val="A4A3A4"/>
          </p15:clr>
        </p15:guide>
        <p15:guide id="3" orient="horz" pos="2170">
          <p15:clr>
            <a:srgbClr val="A4A3A4"/>
          </p15:clr>
        </p15:guide>
        <p15:guide id="4" pos="315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01FF74"/>
    <a:srgbClr val="FF0000"/>
    <a:srgbClr val="000000"/>
    <a:srgbClr val="089C36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0389" autoAdjust="0"/>
  </p:normalViewPr>
  <p:slideViewPr>
    <p:cSldViewPr>
      <p:cViewPr varScale="1">
        <p:scale>
          <a:sx n="92" d="100"/>
          <a:sy n="92" d="100"/>
        </p:scale>
        <p:origin x="-9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3142"/>
        <p:guide orient="horz" pos="3156"/>
        <p:guide pos="2153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Relationship Id="rId4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689304461942257E-2"/>
          <c:y val="0.22502460629921259"/>
          <c:w val="0.91897736220472437"/>
          <c:h val="0.41211515748031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Alkohol</c:v>
                </c:pt>
                <c:pt idx="1">
                  <c:v>Sieroctwo</c:v>
                </c:pt>
                <c:pt idx="2">
                  <c:v>Niepełnosprawność rodziców</c:v>
                </c:pt>
                <c:pt idx="3">
                  <c:v>Bezr.w spr.op. - wych.</c:v>
                </c:pt>
                <c:pt idx="4">
                  <c:v>Wyjazd rodz. Za granicę</c:v>
                </c:pt>
                <c:pt idx="5">
                  <c:v>niepełnoletność rodzica</c:v>
                </c:pt>
                <c:pt idx="6">
                  <c:v>przemoc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43</c:v>
                </c:pt>
                <c:pt idx="1">
                  <c:v>1</c:v>
                </c:pt>
                <c:pt idx="2">
                  <c:v>3</c:v>
                </c:pt>
                <c:pt idx="3">
                  <c:v>29</c:v>
                </c:pt>
                <c:pt idx="4">
                  <c:v>6</c:v>
                </c:pt>
                <c:pt idx="5">
                  <c:v>2</c:v>
                </c:pt>
                <c:pt idx="6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0687744"/>
        <c:axId val="240996736"/>
      </c:barChart>
      <c:catAx>
        <c:axId val="24068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40996736"/>
        <c:crosses val="autoZero"/>
        <c:auto val="1"/>
        <c:lblAlgn val="ctr"/>
        <c:lblOffset val="100"/>
        <c:noMultiLvlLbl val="0"/>
      </c:catAx>
      <c:valAx>
        <c:axId val="24099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40687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10350275570238224"/>
          <c:y val="2.5423101136910715E-4"/>
          <c:w val="0.85395790675340211"/>
          <c:h val="0.7990776925686935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dzieci umieszczonych w rodzinach zastępczych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68</c:v>
                </c:pt>
                <c:pt idx="1">
                  <c:v>78</c:v>
                </c:pt>
                <c:pt idx="2">
                  <c:v>60</c:v>
                </c:pt>
                <c:pt idx="3">
                  <c:v>58</c:v>
                </c:pt>
                <c:pt idx="4">
                  <c:v>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240714496"/>
        <c:axId val="240716032"/>
        <c:axId val="0"/>
      </c:bar3DChart>
      <c:catAx>
        <c:axId val="240714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40716032"/>
        <c:crosses val="autoZero"/>
        <c:auto val="0"/>
        <c:lblAlgn val="ctr"/>
        <c:lblOffset val="100"/>
        <c:noMultiLvlLbl val="0"/>
      </c:catAx>
      <c:valAx>
        <c:axId val="240716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40714496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dTable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rodz.zast.spokrewnione</c:v>
                </c:pt>
                <c:pt idx="1">
                  <c:v>rodz.zast.niezawodowe</c:v>
                </c:pt>
                <c:pt idx="2">
                  <c:v>rodz.zast.zawodowe</c:v>
                </c:pt>
                <c:pt idx="3">
                  <c:v>Rodzinne Domy Dziecka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25</c:v>
                </c:pt>
                <c:pt idx="1">
                  <c:v>14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rodz.zast.spokrewnione</c:v>
                </c:pt>
                <c:pt idx="1">
                  <c:v>rodz.zast.niezawodowe</c:v>
                </c:pt>
                <c:pt idx="2">
                  <c:v>rodz.zast.zawodowe</c:v>
                </c:pt>
                <c:pt idx="3">
                  <c:v>Rodzinne Domy Dziecka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23</c:v>
                </c:pt>
                <c:pt idx="1">
                  <c:v>15</c:v>
                </c:pt>
                <c:pt idx="2">
                  <c:v>0</c:v>
                </c:pt>
                <c:pt idx="3">
                  <c:v>3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rodz.zast.spokrewnione</c:v>
                </c:pt>
                <c:pt idx="1">
                  <c:v>rodz.zast.niezawodowe</c:v>
                </c:pt>
                <c:pt idx="2">
                  <c:v>rodz.zast.zawodowe</c:v>
                </c:pt>
                <c:pt idx="3">
                  <c:v>Rodzinne Domy Dziecka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17</c:v>
                </c:pt>
                <c:pt idx="1">
                  <c:v>14</c:v>
                </c:pt>
                <c:pt idx="2">
                  <c:v>0</c:v>
                </c:pt>
                <c:pt idx="3">
                  <c:v>3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rodz.zast.spokrewnione</c:v>
                </c:pt>
                <c:pt idx="1">
                  <c:v>rodz.zast.niezawodowe</c:v>
                </c:pt>
                <c:pt idx="2">
                  <c:v>rodz.zast.zawodowe</c:v>
                </c:pt>
                <c:pt idx="3">
                  <c:v>Rodzinne Domy Dziecka</c:v>
                </c:pt>
              </c:strCache>
            </c:strRef>
          </c:cat>
          <c:val>
            <c:numRef>
              <c:f>Arkusz1!$E$2:$E$5</c:f>
              <c:numCache>
                <c:formatCode>General</c:formatCode>
                <c:ptCount val="4"/>
                <c:pt idx="0">
                  <c:v>21</c:v>
                </c:pt>
                <c:pt idx="1">
                  <c:v>12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rodz.zast.spokrewnione</c:v>
                </c:pt>
                <c:pt idx="1">
                  <c:v>rodz.zast.niezawodowe</c:v>
                </c:pt>
                <c:pt idx="2">
                  <c:v>rodz.zast.zawodowe</c:v>
                </c:pt>
                <c:pt idx="3">
                  <c:v>Rodzinne Domy Dziecka</c:v>
                </c:pt>
              </c:strCache>
            </c:strRef>
          </c:cat>
          <c:val>
            <c:numRef>
              <c:f>Arkusz1!$F$2:$F$5</c:f>
              <c:numCache>
                <c:formatCode>General</c:formatCode>
                <c:ptCount val="4"/>
                <c:pt idx="0">
                  <c:v>28</c:v>
                </c:pt>
                <c:pt idx="1">
                  <c:v>12</c:v>
                </c:pt>
                <c:pt idx="2">
                  <c:v>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40948736"/>
        <c:axId val="240950272"/>
      </c:barChart>
      <c:catAx>
        <c:axId val="24094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40950272"/>
        <c:crosses val="autoZero"/>
        <c:auto val="1"/>
        <c:lblAlgn val="ctr"/>
        <c:lblOffset val="100"/>
        <c:noMultiLvlLbl val="0"/>
      </c:catAx>
      <c:valAx>
        <c:axId val="24095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40948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9.1225496017683858E-3"/>
                  <c:y val="0.337668767913726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Arkusz1!$B$2</c:f>
              <c:numCache>
                <c:formatCode>General</c:formatCode>
                <c:ptCount val="1"/>
                <c:pt idx="0">
                  <c:v>1272926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7.6021246681402662E-3"/>
                  <c:y val="0.37268626977144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Arkusz1!$C$2</c:f>
              <c:numCache>
                <c:formatCode>General</c:formatCode>
                <c:ptCount val="1"/>
                <c:pt idx="0">
                  <c:v>1210259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1FF74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1.0642974535396562E-2"/>
                  <c:y val="0.307653766321395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Arkusz1!$D$2</c:f>
              <c:numCache>
                <c:formatCode>General</c:formatCode>
                <c:ptCount val="1"/>
                <c:pt idx="0">
                  <c:v>899465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4.4158137018592133E-3"/>
                  <c:y val="0.268255775367504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Arkusz1!$E$2</c:f>
              <c:numCache>
                <c:formatCode>General</c:formatCode>
                <c:ptCount val="1"/>
                <c:pt idx="0">
                  <c:v>1054947</c:v>
                </c:pt>
              </c:numCache>
            </c:numRef>
          </c:val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1.9937398260096818E-2"/>
                  <c:y val="0.233937196839084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Arkusz1!$F$2</c:f>
              <c:numCache>
                <c:formatCode>General</c:formatCode>
                <c:ptCount val="1"/>
                <c:pt idx="0">
                  <c:v>1333534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gapDepth val="140"/>
        <c:shape val="cylinder"/>
        <c:axId val="240901504"/>
        <c:axId val="241337472"/>
        <c:axId val="0"/>
      </c:bar3DChart>
      <c:catAx>
        <c:axId val="240901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41337472"/>
        <c:crosses val="autoZero"/>
        <c:auto val="1"/>
        <c:lblAlgn val="ctr"/>
        <c:lblOffset val="100"/>
        <c:noMultiLvlLbl val="0"/>
      </c:catAx>
      <c:valAx>
        <c:axId val="24133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40901504"/>
        <c:crosses val="autoZero"/>
        <c:crossBetween val="between"/>
        <c:minorUnit val="1000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049311023622046"/>
          <c:y val="0.12539074803149605"/>
          <c:w val="0.85950688976377954"/>
          <c:h val="0.774317421259842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6180669018427105E-2"/>
                  <c:y val="0.2184005046658099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0903345092135526E-3"/>
                  <c:y val="0.3382544401531446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7084014110562639E-3"/>
                  <c:y val="0.2210639254544173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180669018427106E-3"/>
                  <c:y val="0.24769813334049171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8542007055281319E-3"/>
                  <c:y val="0.3276007569987148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225294</c:v>
                </c:pt>
                <c:pt idx="1">
                  <c:v>285736</c:v>
                </c:pt>
                <c:pt idx="2">
                  <c:v>233950</c:v>
                </c:pt>
                <c:pt idx="3">
                  <c:v>255477</c:v>
                </c:pt>
                <c:pt idx="4">
                  <c:v>318597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1368064"/>
        <c:axId val="241054464"/>
        <c:axId val="0"/>
      </c:bar3DChart>
      <c:catAx>
        <c:axId val="24136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1054464"/>
        <c:crosses val="autoZero"/>
        <c:auto val="1"/>
        <c:lblAlgn val="ctr"/>
        <c:lblOffset val="100"/>
        <c:noMultiLvlLbl val="0"/>
      </c:catAx>
      <c:valAx>
        <c:axId val="241054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1368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820948932844997E-3"/>
                  <c:y val="0.150331198107347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214030858322325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303043826129498E-2"/>
                  <c:y val="0.295566423397497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17360</c:v>
                </c:pt>
                <c:pt idx="1">
                  <c:v>18290</c:v>
                </c:pt>
                <c:pt idx="2">
                  <c:v>18910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1125248"/>
        <c:axId val="241126784"/>
        <c:axId val="0"/>
      </c:bar3DChart>
      <c:catAx>
        <c:axId val="241125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1126784"/>
        <c:crosses val="autoZero"/>
        <c:auto val="1"/>
        <c:lblAlgn val="ctr"/>
        <c:lblOffset val="100"/>
        <c:noMultiLvlLbl val="0"/>
      </c:catAx>
      <c:valAx>
        <c:axId val="241126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1125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763904598151551"/>
          <c:y val="1.8267842034645723E-2"/>
          <c:w val="0.79726115262175401"/>
          <c:h val="0.8930223564903043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0.204815952349380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6024356716983606E-17"/>
                  <c:y val="0.167835294286297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130854636223215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2095966434189938E-3"/>
                  <c:y val="0.149235555023800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6287899302568633E-3"/>
                  <c:y val="0.203503029577910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877130</c:v>
                </c:pt>
                <c:pt idx="1">
                  <c:v>877677</c:v>
                </c:pt>
                <c:pt idx="2">
                  <c:v>956786</c:v>
                </c:pt>
                <c:pt idx="3">
                  <c:v>1031946</c:v>
                </c:pt>
                <c:pt idx="4">
                  <c:v>1032619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1194880"/>
        <c:axId val="241196416"/>
        <c:axId val="241213440"/>
      </c:bar3DChart>
      <c:catAx>
        <c:axId val="24119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41196416"/>
        <c:crosses val="autoZero"/>
        <c:auto val="1"/>
        <c:lblAlgn val="ctr"/>
        <c:lblOffset val="100"/>
        <c:noMultiLvlLbl val="0"/>
      </c:catAx>
      <c:valAx>
        <c:axId val="24119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41194880"/>
        <c:crosses val="autoZero"/>
        <c:crossBetween val="between"/>
      </c:valAx>
      <c:serAx>
        <c:axId val="241213440"/>
        <c:scaling>
          <c:orientation val="minMax"/>
        </c:scaling>
        <c:delete val="1"/>
        <c:axPos val="b"/>
        <c:majorTickMark val="none"/>
        <c:minorTickMark val="none"/>
        <c:tickLblPos val="nextTo"/>
        <c:crossAx val="24119641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dLbls>
            <c:dLbl>
              <c:idx val="0"/>
              <c:layout>
                <c:manualLayout>
                  <c:x val="-3.7356995509218501E-3"/>
                  <c:y val="0.2949308755760368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7356995509217816E-3"/>
                  <c:y val="0.2801843317972350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678497754609251E-3"/>
                  <c:y val="0.1953765012369805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0.2543778801843317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4713991018437002E-3"/>
                  <c:y val="0.4058238156184146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342471</c:v>
                </c:pt>
                <c:pt idx="1">
                  <c:v>311644</c:v>
                </c:pt>
                <c:pt idx="2">
                  <c:v>303880</c:v>
                </c:pt>
                <c:pt idx="3">
                  <c:v>318490</c:v>
                </c:pt>
                <c:pt idx="4">
                  <c:v>433373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41742592"/>
        <c:axId val="241744128"/>
        <c:axId val="0"/>
      </c:bar3DChart>
      <c:catAx>
        <c:axId val="24174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41744128"/>
        <c:crosses val="autoZero"/>
        <c:auto val="1"/>
        <c:lblAlgn val="ctr"/>
        <c:lblOffset val="100"/>
        <c:noMultiLvlLbl val="0"/>
      </c:catAx>
      <c:valAx>
        <c:axId val="241744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41742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CC3399"/>
            </a:solidFill>
          </c:spPr>
          <c:invertIfNegative val="0"/>
          <c:dLbls>
            <c:dLbl>
              <c:idx val="0"/>
              <c:layout>
                <c:manualLayout>
                  <c:x val="7.6682301000371936E-3"/>
                  <c:y val="0.1632288051150888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2018761200446334E-3"/>
                  <c:y val="0.274911671772781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>
                  <c:v>79625</c:v>
                </c:pt>
                <c:pt idx="1">
                  <c:v>148800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1668480"/>
        <c:axId val="241670016"/>
        <c:axId val="0"/>
      </c:bar3DChart>
      <c:catAx>
        <c:axId val="241668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1670016"/>
        <c:crosses val="autoZero"/>
        <c:auto val="1"/>
        <c:lblAlgn val="ctr"/>
        <c:lblOffset val="100"/>
        <c:noMultiLvlLbl val="0"/>
      </c:catAx>
      <c:valAx>
        <c:axId val="241670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1668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0.09489</cdr:x>
      <cdr:y>0.75385</cdr:y>
    </cdr:from>
    <cdr:to>
      <cdr:x>0.932</cdr:x>
      <cdr:y>0.96923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750925" y="3528392"/>
          <a:ext cx="6624736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>
            <a:lnSpc>
              <a:spcPct val="150000"/>
            </a:lnSpc>
          </a:pPr>
          <a:endParaRPr lang="pl-PL" sz="18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2" cy="500458"/>
          </a:xfrm>
          <a:prstGeom prst="rect">
            <a:avLst/>
          </a:prstGeom>
        </p:spPr>
        <p:txBody>
          <a:bodyPr vert="horz" lIns="91966" tIns="45982" rIns="91966" bIns="45982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2" cy="500458"/>
          </a:xfrm>
          <a:prstGeom prst="rect">
            <a:avLst/>
          </a:prstGeom>
        </p:spPr>
        <p:txBody>
          <a:bodyPr vert="horz" lIns="91966" tIns="45982" rIns="91966" bIns="45982" rtlCol="0"/>
          <a:lstStyle>
            <a:lvl1pPr algn="r">
              <a:defRPr sz="1200"/>
            </a:lvl1pPr>
          </a:lstStyle>
          <a:p>
            <a:r>
              <a:rPr lang="pl-PL" smtClean="0"/>
              <a:t>2018-04-13</a:t>
            </a: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516659"/>
            <a:ext cx="2984872" cy="500458"/>
          </a:xfrm>
          <a:prstGeom prst="rect">
            <a:avLst/>
          </a:prstGeom>
        </p:spPr>
        <p:txBody>
          <a:bodyPr vert="horz" lIns="91966" tIns="45982" rIns="91966" bIns="45982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901698" y="9516659"/>
            <a:ext cx="2984872" cy="500458"/>
          </a:xfrm>
          <a:prstGeom prst="rect">
            <a:avLst/>
          </a:prstGeom>
        </p:spPr>
        <p:txBody>
          <a:bodyPr vert="horz" lIns="91966" tIns="45982" rIns="91966" bIns="45982" rtlCol="0" anchor="b"/>
          <a:lstStyle>
            <a:lvl1pPr algn="r">
              <a:defRPr sz="1200"/>
            </a:lvl1pPr>
          </a:lstStyle>
          <a:p>
            <a:fld id="{8704F4E4-10A8-4DB6-98F9-AF4AF94BAD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88488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2" cy="500935"/>
          </a:xfrm>
          <a:prstGeom prst="rect">
            <a:avLst/>
          </a:prstGeom>
        </p:spPr>
        <p:txBody>
          <a:bodyPr vert="horz" lIns="91966" tIns="45982" rIns="91966" bIns="45982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901698" y="1"/>
            <a:ext cx="2984872" cy="500935"/>
          </a:xfrm>
          <a:prstGeom prst="rect">
            <a:avLst/>
          </a:prstGeom>
        </p:spPr>
        <p:txBody>
          <a:bodyPr vert="horz" lIns="91966" tIns="45982" rIns="91966" bIns="45982" rtlCol="0"/>
          <a:lstStyle>
            <a:lvl1pPr algn="r">
              <a:defRPr sz="1200"/>
            </a:lvl1pPr>
          </a:lstStyle>
          <a:p>
            <a:r>
              <a:rPr lang="pl-PL" smtClean="0"/>
              <a:t>2018-04-13</a:t>
            </a:r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66" tIns="45982" rIns="91966" bIns="45982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8818" y="4758890"/>
            <a:ext cx="5510530" cy="4508420"/>
          </a:xfrm>
          <a:prstGeom prst="rect">
            <a:avLst/>
          </a:prstGeom>
        </p:spPr>
        <p:txBody>
          <a:bodyPr vert="horz" lIns="91966" tIns="45982" rIns="91966" bIns="45982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516040"/>
            <a:ext cx="2984872" cy="500935"/>
          </a:xfrm>
          <a:prstGeom prst="rect">
            <a:avLst/>
          </a:prstGeom>
        </p:spPr>
        <p:txBody>
          <a:bodyPr vert="horz" lIns="91966" tIns="45982" rIns="91966" bIns="45982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901698" y="9516040"/>
            <a:ext cx="2984872" cy="500935"/>
          </a:xfrm>
          <a:prstGeom prst="rect">
            <a:avLst/>
          </a:prstGeom>
        </p:spPr>
        <p:txBody>
          <a:bodyPr vert="horz" lIns="91966" tIns="45982" rIns="91966" bIns="45982" rtlCol="0" anchor="b"/>
          <a:lstStyle>
            <a:lvl1pPr algn="r">
              <a:defRPr sz="1200"/>
            </a:lvl1pPr>
          </a:lstStyle>
          <a:p>
            <a:fld id="{40F204A1-1A48-40F7-9759-EBBA0D5510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95115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204A1-1A48-40F7-9759-EBBA0D55104F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2337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204A1-1A48-40F7-9759-EBBA0D55104F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8526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204A1-1A48-40F7-9759-EBBA0D55104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6974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204A1-1A48-40F7-9759-EBBA0D55104F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796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0026551D-2C1B-4599-A548-4165F75AE5F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507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438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048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179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092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897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693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F0B08-8437-495C-A923-9682C02FF67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477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5F03A-C036-4843-B70F-0A4147D4B91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772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0026551D-2C1B-4599-A548-4165F75AE5F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166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7462B-C35B-4AE7-8A95-50A72B81E04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302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7462B-C35B-4AE7-8A95-50A72B81E04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6952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8C335-565D-4D48-B8F7-C66F6F1ED4B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007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61CB8-9C82-49D1-96DA-4A46D62DACC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7910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05124-C191-42E5-9F6C-79D2F8C4F03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4200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0ECF9-FEA9-4836-BB41-048A31D3AF6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1961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4A0235-1997-4945-8177-0B5CCC8BEE2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9062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FE5A6-E430-4C43-AC7D-A91B511392C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578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B14CF-9A59-4EB4-9629-21C28F11773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00018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2241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3312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81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8C335-565D-4D48-B8F7-C66F6F1ED4B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326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65068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9655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2463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F0B08-8437-495C-A923-9682C02FF67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790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5F03A-C036-4843-B70F-0A4147D4B91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9675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0026551D-2C1B-4599-A548-4165F75AE5F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6223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7462B-C35B-4AE7-8A95-50A72B81E04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04248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8C335-565D-4D48-B8F7-C66F6F1ED4B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7420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61CB8-9C82-49D1-96DA-4A46D62DACC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17184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05124-C191-42E5-9F6C-79D2F8C4F03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9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61CB8-9C82-49D1-96DA-4A46D62DACC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25470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0ECF9-FEA9-4836-BB41-048A31D3AF6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099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4A0235-1997-4945-8177-0B5CCC8BEE2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55897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FE5A6-E430-4C43-AC7D-A91B511392C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1335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B14CF-9A59-4EB4-9629-21C28F11773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25832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82363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311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9030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4578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0354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05124-C191-42E5-9F6C-79D2F8C4F03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0520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F0B08-8437-495C-A923-9682C02FF67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1556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5F03A-C036-4843-B70F-0A4147D4B91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1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0ECF9-FEA9-4836-BB41-048A31D3AF6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35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4A0235-1997-4945-8177-0B5CCC8BEE2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645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FE5A6-E430-4C43-AC7D-A91B511392C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630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B14CF-9A59-4EB4-9629-21C28F11773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006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628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3" r:id="rId1"/>
    <p:sldLayoutId id="2147485204" r:id="rId2"/>
    <p:sldLayoutId id="2147485205" r:id="rId3"/>
    <p:sldLayoutId id="2147485206" r:id="rId4"/>
    <p:sldLayoutId id="2147485207" r:id="rId5"/>
    <p:sldLayoutId id="2147485208" r:id="rId6"/>
    <p:sldLayoutId id="2147485209" r:id="rId7"/>
    <p:sldLayoutId id="2147485210" r:id="rId8"/>
    <p:sldLayoutId id="2147485211" r:id="rId9"/>
    <p:sldLayoutId id="2147485212" r:id="rId10"/>
    <p:sldLayoutId id="2147485213" r:id="rId11"/>
    <p:sldLayoutId id="2147485214" r:id="rId12"/>
    <p:sldLayoutId id="2147485215" r:id="rId13"/>
    <p:sldLayoutId id="2147485216" r:id="rId14"/>
    <p:sldLayoutId id="2147485217" r:id="rId15"/>
    <p:sldLayoutId id="2147485218" r:id="rId16"/>
    <p:sldLayoutId id="214748521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48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9" r:id="rId1"/>
    <p:sldLayoutId id="2147485240" r:id="rId2"/>
    <p:sldLayoutId id="2147485241" r:id="rId3"/>
    <p:sldLayoutId id="2147485242" r:id="rId4"/>
    <p:sldLayoutId id="2147485243" r:id="rId5"/>
    <p:sldLayoutId id="2147485244" r:id="rId6"/>
    <p:sldLayoutId id="2147485245" r:id="rId7"/>
    <p:sldLayoutId id="2147485246" r:id="rId8"/>
    <p:sldLayoutId id="2147485247" r:id="rId9"/>
    <p:sldLayoutId id="2147485248" r:id="rId10"/>
    <p:sldLayoutId id="2147485249" r:id="rId11"/>
    <p:sldLayoutId id="2147485250" r:id="rId12"/>
    <p:sldLayoutId id="2147485251" r:id="rId13"/>
    <p:sldLayoutId id="2147485252" r:id="rId14"/>
    <p:sldLayoutId id="2147485253" r:id="rId15"/>
    <p:sldLayoutId id="2147485254" r:id="rId16"/>
    <p:sldLayoutId id="214748525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249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1" r:id="rId1"/>
    <p:sldLayoutId id="2147485282" r:id="rId2"/>
    <p:sldLayoutId id="2147485283" r:id="rId3"/>
    <p:sldLayoutId id="2147485284" r:id="rId4"/>
    <p:sldLayoutId id="2147485285" r:id="rId5"/>
    <p:sldLayoutId id="2147485286" r:id="rId6"/>
    <p:sldLayoutId id="2147485287" r:id="rId7"/>
    <p:sldLayoutId id="2147485288" r:id="rId8"/>
    <p:sldLayoutId id="2147485289" r:id="rId9"/>
    <p:sldLayoutId id="2147485290" r:id="rId10"/>
    <p:sldLayoutId id="2147485291" r:id="rId11"/>
    <p:sldLayoutId id="2147485292" r:id="rId12"/>
    <p:sldLayoutId id="2147485293" r:id="rId13"/>
    <p:sldLayoutId id="2147485294" r:id="rId14"/>
    <p:sldLayoutId id="2147485295" r:id="rId15"/>
    <p:sldLayoutId id="2147485296" r:id="rId16"/>
    <p:sldLayoutId id="214748529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0" y="3564791"/>
            <a:ext cx="9144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Batang" panose="02030600000101010101" pitchFamily="18" charset="-127"/>
              </a:rPr>
              <a:t>Działalność </a:t>
            </a:r>
            <a:br>
              <a:rPr kumimoji="0" lang="pl-PL" sz="5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Batang" panose="02030600000101010101" pitchFamily="18" charset="-127"/>
              </a:rPr>
            </a:br>
            <a:r>
              <a:rPr kumimoji="0" lang="pl-PL" sz="5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Batang" panose="02030600000101010101" pitchFamily="18" charset="-127"/>
              </a:rPr>
              <a:t>Powiatowego  Centrum </a:t>
            </a:r>
            <a:br>
              <a:rPr kumimoji="0" lang="pl-PL" sz="5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Batang" panose="02030600000101010101" pitchFamily="18" charset="-127"/>
              </a:rPr>
            </a:br>
            <a:r>
              <a:rPr kumimoji="0" lang="pl-PL" sz="5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Batang" panose="02030600000101010101" pitchFamily="18" charset="-127"/>
              </a:rPr>
              <a:t>Pomocy Rodzinie w Gołdapi </a:t>
            </a:r>
            <a:br>
              <a:rPr kumimoji="0" lang="pl-PL" sz="5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Batang" panose="02030600000101010101" pitchFamily="18" charset="-127"/>
              </a:rPr>
            </a:br>
            <a:r>
              <a:rPr kumimoji="0" lang="pl-PL" sz="5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Batang" panose="02030600000101010101" pitchFamily="18" charset="-127"/>
              </a:rPr>
              <a:t>w 2020  roku</a:t>
            </a: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822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395536" y="548680"/>
            <a:ext cx="8352928" cy="1800200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Świadczenie „Dobry Start”</a:t>
            </a:r>
            <a:br>
              <a:rPr lang="pl-PL" sz="3200" b="1" dirty="0" smtClean="0"/>
            </a:br>
            <a:r>
              <a:rPr lang="pl-PL" sz="3200" b="1" dirty="0" smtClean="0"/>
              <a:t>rodzinna i instytucjonalna piecza zastępcza</a:t>
            </a:r>
            <a:endParaRPr lang="pl-PL" sz="3200" b="1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62174762"/>
              </p:ext>
            </p:extLst>
          </p:nvPr>
        </p:nvGraphicFramePr>
        <p:xfrm>
          <a:off x="539552" y="1916832"/>
          <a:ext cx="820891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7" y="0"/>
            <a:ext cx="1401763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00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179512" y="783465"/>
            <a:ext cx="7272808" cy="70131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pl-PL" sz="3600" b="1" dirty="0">
                <a:solidFill>
                  <a:srgbClr val="002060"/>
                </a:solidFill>
                <a:latin typeface="+mj-lt"/>
              </a:rPr>
              <a:t>Instytucjonalna </a:t>
            </a:r>
            <a:r>
              <a:rPr lang="pl-PL" sz="3600" b="1" dirty="0" smtClean="0">
                <a:solidFill>
                  <a:srgbClr val="002060"/>
                </a:solidFill>
                <a:latin typeface="+mj-lt"/>
              </a:rPr>
              <a:t>piecza </a:t>
            </a:r>
            <a:r>
              <a:rPr lang="pl-PL" sz="3600" b="1" dirty="0">
                <a:solidFill>
                  <a:srgbClr val="002060"/>
                </a:solidFill>
                <a:latin typeface="+mj-lt"/>
              </a:rPr>
              <a:t>zastępcza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-1"/>
            <a:ext cx="1619672" cy="1845017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395536" y="1988840"/>
            <a:ext cx="8352928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endParaRPr lang="pl-PL" sz="1100" b="1" dirty="0">
              <a:latin typeface="+mj-lt"/>
            </a:endParaRPr>
          </a:p>
          <a:p>
            <a:pPr marL="0" indent="0" algn="ctr">
              <a:buNone/>
              <a:defRPr/>
            </a:pPr>
            <a:r>
              <a:rPr lang="pl-PL" sz="1800" b="1" dirty="0">
                <a:latin typeface="+mj-lt"/>
              </a:rPr>
              <a:t>Dzieci z </a:t>
            </a:r>
            <a:r>
              <a:rPr lang="pl-PL" sz="1800" b="1" dirty="0" smtClean="0">
                <a:latin typeface="+mj-lt"/>
              </a:rPr>
              <a:t>Powiatu </a:t>
            </a:r>
            <a:r>
              <a:rPr lang="pl-PL" sz="1800" b="1" dirty="0" err="1">
                <a:latin typeface="+mj-lt"/>
              </a:rPr>
              <a:t>G</a:t>
            </a:r>
            <a:r>
              <a:rPr lang="pl-PL" sz="1800" b="1" dirty="0" err="1" smtClean="0">
                <a:latin typeface="+mj-lt"/>
              </a:rPr>
              <a:t>ołdapskigo</a:t>
            </a:r>
            <a:r>
              <a:rPr lang="pl-PL" sz="1800" b="1" dirty="0" smtClean="0">
                <a:latin typeface="+mj-lt"/>
              </a:rPr>
              <a:t> </a:t>
            </a:r>
            <a:r>
              <a:rPr lang="pl-PL" sz="1800" b="1" dirty="0">
                <a:latin typeface="+mj-lt"/>
              </a:rPr>
              <a:t>– </a:t>
            </a:r>
            <a:r>
              <a:rPr lang="pl-PL" sz="1800" b="1" dirty="0" smtClean="0">
                <a:latin typeface="+mj-lt"/>
              </a:rPr>
              <a:t>10</a:t>
            </a:r>
            <a:endParaRPr lang="pl-PL" sz="1800" b="1" dirty="0">
              <a:latin typeface="+mj-lt"/>
            </a:endParaRPr>
          </a:p>
          <a:p>
            <a:pPr marL="0" indent="0" algn="ctr">
              <a:buNone/>
              <a:defRPr/>
            </a:pPr>
            <a:r>
              <a:rPr lang="pl-PL" sz="1800" b="1" dirty="0">
                <a:latin typeface="+mj-lt"/>
              </a:rPr>
              <a:t>Dzieci z innych powiatów – </a:t>
            </a:r>
            <a:r>
              <a:rPr lang="pl-PL" sz="1800" b="1" dirty="0" smtClean="0">
                <a:latin typeface="+mj-lt"/>
              </a:rPr>
              <a:t>15</a:t>
            </a:r>
            <a:endParaRPr lang="pl-PL" sz="1800" b="1" dirty="0">
              <a:latin typeface="+mj-lt"/>
            </a:endParaRPr>
          </a:p>
          <a:p>
            <a:pPr>
              <a:buClr>
                <a:schemeClr val="tx1"/>
              </a:buClr>
              <a:defRPr/>
            </a:pPr>
            <a:r>
              <a:rPr lang="pl-PL" sz="1800" dirty="0" smtClean="0">
                <a:latin typeface="+mj-lt"/>
              </a:rPr>
              <a:t>  </a:t>
            </a:r>
            <a:endParaRPr lang="pl-PL" sz="800" dirty="0">
              <a:latin typeface="+mj-lt"/>
            </a:endParaRPr>
          </a:p>
          <a:p>
            <a:pPr algn="ctr">
              <a:buClr>
                <a:schemeClr val="tx1"/>
              </a:buClr>
              <a:defRPr/>
            </a:pPr>
            <a:r>
              <a:rPr lang="pl-PL" sz="2000" b="1" dirty="0" smtClean="0">
                <a:latin typeface="+mj-lt"/>
              </a:rPr>
              <a:t>W 2020 </a:t>
            </a:r>
            <a:r>
              <a:rPr lang="pl-PL" sz="2000" b="1" dirty="0">
                <a:latin typeface="+mj-lt"/>
              </a:rPr>
              <a:t>r. wydano </a:t>
            </a:r>
            <a:r>
              <a:rPr lang="pl-PL" sz="2000" b="1" dirty="0" smtClean="0">
                <a:latin typeface="+mj-lt"/>
              </a:rPr>
              <a:t>7 skierowań  </a:t>
            </a:r>
            <a:br>
              <a:rPr lang="pl-PL" sz="2000" b="1" dirty="0" smtClean="0">
                <a:latin typeface="+mj-lt"/>
              </a:rPr>
            </a:br>
            <a:r>
              <a:rPr lang="pl-PL" sz="2000" b="1" dirty="0" smtClean="0">
                <a:latin typeface="+mj-lt"/>
              </a:rPr>
              <a:t>do </a:t>
            </a:r>
            <a:r>
              <a:rPr lang="pl-PL" sz="2000" b="1" dirty="0">
                <a:latin typeface="+mj-lt"/>
              </a:rPr>
              <a:t>Domu św. </a:t>
            </a:r>
            <a:r>
              <a:rPr lang="pl-PL" sz="2000" b="1" dirty="0" smtClean="0">
                <a:latin typeface="+mj-lt"/>
              </a:rPr>
              <a:t>Faustyny w </a:t>
            </a:r>
            <a:r>
              <a:rPr lang="pl-PL" sz="2000" b="1" dirty="0">
                <a:latin typeface="+mj-lt"/>
              </a:rPr>
              <a:t>Gołdapi </a:t>
            </a:r>
            <a:r>
              <a:rPr lang="pl-PL" sz="2000" b="1" dirty="0" smtClean="0">
                <a:latin typeface="+mj-lt"/>
              </a:rPr>
              <a:t/>
            </a:r>
            <a:br>
              <a:rPr lang="pl-PL" sz="2000" b="1" dirty="0" smtClean="0">
                <a:latin typeface="+mj-lt"/>
              </a:rPr>
            </a:br>
            <a:endParaRPr lang="pl-PL" sz="2000" b="1" dirty="0">
              <a:latin typeface="+mj-lt"/>
            </a:endParaRPr>
          </a:p>
          <a:p>
            <a:pPr algn="ctr">
              <a:buClr>
                <a:schemeClr val="tx1"/>
              </a:buClr>
              <a:defRPr/>
            </a:pPr>
            <a:endParaRPr lang="pl-PL" sz="1800" b="1" dirty="0" smtClean="0">
              <a:latin typeface="+mj-lt"/>
            </a:endParaRPr>
          </a:p>
          <a:p>
            <a:pPr algn="just">
              <a:buClr>
                <a:schemeClr val="tx1"/>
              </a:buClr>
              <a:defRPr/>
            </a:pPr>
            <a:r>
              <a:rPr lang="pl-PL" sz="2000" b="1" dirty="0" smtClean="0">
                <a:latin typeface="+mj-lt"/>
              </a:rPr>
              <a:t>Dzieci z Powiatu Gołdapskiego – 3.040,87  zł</a:t>
            </a:r>
          </a:p>
          <a:p>
            <a:pPr algn="just">
              <a:buClr>
                <a:schemeClr val="tx1"/>
              </a:buClr>
              <a:defRPr/>
            </a:pPr>
            <a:r>
              <a:rPr lang="pl-PL" sz="2000" b="1" dirty="0" smtClean="0">
                <a:latin typeface="+mj-lt"/>
              </a:rPr>
              <a:t>Dzieci z innych powiatów – 3.438,57 zł</a:t>
            </a:r>
            <a:endParaRPr lang="pl-PL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807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1556792"/>
            <a:ext cx="69127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pl-PL" sz="1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Dotacja ogółem dla </a:t>
            </a:r>
            <a:r>
              <a:rPr lang="pl-PL" sz="1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Domu Św</a:t>
            </a:r>
            <a:r>
              <a:rPr lang="pl-PL" sz="1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pl-PL" sz="1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Faustyny</a:t>
            </a:r>
            <a:br>
              <a:rPr lang="pl-PL" sz="1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</a:br>
            <a:r>
              <a:rPr lang="pl-PL" sz="1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(Dzieci z Powiatu Gołdapskiego i dotacje z innych powiatów)</a:t>
            </a:r>
            <a:endParaRPr lang="pl-PL" sz="18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 idx="4294967295"/>
          </p:nvPr>
        </p:nvSpPr>
        <p:spPr>
          <a:xfrm>
            <a:off x="179512" y="531267"/>
            <a:ext cx="7596336" cy="1025525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Koszty instytucjonalnej pieczy zastępczej</a:t>
            </a:r>
            <a:endParaRPr lang="pl-PL" b="1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4294967295"/>
          </p:nvPr>
        </p:nvSpPr>
        <p:spPr>
          <a:xfrm>
            <a:off x="1620838" y="2349500"/>
            <a:ext cx="7523162" cy="4032250"/>
          </a:xfrm>
        </p:spPr>
        <p:txBody>
          <a:bodyPr/>
          <a:lstStyle/>
          <a:p>
            <a:pPr marL="0" indent="0" algn="ctr">
              <a:buNone/>
            </a:pPr>
            <a:r>
              <a:rPr lang="pl-PL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-1"/>
            <a:ext cx="1619672" cy="1845017"/>
          </a:xfrm>
          <a:prstGeom prst="rect">
            <a:avLst/>
          </a:prstGeom>
        </p:spPr>
      </p:pic>
      <p:graphicFrame>
        <p:nvGraphicFramePr>
          <p:cNvPr id="12" name="Wykres 11"/>
          <p:cNvGraphicFramePr/>
          <p:nvPr>
            <p:extLst>
              <p:ext uri="{D42A27DB-BD31-4B8C-83A1-F6EECF244321}">
                <p14:modId xmlns:p14="http://schemas.microsoft.com/office/powerpoint/2010/main" val="3413248012"/>
              </p:ext>
            </p:extLst>
          </p:nvPr>
        </p:nvGraphicFramePr>
        <p:xfrm>
          <a:off x="436699" y="1700808"/>
          <a:ext cx="7913767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04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 idx="4294967295"/>
          </p:nvPr>
        </p:nvSpPr>
        <p:spPr>
          <a:xfrm>
            <a:off x="755576" y="623888"/>
            <a:ext cx="6840016" cy="1303337"/>
          </a:xfrm>
        </p:spPr>
        <p:txBody>
          <a:bodyPr>
            <a:noAutofit/>
          </a:bodyPr>
          <a:lstStyle/>
          <a:p>
            <a:r>
              <a:rPr lang="pl-PL" sz="2800" b="1" dirty="0" smtClean="0"/>
              <a:t>Dotacja na dzieci z Powiatu Gołdapskiego przebywające </a:t>
            </a:r>
            <a:br>
              <a:rPr lang="pl-PL" sz="2800" b="1" dirty="0" smtClean="0"/>
            </a:br>
            <a:r>
              <a:rPr lang="pl-PL" sz="2800" b="1" dirty="0" smtClean="0"/>
              <a:t>w Domu Św. Faustyny w Gołdapi</a:t>
            </a:r>
            <a:endParaRPr lang="pl-PL" sz="2800" b="1" dirty="0"/>
          </a:p>
        </p:txBody>
      </p:sp>
      <p:graphicFrame>
        <p:nvGraphicFramePr>
          <p:cNvPr id="29" name="Symbol zastępczy zawartości 2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7229429"/>
              </p:ext>
            </p:extLst>
          </p:nvPr>
        </p:nvGraphicFramePr>
        <p:xfrm>
          <a:off x="971600" y="2420888"/>
          <a:ext cx="6799262" cy="237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593" y="8978"/>
            <a:ext cx="1548407" cy="1763837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115616" y="5229200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>
                <a:latin typeface="+mj-lt"/>
              </a:rPr>
              <a:t>Zwrot Gminy Gołdap </a:t>
            </a:r>
            <a:r>
              <a:rPr lang="pl-PL" b="1" dirty="0" smtClean="0">
                <a:latin typeface="+mj-lt"/>
              </a:rPr>
              <a:t>– 102.506,16 zł</a:t>
            </a:r>
            <a:r>
              <a:rPr lang="pl-PL" b="1" dirty="0">
                <a:latin typeface="+mj-lt"/>
              </a:rPr>
              <a:t/>
            </a:r>
            <a:br>
              <a:rPr lang="pl-PL" b="1" dirty="0">
                <a:latin typeface="+mj-lt"/>
              </a:rPr>
            </a:br>
            <a:r>
              <a:rPr lang="pl-PL" b="1" dirty="0">
                <a:latin typeface="+mj-lt"/>
              </a:rPr>
              <a:t>Zwrot Gminy Dubeninki – </a:t>
            </a:r>
            <a:r>
              <a:rPr lang="pl-PL" b="1" dirty="0" smtClean="0">
                <a:latin typeface="+mj-lt"/>
              </a:rPr>
              <a:t>40.275,48 zł</a:t>
            </a:r>
            <a:endParaRPr lang="pl-PL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545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531907" y="331240"/>
            <a:ext cx="7285812" cy="1303338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Dodatek wychowawczy </a:t>
            </a:r>
            <a:br>
              <a:rPr lang="pl-PL" b="1" dirty="0" smtClean="0"/>
            </a:br>
            <a:r>
              <a:rPr lang="pl-PL" b="1" dirty="0" smtClean="0"/>
              <a:t>Dom św. Faustyny </a:t>
            </a:r>
            <a:endParaRPr lang="pl-PL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6" y="22967"/>
            <a:ext cx="1401763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907704" y="1484784"/>
            <a:ext cx="4392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l-PL" dirty="0"/>
              <a:t>Wypłacany od lipca 2019r. </a:t>
            </a:r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2274628862"/>
              </p:ext>
            </p:extLst>
          </p:nvPr>
        </p:nvGraphicFramePr>
        <p:xfrm>
          <a:off x="467544" y="1946449"/>
          <a:ext cx="8280920" cy="4434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7460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 idx="4294967295"/>
          </p:nvPr>
        </p:nvSpPr>
        <p:spPr>
          <a:xfrm>
            <a:off x="611560" y="822681"/>
            <a:ext cx="6923336" cy="503238"/>
          </a:xfrm>
        </p:spPr>
        <p:txBody>
          <a:bodyPr>
            <a:noAutofit/>
          </a:bodyPr>
          <a:lstStyle/>
          <a:p>
            <a:r>
              <a:rPr lang="pl-PL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/>
            </a:r>
            <a:br>
              <a:rPr lang="pl-PL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pl-PL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/>
            </a:r>
            <a:br>
              <a:rPr lang="pl-PL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pl-PL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/>
            </a:r>
            <a:br>
              <a:rPr lang="pl-PL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pl-PL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/>
            </a:r>
            <a:br>
              <a:rPr lang="pl-PL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pl-PL" sz="34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Szkolenie kadry pomocy społecznej</a:t>
            </a:r>
            <a:r>
              <a:rPr lang="pl-PL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/>
            </a:r>
            <a:br>
              <a:rPr lang="pl-PL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pl-PL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/>
            </a:r>
            <a:br>
              <a:rPr lang="pl-PL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pl-PL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/>
            </a:r>
            <a:br>
              <a:rPr lang="pl-PL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endParaRPr lang="pl-PL" sz="4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4294967295"/>
          </p:nvPr>
        </p:nvSpPr>
        <p:spPr>
          <a:xfrm>
            <a:off x="539552" y="2060848"/>
            <a:ext cx="7775575" cy="33845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pl-PL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ze względu na epidemię kadra PCPR w Gołdapi nie uczestniczyła w 2020 roku w szkoleniach.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PCPR nie zorganizował również szkolenia dla kadry pomocy społecznej z terenu powiatu.</a:t>
            </a:r>
            <a:endParaRPr lang="pl-PL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331" y="0"/>
            <a:ext cx="140220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2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7544" y="422424"/>
            <a:ext cx="835292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i="1" dirty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 </a:t>
            </a:r>
            <a:r>
              <a:rPr lang="pl-PL" sz="1400" b="1" i="1" dirty="0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      </a:t>
            </a:r>
            <a:r>
              <a:rPr lang="pl-PL" sz="1400" b="1" i="1" dirty="0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+mj-cs"/>
              </a:rPr>
              <a:t>  </a:t>
            </a:r>
          </a:p>
          <a:p>
            <a:pPr algn="ctr"/>
            <a:endParaRPr lang="pl-PL" sz="1400" b="1" i="1" dirty="0"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Bookman Old Style" panose="02050604050505020204" pitchFamily="18" charset="0"/>
              <a:ea typeface="+mj-ea"/>
              <a:cs typeface="+mj-cs"/>
            </a:endParaRPr>
          </a:p>
          <a:p>
            <a:pPr algn="ctr"/>
            <a:endParaRPr lang="pl-PL" sz="1400" b="1" i="1" dirty="0" smtClean="0"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Bookman Old Style" panose="02050604050505020204" pitchFamily="18" charset="0"/>
              <a:ea typeface="+mj-ea"/>
              <a:cs typeface="+mj-cs"/>
            </a:endParaRPr>
          </a:p>
          <a:p>
            <a:pPr algn="ctr"/>
            <a:r>
              <a:rPr lang="pl-PL" sz="4000" b="1" dirty="0" smtClean="0">
                <a:latin typeface="+mj-lt"/>
                <a:ea typeface="+mj-ea"/>
                <a:cs typeface="+mj-cs"/>
              </a:rPr>
              <a:t>Szkolenie rodzin zastępczych</a:t>
            </a:r>
          </a:p>
          <a:p>
            <a:pPr algn="ctr"/>
            <a:endParaRPr lang="pl-PL" sz="3600" b="1" i="1" dirty="0"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Bookman Old Style" panose="02050604050505020204" pitchFamily="18" charset="0"/>
              <a:ea typeface="+mj-ea"/>
              <a:cs typeface="+mj-cs"/>
            </a:endParaRPr>
          </a:p>
          <a:p>
            <a:r>
              <a:rPr lang="pl-PL" sz="2000" b="1" dirty="0" smtClean="0">
                <a:latin typeface="Bookman Old Style" panose="02050604050505020204" pitchFamily="18" charset="0"/>
                <a:ea typeface="+mj-ea"/>
                <a:cs typeface="+mj-cs"/>
              </a:rPr>
              <a:t>W 2020 roku PCPR zorganizował  następujące szkolenia dla   rodzin zastępczych:</a:t>
            </a:r>
          </a:p>
          <a:p>
            <a:endParaRPr lang="pl-PL" sz="2000" b="1" dirty="0">
              <a:latin typeface="Sylfaen" pitchFamily="18" charset="0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b="1" dirty="0" smtClean="0">
                <a:latin typeface="Bookman Old Style" panose="02050604050505020204" pitchFamily="18" charset="0"/>
                <a:ea typeface="+mj-ea"/>
                <a:cs typeface="+mj-cs"/>
              </a:rPr>
              <a:t>Szkolenie dla kandydatów na rodziców zastępczych spokrewnionych (6 rodzin)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b="1" dirty="0" smtClean="0">
                <a:latin typeface="Bookman Old Style" panose="02050604050505020204" pitchFamily="18" charset="0"/>
                <a:ea typeface="+mj-ea"/>
                <a:cs typeface="+mj-cs"/>
              </a:rPr>
              <a:t>Szkolenie dla kandydatów na  niezawodową rodzinę zastępczą (</a:t>
            </a:r>
            <a:r>
              <a:rPr lang="pl-PL" sz="2000" b="1" dirty="0">
                <a:latin typeface="Bookman Old Style" panose="02050604050505020204" pitchFamily="18" charset="0"/>
                <a:ea typeface="+mj-ea"/>
                <a:cs typeface="+mj-cs"/>
              </a:rPr>
              <a:t>3</a:t>
            </a:r>
            <a:r>
              <a:rPr lang="pl-PL" sz="2000" b="1" dirty="0" smtClean="0">
                <a:latin typeface="Bookman Old Style" panose="02050604050505020204" pitchFamily="18" charset="0"/>
                <a:ea typeface="+mj-ea"/>
                <a:cs typeface="+mj-cs"/>
              </a:rPr>
              <a:t> rodziny)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b="1" dirty="0" smtClean="0">
                <a:latin typeface="Bookman Old Style" panose="02050604050505020204" pitchFamily="18" charset="0"/>
                <a:ea typeface="+mj-ea"/>
                <a:cs typeface="+mj-cs"/>
              </a:rPr>
              <a:t>Szkolenie dla kandydatów na rodzinę zastępczą zawodową (1 rodzina)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091" y="0"/>
            <a:ext cx="1402202" cy="157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2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395535" y="915988"/>
            <a:ext cx="7354907" cy="1303337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Zespół ds. </a:t>
            </a:r>
            <a:r>
              <a:rPr lang="pl-PL" b="1" dirty="0"/>
              <a:t>r</a:t>
            </a:r>
            <a:r>
              <a:rPr lang="pl-PL" b="1" dirty="0" smtClean="0"/>
              <a:t>ehabilitacji społecznej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552" y="2490788"/>
            <a:ext cx="8136904" cy="3444875"/>
          </a:xfrm>
        </p:spPr>
        <p:txBody>
          <a:bodyPr>
            <a:normAutofit/>
          </a:bodyPr>
          <a:lstStyle/>
          <a:p>
            <a:r>
              <a:rPr lang="pl-PL" dirty="0" smtClean="0"/>
              <a:t>Zespół rozdysponował dla mieszkańców powiatu 1.430.565 zł. ze środków PFRON na zadania określone w ustawie o rehabilitacji zawodowej i społecznej oraz zatrudnianiu osób niepełnosprawnych</a:t>
            </a:r>
          </a:p>
          <a:p>
            <a:r>
              <a:rPr lang="pl-PL" dirty="0" smtClean="0"/>
              <a:t>Realizował programy na rzecz osób niepełnosprawnych tj. Aktywny Samorząd (77.336zł.)</a:t>
            </a:r>
          </a:p>
          <a:p>
            <a:r>
              <a:rPr lang="pl-PL" dirty="0" smtClean="0"/>
              <a:t>Program Moduł III –(w związku z </a:t>
            </a:r>
            <a:r>
              <a:rPr lang="pl-PL" dirty="0" err="1" smtClean="0"/>
              <a:t>covid</a:t>
            </a:r>
            <a:r>
              <a:rPr lang="pl-PL" dirty="0" smtClean="0"/>
              <a:t> – 19) – 251.125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443" y="9597"/>
            <a:ext cx="1401763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289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611560" y="260350"/>
            <a:ext cx="6984776" cy="14398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b="1" dirty="0" smtClean="0"/>
              <a:t>Przeciwdziałanie </a:t>
            </a:r>
            <a:br>
              <a:rPr lang="pl-PL" sz="3600" b="1" dirty="0" smtClean="0"/>
            </a:br>
            <a:r>
              <a:rPr lang="pl-PL" sz="3600" b="1" dirty="0" smtClean="0"/>
              <a:t>przemocy w rodzinie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467544" y="1125538"/>
            <a:ext cx="8280920" cy="5256212"/>
          </a:xfrm>
        </p:spPr>
        <p:txBody>
          <a:bodyPr>
            <a:noAutofit/>
          </a:bodyPr>
          <a:lstStyle/>
          <a:p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Pracownicy PCPR ze względu na epidemię nie uczestniczyli w posiedzeniach Zespołu Interdyscyplinarnego i grup roboczych w Gołdapi. </a:t>
            </a:r>
          </a:p>
          <a:p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Przeprowadzono  3 miesięczny program korekcyjno – edukacyjny dla 5 osób</a:t>
            </a:r>
          </a:p>
          <a:p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Prowadzono pracę socjalną z ofiarami przemocy.</a:t>
            </a:r>
          </a:p>
          <a:p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Świadczono mieszkańcom powiatu poradnictwo prawne  </a:t>
            </a:r>
          </a:p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</a:t>
            </a:r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wiadczono poradnictwo psychologiczne </a:t>
            </a:r>
          </a:p>
          <a:p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Upowszechniano ulotki, informatory nt. przemocy w siedzibie jednostki.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0"/>
            <a:ext cx="1547664" cy="176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/>
          <p:cNvSpPr>
            <a:spLocks noGrp="1"/>
          </p:cNvSpPr>
          <p:nvPr>
            <p:ph type="title" idx="4294967295"/>
          </p:nvPr>
        </p:nvSpPr>
        <p:spPr>
          <a:xfrm>
            <a:off x="467544" y="257175"/>
            <a:ext cx="7040374" cy="1339850"/>
          </a:xfrm>
        </p:spPr>
        <p:txBody>
          <a:bodyPr>
            <a:noAutofit/>
          </a:bodyPr>
          <a:lstStyle/>
          <a:p>
            <a:pPr algn="ctr"/>
            <a:r>
              <a:rPr lang="pl-PL" sz="3200" spc="3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glow>
                    <a:schemeClr val="bg2">
                      <a:lumMod val="75000"/>
                    </a:schemeClr>
                  </a:glow>
                </a:effectLst>
              </a:rPr>
              <a:t>Pozyskane środki zewnętrzne </a:t>
            </a:r>
            <a:br>
              <a:rPr lang="pl-PL" sz="3200" spc="3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glow>
                    <a:schemeClr val="bg2">
                      <a:lumMod val="75000"/>
                    </a:schemeClr>
                  </a:glow>
                </a:effectLst>
              </a:rPr>
            </a:br>
            <a:r>
              <a:rPr lang="pl-PL" sz="3200" spc="3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glow>
                    <a:schemeClr val="bg2">
                      <a:lumMod val="75000"/>
                    </a:schemeClr>
                  </a:glow>
                </a:effectLst>
              </a:rPr>
              <a:t>w 2020 roku</a:t>
            </a:r>
          </a:p>
        </p:txBody>
      </p:sp>
      <p:sp>
        <p:nvSpPr>
          <p:cNvPr id="27651" name="Symbol zastępczy zawartości 2"/>
          <p:cNvSpPr>
            <a:spLocks noGrp="1"/>
          </p:cNvSpPr>
          <p:nvPr>
            <p:ph idx="4294967295"/>
          </p:nvPr>
        </p:nvSpPr>
        <p:spPr>
          <a:xfrm>
            <a:off x="395536" y="1268413"/>
            <a:ext cx="8352928" cy="518477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30000"/>
              </a:lnSpc>
              <a:buClr>
                <a:schemeClr val="tx1">
                  <a:lumMod val="95000"/>
                </a:schemeClr>
              </a:buClr>
              <a:buNone/>
              <a:defRPr/>
            </a:pPr>
            <a:endParaRPr lang="pl-PL" sz="2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0" indent="0" algn="just">
              <a:lnSpc>
                <a:spcPct val="130000"/>
              </a:lnSpc>
              <a:buClr>
                <a:schemeClr val="tx1">
                  <a:lumMod val="95000"/>
                </a:schemeClr>
              </a:buClr>
              <a:buNone/>
              <a:defRPr/>
            </a:pPr>
            <a:endParaRPr lang="pl-PL" sz="2700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342900" indent="-342900" algn="just">
              <a:lnSpc>
                <a:spcPct val="130000"/>
              </a:lnSpc>
              <a:buClr>
                <a:schemeClr val="tx1">
                  <a:lumMod val="95000"/>
                </a:schemeClr>
              </a:buClr>
              <a:buFont typeface="Wingdings" pitchFamily="2" charset="2"/>
              <a:buChar char="q"/>
              <a:defRPr/>
            </a:pPr>
            <a:r>
              <a:rPr lang="pl-PL" sz="2700" dirty="0" smtClean="0">
                <a:solidFill>
                  <a:schemeClr val="tx1"/>
                </a:solidFill>
                <a:latin typeface="+mj-lt"/>
              </a:rPr>
              <a:t>W-M Urząd Wojewódzki –4230 zł/program korekcyjno – edukacyjny/</a:t>
            </a:r>
          </a:p>
          <a:p>
            <a:pPr marL="342900" indent="-342900" algn="just">
              <a:lnSpc>
                <a:spcPct val="130000"/>
              </a:lnSpc>
              <a:buClr>
                <a:schemeClr val="tx1">
                  <a:lumMod val="95000"/>
                </a:schemeClr>
              </a:buClr>
              <a:buFont typeface="Wingdings" pitchFamily="2" charset="2"/>
              <a:buChar char="q"/>
              <a:defRPr/>
            </a:pPr>
            <a:r>
              <a:rPr lang="pl-PL" sz="2700" dirty="0" smtClean="0">
                <a:solidFill>
                  <a:schemeClr val="tx1"/>
                </a:solidFill>
                <a:latin typeface="+mj-lt"/>
              </a:rPr>
              <a:t>GKRPA w Gołdapi –3200zł. /warsztaty dla rodziców/</a:t>
            </a:r>
          </a:p>
          <a:p>
            <a:pPr marL="342900" indent="-342900" algn="just">
              <a:lnSpc>
                <a:spcPct val="130000"/>
              </a:lnSpc>
              <a:buClr>
                <a:schemeClr val="tx1">
                  <a:lumMod val="95000"/>
                </a:schemeClr>
              </a:buClr>
              <a:buFont typeface="Wingdings" pitchFamily="2" charset="2"/>
              <a:buChar char="q"/>
              <a:defRPr/>
            </a:pPr>
            <a:r>
              <a:rPr lang="pl-PL" sz="2700" dirty="0" smtClean="0">
                <a:solidFill>
                  <a:schemeClr val="tx1"/>
                </a:solidFill>
                <a:latin typeface="+mj-lt"/>
              </a:rPr>
              <a:t>W. M. Urząd wojewódzki – 141.401,62zł. /Zabezpieczenie rodzin zastępczych oraz wychowanków pieczy zastępczej rodzinnej i instytucjonalnej w środki ochrony osobistej oraz sprzęt do nauki zdalnej/</a:t>
            </a:r>
          </a:p>
          <a:p>
            <a:pPr marL="342900" indent="-342900" algn="just">
              <a:lnSpc>
                <a:spcPct val="130000"/>
              </a:lnSpc>
              <a:buClr>
                <a:schemeClr val="tx1">
                  <a:lumMod val="95000"/>
                </a:schemeClr>
              </a:buClr>
              <a:buFont typeface="Wingdings" pitchFamily="2" charset="2"/>
              <a:buChar char="q"/>
              <a:defRPr/>
            </a:pPr>
            <a:r>
              <a:rPr lang="pl-PL" sz="2700" dirty="0" smtClean="0">
                <a:solidFill>
                  <a:schemeClr val="tx1"/>
                </a:solidFill>
                <a:latin typeface="+mj-lt"/>
              </a:rPr>
              <a:t>PFRON - Aktywny Samorząd –77.336zł. /wsparcie osób niepełnosprawnych aktywnych zawodowo/</a:t>
            </a:r>
          </a:p>
          <a:p>
            <a:pPr marL="342900" indent="-342900" algn="just">
              <a:lnSpc>
                <a:spcPct val="130000"/>
              </a:lnSpc>
              <a:buClr>
                <a:schemeClr val="tx1">
                  <a:lumMod val="95000"/>
                </a:schemeClr>
              </a:buClr>
              <a:buFont typeface="Wingdings" pitchFamily="2" charset="2"/>
              <a:buChar char="q"/>
              <a:defRPr/>
            </a:pPr>
            <a:r>
              <a:rPr lang="pl-PL" sz="2700" dirty="0" smtClean="0">
                <a:solidFill>
                  <a:schemeClr val="tx1"/>
                </a:solidFill>
                <a:latin typeface="+mj-lt"/>
              </a:rPr>
              <a:t>PFRON Moduł III – 251.125 zł. Wsparcie osób niepełnosprawnych – uczestników dziennych placówek w związku z epidemią </a:t>
            </a:r>
            <a:r>
              <a:rPr lang="pl-PL" sz="2700" dirty="0" err="1" smtClean="0">
                <a:solidFill>
                  <a:schemeClr val="tx1"/>
                </a:solidFill>
                <a:latin typeface="+mj-lt"/>
              </a:rPr>
              <a:t>Covid</a:t>
            </a:r>
            <a:r>
              <a:rPr lang="pl-PL" sz="2700" dirty="0" smtClean="0">
                <a:solidFill>
                  <a:schemeClr val="tx1"/>
                </a:solidFill>
                <a:latin typeface="+mj-lt"/>
              </a:rPr>
              <a:t> -19.</a:t>
            </a:r>
          </a:p>
          <a:p>
            <a:pPr marL="82296" indent="0" algn="just">
              <a:lnSpc>
                <a:spcPct val="130000"/>
              </a:lnSpc>
              <a:buNone/>
              <a:defRPr/>
            </a:pPr>
            <a:endParaRPr lang="pl-PL" sz="1800" dirty="0" smtClean="0">
              <a:solidFill>
                <a:schemeClr val="tx1"/>
              </a:solidFill>
              <a:latin typeface="+mj-lt"/>
            </a:endParaRPr>
          </a:p>
          <a:p>
            <a:pPr marL="82296" indent="0" algn="just">
              <a:lnSpc>
                <a:spcPct val="130000"/>
              </a:lnSpc>
              <a:buNone/>
              <a:defRPr/>
            </a:pPr>
            <a:r>
              <a:rPr lang="pl-PL" sz="2700" dirty="0" smtClean="0">
                <a:solidFill>
                  <a:schemeClr val="tx1"/>
                </a:solidFill>
                <a:latin typeface="+mj-lt"/>
              </a:rPr>
              <a:t>    </a:t>
            </a:r>
            <a:r>
              <a:rPr lang="pl-PL" sz="2700" b="1" dirty="0" smtClean="0">
                <a:solidFill>
                  <a:schemeClr val="tx1"/>
                </a:solidFill>
                <a:latin typeface="+mj-lt"/>
              </a:rPr>
              <a:t>RAZEM:  477.292,62    zł.</a:t>
            </a:r>
          </a:p>
          <a:p>
            <a:pPr marL="0" indent="0">
              <a:buFontTx/>
              <a:buNone/>
              <a:defRPr/>
            </a:pPr>
            <a:endParaRPr lang="pl-PL" dirty="0" smtClean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919" y="-18884"/>
            <a:ext cx="1636081" cy="1863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953313"/>
              </p:ext>
            </p:extLst>
          </p:nvPr>
        </p:nvGraphicFramePr>
        <p:xfrm>
          <a:off x="431539" y="1307669"/>
          <a:ext cx="8244918" cy="4713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8306"/>
                <a:gridCol w="2748306"/>
                <a:gridCol w="2748306"/>
              </a:tblGrid>
              <a:tr h="766701">
                <a:tc gridSpan="3">
                  <a:txBody>
                    <a:bodyPr/>
                    <a:lstStyle/>
                    <a:p>
                      <a:pPr algn="ctr"/>
                      <a:r>
                        <a:rPr lang="pl-PL" sz="4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Dyrektor</a:t>
                      </a:r>
                      <a:endParaRPr lang="pl-PL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1092047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Zespół ds. rodzinnej pieczy zastępczej</a:t>
                      </a:r>
                      <a:endParaRPr lang="pl-PL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PFRON</a:t>
                      </a:r>
                      <a:endParaRPr lang="pl-PL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Księgowość</a:t>
                      </a:r>
                      <a:endParaRPr lang="pl-PL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2854872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3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pl-PL" sz="2000" dirty="0" smtClean="0"/>
                        <a:t>Kierownik Zespołu ds. RPZ</a:t>
                      </a:r>
                      <a:r>
                        <a:rPr lang="pl-PL" sz="2000" baseline="0" dirty="0" smtClean="0"/>
                        <a:t>;</a:t>
                      </a:r>
                    </a:p>
                    <a:p>
                      <a:pPr marL="285750" indent="-285750">
                        <a:lnSpc>
                          <a:spcPct val="13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pl-PL" sz="2000" baseline="0" dirty="0" smtClean="0"/>
                        <a:t>Pracownik socjalny;</a:t>
                      </a:r>
                    </a:p>
                    <a:p>
                      <a:pPr marL="285750" indent="-285750">
                        <a:lnSpc>
                          <a:spcPct val="13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pl-PL" sz="2000" baseline="0" dirty="0" smtClean="0"/>
                        <a:t>3 koordynatorów rodzinnej pieczy zastępczej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l-PL" sz="2000" dirty="0" smtClean="0"/>
                        <a:t>Kierownik ds. kadr                i rehabilitacji społecznej;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l-PL" sz="2000" dirty="0" smtClean="0"/>
                        <a:t>Referent ds. Rehabilitacji</a:t>
                      </a:r>
                      <a:r>
                        <a:rPr lang="pl-PL" sz="2000" baseline="0" dirty="0" smtClean="0"/>
                        <a:t> Społecznej, Realizacji programów PFRON, pomocy uchodźcom.</a:t>
                      </a:r>
                      <a:endParaRPr lang="pl-PL" sz="2000" dirty="0" smtClean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l-PL" sz="2000" dirty="0" smtClean="0"/>
                        <a:t>Główny księgowy</a:t>
                      </a:r>
                      <a:endParaRPr lang="pl-PL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Prostokąt 3"/>
          <p:cNvSpPr/>
          <p:nvPr/>
        </p:nvSpPr>
        <p:spPr>
          <a:xfrm>
            <a:off x="755576" y="476672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b="1" i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ndalus" panose="02020603050405020304" pitchFamily="18" charset="-78"/>
              </a:rPr>
              <a:t>Kadra PCPR </a:t>
            </a:r>
            <a:endParaRPr lang="pl-PL" sz="4800" dirty="0">
              <a:latin typeface="+mj-lt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707" y="4282"/>
            <a:ext cx="1403023" cy="159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6329" y="486330"/>
            <a:ext cx="6408738" cy="788987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Kontrole jednostki w 2020r</a:t>
            </a:r>
            <a:r>
              <a:rPr lang="pl-PL" sz="3200" dirty="0" smtClean="0"/>
              <a:t>. 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467544" y="1557338"/>
            <a:ext cx="8280920" cy="2159000"/>
          </a:xfrm>
        </p:spPr>
        <p:txBody>
          <a:bodyPr>
            <a:noAutofit/>
          </a:bodyPr>
          <a:lstStyle/>
          <a:p>
            <a:pPr marL="0" indent="0">
              <a:buClrTx/>
              <a:buNone/>
            </a:pPr>
            <a:r>
              <a:rPr lang="pl-PL" dirty="0" smtClean="0">
                <a:solidFill>
                  <a:schemeClr val="tx1"/>
                </a:solidFill>
              </a:rPr>
              <a:t>W 2020 roku jednostka nie była kontrolowana.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753" y="0"/>
            <a:ext cx="1619502" cy="1844824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513632" y="2863720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latin typeface="Garamond" panose="02020404030301010803" pitchFamily="18" charset="0"/>
              </a:rPr>
              <a:t>Kontrole </a:t>
            </a:r>
            <a:r>
              <a:rPr lang="pl-PL" sz="3200" b="1" dirty="0" smtClean="0">
                <a:latin typeface="Garamond" panose="02020404030301010803" pitchFamily="18" charset="0"/>
              </a:rPr>
              <a:t>w </a:t>
            </a:r>
            <a:r>
              <a:rPr lang="pl-PL" sz="3200" b="1" dirty="0">
                <a:latin typeface="Garamond" panose="02020404030301010803" pitchFamily="18" charset="0"/>
              </a:rPr>
              <a:t>jednostkach podległych </a:t>
            </a:r>
            <a:endParaRPr lang="pl-PL" sz="3200" dirty="0">
              <a:latin typeface="Garamond" panose="02020404030301010803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95536" y="378904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latin typeface="Garamond" panose="02020404030301010803" pitchFamily="18" charset="0"/>
              </a:rPr>
              <a:t>Dom </a:t>
            </a:r>
            <a:r>
              <a:rPr lang="pl-PL" dirty="0">
                <a:latin typeface="Garamond" panose="02020404030301010803" pitchFamily="18" charset="0"/>
              </a:rPr>
              <a:t>św. Faustyny „Nie Lękajcie się” w Gołdapi – </a:t>
            </a:r>
            <a:r>
              <a:rPr lang="pl-PL" dirty="0" smtClean="0">
                <a:latin typeface="Garamond" panose="02020404030301010803" pitchFamily="18" charset="0"/>
              </a:rPr>
              <a:t>2 kontrole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latin typeface="Garamond" panose="02020404030301010803" pitchFamily="18" charset="0"/>
              </a:rPr>
              <a:t>Warsztat Terapii Zajęciowej w Gołdapi – 1 kontrola</a:t>
            </a:r>
            <a:endParaRPr lang="pl-PL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64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4294967295"/>
          </p:nvPr>
        </p:nvSpPr>
        <p:spPr>
          <a:xfrm>
            <a:off x="467544" y="2276872"/>
            <a:ext cx="8280920" cy="1656184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chemeClr val="tx1"/>
                </a:solidFill>
              </a:rPr>
              <a:t>Kandydaci na niezawodowe i zawodowe rodziny zastępcze</a:t>
            </a:r>
          </a:p>
        </p:txBody>
      </p:sp>
      <p:sp>
        <p:nvSpPr>
          <p:cNvPr id="5" name="Prostokąt 4"/>
          <p:cNvSpPr/>
          <p:nvPr/>
        </p:nvSpPr>
        <p:spPr>
          <a:xfrm>
            <a:off x="395535" y="917431"/>
            <a:ext cx="7128793" cy="116955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pl-PL" sz="2800" b="1" dirty="0" smtClean="0">
                <a:latin typeface="Garamond" panose="02020404030301010803" pitchFamily="18" charset="0"/>
                <a:cs typeface="FrankRuehl" pitchFamily="34" charset="-79"/>
              </a:rPr>
              <a:t>Zestawienie potrzeb w  zakresie systemu </a:t>
            </a:r>
            <a:br>
              <a:rPr lang="pl-PL" sz="2800" b="1" dirty="0" smtClean="0">
                <a:latin typeface="Garamond" panose="02020404030301010803" pitchFamily="18" charset="0"/>
                <a:cs typeface="FrankRuehl" pitchFamily="34" charset="-79"/>
              </a:rPr>
            </a:br>
            <a:r>
              <a:rPr lang="pl-PL" sz="2800" b="1" dirty="0" smtClean="0">
                <a:latin typeface="Garamond" panose="02020404030301010803" pitchFamily="18" charset="0"/>
                <a:cs typeface="FrankRuehl" pitchFamily="34" charset="-79"/>
              </a:rPr>
              <a:t>pieczy zastępczej</a:t>
            </a:r>
            <a:endParaRPr lang="pl-PL" sz="2800" b="1" dirty="0">
              <a:latin typeface="Garamond" panose="02020404030301010803" pitchFamily="18" charset="0"/>
              <a:cs typeface="FrankRuehl" pitchFamily="34" charset="-79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11560" y="2564904"/>
            <a:ext cx="8136904" cy="57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 smtClean="0">
                <a:ln>
                  <a:solidFill>
                    <a:srgbClr val="FFFF00"/>
                  </a:solidFill>
                </a:ln>
                <a:effectLst>
                  <a:outerShdw blurRad="254000" dist="38100" dir="2700000" sx="113000" sy="113000" algn="tl">
                    <a:schemeClr val="tx1">
                      <a:alpha val="48000"/>
                    </a:schemeClr>
                  </a:outerShdw>
                </a:effectLst>
                <a:latin typeface="+mn-lt"/>
              </a:rPr>
              <a:t> </a:t>
            </a:r>
            <a:endParaRPr lang="pl-PL" b="1" dirty="0">
              <a:ln>
                <a:solidFill>
                  <a:srgbClr val="FFFF00"/>
                </a:solidFill>
              </a:ln>
              <a:effectLst>
                <a:outerShdw blurRad="254000" dist="38100" dir="2700000" sx="113000" sy="113000" algn="tl">
                  <a:schemeClr val="tx1">
                    <a:alpha val="48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504" y="-1"/>
            <a:ext cx="1493077" cy="1700809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715490" y="3501008"/>
            <a:ext cx="7747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Garamond" panose="02020404030301010803" pitchFamily="18" charset="0"/>
              </a:rPr>
              <a:t>Wykaz potrzeb w zakresie pomocy społecznej</a:t>
            </a:r>
            <a:endParaRPr lang="pl-PL" sz="2800" dirty="0">
              <a:latin typeface="Garamond" panose="02020404030301010803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95536" y="4365104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>
                <a:latin typeface="Garamond" panose="02020404030301010803" pitchFamily="18" charset="0"/>
              </a:rPr>
              <a:t>Poszerzyć zasoby powiatu o nową  bazę  społeczną z możliwością całodobowego pobytu osób będących w sytuacji kryzysowej. </a:t>
            </a:r>
          </a:p>
          <a:p>
            <a:endParaRPr lang="pl-PL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866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5292080" y="2924944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</a:t>
            </a:r>
            <a:endParaRPr lang="pl-PL" sz="2800" i="1" dirty="0">
              <a:latin typeface="Bookman Old Style" panose="02050604050505020204" pitchFamily="18" charset="0"/>
            </a:endParaRPr>
          </a:p>
        </p:txBody>
      </p:sp>
      <p:pic>
        <p:nvPicPr>
          <p:cNvPr id="16" name="Symbol zastępczy zawartości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1" y="-12876"/>
            <a:ext cx="9144000" cy="6870876"/>
          </a:xfrm>
        </p:spPr>
      </p:pic>
      <p:sp>
        <p:nvSpPr>
          <p:cNvPr id="17" name="Prostokąt 16"/>
          <p:cNvSpPr/>
          <p:nvPr/>
        </p:nvSpPr>
        <p:spPr>
          <a:xfrm>
            <a:off x="225178" y="243994"/>
            <a:ext cx="77504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pl-PL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pl-PL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Dziękuję </a:t>
            </a:r>
            <a:r>
              <a:rPr lang="pl-PL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za  współpracę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4932040" y="6443952"/>
            <a:ext cx="3937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Gołdap, </a:t>
            </a:r>
            <a:r>
              <a:rPr lang="pl-PL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kwiecień </a:t>
            </a:r>
            <a:r>
              <a:rPr lang="pl-PL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2021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572000" y="2676186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Małgorzata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pl-PL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Gryszkowska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</a:p>
          <a:p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z </a:t>
            </a: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pracownikami</a:t>
            </a:r>
            <a:endParaRPr lang="pl-PL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78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798" y="1365"/>
            <a:ext cx="1402202" cy="159729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417585" y="2030530"/>
            <a:ext cx="8314970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14000"/>
              </a:lnSpc>
              <a:buFont typeface="Wingdings" pitchFamily="2" charset="2"/>
              <a:buChar char="ü"/>
            </a:pP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Prawnik   (4 g. miesięcznie)</a:t>
            </a:r>
          </a:p>
          <a:p>
            <a:pPr marL="342900" indent="-342900" eaLnBrk="1" hangingPunct="1">
              <a:lnSpc>
                <a:spcPct val="114000"/>
              </a:lnSpc>
              <a:buFont typeface="Wingdings" pitchFamily="2" charset="2"/>
              <a:buChar char="ü"/>
            </a:pP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 psychologów    (10 g. tygodniowo)</a:t>
            </a:r>
          </a:p>
          <a:p>
            <a:pPr marL="342900" indent="-342900" eaLnBrk="1" hangingPunct="1">
              <a:lnSpc>
                <a:spcPct val="114000"/>
              </a:lnSpc>
              <a:buFont typeface="Wingdings" pitchFamily="2" charset="2"/>
              <a:buChar char="ü"/>
            </a:pP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soby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prowadzące program korekcyjno – edukacyjny</a:t>
            </a:r>
          </a:p>
          <a:p>
            <a:pPr marL="342900" indent="-342900" eaLnBrk="1" hangingPunct="1">
              <a:lnSpc>
                <a:spcPct val="114000"/>
              </a:lnSpc>
              <a:buFont typeface="Wingdings" pitchFamily="2" charset="2"/>
              <a:buChar char="ü"/>
            </a:pP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Informatyk</a:t>
            </a:r>
          </a:p>
          <a:p>
            <a:pPr marL="342900" indent="-342900" eaLnBrk="1" hangingPunct="1">
              <a:lnSpc>
                <a:spcPct val="114000"/>
              </a:lnSpc>
              <a:buFont typeface="Wingdings" pitchFamily="2" charset="2"/>
              <a:buChar char="ü"/>
            </a:pP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Osoba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sprzątająca</a:t>
            </a:r>
          </a:p>
          <a:p>
            <a:pPr marL="342900" indent="-342900" eaLnBrk="1" hangingPunct="1">
              <a:lnSpc>
                <a:spcPct val="114000"/>
              </a:lnSpc>
              <a:buFont typeface="Wingdings" pitchFamily="2" charset="2"/>
              <a:buChar char="ü"/>
            </a:pP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edagog</a:t>
            </a:r>
            <a:endParaRPr lang="pl-PL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eaLnBrk="1" hangingPunct="1">
              <a:lnSpc>
                <a:spcPct val="114000"/>
              </a:lnSpc>
              <a:buFont typeface="Wingdings" pitchFamily="2" charset="2"/>
              <a:buChar char="ü"/>
            </a:pP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Osoby prowadzące rodzinne domy dziecka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(2 umowy)</a:t>
            </a:r>
            <a:endParaRPr lang="pl-PL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eaLnBrk="1" hangingPunct="1">
              <a:lnSpc>
                <a:spcPct val="114000"/>
              </a:lnSpc>
              <a:buFont typeface="Wingdings" pitchFamily="2" charset="2"/>
              <a:buChar char="ü"/>
            </a:pP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Osoby do pomocy w gospodarstwie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domowym (2)</a:t>
            </a:r>
            <a:endParaRPr lang="pl-PL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547664" y="1154361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+mj-lt"/>
              </a:rPr>
              <a:t>Umowy - zlecenia</a:t>
            </a:r>
            <a:endParaRPr lang="pl-PL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518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7668344" cy="1223962"/>
          </a:xfrm>
        </p:spPr>
        <p:txBody>
          <a:bodyPr>
            <a:noAutofit/>
          </a:bodyPr>
          <a:lstStyle/>
          <a:p>
            <a:r>
              <a:rPr lang="pl-PL" sz="36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6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Działalność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Zespołu ds.  </a:t>
            </a:r>
            <a:br>
              <a:rPr lang="pl-PL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rodzinnej pieczy zastępczej</a:t>
            </a:r>
            <a:r>
              <a:rPr lang="pl-PL" sz="36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l-PL" sz="36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4294967295"/>
          </p:nvPr>
        </p:nvSpPr>
        <p:spPr>
          <a:xfrm>
            <a:off x="323528" y="1196975"/>
            <a:ext cx="8424936" cy="5184775"/>
          </a:xfrm>
        </p:spPr>
        <p:txBody>
          <a:bodyPr>
            <a:noAutofit/>
          </a:bodyPr>
          <a:lstStyle/>
          <a:p>
            <a:pPr marL="57150" lvl="8" indent="0" algn="just">
              <a:buNone/>
            </a:pPr>
            <a:endParaRPr lang="pl-PL" sz="2300" dirty="0" smtClean="0"/>
          </a:p>
          <a:p>
            <a:pPr marL="57150" lvl="8" indent="0" algn="just">
              <a:buNone/>
            </a:pPr>
            <a:endParaRPr lang="pl-PL" sz="400" dirty="0" smtClean="0"/>
          </a:p>
          <a:p>
            <a:pPr marL="57150" lvl="8" indent="0" algn="just">
              <a:buNone/>
            </a:pPr>
            <a:endParaRPr lang="pl-PL" sz="400" dirty="0" smtClean="0"/>
          </a:p>
          <a:p>
            <a:pPr marL="342900" lvl="8" indent="-285750" algn="just">
              <a:buFont typeface="Wingdings" panose="05000000000000000000" pitchFamily="2" charset="2"/>
              <a:buChar char="§"/>
            </a:pPr>
            <a:r>
              <a:rPr lang="pl-PL" sz="1500" dirty="0" smtClean="0"/>
              <a:t>obejmował wsparciem: 2 </a:t>
            </a:r>
            <a:r>
              <a:rPr lang="pl-PL" sz="1500" dirty="0"/>
              <a:t>rodzinne domy </a:t>
            </a:r>
            <a:r>
              <a:rPr lang="pl-PL" sz="1500" dirty="0" smtClean="0"/>
              <a:t>dziecka, 12 </a:t>
            </a:r>
            <a:r>
              <a:rPr lang="pl-PL" sz="1500" dirty="0"/>
              <a:t>rodzin zastępczych niezawodowych, </a:t>
            </a:r>
            <a:r>
              <a:rPr lang="pl-PL" sz="1500" dirty="0" smtClean="0"/>
              <a:t/>
            </a:r>
            <a:br>
              <a:rPr lang="pl-PL" sz="1500" dirty="0" smtClean="0"/>
            </a:br>
            <a:r>
              <a:rPr lang="pl-PL" sz="1500" dirty="0" smtClean="0"/>
              <a:t>28 rodzin zastępczych spokrewnionych (64  </a:t>
            </a:r>
            <a:r>
              <a:rPr lang="pl-PL" sz="1500" dirty="0"/>
              <a:t>dzieci</a:t>
            </a:r>
            <a:r>
              <a:rPr lang="pl-PL" sz="1500" dirty="0" smtClean="0"/>
              <a:t>). Wsparcie polegało m. in. na: regulowaniu sytuacji prawnej dzieci, występowaniu z pozwem o alimenty od rodziców biologicznych, pomocy w dostępie do poradni specjalistycznych, psychologa, prawnika, regulowanie i organizowanie kontaktów z rodzicami biologicznymi, organizacja zajęć dodatkowych dla dzieci, współpraca z sądem, kuratorami i asystentami </a:t>
            </a:r>
            <a:br>
              <a:rPr lang="pl-PL" sz="1500" dirty="0" smtClean="0"/>
            </a:br>
            <a:r>
              <a:rPr lang="pl-PL" sz="1500" dirty="0" smtClean="0"/>
              <a:t>w kierunku powrotu dzieci do rodzin naturalnych, współpraca ze szkołami, uczestnictwo w rozprawach sądowych, praca socjalna z rodzicami zastępczymi, wychowankami i rodzicami biologicznymi. </a:t>
            </a:r>
            <a:endParaRPr lang="pl-PL" sz="1500" dirty="0"/>
          </a:p>
          <a:p>
            <a:pPr marL="342900" lvl="8" indent="-285750" algn="just">
              <a:buFont typeface="Wingdings" panose="05000000000000000000" pitchFamily="2" charset="2"/>
              <a:buChar char="§"/>
            </a:pPr>
            <a:r>
              <a:rPr lang="pl-PL" sz="1500" dirty="0" smtClean="0"/>
              <a:t>Zespół przygotował 219 decyzji administracyjnych dla rodzin zastępczych. </a:t>
            </a:r>
            <a:endParaRPr lang="pl-PL" sz="1500" dirty="0"/>
          </a:p>
          <a:p>
            <a:pPr marL="342900" lvl="8" indent="-285750" algn="just">
              <a:buFont typeface="Wingdings" panose="05000000000000000000" pitchFamily="2" charset="2"/>
              <a:buChar char="§"/>
            </a:pPr>
            <a:r>
              <a:rPr lang="pl-PL" sz="1500" dirty="0" smtClean="0"/>
              <a:t>zorganizował 9 posiedzeń Zespołów </a:t>
            </a:r>
            <a:r>
              <a:rPr lang="pl-PL" sz="1500" dirty="0"/>
              <a:t>ds. Oceny Sytuacji </a:t>
            </a:r>
            <a:r>
              <a:rPr lang="pl-PL" sz="1500" dirty="0" smtClean="0"/>
              <a:t>Dziecka. Uczestnikami </a:t>
            </a:r>
            <a:r>
              <a:rPr lang="pl-PL" sz="1500" dirty="0"/>
              <a:t>Zespołu byli: pracownicy OPS, </a:t>
            </a:r>
            <a:r>
              <a:rPr lang="pl-PL" sz="1500" dirty="0" smtClean="0"/>
              <a:t>psycholog</a:t>
            </a:r>
            <a:r>
              <a:rPr lang="pl-PL" sz="1500" dirty="0"/>
              <a:t>, </a:t>
            </a:r>
            <a:r>
              <a:rPr lang="pl-PL" sz="1500" dirty="0" smtClean="0"/>
              <a:t>przedstawiciele ośrodka </a:t>
            </a:r>
            <a:r>
              <a:rPr lang="pl-PL" sz="1500" dirty="0" err="1"/>
              <a:t>a</a:t>
            </a:r>
            <a:r>
              <a:rPr lang="pl-PL" sz="1500" dirty="0" err="1" smtClean="0"/>
              <a:t>dopcyjno</a:t>
            </a:r>
            <a:r>
              <a:rPr lang="pl-PL" sz="1500" dirty="0" smtClean="0"/>
              <a:t> </a:t>
            </a:r>
            <a:r>
              <a:rPr lang="pl-PL" sz="1500" dirty="0"/>
              <a:t>– </a:t>
            </a:r>
            <a:r>
              <a:rPr lang="pl-PL" sz="1500" dirty="0" smtClean="0"/>
              <a:t>opiekuńczego</a:t>
            </a:r>
            <a:r>
              <a:rPr lang="pl-PL" sz="1500" dirty="0"/>
              <a:t>, pedagodzy szkolni i </a:t>
            </a:r>
            <a:r>
              <a:rPr lang="pl-PL" sz="1500" dirty="0" smtClean="0"/>
              <a:t>wychowawcy. Zespoły od kwietnia 2020 roku odbywały się w formie  zdalnej (konsultacje telefoniczne, korespondencja)</a:t>
            </a:r>
          </a:p>
          <a:p>
            <a:pPr marL="342900" lvl="8" indent="-285750" algn="just">
              <a:buFont typeface="Wingdings" panose="05000000000000000000" pitchFamily="2" charset="2"/>
              <a:buChar char="§"/>
            </a:pPr>
            <a:r>
              <a:rPr lang="pl-PL" sz="1500" dirty="0" smtClean="0"/>
              <a:t>monitorował sytuację pełnoletnich wychowanków pieczy zastępczej, motywował do nauki, do pracy, pomagał w uzyskaniu przysługujących świadczeń</a:t>
            </a:r>
          </a:p>
          <a:p>
            <a:pPr marL="342900" lvl="8" indent="-285750" algn="just">
              <a:buFont typeface="Wingdings" panose="05000000000000000000" pitchFamily="2" charset="2"/>
              <a:buChar char="§"/>
            </a:pPr>
            <a:r>
              <a:rPr lang="pl-PL" sz="1500" dirty="0"/>
              <a:t>z</a:t>
            </a:r>
            <a:r>
              <a:rPr lang="pl-PL" sz="1500" dirty="0" smtClean="0"/>
              <a:t>e względu na epidemię, nie odbywały się grupy wsparcia dla rodzin zastępczych i prowadzących RDD oraz warsztaty dla dzieci</a:t>
            </a:r>
            <a:r>
              <a:rPr lang="pl-PL" sz="1600" dirty="0" smtClean="0"/>
              <a:t>.</a:t>
            </a:r>
          </a:p>
          <a:p>
            <a:pPr algn="just">
              <a:buFontTx/>
              <a:buChar char="-"/>
            </a:pPr>
            <a:endParaRPr lang="pl-PL" sz="1800" dirty="0" smtClean="0"/>
          </a:p>
          <a:p>
            <a:pPr marL="0" indent="0" algn="ctr">
              <a:buNone/>
            </a:pPr>
            <a:r>
              <a:rPr lang="pl-PL" sz="1800" b="1" dirty="0" smtClean="0"/>
              <a:t>Do ośrodka adopcyjnego </a:t>
            </a:r>
            <a:r>
              <a:rPr lang="pl-PL" sz="1800" b="1" smtClean="0"/>
              <a:t>zgłoszono </a:t>
            </a:r>
            <a:r>
              <a:rPr lang="pl-PL" sz="1800" b="1" smtClean="0"/>
              <a:t>5 </a:t>
            </a:r>
            <a:r>
              <a:rPr lang="pl-PL" sz="1800" b="1" dirty="0" smtClean="0"/>
              <a:t>dzieci.</a:t>
            </a:r>
          </a:p>
          <a:p>
            <a:pPr marL="0" indent="0" algn="ctr">
              <a:buNone/>
            </a:pPr>
            <a:endParaRPr lang="pl-PL" b="1" dirty="0"/>
          </a:p>
          <a:p>
            <a:pPr marL="0" indent="0" algn="just">
              <a:buNone/>
            </a:pPr>
            <a:endParaRPr lang="pl-PL" sz="2400" dirty="0" smtClean="0"/>
          </a:p>
          <a:p>
            <a:pPr marL="57150" indent="0" algn="just">
              <a:buNone/>
            </a:pPr>
            <a:endParaRPr lang="pl-PL" sz="3400" dirty="0" smtClean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98" y="0"/>
            <a:ext cx="140220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4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827584" y="548680"/>
            <a:ext cx="6696744" cy="115212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pl-PL" sz="3800" b="1" dirty="0" smtClean="0"/>
              <a:t>Przyczyny umieszczenia dzieci </a:t>
            </a:r>
            <a:br>
              <a:rPr lang="pl-PL" sz="3800" b="1" dirty="0" smtClean="0"/>
            </a:br>
            <a:r>
              <a:rPr lang="pl-PL" sz="3800" b="1" dirty="0" smtClean="0"/>
              <a:t>            w  pieczy zastępczej (rodz. </a:t>
            </a:r>
            <a:r>
              <a:rPr lang="pl-PL" sz="3800" b="1" dirty="0"/>
              <a:t>i</a:t>
            </a:r>
            <a:r>
              <a:rPr lang="pl-PL" sz="3800" b="1" dirty="0" smtClean="0"/>
              <a:t>nst.)</a:t>
            </a:r>
            <a:endParaRPr lang="pl-PL" sz="2800" b="1" dirty="0" smtClean="0"/>
          </a:p>
          <a:p>
            <a:pPr marL="0" indent="0">
              <a:buNone/>
            </a:pP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682" y="0"/>
            <a:ext cx="1402202" cy="1597290"/>
          </a:xfrm>
          <a:prstGeom prst="rect">
            <a:avLst/>
          </a:prstGeom>
        </p:spPr>
      </p:pic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792936681"/>
              </p:ext>
            </p:extLst>
          </p:nvPr>
        </p:nvGraphicFramePr>
        <p:xfrm>
          <a:off x="899592" y="1772816"/>
          <a:ext cx="784887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Prostokąt 1"/>
          <p:cNvSpPr/>
          <p:nvPr/>
        </p:nvSpPr>
        <p:spPr>
          <a:xfrm>
            <a:off x="0" y="4010580"/>
            <a:ext cx="101502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Liczba dzieci</a:t>
            </a:r>
            <a:endParaRPr lang="pl-PL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048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467544" y="211145"/>
            <a:ext cx="7380288" cy="1171575"/>
          </a:xfrm>
        </p:spPr>
        <p:txBody>
          <a:bodyPr>
            <a:noAutofit/>
          </a:bodyPr>
          <a:lstStyle/>
          <a:p>
            <a:r>
              <a:rPr lang="pl-PL" sz="3200" b="1" spc="300" dirty="0">
                <a:solidFill>
                  <a:schemeClr val="accent1">
                    <a:lumMod val="50000"/>
                  </a:schemeClr>
                </a:solidFill>
              </a:rPr>
              <a:t>Liczba dzieci w rodzinach zastępczych </a:t>
            </a:r>
            <a:r>
              <a:rPr lang="pl-PL" sz="3200" b="1" spc="300" dirty="0" smtClean="0">
                <a:solidFill>
                  <a:schemeClr val="accent1">
                    <a:lumMod val="50000"/>
                  </a:schemeClr>
                </a:solidFill>
              </a:rPr>
              <a:t>w </a:t>
            </a:r>
            <a:r>
              <a:rPr lang="pl-PL" sz="3200" b="1" spc="300" dirty="0">
                <a:solidFill>
                  <a:schemeClr val="accent1">
                    <a:lumMod val="50000"/>
                  </a:schemeClr>
                </a:solidFill>
              </a:rPr>
              <a:t>latach </a:t>
            </a:r>
            <a:r>
              <a:rPr lang="pl-PL" sz="3200" b="1" spc="300" dirty="0" smtClean="0">
                <a:solidFill>
                  <a:schemeClr val="accent1">
                    <a:lumMod val="50000"/>
                  </a:schemeClr>
                </a:solidFill>
              </a:rPr>
              <a:t>2016 </a:t>
            </a:r>
            <a:r>
              <a:rPr lang="pl-PL" sz="3200" b="1" spc="30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pl-PL" sz="3200" b="1" spc="300" dirty="0" smtClean="0">
                <a:solidFill>
                  <a:schemeClr val="accent1">
                    <a:lumMod val="50000"/>
                  </a:schemeClr>
                </a:solidFill>
              </a:rPr>
              <a:t>2020</a:t>
            </a:r>
            <a:endParaRPr lang="pl-PL" sz="3200" b="1" spc="3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37456507"/>
              </p:ext>
            </p:extLst>
          </p:nvPr>
        </p:nvGraphicFramePr>
        <p:xfrm>
          <a:off x="323528" y="1412777"/>
          <a:ext cx="864235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rostokąt 4"/>
          <p:cNvSpPr/>
          <p:nvPr/>
        </p:nvSpPr>
        <p:spPr>
          <a:xfrm>
            <a:off x="539552" y="1720840"/>
            <a:ext cx="8064896" cy="1030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pl-PL" dirty="0" smtClean="0"/>
          </a:p>
          <a:p>
            <a:pPr eaLnBrk="1" hangingPunct="1">
              <a:lnSpc>
                <a:spcPct val="150000"/>
              </a:lnSpc>
              <a:defRPr/>
            </a:pPr>
            <a:endParaRPr lang="pl-P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98" y="-1712"/>
            <a:ext cx="140220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0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0"/>
            <a:ext cx="6336704" cy="1303867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cs typeface="Calibri Light" panose="020F0302020204030204" pitchFamily="34" charset="0"/>
              </a:rPr>
              <a:t>Liczba rodzin zastępczych</a:t>
            </a:r>
            <a:endParaRPr lang="pl-PL" sz="3600" b="1" dirty="0">
              <a:cs typeface="Calibri Light" panose="020F0302020204030204" pitchFamily="34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430695"/>
              </p:ext>
            </p:extLst>
          </p:nvPr>
        </p:nvGraphicFramePr>
        <p:xfrm>
          <a:off x="467544" y="1052736"/>
          <a:ext cx="828092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98" y="14287"/>
            <a:ext cx="140220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3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0"/>
            <a:ext cx="7374798" cy="1303867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Wydatki na rodzinną pieczę zastępczą (bez dodatku wychowawczego)</a:t>
            </a:r>
            <a:endParaRPr lang="pl-PL" sz="3200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859295"/>
              </p:ext>
            </p:extLst>
          </p:nvPr>
        </p:nvGraphicFramePr>
        <p:xfrm>
          <a:off x="395536" y="1303867"/>
          <a:ext cx="8280920" cy="3637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655" y="0"/>
            <a:ext cx="1402202" cy="159729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55576" y="554213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+mj-lt"/>
              </a:rPr>
              <a:t>Zwrot Gminy Gołdap i Dubeninki – 257.084 zł</a:t>
            </a:r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80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043608" y="620688"/>
            <a:ext cx="6799262" cy="1303337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Dodatek wychowawczy dla dzieci </a:t>
            </a:r>
            <a:br>
              <a:rPr lang="pl-PL" b="1" dirty="0" smtClean="0"/>
            </a:br>
            <a:r>
              <a:rPr lang="pl-PL" b="1" dirty="0" smtClean="0"/>
              <a:t>w rodzinnej pieczy zastępczej</a:t>
            </a:r>
            <a:endParaRPr lang="pl-PL" b="1" dirty="0"/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2283994861"/>
              </p:ext>
            </p:extLst>
          </p:nvPr>
        </p:nvGraphicFramePr>
        <p:xfrm>
          <a:off x="467544" y="1397000"/>
          <a:ext cx="7848872" cy="47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7" y="11848"/>
            <a:ext cx="1401763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282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1_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2_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marańczowoczerwon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7884</TotalTime>
  <Words>597</Words>
  <Application>Microsoft Office PowerPoint</Application>
  <PresentationFormat>Pokaz na ekranie (4:3)</PresentationFormat>
  <Paragraphs>124</Paragraphs>
  <Slides>22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22</vt:i4>
      </vt:variant>
    </vt:vector>
  </HeadingPairs>
  <TitlesOfParts>
    <vt:vector size="25" baseType="lpstr">
      <vt:lpstr>Organiczny</vt:lpstr>
      <vt:lpstr>1_Organiczny</vt:lpstr>
      <vt:lpstr>2_Organiczny</vt:lpstr>
      <vt:lpstr>Prezentacja programu PowerPoint</vt:lpstr>
      <vt:lpstr>Prezentacja programu PowerPoint</vt:lpstr>
      <vt:lpstr>Prezentacja programu PowerPoint</vt:lpstr>
      <vt:lpstr> Działalność Zespołu ds.   rodzinnej pieczy zastępczej.</vt:lpstr>
      <vt:lpstr>Prezentacja programu PowerPoint</vt:lpstr>
      <vt:lpstr>Liczba dzieci w rodzinach zastępczych w latach 2016 - 2020</vt:lpstr>
      <vt:lpstr>Liczba rodzin zastępczych</vt:lpstr>
      <vt:lpstr>Wydatki na rodzinną pieczę zastępczą (bez dodatku wychowawczego)</vt:lpstr>
      <vt:lpstr>Dodatek wychowawczy dla dzieci  w rodzinnej pieczy zastępczej</vt:lpstr>
      <vt:lpstr>Świadczenie „Dobry Start” rodzinna i instytucjonalna piecza zastępcza</vt:lpstr>
      <vt:lpstr>Prezentacja programu PowerPoint</vt:lpstr>
      <vt:lpstr>Koszty instytucjonalnej pieczy zastępczej</vt:lpstr>
      <vt:lpstr>Dotacja na dzieci z Powiatu Gołdapskiego przebywające  w Domu Św. Faustyny w Gołdapi</vt:lpstr>
      <vt:lpstr>Dodatek wychowawczy  Dom św. Faustyny </vt:lpstr>
      <vt:lpstr>    Szkolenie kadry pomocy społecznej   </vt:lpstr>
      <vt:lpstr>Prezentacja programu PowerPoint</vt:lpstr>
      <vt:lpstr>Zespół ds. rehabilitacji społecznej</vt:lpstr>
      <vt:lpstr>Przeciwdziałanie  przemocy w rodzinie</vt:lpstr>
      <vt:lpstr>Pozyskane środki zewnętrzne  w 2020 roku</vt:lpstr>
      <vt:lpstr>Kontrole jednostki w 2020r. </vt:lpstr>
      <vt:lpstr>Prezentacja programu PowerPoint</vt:lpstr>
      <vt:lpstr>Prezentacja programu PowerPoint</vt:lpstr>
    </vt:vector>
  </TitlesOfParts>
  <Company>Powiatowe Centrum Pomocy Rodzinie w Gołdapi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Działalność Powiatowego Centrum Pomocy Rodzinie                w Gołdapi w 2012 roku.</dc:title>
  <dc:creator>admin1</dc:creator>
  <cp:lastModifiedBy>b</cp:lastModifiedBy>
  <cp:revision>484</cp:revision>
  <cp:lastPrinted>2021-04-19T10:38:24Z</cp:lastPrinted>
  <dcterms:created xsi:type="dcterms:W3CDTF">2013-04-03T13:23:55Z</dcterms:created>
  <dcterms:modified xsi:type="dcterms:W3CDTF">2021-04-19T10:42:12Z</dcterms:modified>
</cp:coreProperties>
</file>