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408" r:id="rId3"/>
    <p:sldId id="426" r:id="rId4"/>
    <p:sldId id="460" r:id="rId5"/>
    <p:sldId id="290" r:id="rId6"/>
    <p:sldId id="257" r:id="rId7"/>
    <p:sldId id="259" r:id="rId8"/>
    <p:sldId id="478" r:id="rId9"/>
    <p:sldId id="263" r:id="rId10"/>
    <p:sldId id="480" r:id="rId11"/>
    <p:sldId id="481" r:id="rId12"/>
    <p:sldId id="482" r:id="rId13"/>
    <p:sldId id="483" r:id="rId14"/>
    <p:sldId id="484" r:id="rId15"/>
    <p:sldId id="432" r:id="rId16"/>
    <p:sldId id="419" r:id="rId17"/>
    <p:sldId id="409" r:id="rId18"/>
    <p:sldId id="399" r:id="rId19"/>
    <p:sldId id="412" r:id="rId20"/>
    <p:sldId id="383" r:id="rId21"/>
    <p:sldId id="389" r:id="rId22"/>
    <p:sldId id="485" r:id="rId23"/>
    <p:sldId id="391" r:id="rId24"/>
    <p:sldId id="487" r:id="rId25"/>
    <p:sldId id="415" r:id="rId26"/>
    <p:sldId id="397" r:id="rId27"/>
    <p:sldId id="464" r:id="rId28"/>
    <p:sldId id="396" r:id="rId29"/>
    <p:sldId id="381" r:id="rId30"/>
    <p:sldId id="477" r:id="rId31"/>
    <p:sldId id="488" r:id="rId32"/>
    <p:sldId id="489" r:id="rId33"/>
    <p:sldId id="456" r:id="rId34"/>
    <p:sldId id="418" r:id="rId35"/>
    <p:sldId id="423" r:id="rId36"/>
  </p:sldIdLst>
  <p:sldSz cx="9144000" cy="6858000" type="screen4x3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jd Tytułowy" id="{DDEDD869-457F-4DF0-8490-684972F8B992}">
          <p14:sldIdLst>
            <p14:sldId id="256"/>
          </p14:sldIdLst>
        </p14:section>
        <p14:section name="Kadry" id="{A1F28536-D1FC-490B-856F-E5C3478649AE}">
          <p14:sldIdLst>
            <p14:sldId id="408"/>
            <p14:sldId id="426"/>
          </p14:sldIdLst>
        </p14:section>
        <p14:section name="CBOS" id="{A55F67CF-E2BC-4A01-950C-243C041F080E}">
          <p14:sldIdLst>
            <p14:sldId id="460"/>
          </p14:sldIdLst>
        </p14:section>
        <p14:section name="Pion Kryminalny" id="{6C24579A-402E-4A25-8EC6-36BFC47D3731}">
          <p14:sldIdLst>
            <p14:sldId id="290"/>
            <p14:sldId id="257"/>
            <p14:sldId id="259"/>
            <p14:sldId id="478"/>
            <p14:sldId id="263"/>
            <p14:sldId id="480"/>
            <p14:sldId id="481"/>
            <p14:sldId id="482"/>
            <p14:sldId id="483"/>
            <p14:sldId id="484"/>
            <p14:sldId id="432"/>
            <p14:sldId id="419"/>
          </p14:sldIdLst>
        </p14:section>
        <p14:section name="PRiRD" id="{8D1ED3CD-0F34-4F24-9D1A-0728D9C3C9E8}">
          <p14:sldIdLst>
            <p14:sldId id="409"/>
            <p14:sldId id="399"/>
            <p14:sldId id="412"/>
            <p14:sldId id="383"/>
            <p14:sldId id="389"/>
            <p14:sldId id="485"/>
            <p14:sldId id="391"/>
            <p14:sldId id="487"/>
            <p14:sldId id="415"/>
          </p14:sldIdLst>
        </p14:section>
        <p14:section name="Krajowa Mapa Zagrożeń" id="{AA0D0949-C954-468F-8DB4-0303F9F0A6E4}">
          <p14:sldIdLst>
            <p14:sldId id="397"/>
            <p14:sldId id="464"/>
            <p14:sldId id="396"/>
          </p14:sldIdLst>
        </p14:section>
        <p14:section name="Programy Profilaktyczne" id="{C2E0C250-2D8D-4800-886C-845B344EBF1C}">
          <p14:sldIdLst>
            <p14:sldId id="381"/>
            <p14:sldId id="477"/>
            <p14:sldId id="488"/>
            <p14:sldId id="489"/>
          </p14:sldIdLst>
        </p14:section>
        <p14:section name="Efektywność służb ponadnormatywnych" id="{9C18D0CC-1A7D-471D-84D3-C5B99E9A3EB5}">
          <p14:sldIdLst>
            <p14:sldId id="456"/>
          </p14:sldIdLst>
        </p14:section>
        <p14:section name="Priorytety Pracy na rok 2020" id="{47E410A3-50EB-41CD-95D0-92822E87BD42}">
          <p14:sldIdLst>
            <p14:sldId id="418"/>
          </p14:sldIdLst>
        </p14:section>
        <p14:section name="Slajd Końcowy" id="{CC3B6977-D62F-4662-ACDD-FCB912D527FB}">
          <p14:sldIdLst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l Łapiński" initials="KŁ" lastIdx="1" clrIdx="0">
    <p:extLst>
      <p:ext uri="{19B8F6BF-5375-455C-9EA6-DF929625EA0E}">
        <p15:presenceInfo xmlns:p15="http://schemas.microsoft.com/office/powerpoint/2012/main" userId="Kamil Łapiń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726837433203392"/>
          <c:y val="0.19770059424291611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Arkusz1!$B$2:$B$6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2019r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Ogółem</c:v>
                </c:pt>
                <c:pt idx="1">
                  <c:v>Do wytrzeźwienia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320</c:v>
                </c:pt>
                <c:pt idx="1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C-4117-AE5D-CB9A670D6D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2020r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Ogółem</c:v>
                </c:pt>
                <c:pt idx="1">
                  <c:v>Do wytrzeźwienia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298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C-4117-AE5D-CB9A670D6DA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Ogółem</c:v>
                </c:pt>
                <c:pt idx="1">
                  <c:v>Do wytrzeźwienia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C8AC-4117-AE5D-CB9A670D6DAC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Ogółem</c:v>
                </c:pt>
                <c:pt idx="1">
                  <c:v>Do wytrzeźwienia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AC-4117-AE5D-CB9A670D6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642752"/>
        <c:axId val="33656832"/>
        <c:axId val="0"/>
      </c:bar3DChart>
      <c:catAx>
        <c:axId val="3364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just">
              <a:defRPr/>
            </a:pPr>
            <a:endParaRPr lang="pl-PL"/>
          </a:p>
        </c:txPr>
        <c:crossAx val="33656832"/>
        <c:crosses val="autoZero"/>
        <c:auto val="1"/>
        <c:lblAlgn val="ctr"/>
        <c:lblOffset val="100"/>
        <c:noMultiLvlLbl val="0"/>
      </c:catAx>
      <c:valAx>
        <c:axId val="3365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642752"/>
        <c:crosses val="autoZero"/>
        <c:crossBetween val="between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6654391145294434"/>
          <c:y val="2.1534323365843003E-2"/>
          <c:w val="0.31926589816660261"/>
          <c:h val="9.23664214900112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2019r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C-4117-AE5D-CB9A670D6D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2020r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22</c:v>
                </c:pt>
                <c:pt idx="1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C-4117-AE5D-CB9A670D6DA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C8AC-4117-AE5D-CB9A670D6DAC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AC-4117-AE5D-CB9A670D6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642752"/>
        <c:axId val="33656832"/>
        <c:axId val="0"/>
      </c:bar3DChart>
      <c:catAx>
        <c:axId val="3364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just">
              <a:defRPr/>
            </a:pPr>
            <a:endParaRPr lang="pl-PL"/>
          </a:p>
        </c:txPr>
        <c:crossAx val="33656832"/>
        <c:crosses val="autoZero"/>
        <c:auto val="1"/>
        <c:lblAlgn val="ctr"/>
        <c:lblOffset val="100"/>
        <c:noMultiLvlLbl val="0"/>
      </c:catAx>
      <c:valAx>
        <c:axId val="3365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642752"/>
        <c:crosses val="autoZero"/>
        <c:crossBetween val="between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6654391145294434"/>
          <c:y val="2.1534323365843003E-2"/>
          <c:w val="0.31926589816660261"/>
          <c:h val="9.23664214900112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61333747388177E-2"/>
          <c:y val="4.5780114470039726E-2"/>
          <c:w val="0.75986854874224152"/>
          <c:h val="0.8375051239517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2019 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D-40BB-9F2E-E452FA75553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2020r 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3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D-40BB-9F2E-E452FA75553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25CD-40BB-9F2E-E452FA75553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25CD-40BB-9F2E-E452FA7555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600640"/>
        <c:axId val="33602176"/>
        <c:axId val="0"/>
      </c:bar3DChart>
      <c:catAx>
        <c:axId val="3360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602176"/>
        <c:crosses val="autoZero"/>
        <c:auto val="1"/>
        <c:lblAlgn val="ctr"/>
        <c:lblOffset val="100"/>
        <c:noMultiLvlLbl val="0"/>
      </c:catAx>
      <c:valAx>
        <c:axId val="336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60064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3885856116997106"/>
          <c:y val="8.4444094048363283E-2"/>
          <c:w val="0.24911625980951607"/>
          <c:h val="0.148971715946124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61333747388177E-2"/>
          <c:y val="4.5780114470039726E-2"/>
          <c:w val="0.75986854874224152"/>
          <c:h val="0.8375051239517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2019 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Przestęstwa drogowe</c:v>
                </c:pt>
                <c:pt idx="1">
                  <c:v>Nietrzeźwi Kierujący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D-40BB-9F2E-E452FA75553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2020r 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Przestęstwa drogowe</c:v>
                </c:pt>
                <c:pt idx="1">
                  <c:v>Nietrzeźwi Kierujący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54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D-40BB-9F2E-E452FA75553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Przestęstwa drogowe</c:v>
                </c:pt>
                <c:pt idx="1">
                  <c:v>Nietrzeźwi Kierujący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25CD-40BB-9F2E-E452FA75553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Przestęstwa drogowe</c:v>
                </c:pt>
                <c:pt idx="1">
                  <c:v>Nietrzeźwi Kierujący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25CD-40BB-9F2E-E452FA7555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600640"/>
        <c:axId val="33602176"/>
        <c:axId val="0"/>
      </c:bar3DChart>
      <c:catAx>
        <c:axId val="3360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602176"/>
        <c:crosses val="autoZero"/>
        <c:auto val="1"/>
        <c:lblAlgn val="ctr"/>
        <c:lblOffset val="100"/>
        <c:noMultiLvlLbl val="0"/>
      </c:catAx>
      <c:valAx>
        <c:axId val="336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60064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3885856116997106"/>
          <c:y val="8.4444094048363283E-2"/>
          <c:w val="0.24911625980951607"/>
          <c:h val="0.148971715946124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00"/>
      <c:rotY val="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442724194106564E-2"/>
          <c:y val="1.8898885346632272E-2"/>
          <c:w val="0.90311455161178689"/>
          <c:h val="0.9191242138054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 w="304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Ilość  mandatów karnych  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8-49A1-AF61-5746CDA416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030A0"/>
            </a:solidFill>
            <a:ln w="654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Ilość  mandatów karnych  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8-49A1-AF61-5746CDA416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782208"/>
        <c:axId val="34792192"/>
        <c:axId val="0"/>
      </c:bar3DChart>
      <c:catAx>
        <c:axId val="347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6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9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79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9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82208"/>
        <c:crosses val="autoZero"/>
        <c:crossBetween val="between"/>
        <c:majorUnit val="1000"/>
      </c:valAx>
      <c:spPr>
        <a:noFill/>
        <a:ln w="24332">
          <a:noFill/>
        </a:ln>
      </c:spPr>
    </c:plotArea>
    <c:legend>
      <c:legendPos val="t"/>
      <c:layout>
        <c:manualLayout>
          <c:xMode val="edge"/>
          <c:yMode val="edge"/>
          <c:x val="0.19629844879253822"/>
          <c:y val="0.8531066549019235"/>
          <c:w val="0.62501863848550776"/>
          <c:h val="0.109756914771648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726831118381483"/>
          <c:y val="0.20630407007916995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Arkusz1!$B$2:$B$6</c:f>
              <c:numCache>
                <c:formatCode>0%</c:formatCode>
                <c:ptCount val="5"/>
                <c:pt idx="0" formatCode="0.00%">
                  <c:v>0.85699999999999998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726831118381483"/>
          <c:y val="0.20630407007916995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Arkusz1!$B$2:$B$6</c:f>
              <c:numCache>
                <c:formatCode>0%</c:formatCode>
                <c:ptCount val="5"/>
                <c:pt idx="0">
                  <c:v>1</c:v>
                </c:pt>
                <c:pt idx="1">
                  <c:v>0.85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726831118381483"/>
          <c:y val="0.20630407007916995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4"/>
                <c:pt idx="0">
                  <c:v>2017r </c:v>
                </c:pt>
                <c:pt idx="1">
                  <c:v>2018r</c:v>
                </c:pt>
                <c:pt idx="2">
                  <c:v>2019r</c:v>
                </c:pt>
                <c:pt idx="3">
                  <c:v>2020r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0.35299999999999998</c:v>
                </c:pt>
                <c:pt idx="1">
                  <c:v>0.53300000000000003</c:v>
                </c:pt>
                <c:pt idx="2">
                  <c:v>0.83599999999999997</c:v>
                </c:pt>
                <c:pt idx="3">
                  <c:v>0.93600000000000005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726831118381483"/>
          <c:y val="0.20630407007916995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4"/>
                <c:pt idx="0">
                  <c:v>2017r</c:v>
                </c:pt>
                <c:pt idx="1">
                  <c:v>2018r</c:v>
                </c:pt>
                <c:pt idx="2">
                  <c:v>2019r</c:v>
                </c:pt>
                <c:pt idx="3">
                  <c:v>2020r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0.66700000000000004</c:v>
                </c:pt>
                <c:pt idx="1">
                  <c:v>0.53300000000000003</c:v>
                </c:pt>
                <c:pt idx="2">
                  <c:v>0.51500000000000001</c:v>
                </c:pt>
                <c:pt idx="3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726831118381483"/>
          <c:y val="0.20630407007916995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4"/>
                <c:pt idx="0">
                  <c:v>2017r</c:v>
                </c:pt>
                <c:pt idx="1">
                  <c:v>2018r.</c:v>
                </c:pt>
                <c:pt idx="2">
                  <c:v>2019r</c:v>
                </c:pt>
                <c:pt idx="3">
                  <c:v>2020r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0.85699999999999998</c:v>
                </c:pt>
                <c:pt idx="1">
                  <c:v>0.625</c:v>
                </c:pt>
                <c:pt idx="2">
                  <c:v>0.5</c:v>
                </c:pt>
                <c:pt idx="3">
                  <c:v>0.64300000000000002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2019 r.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2"/>
                <c:pt idx="0">
                  <c:v>postępowania wszczęte</c:v>
                </c:pt>
                <c:pt idx="1">
                  <c:v>przestępstwa stwierdzone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15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A-4CBD-AAD7-A4D6BB92124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2"/>
                <c:pt idx="0">
                  <c:v>postępowania wszczęte</c:v>
                </c:pt>
                <c:pt idx="1">
                  <c:v>przestępstwa stwierdzone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A-4CBD-AAD7-A4D6BB9212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30587520"/>
        <c:axId val="30605696"/>
        <c:axId val="0"/>
      </c:bar3DChart>
      <c:catAx>
        <c:axId val="30587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605696"/>
        <c:crosses val="autoZero"/>
        <c:auto val="1"/>
        <c:lblAlgn val="ctr"/>
        <c:lblOffset val="100"/>
        <c:noMultiLvlLbl val="0"/>
      </c:catAx>
      <c:valAx>
        <c:axId val="3060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58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3742435579447E-2"/>
          <c:y val="3.3383835487813186E-2"/>
          <c:w val="0.95325151288411059"/>
          <c:h val="0.77281399736946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1EF0CF4B-AC94-4084-AFDC-85B16A668C42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7EF-4844-BBF3-CE00014DC1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2019r</c:v>
                </c:pt>
                <c:pt idx="1">
                  <c:v>2020r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4162</c:v>
                </c:pt>
                <c:pt idx="1">
                  <c:v>4804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B-48BB-A365-2342DF6FBB1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teren miejski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2019r</c:v>
                </c:pt>
                <c:pt idx="1">
                  <c:v>2020r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2843</c:v>
                </c:pt>
                <c:pt idx="1">
                  <c:v>3182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B-48BB-A365-2342DF6FBB1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teren pozamiejski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2019r</c:v>
                </c:pt>
                <c:pt idx="1">
                  <c:v>2020r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1214</c:v>
                </c:pt>
                <c:pt idx="1">
                  <c:v>1528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EB-48BB-A365-2342DF6FBB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284864"/>
        <c:axId val="33286400"/>
        <c:axId val="0"/>
      </c:bar3DChart>
      <c:catAx>
        <c:axId val="3328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286400"/>
        <c:crosses val="autoZero"/>
        <c:auto val="1"/>
        <c:lblAlgn val="ctr"/>
        <c:lblOffset val="100"/>
        <c:noMultiLvlLbl val="0"/>
      </c:catAx>
      <c:valAx>
        <c:axId val="33286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284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2377165589365564E-2"/>
          <c:y val="0.91882711956735985"/>
          <c:w val="0.83824621896094542"/>
          <c:h val="7.32091595557482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29589922107421"/>
          <c:y val="4.6773375984251971E-2"/>
          <c:w val="0.54180415139058624"/>
          <c:h val="0.77815548272414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służb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2019r</c:v>
                </c:pt>
                <c:pt idx="1">
                  <c:v>2020r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2852</c:v>
                </c:pt>
                <c:pt idx="1">
                  <c:v>3580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A-4A52-9355-C2EB817C5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1042176"/>
        <c:axId val="31043968"/>
        <c:axId val="0"/>
      </c:bar3DChart>
      <c:catAx>
        <c:axId val="310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043968"/>
        <c:crosses val="autoZero"/>
        <c:auto val="1"/>
        <c:lblAlgn val="ctr"/>
        <c:lblOffset val="100"/>
        <c:noMultiLvlLbl val="0"/>
      </c:catAx>
      <c:valAx>
        <c:axId val="3104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042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5311431445888724"/>
          <c:y val="0.3275719364515054"/>
          <c:w val="0.33262014097199077"/>
          <c:h val="0.217923720472440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3BB0-074F-4C7C-AE93-6D4A1F3E3E7A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A248-4FCD-4EF3-BA6D-CCE606FCA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90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4788-8C2E-4204-AA91-CD46F02A57F6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FBA60-989E-4F0B-97CE-922EB1E0C3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6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V 0.08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64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922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566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640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33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480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0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703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6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02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57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88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330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235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530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287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933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936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936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70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79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57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13.01.2021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30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13.01.2021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30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2179731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13.01.2021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31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13.01.2021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31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3313170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13.01.2021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32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13.01.2021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32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522646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379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Uzupełnić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303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17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5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89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78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49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30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82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03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6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7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7467475" cy="4873678"/>
          </a:xfrm>
        </p:spPr>
        <p:txBody>
          <a:bodyPr anchor="t"/>
          <a:lstStyle>
            <a:lvl1pPr marL="274320" indent="-274320">
              <a:spcBef>
                <a:spcPts val="600"/>
              </a:spcBef>
              <a:buClr>
                <a:srgbClr val="0F6FC6"/>
              </a:buClr>
              <a:buSzPct val="70000"/>
              <a:buFont typeface="Wingdings"/>
              <a:buChar char=""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4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D46E7-0EFE-4DB0-B385-82F44E465D54}" type="datetime1">
              <a:rPr lang="pl-PL"/>
              <a:pPr lvl="0"/>
              <a:t>13.01.2021</a:t>
            </a:fld>
            <a:endParaRPr lang="pl-PL"/>
          </a:p>
        </p:txBody>
      </p:sp>
      <p:sp>
        <p:nvSpPr>
          <p:cNvPr id="5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E375A-2383-4A35-9C1F-A8EE1AAB470D}" type="slidenum">
              <a:t>‹#›</a:t>
            </a:fld>
            <a:endParaRPr lang="pl-PL"/>
          </a:p>
        </p:txBody>
      </p:sp>
      <p:sp>
        <p:nvSpPr>
          <p:cNvPr id="6" name="Symbol zastępczy stopki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zawartości 6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 anchor="t" anchorCtr="1"/>
          <a:lstStyle>
            <a:lvl1pPr algn="ctr" hangingPunct="0">
              <a:defRPr sz="4400">
                <a:latin typeface="Arial" pitchFamily="18"/>
                <a:cs typeface="Lucida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5289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0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79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1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42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40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08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7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9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548E1-D2FA-497B-BA23-0787DE0EE81F}" type="datetimeFigureOut">
              <a:rPr lang="pl-PL" smtClean="0"/>
              <a:t>13.01.2021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420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28" y="1316961"/>
            <a:ext cx="5060032" cy="370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78588" y="1166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600" b="1" spc="150" dirty="0">
                <a:latin typeface="Times New Roman" pitchFamily="18" charset="0"/>
                <a:cs typeface="Times New Roman" pitchFamily="18" charset="0"/>
              </a:rPr>
              <a:t>KOMENDA POWIATOWA POLICJI</a:t>
            </a:r>
            <a:br>
              <a:rPr lang="pl-PL" altLang="pl-PL" sz="3600" b="1" spc="15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3600" b="1" spc="150" dirty="0">
                <a:latin typeface="Times New Roman" pitchFamily="18" charset="0"/>
                <a:cs typeface="Times New Roman" pitchFamily="18" charset="0"/>
              </a:rPr>
              <a:t>W GOŁDAPI</a:t>
            </a:r>
            <a:endParaRPr lang="pl-PL" sz="3600" spc="150" dirty="0"/>
          </a:p>
        </p:txBody>
      </p:sp>
      <p:sp>
        <p:nvSpPr>
          <p:cNvPr id="7" name="Prostokąt 6"/>
          <p:cNvSpPr/>
          <p:nvPr/>
        </p:nvSpPr>
        <p:spPr>
          <a:xfrm>
            <a:off x="323528" y="5022785"/>
            <a:ext cx="86409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6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STANU BEZPIECZEŃSTWA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6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 TERENIE DZIAŁANIA KPP W GOŁDAPI w 2020 r.</a:t>
            </a:r>
          </a:p>
        </p:txBody>
      </p:sp>
    </p:spTree>
    <p:extLst>
      <p:ext uri="{BB962C8B-B14F-4D97-AF65-F5344CB8AC3E}">
        <p14:creationId xmlns:p14="http://schemas.microsoft.com/office/powerpoint/2010/main" val="173914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419699"/>
            <a:ext cx="3312368" cy="792088"/>
          </a:xfrm>
        </p:spPr>
        <p:txBody>
          <a:bodyPr>
            <a:normAutofit/>
          </a:bodyPr>
          <a:lstStyle/>
          <a:p>
            <a:pPr algn="r"/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Bójka i pobicie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/>
          </p:nvPr>
        </p:nvGraphicFramePr>
        <p:xfrm>
          <a:off x="2051720" y="3356992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1720" y="1417045"/>
          <a:ext cx="6552728" cy="150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7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0039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33,3 %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07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19699"/>
            <a:ext cx="6480720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Uszczerbek na zdrowiu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48154"/>
              </p:ext>
            </p:extLst>
          </p:nvPr>
        </p:nvGraphicFramePr>
        <p:xfrm>
          <a:off x="2051720" y="3356992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44073"/>
              </p:ext>
            </p:extLst>
          </p:nvPr>
        </p:nvGraphicFramePr>
        <p:xfrm>
          <a:off x="2051720" y="1417045"/>
          <a:ext cx="6552728" cy="150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7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0039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72,7 %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00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19699"/>
            <a:ext cx="6480720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Kradzież z włamaniem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106364"/>
              </p:ext>
            </p:extLst>
          </p:nvPr>
        </p:nvGraphicFramePr>
        <p:xfrm>
          <a:off x="2051720" y="3356992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2059"/>
              </p:ext>
            </p:extLst>
          </p:nvPr>
        </p:nvGraphicFramePr>
        <p:xfrm>
          <a:off x="2051720" y="1417045"/>
          <a:ext cx="6552728" cy="150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7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0039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51,7 %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58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19699"/>
            <a:ext cx="6480720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Kradzież cudzej rzeczy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035968"/>
              </p:ext>
            </p:extLst>
          </p:nvPr>
        </p:nvGraphicFramePr>
        <p:xfrm>
          <a:off x="2015716" y="3356990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24051"/>
              </p:ext>
            </p:extLst>
          </p:nvPr>
        </p:nvGraphicFramePr>
        <p:xfrm>
          <a:off x="2051720" y="1417045"/>
          <a:ext cx="6552728" cy="150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7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0039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108,3 %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75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19699"/>
            <a:ext cx="6480720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Uszkodzenie rzeczy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70434"/>
              </p:ext>
            </p:extLst>
          </p:nvPr>
        </p:nvGraphicFramePr>
        <p:xfrm>
          <a:off x="2051720" y="3356992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21152"/>
              </p:ext>
            </p:extLst>
          </p:nvPr>
        </p:nvGraphicFramePr>
        <p:xfrm>
          <a:off x="2051720" y="1417045"/>
          <a:ext cx="6552728" cy="150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7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0039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86,7 %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97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7667" y="188640"/>
            <a:ext cx="7308304" cy="100811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Ustawa o przeciwdziałaniu narkomanii</a:t>
            </a:r>
          </a:p>
        </p:txBody>
      </p:sp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824589"/>
              </p:ext>
            </p:extLst>
          </p:nvPr>
        </p:nvGraphicFramePr>
        <p:xfrm>
          <a:off x="2515326" y="1196752"/>
          <a:ext cx="594510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512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7667" y="188640"/>
            <a:ext cx="7308304" cy="100811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Wartość mienia odzyskanego i zabezpieczonego</a:t>
            </a:r>
          </a:p>
        </p:txBody>
      </p:sp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7701476-2C65-421F-BEA2-47E738138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96360"/>
              </p:ext>
            </p:extLst>
          </p:nvPr>
        </p:nvGraphicFramePr>
        <p:xfrm>
          <a:off x="2051720" y="1386132"/>
          <a:ext cx="6624735" cy="146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839046181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824117600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3433826216"/>
                    </a:ext>
                  </a:extLst>
                </a:gridCol>
              </a:tblGrid>
              <a:tr h="488934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Wartość mienia odzyskanego (PLN)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79442"/>
                  </a:ext>
                </a:extLst>
              </a:tr>
              <a:tr h="488934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2019r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41676"/>
                  </a:ext>
                </a:extLst>
              </a:tr>
              <a:tr h="488934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15987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33630zł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210,4%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51085"/>
                  </a:ext>
                </a:extLst>
              </a:tr>
            </a:tbl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E5655A78-AF87-41B9-B2D7-961F417071C4}"/>
              </a:ext>
            </a:extLst>
          </p:cNvPr>
          <p:cNvSpPr/>
          <p:nvPr/>
        </p:nvSpPr>
        <p:spPr>
          <a:xfrm>
            <a:off x="2123729" y="2492896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Łączna wartość mienia zabezpieczonego</a:t>
            </a:r>
          </a:p>
          <a:p>
            <a:pPr algn="ctr"/>
            <a:r>
              <a:rPr lang="pl-PL" sz="2400" dirty="0"/>
              <a:t> w 2020 roku w KPP Gołdap wyniosła 284712 zł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36363AE-3FC2-47D2-9190-A61D69CFF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93163"/>
              </p:ext>
            </p:extLst>
          </p:nvPr>
        </p:nvGraphicFramePr>
        <p:xfrm>
          <a:off x="2051720" y="3402358"/>
          <a:ext cx="6624735" cy="146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3817857488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4262928221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1150918992"/>
                    </a:ext>
                  </a:extLst>
                </a:gridCol>
              </a:tblGrid>
              <a:tr h="488934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Postępowania z mieniem zabezpieczonym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9439"/>
                  </a:ext>
                </a:extLst>
              </a:tr>
              <a:tr h="488934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2019r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324693"/>
                  </a:ext>
                </a:extLst>
              </a:tr>
              <a:tr h="488934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80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3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70609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Wydział Prewencji i Ruchu Drogowego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1717559"/>
            <a:ext cx="5112568" cy="3422882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507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0"/>
            <a:ext cx="6840760" cy="144016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CZAS REAKCJI NA ZDARZENIE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2020 r.</a:t>
            </a:r>
          </a:p>
        </p:txBody>
      </p:sp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17D70BB-E192-49AF-8B55-DADCDA9C3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81854"/>
              </p:ext>
            </p:extLst>
          </p:nvPr>
        </p:nvGraphicFramePr>
        <p:xfrm>
          <a:off x="1904007" y="1440160"/>
          <a:ext cx="720449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136">
                  <a:extLst>
                    <a:ext uri="{9D8B030D-6E8A-4147-A177-3AD203B41FA5}">
                      <a16:colId xmlns:a16="http://schemas.microsoft.com/office/drawing/2014/main" val="317801524"/>
                    </a:ext>
                  </a:extLst>
                </a:gridCol>
                <a:gridCol w="1455454">
                  <a:extLst>
                    <a:ext uri="{9D8B030D-6E8A-4147-A177-3AD203B41FA5}">
                      <a16:colId xmlns:a16="http://schemas.microsoft.com/office/drawing/2014/main" val="4147369211"/>
                    </a:ext>
                  </a:extLst>
                </a:gridCol>
                <a:gridCol w="1455454">
                  <a:extLst>
                    <a:ext uri="{9D8B030D-6E8A-4147-A177-3AD203B41FA5}">
                      <a16:colId xmlns:a16="http://schemas.microsoft.com/office/drawing/2014/main" val="3266924430"/>
                    </a:ext>
                  </a:extLst>
                </a:gridCol>
                <a:gridCol w="1528227">
                  <a:extLst>
                    <a:ext uri="{9D8B030D-6E8A-4147-A177-3AD203B41FA5}">
                      <a16:colId xmlns:a16="http://schemas.microsoft.com/office/drawing/2014/main" val="845093910"/>
                    </a:ext>
                  </a:extLst>
                </a:gridCol>
                <a:gridCol w="1528228">
                  <a:extLst>
                    <a:ext uri="{9D8B030D-6E8A-4147-A177-3AD203B41FA5}">
                      <a16:colId xmlns:a16="http://schemas.microsoft.com/office/drawing/2014/main" val="2662737793"/>
                    </a:ext>
                  </a:extLst>
                </a:gridCol>
              </a:tblGrid>
              <a:tr h="87572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Jednostka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Oczekiwany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„PILNE”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Osiągnięty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„PILNE”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Oczekiwany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„ZWYKŁE”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Osiągnięty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„ZWYKŁE”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61812"/>
                  </a:ext>
                </a:extLst>
              </a:tr>
              <a:tr h="1401152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/>
                        <a:t>KPP Gołdap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08:30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00B050"/>
                          </a:solidFill>
                        </a:rPr>
                        <a:t>06:38</a:t>
                      </a:r>
                    </a:p>
                    <a:p>
                      <a:pPr algn="ctr"/>
                      <a:endParaRPr lang="pl-PL" dirty="0"/>
                    </a:p>
                    <a:p>
                      <a:pPr algn="ctr"/>
                      <a:endParaRPr lang="pl-PL" dirty="0"/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09</a:t>
                      </a:r>
                      <a:r>
                        <a:rPr lang="pl-PL" dirty="0">
                          <a:sym typeface="Wingdings" panose="05000000000000000000" pitchFamily="2" charset="2"/>
                        </a:rPr>
                        <a:t>:00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00B050"/>
                          </a:solidFill>
                        </a:rPr>
                        <a:t>08:48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2279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284054A5-D043-4A65-B2BA-7716C6081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11401"/>
            <a:ext cx="4416296" cy="22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8245" y="620688"/>
            <a:ext cx="6552728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interwencji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288614"/>
              </p:ext>
            </p:extLst>
          </p:nvPr>
        </p:nvGraphicFramePr>
        <p:xfrm>
          <a:off x="2483768" y="1628800"/>
          <a:ext cx="59766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9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2195736" y="830045"/>
            <a:ext cx="2952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/>
              <a:t>Na dzień 01.01.2020r.</a:t>
            </a:r>
          </a:p>
          <a:p>
            <a:endParaRPr lang="pl-PL" sz="2400" dirty="0"/>
          </a:p>
          <a:p>
            <a:r>
              <a:rPr lang="pl-PL" sz="2400" dirty="0"/>
              <a:t>66 etaty policyjne</a:t>
            </a:r>
          </a:p>
          <a:p>
            <a:r>
              <a:rPr lang="pl-PL" sz="2400" dirty="0"/>
              <a:t>13 etatów cywilnych</a:t>
            </a:r>
          </a:p>
          <a:p>
            <a:endParaRPr lang="pl-PL" sz="2400" dirty="0"/>
          </a:p>
          <a:p>
            <a:r>
              <a:rPr lang="pl-PL" sz="2400" dirty="0"/>
              <a:t>Zatrudnionych:</a:t>
            </a:r>
          </a:p>
          <a:p>
            <a:endParaRPr lang="pl-PL" sz="2400" dirty="0"/>
          </a:p>
          <a:p>
            <a:r>
              <a:rPr lang="pl-PL" sz="2400" dirty="0"/>
              <a:t>53 policjantów</a:t>
            </a:r>
          </a:p>
          <a:p>
            <a:r>
              <a:rPr lang="pl-PL" sz="2400" dirty="0"/>
              <a:t>13 prac. cywilnych</a:t>
            </a:r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Pozostało:</a:t>
            </a:r>
          </a:p>
          <a:p>
            <a:endParaRPr lang="pl-PL" sz="2400" dirty="0"/>
          </a:p>
          <a:p>
            <a:r>
              <a:rPr lang="pl-PL" sz="2400" dirty="0"/>
              <a:t>12 wakatów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04007" y="0"/>
            <a:ext cx="6840760" cy="92211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OBSADA ETATOWA KPP GOŁDAP</a:t>
            </a:r>
          </a:p>
        </p:txBody>
      </p:sp>
      <p:sp>
        <p:nvSpPr>
          <p:cNvPr id="7" name="Prostokąt 6"/>
          <p:cNvSpPr/>
          <p:nvPr/>
        </p:nvSpPr>
        <p:spPr>
          <a:xfrm>
            <a:off x="5652120" y="831269"/>
            <a:ext cx="32551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/>
              <a:t>Na dzień 01.01.2021r.</a:t>
            </a:r>
          </a:p>
          <a:p>
            <a:endParaRPr lang="pl-PL" sz="2400" dirty="0"/>
          </a:p>
          <a:p>
            <a:r>
              <a:rPr lang="pl-PL" sz="2400" dirty="0"/>
              <a:t>66 etaty policyjne</a:t>
            </a:r>
          </a:p>
          <a:p>
            <a:r>
              <a:rPr lang="pl-PL" sz="2400" dirty="0"/>
              <a:t>13 etatów cywilnych</a:t>
            </a:r>
          </a:p>
          <a:p>
            <a:endParaRPr lang="pl-PL" sz="2400" dirty="0"/>
          </a:p>
          <a:p>
            <a:r>
              <a:rPr lang="pl-PL" sz="2400" dirty="0"/>
              <a:t>Zatrudnionych:</a:t>
            </a:r>
          </a:p>
          <a:p>
            <a:endParaRPr lang="pl-PL" sz="2400" dirty="0"/>
          </a:p>
          <a:p>
            <a:r>
              <a:rPr lang="pl-PL" sz="2400" dirty="0"/>
              <a:t>58 policjantów</a:t>
            </a:r>
          </a:p>
          <a:p>
            <a:r>
              <a:rPr lang="pl-PL" sz="2400" dirty="0"/>
              <a:t>12 prac. cywilnych</a:t>
            </a:r>
          </a:p>
          <a:p>
            <a:r>
              <a:rPr lang="pl-PL" sz="2400" dirty="0">
                <a:solidFill>
                  <a:srgbClr val="FF0000"/>
                </a:solidFill>
              </a:rPr>
              <a:t>1 wakat </a:t>
            </a:r>
          </a:p>
          <a:p>
            <a:endParaRPr lang="pl-PL" sz="2400" dirty="0"/>
          </a:p>
          <a:p>
            <a:r>
              <a:rPr lang="pl-PL" sz="2400" dirty="0"/>
              <a:t>Pozostało:</a:t>
            </a:r>
          </a:p>
          <a:p>
            <a:endParaRPr lang="pl-PL" sz="2400" dirty="0"/>
          </a:p>
          <a:p>
            <a:r>
              <a:rPr lang="pl-PL" sz="2400" dirty="0">
                <a:solidFill>
                  <a:srgbClr val="FF0000"/>
                </a:solidFill>
              </a:rPr>
              <a:t>8 wakatów</a:t>
            </a:r>
          </a:p>
        </p:txBody>
      </p:sp>
    </p:spTree>
    <p:extLst>
      <p:ext uri="{BB962C8B-B14F-4D97-AF65-F5344CB8AC3E}">
        <p14:creationId xmlns:p14="http://schemas.microsoft.com/office/powerpoint/2010/main" val="698706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60" cy="172819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bezwzględna policjantów skierowanych do służby patrolowej i obchodowej wszystkich komórek organizacyjnych</a:t>
            </a:r>
          </a:p>
        </p:txBody>
      </p:sp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1402935022"/>
              </p:ext>
            </p:extLst>
          </p:nvPr>
        </p:nvGraphicFramePr>
        <p:xfrm>
          <a:off x="2331565" y="1896917"/>
          <a:ext cx="64807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10CB73C1-8CC0-4D29-9E0E-E414423E8B96}"/>
              </a:ext>
            </a:extLst>
          </p:cNvPr>
          <p:cNvSpPr txBox="1"/>
          <p:nvPr/>
        </p:nvSpPr>
        <p:spPr>
          <a:xfrm>
            <a:off x="5652120" y="566435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Strzałka w górę 5">
            <a:extLst>
              <a:ext uri="{FF2B5EF4-FFF2-40B4-BE49-F238E27FC236}">
                <a16:creationId xmlns:a16="http://schemas.microsoft.com/office/drawing/2014/main" id="{88A3CF81-3953-4A48-A885-521F550F7F42}"/>
              </a:ext>
            </a:extLst>
          </p:cNvPr>
          <p:cNvSpPr/>
          <p:nvPr/>
        </p:nvSpPr>
        <p:spPr>
          <a:xfrm>
            <a:off x="4860032" y="5527046"/>
            <a:ext cx="1368152" cy="710266"/>
          </a:xfrm>
          <a:prstGeom prst="upArrow">
            <a:avLst>
              <a:gd name="adj1" fmla="val 50000"/>
              <a:gd name="adj2" fmla="val 2380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+728</a:t>
            </a:r>
          </a:p>
        </p:txBody>
      </p:sp>
    </p:spTree>
    <p:extLst>
      <p:ext uri="{BB962C8B-B14F-4D97-AF65-F5344CB8AC3E}">
        <p14:creationId xmlns:p14="http://schemas.microsoft.com/office/powerpoint/2010/main" val="244748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52728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osób zatrzymanych w PDOZ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503244"/>
              </p:ext>
            </p:extLst>
          </p:nvPr>
        </p:nvGraphicFramePr>
        <p:xfrm>
          <a:off x="2015716" y="1268760"/>
          <a:ext cx="65527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272ADAE-9B12-4F8F-B684-159B64753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69" y="4536352"/>
            <a:ext cx="31527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7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52728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zaistniałych wypadków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kolizji drogowych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/>
          </p:nvPr>
        </p:nvGraphicFramePr>
        <p:xfrm>
          <a:off x="2591780" y="1268760"/>
          <a:ext cx="5976664" cy="356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załka w górę 6"/>
          <p:cNvSpPr/>
          <p:nvPr/>
        </p:nvSpPr>
        <p:spPr>
          <a:xfrm>
            <a:off x="3131840" y="4833849"/>
            <a:ext cx="1224136" cy="574676"/>
          </a:xfrm>
          <a:prstGeom prst="upArrow">
            <a:avLst>
              <a:gd name="adj1" fmla="val 50000"/>
              <a:gd name="adj2" fmla="val 592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- 7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9593321" y="4807297"/>
            <a:ext cx="936625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- 27</a:t>
            </a:r>
          </a:p>
        </p:txBody>
      </p:sp>
      <p:sp>
        <p:nvSpPr>
          <p:cNvPr id="9" name="Strzałka w górę 6">
            <a:extLst>
              <a:ext uri="{FF2B5EF4-FFF2-40B4-BE49-F238E27FC236}">
                <a16:creationId xmlns:a16="http://schemas.microsoft.com/office/drawing/2014/main" id="{3E681A88-9559-4C57-9561-93E1B16E7BE9}"/>
              </a:ext>
            </a:extLst>
          </p:cNvPr>
          <p:cNvSpPr/>
          <p:nvPr/>
        </p:nvSpPr>
        <p:spPr>
          <a:xfrm>
            <a:off x="5727825" y="4833850"/>
            <a:ext cx="1341519" cy="574675"/>
          </a:xfrm>
          <a:prstGeom prst="upArrow">
            <a:avLst>
              <a:gd name="adj1" fmla="val 50000"/>
              <a:gd name="adj2" fmla="val 407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- 68</a:t>
            </a:r>
          </a:p>
        </p:txBody>
      </p:sp>
    </p:spTree>
    <p:extLst>
      <p:ext uri="{BB962C8B-B14F-4D97-AF65-F5344CB8AC3E}">
        <p14:creationId xmlns:p14="http://schemas.microsoft.com/office/powerpoint/2010/main" val="166086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264696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ofiar śmiertelnych i rannych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wypadkach drogowych</a:t>
            </a:r>
            <a:endParaRPr lang="pl-PL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386253"/>
              </p:ext>
            </p:extLst>
          </p:nvPr>
        </p:nvGraphicFramePr>
        <p:xfrm>
          <a:off x="2411760" y="1700808"/>
          <a:ext cx="6336704" cy="432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rzałka w górę 8"/>
          <p:cNvSpPr/>
          <p:nvPr/>
        </p:nvSpPr>
        <p:spPr>
          <a:xfrm>
            <a:off x="3203848" y="6095341"/>
            <a:ext cx="1080120" cy="643944"/>
          </a:xfrm>
          <a:prstGeom prst="upArrow">
            <a:avLst>
              <a:gd name="adj1" fmla="val 50000"/>
              <a:gd name="adj2" fmla="val 525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- 2</a:t>
            </a:r>
          </a:p>
        </p:txBody>
      </p:sp>
      <p:sp>
        <p:nvSpPr>
          <p:cNvPr id="6" name="Strzałka w górę 5"/>
          <p:cNvSpPr/>
          <p:nvPr/>
        </p:nvSpPr>
        <p:spPr>
          <a:xfrm>
            <a:off x="5424758" y="6095341"/>
            <a:ext cx="1224136" cy="64394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-10</a:t>
            </a:r>
          </a:p>
        </p:txBody>
      </p:sp>
    </p:spTree>
    <p:extLst>
      <p:ext uri="{BB962C8B-B14F-4D97-AF65-F5344CB8AC3E}">
        <p14:creationId xmlns:p14="http://schemas.microsoft.com/office/powerpoint/2010/main" val="384229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264696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Stan Bezpieczeństwa  na drogach powiatu gołdapskiego w 2020 roku</a:t>
            </a:r>
            <a:endParaRPr lang="pl-PL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588363"/>
              </p:ext>
            </p:extLst>
          </p:nvPr>
        </p:nvGraphicFramePr>
        <p:xfrm>
          <a:off x="2411760" y="1700808"/>
          <a:ext cx="6336704" cy="432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15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264696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nałożonych mandatów karnych </a:t>
            </a:r>
          </a:p>
        </p:txBody>
      </p:sp>
      <p:pic>
        <p:nvPicPr>
          <p:cNvPr id="6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851919" y="5589240"/>
            <a:ext cx="2088232" cy="86409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+108</a:t>
            </a:r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27313608"/>
              </p:ext>
            </p:extLst>
          </p:nvPr>
        </p:nvGraphicFramePr>
        <p:xfrm>
          <a:off x="2339751" y="1484784"/>
          <a:ext cx="511256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387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C:\Users\user\Desktop\Narada wojewódzka z MSWiA\sza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308304" cy="68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851195" y="6196662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Stan na dzień 31 grudnia 2018r.</a:t>
            </a:r>
          </a:p>
        </p:txBody>
      </p:sp>
      <p:pic>
        <p:nvPicPr>
          <p:cNvPr id="8" name="Picture 12" descr="C:\Users\user\Desktop\Narada wojewódzka z MSWiA\KWP Olsztyn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573837" cy="171450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9" name="Picture 13" descr="C:\Users\user\Desktop\Narada wojewódzka z MSWiA\KWP Olsztyn map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4847"/>
            <a:ext cx="42465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:\Users\user\Desktop\Narada wojewódzka z MSWiA\KWP Olsztyn log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30888"/>
            <a:ext cx="7308304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556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087923" cy="7592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Krajowa Mapa Zagrożeń Bezpieczeństwa</a:t>
            </a:r>
          </a:p>
        </p:txBody>
      </p:sp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5534" y="1372401"/>
            <a:ext cx="6112755" cy="373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22744"/>
              </p:ext>
            </p:extLst>
          </p:nvPr>
        </p:nvGraphicFramePr>
        <p:xfrm>
          <a:off x="2355534" y="5373216"/>
          <a:ext cx="6112755" cy="768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 zgłoszeń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Potwierdzonych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(+84)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52,0% (+10%)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851195" y="6196662"/>
            <a:ext cx="31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Stan na dzień 31 grudnia 2020 r.</a:t>
            </a:r>
          </a:p>
        </p:txBody>
      </p:sp>
    </p:spTree>
    <p:extLst>
      <p:ext uri="{BB962C8B-B14F-4D97-AF65-F5344CB8AC3E}">
        <p14:creationId xmlns:p14="http://schemas.microsoft.com/office/powerpoint/2010/main" val="121748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655875" cy="7592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Krajowa Mapa Zagrożeń Bezpieczeństwa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48242"/>
              </p:ext>
            </p:extLst>
          </p:nvPr>
        </p:nvGraphicFramePr>
        <p:xfrm>
          <a:off x="1904007" y="1556792"/>
          <a:ext cx="7060481" cy="4248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0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WYBRANE KATEGORIE ZAGROŻEŃ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Przekraczanie dozwolonej prędkości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Spożywanie alkoholu w miejscach niedozwolonych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Nieprawidłowe parkowanie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Grupowanie się małoletnich zagrożonych demoralizacją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43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Dzikie wysypiska śmieci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Akty wandalizmu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Niewłaściwa infrastruktura drogowa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Znęcanie się nad zwierzętami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Wałęsające się bezpańskie psy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31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043608" y="332656"/>
            <a:ext cx="8100392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 </a:t>
            </a:r>
          </a:p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PROFILAKTYCZNE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1E0AD2-3A6D-4FBF-B2C2-E288A3FA4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4762500" cy="35718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2FC5DAE-0946-4441-80A9-0C55D3FC9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606" y="-99392"/>
            <a:ext cx="1901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1143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FLUKTUACJA KADR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008312" y="1268760"/>
            <a:ext cx="7135688" cy="4849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2020 roku: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policjant odszedł na emeryturę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policjant odszedł do innej jednostki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funkcjonariuszy zostało przeniesionych do dalszego pełnienia służby w KPP Gołdap z innych jednostek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osoby przyjęte do służby</a:t>
            </a:r>
          </a:p>
        </p:txBody>
      </p:sp>
    </p:spTree>
    <p:extLst>
      <p:ext uri="{BB962C8B-B14F-4D97-AF65-F5344CB8AC3E}">
        <p14:creationId xmlns:p14="http://schemas.microsoft.com/office/powerpoint/2010/main" val="543232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123728" y="287999"/>
            <a:ext cx="6768752" cy="1275844"/>
          </a:xfrm>
        </p:spPr>
        <p:txBody>
          <a:bodyPr lIns="0" tIns="0" rIns="0" bIns="0" anchor="ctr" anchorCtr="1">
            <a:normAutofit/>
          </a:bodyPr>
          <a:lstStyle/>
          <a:p>
            <a:pPr lvl="0"/>
            <a:r>
              <a:rPr lang="pl-PL" sz="2800" dirty="0"/>
              <a:t>SPOTKANIA Z POLICJANTAMI </a:t>
            </a:r>
            <a:br>
              <a:rPr lang="pl-PL" sz="2800" dirty="0"/>
            </a:br>
            <a:r>
              <a:rPr lang="pl-PL" sz="2700" dirty="0"/>
              <a:t>- II gołdapski zlot morsów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"/>
            <a:ext cx="19077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1548969-0C34-4F5C-8F9A-85B5AE88A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63843"/>
            <a:ext cx="3384376" cy="362411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364FE60-9A82-4577-9EDE-315FF3F29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63843"/>
            <a:ext cx="3816423" cy="362411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B07FAED-CFE0-4068-9978-7965EDE096DB}"/>
              </a:ext>
            </a:extLst>
          </p:cNvPr>
          <p:cNvSpPr txBox="1"/>
          <p:nvPr/>
        </p:nvSpPr>
        <p:spPr>
          <a:xfrm>
            <a:off x="1907705" y="5294156"/>
            <a:ext cx="7200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Impreza była doskonałą okazją do spotkania policjantów z dziećmi, młodzieżą i dorosłymi oraz przekazania im ważnych wskazówek dotyczących bezpiecznych zachowań.</a:t>
            </a:r>
          </a:p>
        </p:txBody>
      </p:sp>
    </p:spTree>
    <p:extLst>
      <p:ext uri="{BB962C8B-B14F-4D97-AF65-F5344CB8AC3E}">
        <p14:creationId xmlns:p14="http://schemas.microsoft.com/office/powerpoint/2010/main" val="2778312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123728" y="287999"/>
            <a:ext cx="6768752" cy="1275844"/>
          </a:xfrm>
        </p:spPr>
        <p:txBody>
          <a:bodyPr lIns="0" tIns="0" rIns="0" bIns="0" anchor="ctr" anchorCtr="1">
            <a:normAutofit/>
          </a:bodyPr>
          <a:lstStyle/>
          <a:p>
            <a:pPr lvl="0"/>
            <a:r>
              <a:rPr lang="pl-PL" sz="2800" dirty="0"/>
              <a:t>Z ŻOŁNIERZAMI O BEZPIECZEŃSTWIE W RUCHU DROGOWYM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"/>
            <a:ext cx="19077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52F4A30-66AD-49B7-B1A6-C44C78E3B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63843"/>
            <a:ext cx="3445807" cy="229720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E7FB824-9EAF-4368-9B12-CC578DF09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83" y="2492896"/>
            <a:ext cx="3811490" cy="254099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B5F1176-B711-4894-8866-9A0BF8265B5E}"/>
              </a:ext>
            </a:extLst>
          </p:cNvPr>
          <p:cNvSpPr txBox="1"/>
          <p:nvPr/>
        </p:nvSpPr>
        <p:spPr>
          <a:xfrm>
            <a:off x="1907634" y="5033889"/>
            <a:ext cx="720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Na spotkaniach omówiono najistotniejsze zmiany  ustawy Prawo o ruchu drogowym oraz przybliżono aktualnie obowiązujące przepisy. Mowa była m.in. o jeździe na suwak czy korytarzu życia. Policjanci zwrócili także uwagę na główne przyczyny wypadków drogowych. </a:t>
            </a:r>
          </a:p>
        </p:txBody>
      </p:sp>
    </p:spTree>
    <p:extLst>
      <p:ext uri="{BB962C8B-B14F-4D97-AF65-F5344CB8AC3E}">
        <p14:creationId xmlns:p14="http://schemas.microsoft.com/office/powerpoint/2010/main" val="2921927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123728" y="287999"/>
            <a:ext cx="6768752" cy="1275844"/>
          </a:xfrm>
        </p:spPr>
        <p:txBody>
          <a:bodyPr lIns="0" tIns="0" rIns="0" bIns="0" anchor="ctr" anchorCtr="1">
            <a:normAutofit/>
          </a:bodyPr>
          <a:lstStyle/>
          <a:p>
            <a:pPr lvl="0"/>
            <a:r>
              <a:rPr lang="pl-PL" sz="2800" dirty="0"/>
              <a:t>O WAKACYJNYM BEZPIECZEŃSTWIE Z GOŁDAPSKIMI POLICJANTKAMI</a:t>
            </a:r>
          </a:p>
        </p:txBody>
      </p:sp>
      <p:pic>
        <p:nvPicPr>
          <p:cNvPr id="4" name="Picture 2" descr="C:\Users\Administrator\Desktop\DOM\komenda policji gołdap roll 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"/>
            <a:ext cx="19077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2A65835-FC8F-432F-ACB2-C0384469E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3528392" cy="26642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BCDF7BD-95E7-451A-8249-C9D272F8E8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5"/>
            <a:ext cx="3707904" cy="269629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CDFF28F-FD8E-4678-B866-794B1B437961}"/>
              </a:ext>
            </a:extLst>
          </p:cNvPr>
          <p:cNvSpPr txBox="1"/>
          <p:nvPr/>
        </p:nvSpPr>
        <p:spPr>
          <a:xfrm>
            <a:off x="1979712" y="4639435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/>
              <a:t>Funkcjonariuszki przypomniały dzieciom i młodzieży podstawowe zasady, jakich należy przestrzegać by wakacje były udane i bezpieczne. Omówiły kwestie dotyczące bezpieczeństwa na drodze, m.in. o bezpiecznym poruszaniu się podczas wycieczek pieszych i rowerowych, o bezpieczeństwie podczas podróży czy pobytu w domu i, co w okresie letnim najważniejsze, bezpiecznego wypoczynku nad wodą.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7303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006" y="-741"/>
            <a:ext cx="7239993" cy="115409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Fundusz Wsparcia Policji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007" y="1183306"/>
            <a:ext cx="7135688" cy="5558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Gołdap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Gminny Program Profilaktyki i Rozwiązywania Problemów Alkoholowych oraz Przeciwdziałania Narkomanii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Łączne dofinansowanie wyniosło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61040 zł.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Cała kwota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została przeznaczona na zakwaterowanie i wyżywienie policjantów z OPP KWP w Olsztynie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Starostwo Powiatowe</a:t>
            </a:r>
          </a:p>
          <a:p>
            <a:pPr marL="0" indent="0" algn="just">
              <a:buNone/>
            </a:pP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zł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dofinansowanie do bieżących wydatków jednostki</a:t>
            </a:r>
          </a:p>
          <a:p>
            <a:pPr marL="0" indent="0">
              <a:buNone/>
            </a:pPr>
            <a:endParaRPr lang="pl-PL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Dubeninki</a:t>
            </a:r>
            <a:endParaRPr lang="pl-PL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zł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dofinansowanie do bieżących wydatków jednostki</a:t>
            </a:r>
          </a:p>
          <a:p>
            <a:pPr marL="0" indent="0" algn="just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20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560840" cy="1154097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Priorytety pracy na rok 2021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196752"/>
            <a:ext cx="7135688" cy="5112568"/>
          </a:xfrm>
        </p:spPr>
        <p:txBody>
          <a:bodyPr>
            <a:noAutofit/>
          </a:bodyPr>
          <a:lstStyle/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Optymalizacja działań Policji w zakresie zwalczania przestępczości pospolitej, narkotykowej, gospodarczej   i cyberprzestępczości.</a:t>
            </a:r>
          </a:p>
          <a:p>
            <a:r>
              <a:rPr lang="pl-PL" sz="1800" dirty="0"/>
              <a:t>Zwiększenie skuteczności ujawniania i zabezpieczania mienia pochodzącego z przestępstw.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Utrzymanie wysokiej skuteczności poszukiwania osób, w szczególności osób zaginionych.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Kontynuacja prowadzenia skutecznej promocji zawodu policjanta w celu pozyskiwania kolejnych kandydatów i  uzupełnienia wakatów w jednostce.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Podejmowanie skutecznych działań w zakresie przeciwdziałania przemocy domowej.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Dążenie do osiągnięcia miernika dot. ilości wykonanych służb bezwzględnych przez policjantów pionu prewencji.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Utrzymanie wysokiego poziomu bezpieczeństwa w </a:t>
            </a:r>
            <a:r>
              <a:rPr lang="pl-PL" sz="1800">
                <a:latin typeface="Times New Roman" panose="02020603050405020304" pitchFamily="18" charset="0"/>
                <a:cs typeface="Times New Roman" panose="02020603050405020304" pitchFamily="18" charset="0"/>
              </a:rPr>
              <a:t>ruchu drogowym.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50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6"/>
            <a:ext cx="9144000" cy="679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23528" y="5022785"/>
            <a:ext cx="8319032" cy="78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1550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" y="0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1143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Poczucie bezpieczeństwa </a:t>
            </a:r>
            <a:br>
              <a:rPr lang="pl-PL" sz="2400" dirty="0">
                <a:solidFill>
                  <a:schemeClr val="tx2"/>
                </a:solidFill>
                <a:latin typeface="+mn-lt"/>
              </a:rPr>
            </a:br>
            <a:r>
              <a:rPr lang="pl-PL" sz="2400" dirty="0">
                <a:solidFill>
                  <a:schemeClr val="tx2"/>
                </a:solidFill>
                <a:latin typeface="+mn-lt"/>
              </a:rPr>
              <a:t>w najbliższej okolicy i w kraju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11960" y="607117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400" dirty="0"/>
              <a:t>Źródło: CBOS,  Komunikat z Badań  Nr 96/2020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6DB7757-4A0D-4186-BCCA-520AC8176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690" y="1772817"/>
            <a:ext cx="6293108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74943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Pion Kryminalny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644" y="1700808"/>
            <a:ext cx="6408712" cy="427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16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6039" y="260648"/>
            <a:ext cx="5256584" cy="722049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Wykrywalność ogólna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505101"/>
              </p:ext>
            </p:extLst>
          </p:nvPr>
        </p:nvGraphicFramePr>
        <p:xfrm>
          <a:off x="2573667" y="1340768"/>
          <a:ext cx="578132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Województwa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2017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84,4 %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71,8 %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2018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88,1 %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75,4 %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2019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86,8 %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75,8 %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2020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 90,9%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75,7 %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997572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35088" y="4149080"/>
            <a:ext cx="5781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I Miejsce w województwie</a:t>
            </a:r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r>
              <a:rPr lang="pl-PL" sz="2000" dirty="0"/>
              <a:t>Przestępstwa stwierdzone : 2019 – 491 </a:t>
            </a:r>
          </a:p>
          <a:p>
            <a:pPr algn="ctr"/>
            <a:r>
              <a:rPr lang="pl-PL" sz="2000" dirty="0"/>
              <a:t>                             2020 – 329 (-162)</a:t>
            </a:r>
          </a:p>
          <a:p>
            <a:pPr algn="ctr"/>
            <a:r>
              <a:rPr lang="pl-PL" sz="2000" dirty="0"/>
              <a:t>                                          Wskaźnik dynamiki : 67%</a:t>
            </a:r>
          </a:p>
          <a:p>
            <a:pPr algn="ctr"/>
            <a:r>
              <a:rPr lang="pl-PL" sz="2000" dirty="0"/>
              <a:t>Wskaźnik zaległości : 0,77 (śr. wojewódzka 1,90)</a:t>
            </a:r>
          </a:p>
        </p:txBody>
      </p:sp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9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5165" y="764704"/>
            <a:ext cx="6898332" cy="75338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Przestępstwa  kryminalne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104534"/>
              </p:ext>
            </p:extLst>
          </p:nvPr>
        </p:nvGraphicFramePr>
        <p:xfrm>
          <a:off x="2483768" y="1628800"/>
          <a:ext cx="6141369" cy="277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Województwa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2017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81,4 %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62,5 %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2018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85,1 %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68,4 %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2019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85,1 %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70,2 %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2020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91,6 %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70,1 %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483768" y="4513220"/>
            <a:ext cx="6141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I Miejsce w województwie</a:t>
            </a:r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Przestępstwa stwierdzone : 2019 – 267</a:t>
            </a:r>
          </a:p>
          <a:p>
            <a:pPr algn="ctr"/>
            <a:r>
              <a:rPr lang="pl-PL" sz="2000" dirty="0"/>
              <a:t>                                                    2020 –226 (-41)</a:t>
            </a:r>
          </a:p>
          <a:p>
            <a:pPr algn="ctr"/>
            <a:r>
              <a:rPr lang="pl-PL" sz="2000" dirty="0"/>
              <a:t>Wskaźnik dynamiki 84,8%</a:t>
            </a:r>
          </a:p>
        </p:txBody>
      </p:sp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8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5165" y="764704"/>
            <a:ext cx="6898332" cy="75338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Przestępczość</a:t>
            </a:r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wybrane kategorie przestępstw 7 x 17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390725"/>
              </p:ext>
            </p:extLst>
          </p:nvPr>
        </p:nvGraphicFramePr>
        <p:xfrm>
          <a:off x="2483768" y="1628800"/>
          <a:ext cx="6141369" cy="277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Województwa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2017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73,4%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45,0%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2018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64,6 %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47,2 %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2019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73,0 %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49,2 %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2020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84,9 %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52,0 %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483768" y="4513220"/>
            <a:ext cx="6141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I Miejsce w województwie</a:t>
            </a:r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Przestępstwa stwierdzone : 2019 – 120</a:t>
            </a:r>
          </a:p>
          <a:p>
            <a:pPr algn="ctr"/>
            <a:r>
              <a:rPr lang="pl-PL" sz="2000" dirty="0"/>
              <a:t>                                                  2020 –99 (-21)</a:t>
            </a:r>
          </a:p>
          <a:p>
            <a:pPr algn="ctr"/>
            <a:r>
              <a:rPr lang="pl-PL" sz="2000" dirty="0"/>
              <a:t>Wskaźnik dynamiki 82,5%</a:t>
            </a:r>
          </a:p>
        </p:txBody>
      </p:sp>
      <p:pic>
        <p:nvPicPr>
          <p:cNvPr id="7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9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419699"/>
            <a:ext cx="6264696" cy="792088"/>
          </a:xfrm>
        </p:spPr>
        <p:txBody>
          <a:bodyPr>
            <a:normAutofit/>
          </a:bodyPr>
          <a:lstStyle/>
          <a:p>
            <a:pPr algn="r"/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Rozbój, kradzież i wymuszenia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04677"/>
              </p:ext>
            </p:extLst>
          </p:nvPr>
        </p:nvGraphicFramePr>
        <p:xfrm>
          <a:off x="2051720" y="3356992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dministrator\Desktop\DOM\komenda policji gołdap roll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" y="-741"/>
            <a:ext cx="19050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03989"/>
              </p:ext>
            </p:extLst>
          </p:nvPr>
        </p:nvGraphicFramePr>
        <p:xfrm>
          <a:off x="2051720" y="1417045"/>
          <a:ext cx="6552728" cy="150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7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0039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130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0D78C9"/>
      </a:accent3>
      <a:accent4>
        <a:srgbClr val="31479F"/>
      </a:accent4>
      <a:accent5>
        <a:srgbClr val="31479F"/>
      </a:accent5>
      <a:accent6>
        <a:srgbClr val="11B2EB"/>
      </a:accent6>
      <a:hlink>
        <a:srgbClr val="8BC9F7"/>
      </a:hlink>
      <a:folHlink>
        <a:srgbClr val="59A8D1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8559</TotalTime>
  <Words>941</Words>
  <Application>Microsoft Office PowerPoint</Application>
  <PresentationFormat>Pokaz na ekranie (4:3)</PresentationFormat>
  <Paragraphs>353</Paragraphs>
  <Slides>35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4" baseType="lpstr">
      <vt:lpstr>Microsoft YaHei</vt:lpstr>
      <vt:lpstr>Arial</vt:lpstr>
      <vt:lpstr>Arial Unicode MS</vt:lpstr>
      <vt:lpstr>Calibri</vt:lpstr>
      <vt:lpstr>Lucida Sans</vt:lpstr>
      <vt:lpstr>Tahoma</vt:lpstr>
      <vt:lpstr>Times New Roman</vt:lpstr>
      <vt:lpstr>Wingdings</vt:lpstr>
      <vt:lpstr>Motyw pakietu Office</vt:lpstr>
      <vt:lpstr>Prezentacja programu PowerPoint</vt:lpstr>
      <vt:lpstr>OBSADA ETATOWA KPP GOŁDAP</vt:lpstr>
      <vt:lpstr>FLUKTUACJA KADR</vt:lpstr>
      <vt:lpstr>Poczucie bezpieczeństwa  w najbliższej okolicy i w kraju</vt:lpstr>
      <vt:lpstr>Pion Kryminalny</vt:lpstr>
      <vt:lpstr>Wykrywalność ogólna</vt:lpstr>
      <vt:lpstr>Przestępstwa  kryminalne</vt:lpstr>
      <vt:lpstr>Przestępczość – wybrane kategorie przestępstw 7 x 17 </vt:lpstr>
      <vt:lpstr>Rozbój, kradzież i wymuszenia</vt:lpstr>
      <vt:lpstr>Bójka i pobicie</vt:lpstr>
      <vt:lpstr>Uszczerbek na zdrowiu</vt:lpstr>
      <vt:lpstr>Kradzież z włamaniem</vt:lpstr>
      <vt:lpstr>Kradzież cudzej rzeczy</vt:lpstr>
      <vt:lpstr>Uszkodzenie rzeczy</vt:lpstr>
      <vt:lpstr>Ustawa o przeciwdziałaniu narkomanii</vt:lpstr>
      <vt:lpstr>Wartość mienia odzyskanego i zabezpieczonego</vt:lpstr>
      <vt:lpstr>Wydział Prewencji i Ruchu Drogowego</vt:lpstr>
      <vt:lpstr>CZAS REAKCJI NA ZDARZENIE  W 2020 r.</vt:lpstr>
      <vt:lpstr>Ilość interwencji</vt:lpstr>
      <vt:lpstr>Liczba bezwzględna policjantów skierowanych do służby patrolowej i obchodowej wszystkich komórek organizacyjnych</vt:lpstr>
      <vt:lpstr>Ilość osób zatrzymanych w PDOZ</vt:lpstr>
      <vt:lpstr>Ilość zaistniałych wypadków  i kolizji drogowych</vt:lpstr>
      <vt:lpstr>Liczba ofiar śmiertelnych i rannych  w wypadkach drogowych</vt:lpstr>
      <vt:lpstr>Stan Bezpieczeństwa  na drogach powiatu gołdapskiego w 2020 roku</vt:lpstr>
      <vt:lpstr>Liczba nałożonych mandatów karnych </vt:lpstr>
      <vt:lpstr>Prezentacja programu PowerPoint</vt:lpstr>
      <vt:lpstr>Krajowa Mapa Zagrożeń Bezpieczeństwa</vt:lpstr>
      <vt:lpstr>Krajowa Mapa Zagrożeń Bezpieczeństwa</vt:lpstr>
      <vt:lpstr>Prezentacja programu PowerPoint</vt:lpstr>
      <vt:lpstr>SPOTKANIA Z POLICJANTAMI  - II gołdapski zlot morsów</vt:lpstr>
      <vt:lpstr>Z ŻOŁNIERZAMI O BEZPIECZEŃSTWIE W RUCHU DROGOWYM</vt:lpstr>
      <vt:lpstr>O WAKACYJNYM BEZPIECZEŃSTWIE Z GOŁDAPSKIMI POLICJANTKAMI</vt:lpstr>
      <vt:lpstr>Fundusz Wsparcia Policji</vt:lpstr>
      <vt:lpstr>Priorytety pracy na rok 2021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Administrator</dc:creator>
  <cp:lastModifiedBy>Tomasz Jegliński</cp:lastModifiedBy>
  <cp:revision>625</cp:revision>
  <cp:lastPrinted>2021-01-07T13:43:59Z</cp:lastPrinted>
  <dcterms:created xsi:type="dcterms:W3CDTF">2013-01-16T06:40:49Z</dcterms:created>
  <dcterms:modified xsi:type="dcterms:W3CDTF">2021-01-13T13:33:53Z</dcterms:modified>
</cp:coreProperties>
</file>