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8"/>
  </p:notesMasterIdLst>
  <p:sldIdLst>
    <p:sldId id="266" r:id="rId2"/>
    <p:sldId id="267" r:id="rId3"/>
    <p:sldId id="268" r:id="rId4"/>
    <p:sldId id="283" r:id="rId5"/>
    <p:sldId id="291" r:id="rId6"/>
    <p:sldId id="315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11" r:id="rId16"/>
    <p:sldId id="313" r:id="rId17"/>
    <p:sldId id="275" r:id="rId18"/>
    <p:sldId id="310" r:id="rId19"/>
    <p:sldId id="309" r:id="rId20"/>
    <p:sldId id="305" r:id="rId21"/>
    <p:sldId id="306" r:id="rId22"/>
    <p:sldId id="312" r:id="rId23"/>
    <p:sldId id="272" r:id="rId24"/>
    <p:sldId id="274" r:id="rId25"/>
    <p:sldId id="314" r:id="rId26"/>
    <p:sldId id="301" r:id="rId27"/>
  </p:sldIdLst>
  <p:sldSz cx="9144000" cy="6858000" type="screen4x3"/>
  <p:notesSz cx="6797675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49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2499999999999963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3333333333333332E-3"/>
                  <c:y val="-6.419989558900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 JPII</c:v>
                </c:pt>
                <c:pt idx="1">
                  <c:v>ZSZ </c:v>
                </c:pt>
                <c:pt idx="2">
                  <c:v>ZPEW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246</c:v>
                </c:pt>
                <c:pt idx="1">
                  <c:v>500</c:v>
                </c:pt>
                <c:pt idx="2">
                  <c:v>216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9744064"/>
        <c:axId val="369741320"/>
        <c:axId val="306208736"/>
      </c:bar3DChart>
      <c:catAx>
        <c:axId val="36974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9741320"/>
        <c:crosses val="autoZero"/>
        <c:auto val="1"/>
        <c:lblAlgn val="ctr"/>
        <c:lblOffset val="100"/>
        <c:noMultiLvlLbl val="0"/>
      </c:catAx>
      <c:valAx>
        <c:axId val="369741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9744064"/>
        <c:crosses val="autoZero"/>
        <c:crossBetween val="between"/>
      </c:valAx>
      <c:serAx>
        <c:axId val="306208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369741320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zdało matury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Zdało maturę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</c:v>
                </c:pt>
                <c:pt idx="1">
                  <c:v>22</c:v>
                </c:pt>
                <c:pt idx="2">
                  <c:v>40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70127920"/>
        <c:axId val="370128312"/>
      </c:barChart>
      <c:catAx>
        <c:axId val="370127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8312"/>
        <c:crosses val="autoZero"/>
        <c:auto val="1"/>
        <c:lblAlgn val="ctr"/>
        <c:lblOffset val="100"/>
        <c:noMultiLvlLbl val="0"/>
      </c:catAx>
      <c:valAx>
        <c:axId val="370128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012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6449834900822985"/>
                  <c:y val="-0.267147604514531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F6EF564-97FB-4DCE-9678-6A3A424F7932}" type="CATEGORYNAME">
                      <a:rPr lang="en-US" sz="200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/>
                      </a:pPr>
                      <a:t>[NAZWA KATEGORII]</a:t>
                    </a:fld>
                    <a:r>
                      <a:rPr lang="en-US" sz="2000" baseline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 </a:t>
                    </a:r>
                    <a:fld id="{C48D4A5E-7F3D-4D39-AB50-3DF7962B3915}" type="VALUE">
                      <a:rPr lang="en-US" sz="200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/>
                      </a:pPr>
                      <a:t>[WARTOŚĆ]</a:t>
                    </a:fld>
                    <a:endParaRPr lang="en-US" sz="2000" baseline="0" dirty="0" smtClean="0"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07198238657234"/>
                      <c:h val="0.1294239365560689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6488787570611819E-2"/>
                  <c:y val="0.1244960731487351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96A5D6A-C013-4210-BCC3-01179834911F}" type="CATEGORYNAME">
                      <a:rPr lang="en-US" sz="200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[NAZWA KATEGORII]</a:t>
                    </a:fld>
                    <a:r>
                      <a:rPr lang="en-US" sz="2000" baseline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t> </a:t>
                    </a:r>
                    <a:fld id="{29384355-FFEC-4CB5-9A6E-5EBB01F09472}" type="VALUE">
                      <a:rPr lang="en-US" sz="2000" baseline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[WARTOŚĆ]</a:t>
                    </a:fld>
                    <a:endParaRPr lang="en-US" sz="2000" baseline="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Cambria Math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114680099647049"/>
                      <c:h val="0.1050953488828038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zdało maturę</c:v>
                </c:pt>
                <c:pt idx="1">
                  <c:v>nie zdało matury</c:v>
                </c:pt>
              </c:strCache>
            </c:strRef>
          </c:cat>
          <c:val>
            <c:numRef>
              <c:f>Arkusz1!$B$2:$B$3</c:f>
              <c:numCache>
                <c:formatCode>0.00</c:formatCode>
                <c:ptCount val="2"/>
                <c:pt idx="0">
                  <c:v>64.400000000000006</c:v>
                </c:pt>
                <c:pt idx="1">
                  <c:v>35.6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2971410914660278E-2"/>
                  <c:y val="-7.87907809501400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701421072261697E-2"/>
                  <c:y val="-8.7545312166822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66E-2"/>
                  <c:y val="-6.128171851677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2916666666666665E-2"/>
                  <c:y val="-5.2527187300093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MPCE</c:v>
                </c:pt>
                <c:pt idx="1">
                  <c:v>NTSP "Dobry Start"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80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9744456"/>
        <c:axId val="369738968"/>
        <c:axId val="371032600"/>
      </c:bar3DChart>
      <c:catAx>
        <c:axId val="369744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9738968"/>
        <c:crosses val="autoZero"/>
        <c:auto val="1"/>
        <c:lblAlgn val="ctr"/>
        <c:lblOffset val="100"/>
        <c:noMultiLvlLbl val="0"/>
      </c:catAx>
      <c:valAx>
        <c:axId val="369738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69744456"/>
        <c:crosses val="autoZero"/>
        <c:crossBetween val="between"/>
      </c:valAx>
      <c:serAx>
        <c:axId val="371032600"/>
        <c:scaling>
          <c:orientation val="minMax"/>
        </c:scaling>
        <c:delete val="1"/>
        <c:axPos val="b"/>
        <c:majorTickMark val="none"/>
        <c:minorTickMark val="none"/>
        <c:tickLblPos val="nextTo"/>
        <c:crossAx val="36973896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+mn-cs"/>
              </a:defRPr>
            </a:pP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Procentowy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udział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uczniów</a:t>
            </a:r>
            <a:r>
              <a:rPr lang="pl-PL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w poszczególnych szkołach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c:rich>
      </c:tx>
      <c:layout>
        <c:manualLayout>
          <c:xMode val="edge"/>
          <c:yMode val="edge"/>
          <c:x val="0.15861802054435151"/>
          <c:y val="0.93323605069522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+mn-cs"/>
            </a:defRPr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Procentowy udział uczniów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62000"/>
                      <a:satMod val="180000"/>
                    </a:schemeClr>
                  </a:gs>
                  <a:gs pos="65000">
                    <a:schemeClr val="accent1">
                      <a:tint val="32000"/>
                      <a:satMod val="250000"/>
                    </a:schemeClr>
                  </a:gs>
                  <a:gs pos="100000">
                    <a:schemeClr val="accent1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62000"/>
                      <a:satMod val="180000"/>
                    </a:schemeClr>
                  </a:gs>
                  <a:gs pos="65000">
                    <a:schemeClr val="accent2">
                      <a:tint val="32000"/>
                      <a:satMod val="250000"/>
                    </a:schemeClr>
                  </a:gs>
                  <a:gs pos="100000">
                    <a:schemeClr val="accent2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62000"/>
                      <a:satMod val="180000"/>
                    </a:schemeClr>
                  </a:gs>
                  <a:gs pos="65000">
                    <a:schemeClr val="accent3">
                      <a:tint val="32000"/>
                      <a:satMod val="250000"/>
                    </a:schemeClr>
                  </a:gs>
                  <a:gs pos="100000">
                    <a:schemeClr val="accent3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62000"/>
                      <a:satMod val="180000"/>
                    </a:schemeClr>
                  </a:gs>
                  <a:gs pos="65000">
                    <a:schemeClr val="accent4">
                      <a:tint val="32000"/>
                      <a:satMod val="250000"/>
                    </a:schemeClr>
                  </a:gs>
                  <a:gs pos="100000">
                    <a:schemeClr val="accent4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62000"/>
                      <a:satMod val="180000"/>
                    </a:schemeClr>
                  </a:gs>
                  <a:gs pos="65000">
                    <a:schemeClr val="accent5">
                      <a:tint val="32000"/>
                      <a:satMod val="250000"/>
                    </a:schemeClr>
                  </a:gs>
                  <a:gs pos="100000">
                    <a:schemeClr val="accent5">
                      <a:tint val="23000"/>
                      <a:satMod val="30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367142140735714"/>
                  <c:y val="0.219450616598155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043538408995601E-2"/>
                  <c:y val="-0.1928103474613931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6946615624716294"/>
                  <c:y val="2.19551994222864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008732756049163"/>
                  <c:y val="0.17150941562048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4206576398242853E-3"/>
                  <c:y val="4.91689873286362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8344303998663563"/>
                      <c:h val="0.1308233761572279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Liceum Ogólnokształcace im. Jana Pawła II</c:v>
                </c:pt>
                <c:pt idx="1">
                  <c:v>Zespół Szkół Zawodowych</c:v>
                </c:pt>
                <c:pt idx="2">
                  <c:v>Zespół Placówek Edukacyjno-Wychowawczych</c:v>
                </c:pt>
                <c:pt idx="3">
                  <c:v>Mazursko-Podlaskie Centrum Edukacji</c:v>
                </c:pt>
                <c:pt idx="4">
                  <c:v>Niepubliczna Terapeutyczna Szkoła Podstawowa "Dobry Start"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246</c:v>
                </c:pt>
                <c:pt idx="1">
                  <c:v>500</c:v>
                </c:pt>
                <c:pt idx="2">
                  <c:v>216</c:v>
                </c:pt>
                <c:pt idx="3">
                  <c:v>80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282905393941522E-3"/>
          <c:y val="0.15412154941237033"/>
          <c:w val="0.97441984347171662"/>
          <c:h val="0.742450647846622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stażyści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kontraktowi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mianowani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Arkusz1!$D$2:$D$5</c:f>
              <c:numCache>
                <c:formatCode>General</c:formatCode>
                <c:ptCount val="4"/>
                <c:pt idx="0">
                  <c:v>3</c:v>
                </c:pt>
                <c:pt idx="1">
                  <c:v>7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dyplomowani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62000"/>
                    <a:satMod val="180000"/>
                  </a:schemeClr>
                </a:gs>
                <a:gs pos="65000">
                  <a:schemeClr val="accent4">
                    <a:tint val="32000"/>
                    <a:satMod val="250000"/>
                  </a:schemeClr>
                </a:gs>
                <a:gs pos="100000">
                  <a:schemeClr val="accent4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LO</c:v>
                </c:pt>
                <c:pt idx="1">
                  <c:v>ZSZ</c:v>
                </c:pt>
                <c:pt idx="2">
                  <c:v>ZPE-W</c:v>
                </c:pt>
                <c:pt idx="3">
                  <c:v>PP-P</c:v>
                </c:pt>
              </c:strCache>
            </c:strRef>
          </c:cat>
          <c:val>
            <c:numRef>
              <c:f>Arkusz1!$E$2:$E$5</c:f>
              <c:numCache>
                <c:formatCode>General</c:formatCode>
                <c:ptCount val="4"/>
                <c:pt idx="0">
                  <c:v>16</c:v>
                </c:pt>
                <c:pt idx="1">
                  <c:v>27</c:v>
                </c:pt>
                <c:pt idx="2">
                  <c:v>20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0125568"/>
        <c:axId val="370125960"/>
      </c:barChart>
      <c:catAx>
        <c:axId val="37012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5960"/>
        <c:crosses val="autoZero"/>
        <c:auto val="1"/>
        <c:lblAlgn val="ctr"/>
        <c:lblOffset val="100"/>
        <c:noMultiLvlLbl val="0"/>
      </c:catAx>
      <c:valAx>
        <c:axId val="370125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70125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etatów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5.7235986337724996E-2"/>
                  <c:y val="-3.53600947687663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11D9A44-8A20-4D64-BC82-5639BAA91227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8391DD03-C103-4ECA-875D-5AEAC076ACCC}" type="VALU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1544982922156247E-2"/>
                  <c:y val="0.106080284306298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B169A7-E672-4A5A-B3B7-1DC53EBFC895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B0E1800D-8253-495C-AEE4-F94A4CABF3EC}" type="VALUE"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3.0406617741916404E-2"/>
                  <c:y val="0.153227077331320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3934FD-90BA-4E2E-A6E6-D1F3930D7C71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 </a:t>
                    </a:r>
                    <a:fld id="{813E1453-C483-4D80-AC2A-B28BFC8A9BCB}" type="VALUE">
                      <a:rPr lang="en-US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5040744022754684E-2"/>
                  <c:y val="-1.65013775587576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4C4E26A-2025-439D-9BA6-173082121445}" type="CATEGORYNAME">
                      <a:rPr lang="en-US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[NAZWA KATEGORII]</a:t>
                    </a:fld>
                    <a:r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fld id="{5D624C47-0C92-43C7-97D7-E29A895546CA}" type="VALUE">
                      <a:rPr lang="en-US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[WARTOŚĆ]</a:t>
                    </a:fld>
                    <a:endParaRPr lang="en-US" baseline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LO JPII</c:v>
                </c:pt>
                <c:pt idx="1">
                  <c:v>ZSZ</c:v>
                </c:pt>
                <c:pt idx="2">
                  <c:v>ZPEW</c:v>
                </c:pt>
                <c:pt idx="3">
                  <c:v>PPP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23.2</c:v>
                </c:pt>
                <c:pt idx="1">
                  <c:v>39.200000000000003</c:v>
                </c:pt>
                <c:pt idx="2">
                  <c:v>42.11</c:v>
                </c:pt>
                <c:pt idx="3">
                  <c:v>7.25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3.4375000000000003E-2"/>
          <c:w val="0.95416666666666672"/>
          <c:h val="0.78120226377952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Metryczka subwencji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rgbClr r="0" g="0" b="0">
                  <a:satMod val="300000"/>
                </a:scrgb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Arkusz1!$B$2:$B$9</c:f>
              <c:numCache>
                <c:formatCode>#,##0</c:formatCode>
                <c:ptCount val="8"/>
                <c:pt idx="0">
                  <c:v>9014000</c:v>
                </c:pt>
                <c:pt idx="1">
                  <c:v>9046000</c:v>
                </c:pt>
                <c:pt idx="2">
                  <c:v>8557759</c:v>
                </c:pt>
                <c:pt idx="3">
                  <c:v>8199772</c:v>
                </c:pt>
                <c:pt idx="4">
                  <c:v>8430291</c:v>
                </c:pt>
                <c:pt idx="5">
                  <c:v>8144892</c:v>
                </c:pt>
                <c:pt idx="6">
                  <c:v>9240932</c:v>
                </c:pt>
                <c:pt idx="7">
                  <c:v>10958224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70124784"/>
        <c:axId val="370125176"/>
      </c:barChart>
      <c:catAx>
        <c:axId val="37012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70125176"/>
        <c:crosses val="autoZero"/>
        <c:auto val="1"/>
        <c:lblAlgn val="ctr"/>
        <c:lblOffset val="100"/>
        <c:noMultiLvlLbl val="0"/>
      </c:catAx>
      <c:valAx>
        <c:axId val="37012517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7012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JĘZYK POLSKI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Arkusz1!$B$2</c:f>
              <c:numCache>
                <c:formatCode>0.00</c:formatCode>
                <c:ptCount val="1"/>
                <c:pt idx="0">
                  <c:v>53.3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MATEMATYKA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Arkusz1!$C$2</c:f>
              <c:numCache>
                <c:formatCode>0.00</c:formatCode>
                <c:ptCount val="1"/>
                <c:pt idx="0">
                  <c:v>24.3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JĘZYK ANGIELSKI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</c:f>
              <c:strCache>
                <c:ptCount val="1"/>
                <c:pt idx="0">
                  <c:v>średnie wyniki szkoły</c:v>
                </c:pt>
              </c:strCache>
            </c:strRef>
          </c:cat>
          <c:val>
            <c:numRef>
              <c:f>Arkusz1!$D$2</c:f>
              <c:numCache>
                <c:formatCode>0.00</c:formatCode>
                <c:ptCount val="1"/>
                <c:pt idx="0">
                  <c:v>35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044768"/>
        <c:axId val="410045944"/>
      </c:barChart>
      <c:catAx>
        <c:axId val="4100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0045944"/>
        <c:crosses val="autoZero"/>
        <c:auto val="1"/>
        <c:lblAlgn val="ctr"/>
        <c:lblOffset val="100"/>
        <c:noMultiLvlLbl val="0"/>
      </c:catAx>
      <c:valAx>
        <c:axId val="41004594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41004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LO JP II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Arkusz1!$B$2</c:f>
              <c:numCache>
                <c:formatCode>General</c:formatCode>
                <c:ptCount val="1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Technikum ZSZ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LOZ MPCE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2000"/>
                    <a:satMod val="180000"/>
                  </a:schemeClr>
                </a:gs>
                <a:gs pos="65000">
                  <a:schemeClr val="accent3">
                    <a:tint val="32000"/>
                    <a:satMod val="250000"/>
                  </a:schemeClr>
                </a:gs>
                <a:gs pos="100000">
                  <a:schemeClr val="accent3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</c:f>
              <c:numCache>
                <c:formatCode>General</c:formatCode>
                <c:ptCount val="1"/>
              </c:numCache>
            </c:numRef>
          </c:cat>
          <c:val>
            <c:numRef>
              <c:f>Arkusz1!$D$2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0040064"/>
        <c:axId val="410040456"/>
      </c:barChart>
      <c:catAx>
        <c:axId val="41004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0040456"/>
        <c:crosses val="autoZero"/>
        <c:auto val="1"/>
        <c:lblAlgn val="ctr"/>
        <c:lblOffset val="100"/>
        <c:noMultiLvlLbl val="0"/>
      </c:catAx>
      <c:valAx>
        <c:axId val="410040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004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3133631304538"/>
          <c:y val="1.7043293416112489E-2"/>
          <c:w val="0.84765629899696038"/>
          <c:h val="0.87829017999558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 zdało matury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2000"/>
                    <a:satMod val="180000"/>
                  </a:schemeClr>
                </a:gs>
                <a:gs pos="65000">
                  <a:schemeClr val="accent1">
                    <a:tint val="32000"/>
                    <a:satMod val="250000"/>
                  </a:schemeClr>
                </a:gs>
                <a:gs pos="100000">
                  <a:schemeClr val="accent1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</c:v>
                </c:pt>
                <c:pt idx="1">
                  <c:v>19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Zdało maturę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62000"/>
                    <a:satMod val="180000"/>
                  </a:schemeClr>
                </a:gs>
                <a:gs pos="65000">
                  <a:schemeClr val="accent2">
                    <a:tint val="32000"/>
                    <a:satMod val="250000"/>
                  </a:schemeClr>
                </a:gs>
                <a:gs pos="100000">
                  <a:schemeClr val="accent2">
                    <a:tint val="23000"/>
                    <a:satMod val="300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LOZ MPCE</c:v>
                </c:pt>
                <c:pt idx="1">
                  <c:v>TECH ZSZ</c:v>
                </c:pt>
                <c:pt idx="2">
                  <c:v>LO JPII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2</c:v>
                </c:pt>
                <c:pt idx="1">
                  <c:v>15</c:v>
                </c:pt>
                <c:pt idx="2">
                  <c:v>39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10040848"/>
        <c:axId val="410041240"/>
      </c:barChart>
      <c:catAx>
        <c:axId val="41004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10041240"/>
        <c:crosses val="autoZero"/>
        <c:auto val="1"/>
        <c:lblAlgn val="ctr"/>
        <c:lblOffset val="100"/>
        <c:noMultiLvlLbl val="0"/>
      </c:catAx>
      <c:valAx>
        <c:axId val="4100412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004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251ECF4-5B9B-4DB1-81DA-5640A21D67F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38A1E3-6E1D-49D2-820B-1CA30187937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35230BE-FC04-4A40-B322-9ECF34305D1E}">
      <dgm:prSet phldrT="[Tekst]" custT="1"/>
      <dgm:spPr/>
      <dgm:t>
        <a:bodyPr/>
        <a:lstStyle/>
        <a:p>
          <a:r>
            <a:rPr lang="pl-PL" sz="1600" dirty="0" smtClean="0"/>
            <a:t>Mazursko-Podlaskie Centrum Edukacji</a:t>
          </a:r>
          <a:endParaRPr lang="pl-PL" sz="1600" dirty="0"/>
        </a:p>
      </dgm:t>
    </dgm:pt>
    <dgm:pt modelId="{9E631927-FAF2-4268-95CC-8A6641EB2116}" type="parTrans" cxnId="{EB22F06C-66D4-44DC-A0C0-062AEBFCB7B8}">
      <dgm:prSet/>
      <dgm:spPr/>
      <dgm:t>
        <a:bodyPr/>
        <a:lstStyle/>
        <a:p>
          <a:endParaRPr lang="pl-PL"/>
        </a:p>
      </dgm:t>
    </dgm:pt>
    <dgm:pt modelId="{6B68DEC5-FC2B-4FC0-9B06-922082811E59}" type="sibTrans" cxnId="{EB22F06C-66D4-44DC-A0C0-062AEBFCB7B8}">
      <dgm:prSet/>
      <dgm:spPr/>
      <dgm:t>
        <a:bodyPr/>
        <a:lstStyle/>
        <a:p>
          <a:endParaRPr lang="pl-PL"/>
        </a:p>
      </dgm:t>
    </dgm:pt>
    <dgm:pt modelId="{AE2D3CCA-825B-4921-BE04-0C8E3BC9AC5B}">
      <dgm:prSet phldrT="[Tekst]" custT="1"/>
      <dgm:spPr/>
      <dgm:t>
        <a:bodyPr/>
        <a:lstStyle/>
        <a:p>
          <a:r>
            <a:rPr lang="pl-PL" sz="2000" dirty="0" smtClean="0"/>
            <a:t>wrzesień-grudzień 2019 </a:t>
          </a:r>
          <a:r>
            <a:rPr lang="pl-PL" sz="2000" b="1" dirty="0" smtClean="0"/>
            <a:t>28 253,20 zł</a:t>
          </a:r>
          <a:endParaRPr lang="pl-PL" sz="2000" b="1" dirty="0"/>
        </a:p>
      </dgm:t>
    </dgm:pt>
    <dgm:pt modelId="{B5396150-B363-4B7B-9DAD-2045213BD110}" type="parTrans" cxnId="{B112F44B-C378-4728-B4A8-7191986A089F}">
      <dgm:prSet/>
      <dgm:spPr/>
      <dgm:t>
        <a:bodyPr/>
        <a:lstStyle/>
        <a:p>
          <a:endParaRPr lang="pl-PL"/>
        </a:p>
      </dgm:t>
    </dgm:pt>
    <dgm:pt modelId="{A98423C0-FACB-42B7-B6B7-2A0F009FD356}" type="sibTrans" cxnId="{B112F44B-C378-4728-B4A8-7191986A089F}">
      <dgm:prSet/>
      <dgm:spPr/>
      <dgm:t>
        <a:bodyPr/>
        <a:lstStyle/>
        <a:p>
          <a:endParaRPr lang="pl-PL"/>
        </a:p>
      </dgm:t>
    </dgm:pt>
    <dgm:pt modelId="{D65C87CD-3FBC-4FD1-8EF7-7C23B4D3A8E2}">
      <dgm:prSet phldrT="[Tekst]" custT="1"/>
      <dgm:spPr/>
      <dgm:t>
        <a:bodyPr/>
        <a:lstStyle/>
        <a:p>
          <a:r>
            <a:rPr lang="pl-PL" sz="2000" dirty="0" smtClean="0"/>
            <a:t>styczeń-sierpień 2020 </a:t>
          </a:r>
          <a:r>
            <a:rPr lang="pl-PL" sz="2000" b="1" dirty="0" smtClean="0"/>
            <a:t>54 181,50 zł </a:t>
          </a:r>
          <a:endParaRPr lang="pl-PL" sz="2000" b="1" dirty="0"/>
        </a:p>
      </dgm:t>
    </dgm:pt>
    <dgm:pt modelId="{1A6DA8A5-4DAE-4007-BB6B-1A8D0525B4AC}" type="parTrans" cxnId="{20C02750-1DC4-44DD-AAC1-F3BB35597E2D}">
      <dgm:prSet/>
      <dgm:spPr/>
      <dgm:t>
        <a:bodyPr/>
        <a:lstStyle/>
        <a:p>
          <a:endParaRPr lang="pl-PL"/>
        </a:p>
      </dgm:t>
    </dgm:pt>
    <dgm:pt modelId="{95ABEA01-252F-4A60-9DF7-1E03A94B594C}" type="sibTrans" cxnId="{20C02750-1DC4-44DD-AAC1-F3BB35597E2D}">
      <dgm:prSet/>
      <dgm:spPr/>
      <dgm:t>
        <a:bodyPr/>
        <a:lstStyle/>
        <a:p>
          <a:endParaRPr lang="pl-PL"/>
        </a:p>
      </dgm:t>
    </dgm:pt>
    <dgm:pt modelId="{6F09D94A-4F5A-45D9-802B-00250043D479}">
      <dgm:prSet phldrT="[Tekst]" custT="1"/>
      <dgm:spPr/>
      <dgm:t>
        <a:bodyPr/>
        <a:lstStyle/>
        <a:p>
          <a:r>
            <a:rPr lang="pl-PL" sz="1600" dirty="0" smtClean="0"/>
            <a:t>Niepubliczna Terapeutyczna Szkoła Podstawowa „Dobry Start”</a:t>
          </a:r>
          <a:endParaRPr lang="pl-PL" sz="1600" dirty="0"/>
        </a:p>
      </dgm:t>
    </dgm:pt>
    <dgm:pt modelId="{C3169BA4-3685-4A63-AD0E-94EAAB756C70}" type="parTrans" cxnId="{F79C811B-D693-4A5C-B079-FC05531217C9}">
      <dgm:prSet/>
      <dgm:spPr/>
      <dgm:t>
        <a:bodyPr/>
        <a:lstStyle/>
        <a:p>
          <a:endParaRPr lang="pl-PL"/>
        </a:p>
      </dgm:t>
    </dgm:pt>
    <dgm:pt modelId="{F3D32883-B973-4B8F-809B-C8F4AC6D1E6B}" type="sibTrans" cxnId="{F79C811B-D693-4A5C-B079-FC05531217C9}">
      <dgm:prSet/>
      <dgm:spPr/>
      <dgm:t>
        <a:bodyPr/>
        <a:lstStyle/>
        <a:p>
          <a:endParaRPr lang="pl-PL"/>
        </a:p>
      </dgm:t>
    </dgm:pt>
    <dgm:pt modelId="{F128F4B9-8521-48E2-994D-5D001B40ABCA}">
      <dgm:prSet phldrT="[Tekst]" custT="1"/>
      <dgm:spPr/>
      <dgm:t>
        <a:bodyPr/>
        <a:lstStyle/>
        <a:p>
          <a:r>
            <a:rPr lang="pl-PL" sz="2000" dirty="0" smtClean="0"/>
            <a:t>wrzesień-grudzień 0 zł</a:t>
          </a:r>
          <a:endParaRPr lang="pl-PL" sz="2000" dirty="0"/>
        </a:p>
      </dgm:t>
    </dgm:pt>
    <dgm:pt modelId="{0C9FB7B9-4EFA-4A46-9643-319BD7826D02}" type="parTrans" cxnId="{6BE95095-5621-48F8-BC66-7C10AC73DA81}">
      <dgm:prSet/>
      <dgm:spPr/>
      <dgm:t>
        <a:bodyPr/>
        <a:lstStyle/>
        <a:p>
          <a:endParaRPr lang="pl-PL"/>
        </a:p>
      </dgm:t>
    </dgm:pt>
    <dgm:pt modelId="{880D1535-A05E-4DBE-81A6-078AACA06647}" type="sibTrans" cxnId="{6BE95095-5621-48F8-BC66-7C10AC73DA81}">
      <dgm:prSet/>
      <dgm:spPr/>
      <dgm:t>
        <a:bodyPr/>
        <a:lstStyle/>
        <a:p>
          <a:endParaRPr lang="pl-PL"/>
        </a:p>
      </dgm:t>
    </dgm:pt>
    <dgm:pt modelId="{B5D53784-1030-44DF-889C-A5094FF55340}">
      <dgm:prSet phldrT="[Tekst]" custT="1"/>
      <dgm:spPr/>
      <dgm:t>
        <a:bodyPr/>
        <a:lstStyle/>
        <a:p>
          <a:r>
            <a:rPr lang="pl-PL" sz="2000" dirty="0" smtClean="0"/>
            <a:t>styczeń-sierpień </a:t>
          </a:r>
          <a:r>
            <a:rPr lang="pl-PL" sz="2000" b="1" dirty="0" smtClean="0"/>
            <a:t>131 673,84 zł</a:t>
          </a:r>
          <a:endParaRPr lang="pl-PL" sz="2000" b="1" dirty="0"/>
        </a:p>
      </dgm:t>
    </dgm:pt>
    <dgm:pt modelId="{FA01283F-F87F-46F7-BD15-D3A8F17E201E}" type="parTrans" cxnId="{A6596574-9415-4485-89D8-5BB9D57D2886}">
      <dgm:prSet/>
      <dgm:spPr/>
      <dgm:t>
        <a:bodyPr/>
        <a:lstStyle/>
        <a:p>
          <a:endParaRPr lang="pl-PL"/>
        </a:p>
      </dgm:t>
    </dgm:pt>
    <dgm:pt modelId="{470814D0-B036-46DF-A373-3935F5DFE33B}" type="sibTrans" cxnId="{A6596574-9415-4485-89D8-5BB9D57D2886}">
      <dgm:prSet/>
      <dgm:spPr/>
      <dgm:t>
        <a:bodyPr/>
        <a:lstStyle/>
        <a:p>
          <a:endParaRPr lang="pl-PL"/>
        </a:p>
      </dgm:t>
    </dgm:pt>
    <dgm:pt modelId="{D48D5676-850F-4E24-B371-82F234C438A2}" type="pres">
      <dgm:prSet presAssocID="{B738A1E3-6E1D-49D2-820B-1CA30187937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6426DD9-F1BF-46AC-9CEE-76BEA318A7DD}" type="pres">
      <dgm:prSet presAssocID="{B35230BE-FC04-4A40-B322-9ECF34305D1E}" presName="linNode" presStyleCnt="0"/>
      <dgm:spPr/>
    </dgm:pt>
    <dgm:pt modelId="{D181A9E7-DAE0-45B9-BB67-74D1B918C4BA}" type="pres">
      <dgm:prSet presAssocID="{B35230BE-FC04-4A40-B322-9ECF34305D1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CF3076-4173-4ABA-BD65-7EDC81807139}" type="pres">
      <dgm:prSet presAssocID="{B35230BE-FC04-4A40-B322-9ECF34305D1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E394CF-684A-438D-944A-F9D7CD3BB8B1}" type="pres">
      <dgm:prSet presAssocID="{6B68DEC5-FC2B-4FC0-9B06-922082811E59}" presName="spacing" presStyleCnt="0"/>
      <dgm:spPr/>
    </dgm:pt>
    <dgm:pt modelId="{46F8D340-3234-4BAC-9B7D-60456B1A1C3D}" type="pres">
      <dgm:prSet presAssocID="{6F09D94A-4F5A-45D9-802B-00250043D479}" presName="linNode" presStyleCnt="0"/>
      <dgm:spPr/>
    </dgm:pt>
    <dgm:pt modelId="{9332DF97-6A1E-490B-952F-F06A7233D216}" type="pres">
      <dgm:prSet presAssocID="{6F09D94A-4F5A-45D9-802B-00250043D47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DD2F00-BE50-4080-8505-84C6D0663C11}" type="pres">
      <dgm:prSet presAssocID="{6F09D94A-4F5A-45D9-802B-00250043D47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BE95095-5621-48F8-BC66-7C10AC73DA81}" srcId="{6F09D94A-4F5A-45D9-802B-00250043D479}" destId="{F128F4B9-8521-48E2-994D-5D001B40ABCA}" srcOrd="0" destOrd="0" parTransId="{0C9FB7B9-4EFA-4A46-9643-319BD7826D02}" sibTransId="{880D1535-A05E-4DBE-81A6-078AACA06647}"/>
    <dgm:cxn modelId="{8C12FCD8-11FF-4491-9E51-6375CFA1618F}" type="presOf" srcId="{B35230BE-FC04-4A40-B322-9ECF34305D1E}" destId="{D181A9E7-DAE0-45B9-BB67-74D1B918C4BA}" srcOrd="0" destOrd="0" presId="urn:microsoft.com/office/officeart/2005/8/layout/vList6"/>
    <dgm:cxn modelId="{B112F44B-C378-4728-B4A8-7191986A089F}" srcId="{B35230BE-FC04-4A40-B322-9ECF34305D1E}" destId="{AE2D3CCA-825B-4921-BE04-0C8E3BC9AC5B}" srcOrd="0" destOrd="0" parTransId="{B5396150-B363-4B7B-9DAD-2045213BD110}" sibTransId="{A98423C0-FACB-42B7-B6B7-2A0F009FD356}"/>
    <dgm:cxn modelId="{DBB1110D-3092-4F4D-A3F9-9275CAAEC410}" type="presOf" srcId="{AE2D3CCA-825B-4921-BE04-0C8E3BC9AC5B}" destId="{28CF3076-4173-4ABA-BD65-7EDC81807139}" srcOrd="0" destOrd="0" presId="urn:microsoft.com/office/officeart/2005/8/layout/vList6"/>
    <dgm:cxn modelId="{E6A52CC7-0E9C-4769-AB3B-E79F922D6C09}" type="presOf" srcId="{D65C87CD-3FBC-4FD1-8EF7-7C23B4D3A8E2}" destId="{28CF3076-4173-4ABA-BD65-7EDC81807139}" srcOrd="0" destOrd="1" presId="urn:microsoft.com/office/officeart/2005/8/layout/vList6"/>
    <dgm:cxn modelId="{7DF5CC21-071A-48E4-A3FE-ED16F967C2FB}" type="presOf" srcId="{B738A1E3-6E1D-49D2-820B-1CA30187937F}" destId="{D48D5676-850F-4E24-B371-82F234C438A2}" srcOrd="0" destOrd="0" presId="urn:microsoft.com/office/officeart/2005/8/layout/vList6"/>
    <dgm:cxn modelId="{F79C811B-D693-4A5C-B079-FC05531217C9}" srcId="{B738A1E3-6E1D-49D2-820B-1CA30187937F}" destId="{6F09D94A-4F5A-45D9-802B-00250043D479}" srcOrd="1" destOrd="0" parTransId="{C3169BA4-3685-4A63-AD0E-94EAAB756C70}" sibTransId="{F3D32883-B973-4B8F-809B-C8F4AC6D1E6B}"/>
    <dgm:cxn modelId="{15EB5F37-363C-4A67-8780-28820FE2E46D}" type="presOf" srcId="{6F09D94A-4F5A-45D9-802B-00250043D479}" destId="{9332DF97-6A1E-490B-952F-F06A7233D216}" srcOrd="0" destOrd="0" presId="urn:microsoft.com/office/officeart/2005/8/layout/vList6"/>
    <dgm:cxn modelId="{20C02750-1DC4-44DD-AAC1-F3BB35597E2D}" srcId="{B35230BE-FC04-4A40-B322-9ECF34305D1E}" destId="{D65C87CD-3FBC-4FD1-8EF7-7C23B4D3A8E2}" srcOrd="1" destOrd="0" parTransId="{1A6DA8A5-4DAE-4007-BB6B-1A8D0525B4AC}" sibTransId="{95ABEA01-252F-4A60-9DF7-1E03A94B594C}"/>
    <dgm:cxn modelId="{EB22F06C-66D4-44DC-A0C0-062AEBFCB7B8}" srcId="{B738A1E3-6E1D-49D2-820B-1CA30187937F}" destId="{B35230BE-FC04-4A40-B322-9ECF34305D1E}" srcOrd="0" destOrd="0" parTransId="{9E631927-FAF2-4268-95CC-8A6641EB2116}" sibTransId="{6B68DEC5-FC2B-4FC0-9B06-922082811E59}"/>
    <dgm:cxn modelId="{A6596574-9415-4485-89D8-5BB9D57D2886}" srcId="{6F09D94A-4F5A-45D9-802B-00250043D479}" destId="{B5D53784-1030-44DF-889C-A5094FF55340}" srcOrd="1" destOrd="0" parTransId="{FA01283F-F87F-46F7-BD15-D3A8F17E201E}" sibTransId="{470814D0-B036-46DF-A373-3935F5DFE33B}"/>
    <dgm:cxn modelId="{4893740F-FCF3-428F-828C-C36FC614B8CC}" type="presOf" srcId="{B5D53784-1030-44DF-889C-A5094FF55340}" destId="{B1DD2F00-BE50-4080-8505-84C6D0663C11}" srcOrd="0" destOrd="1" presId="urn:microsoft.com/office/officeart/2005/8/layout/vList6"/>
    <dgm:cxn modelId="{CC5162D5-200D-41F2-BB41-F0F2756E6A11}" type="presOf" srcId="{F128F4B9-8521-48E2-994D-5D001B40ABCA}" destId="{B1DD2F00-BE50-4080-8505-84C6D0663C11}" srcOrd="0" destOrd="0" presId="urn:microsoft.com/office/officeart/2005/8/layout/vList6"/>
    <dgm:cxn modelId="{148E4D8F-FC55-4B14-89A1-76197C7C125C}" type="presParOf" srcId="{D48D5676-850F-4E24-B371-82F234C438A2}" destId="{B6426DD9-F1BF-46AC-9CEE-76BEA318A7DD}" srcOrd="0" destOrd="0" presId="urn:microsoft.com/office/officeart/2005/8/layout/vList6"/>
    <dgm:cxn modelId="{7B7E378A-ECE0-4D17-BE3B-5105C218E300}" type="presParOf" srcId="{B6426DD9-F1BF-46AC-9CEE-76BEA318A7DD}" destId="{D181A9E7-DAE0-45B9-BB67-74D1B918C4BA}" srcOrd="0" destOrd="0" presId="urn:microsoft.com/office/officeart/2005/8/layout/vList6"/>
    <dgm:cxn modelId="{37A2AE46-9C54-434D-BE64-B5F4BA891340}" type="presParOf" srcId="{B6426DD9-F1BF-46AC-9CEE-76BEA318A7DD}" destId="{28CF3076-4173-4ABA-BD65-7EDC81807139}" srcOrd="1" destOrd="0" presId="urn:microsoft.com/office/officeart/2005/8/layout/vList6"/>
    <dgm:cxn modelId="{B4AAB94E-9D95-40C7-9AF2-56543A67055C}" type="presParOf" srcId="{D48D5676-850F-4E24-B371-82F234C438A2}" destId="{ADE394CF-684A-438D-944A-F9D7CD3BB8B1}" srcOrd="1" destOrd="0" presId="urn:microsoft.com/office/officeart/2005/8/layout/vList6"/>
    <dgm:cxn modelId="{135C5477-F93E-4BD0-99F7-A4055035CFCF}" type="presParOf" srcId="{D48D5676-850F-4E24-B371-82F234C438A2}" destId="{46F8D340-3234-4BAC-9B7D-60456B1A1C3D}" srcOrd="2" destOrd="0" presId="urn:microsoft.com/office/officeart/2005/8/layout/vList6"/>
    <dgm:cxn modelId="{274189A0-40AE-42AC-A82F-69EEF9ABCC7E}" type="presParOf" srcId="{46F8D340-3234-4BAC-9B7D-60456B1A1C3D}" destId="{9332DF97-6A1E-490B-952F-F06A7233D216}" srcOrd="0" destOrd="0" presId="urn:microsoft.com/office/officeart/2005/8/layout/vList6"/>
    <dgm:cxn modelId="{E9B412E2-BBBF-4EB8-A461-0E9360617B1E}" type="presParOf" srcId="{46F8D340-3234-4BAC-9B7D-60456B1A1C3D}" destId="{B1DD2F00-BE50-4080-8505-84C6D0663C1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F03E1-4D8A-43C0-9C8D-DD1129338D90}" type="doc">
      <dgm:prSet loTypeId="urn:microsoft.com/office/officeart/2005/8/layout/radial2" loCatId="relationship" qsTypeId="urn:microsoft.com/office/officeart/2005/8/quickstyle/3d4" qsCatId="3D" csTypeId="urn:microsoft.com/office/officeart/2005/8/colors/accent2_4" csCatId="accent2" phldr="1"/>
      <dgm:spPr/>
      <dgm:t>
        <a:bodyPr/>
        <a:lstStyle/>
        <a:p>
          <a:endParaRPr lang="pl-PL"/>
        </a:p>
      </dgm:t>
    </dgm:pt>
    <dgm:pt modelId="{9305C07F-7E67-4C79-B598-6F2F87475007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C7F525B-C3DB-40E0-AD60-C52DAEEA4AEA}" type="par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2D548D7-0741-4312-A39D-876741DC8E3E}" type="sibTrans" cxnId="{B5B1F212-E551-4048-A409-DFF9E8DE120D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B5722A7-5B73-439B-B425-6A7EA6D93445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 246 uczniów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1D0EB83-3DC7-478D-B3BB-35564BCE8C48}" type="par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137FFE-B04E-4B03-A499-81B17F70B7E4}" type="sibTrans" cxnId="{C1714DB9-CE57-42A6-8690-BF784C23CA71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C6BD8BA-3A08-4A5D-A62F-D9B146B9BEED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167A776-935E-479B-9EF9-18A42D9DBAEC}" type="par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5663862-AC9A-4D99-8F99-EDCBF3C02495}" type="sibTrans" cxnId="{74F40617-A8DF-4D41-A7D7-B84991D5D30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032DE2F-32B2-477B-B9C1-3195D7A31AE8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Technikum - 361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186438-0FCA-4DF9-8E6B-4BA701051317}" type="par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688BA8B-B7DC-43BF-AF4D-033173662E3E}" type="sibTrans" cxnId="{54DF17E2-9028-4B05-9432-3561F1E039A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856914-E462-4D3D-BAB7-B8EA35E9CD9E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00C5B3-656E-4E65-9B27-21C375808E17}" type="par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233226C-37AA-48BF-8651-85B75E7D1F4A}" type="sibTrans" cxnId="{4762F0BD-F2B4-4510-A90E-1A269E73C3B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7BF1444-CD63-485F-8D4D-E631C0FE9491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- 16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34956F-CF53-4E97-BEEB-0BA655014E5A}" type="par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C6D700-9D2A-474E-8615-0CCE9AE3205D}" type="sibTrans" cxnId="{9219ABDA-F576-4EF4-9E5A-07BF9BDCC5CF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BC1CE3-33B1-4F5A-BD94-466701691CB7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57C0E9-455B-4E00-9159-2625F37A2696}" type="par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B16A619-5C9C-469E-B22A-F78F3B42496D}" type="sibTrans" cxnId="{4B6489C8-C047-423F-89F3-7FCED21BB98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2BB6701-202D-460B-941C-D81AE690C3A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2BC77C-1E0B-43DA-A67A-EDCE6416BDFB}" type="par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0A04D82-4A6F-4540-BCA5-BBADFC547D4C}" type="sibTrans" cxnId="{DA368A6E-7378-4093-AAA2-A48A6493823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9A925-8DA0-4A58-A03F-D33E14D7BA4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Podstawowa - 39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5BEB5BF-DDDF-4FF7-9625-CB970EBB5456}" type="par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FE1E32-F25F-4F64-BDF9-0A8FE060759E}" type="sibTrans" cxnId="{82096E3D-EDDD-440C-8DFA-67D104933B4B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17BDF0F-6B77-4570-B8ED-FE062AA66734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E1D266E-D46F-42E8-9E93-03E45CAFAC43}" type="par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27C9A05-0C37-41EB-B75C-B1C38F52E270}" type="sibTrans" cxnId="{67C6309E-5483-477F-8948-6F746975E0F9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C66724E-81A4-414A-A5B8-7D74C6D290B7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Bursa Szkolna – 21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8150F5-085B-4AE5-A6BE-879273B4266F}" type="par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75ED32-6746-4D6E-A513-99700E4C21AC}" type="sibTrans" cxnId="{6B27CC81-1923-438B-8F59-E9E6EFF67CCE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049D78-95A8-4C87-B613-8F6B4E3518CE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2A3767E-0544-482F-8EC1-8A97019BDE81}" type="par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632E2A-393F-4D1A-8B3E-3820219DF801}" type="sibTrans" cxnId="{B3FBBE5B-E2E7-4DA2-95F5-8BBAFAAF47D3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D9384C-BF60-4C6C-A743-2FB7F35CDCD0}">
      <dgm:prSet phldrT="[Tekst]"/>
      <dgm:spPr/>
      <dgm:t>
        <a:bodyPr/>
        <a:lstStyle/>
        <a:p>
          <a:r>
            <a:rPr lang="pl-PL" b="1" dirty="0" smtClean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  <a:endParaRPr lang="pl-PL" b="1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9FFA0C3-2F51-480E-A043-03EC42C71214}" type="par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1DB037E-01E0-4DF4-A13F-D18996950347}" type="sibTrans" cxnId="{F2DB3595-C2EF-45D5-A376-2E9C47C5FEF8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E2A4B1F-708A-494B-A1AE-984F65B4DCE8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Wczesne wspomaganie - 104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123D62D-6772-48BF-9FB0-1896572761FB}" type="par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1576E5-9646-4200-9A55-420A8D3A332E}" type="sibTrans" cxnId="{E05FA963-CBD5-425B-B576-F5C19E2031F6}">
      <dgm:prSet/>
      <dgm:spPr/>
      <dgm:t>
        <a:bodyPr/>
        <a:lstStyle/>
        <a:p>
          <a:endParaRPr lang="pl-PL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4EC5A93-3C15-442A-9EF7-977D769BEA93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- 139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3967AAD-E48E-4098-812F-1E4ED708C2EA}" type="parTrans" cxnId="{B552F673-2ED3-4D08-8332-E315966460BD}">
      <dgm:prSet/>
      <dgm:spPr/>
      <dgm:t>
        <a:bodyPr/>
        <a:lstStyle/>
        <a:p>
          <a:endParaRPr lang="pl-PL"/>
        </a:p>
      </dgm:t>
    </dgm:pt>
    <dgm:pt modelId="{D1BA9F88-0C51-4432-80C0-13404F4C3E22}" type="sibTrans" cxnId="{B552F673-2ED3-4D08-8332-E315966460BD}">
      <dgm:prSet/>
      <dgm:spPr/>
      <dgm:t>
        <a:bodyPr/>
        <a:lstStyle/>
        <a:p>
          <a:endParaRPr lang="pl-PL"/>
        </a:p>
      </dgm:t>
    </dgm:pt>
    <dgm:pt modelId="{F06778B5-DEF2-498B-A38E-02FA6379F00B}">
      <dgm:prSet phldrT="[Tekst]"/>
      <dgm:spPr/>
      <dgm:t>
        <a:bodyPr/>
        <a:lstStyle/>
        <a:p>
          <a:r>
            <a:rPr lang="pl-PL" dirty="0" smtClean="0">
              <a:latin typeface="Cambria Math" panose="02040503050406030204" pitchFamily="18" charset="0"/>
              <a:ea typeface="Cambria Math" panose="02040503050406030204" pitchFamily="18" charset="0"/>
            </a:rPr>
            <a:t>Internat - 18</a:t>
          </a:r>
          <a:endParaRPr lang="pl-PL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33B82D8-0A58-4DD3-BD3C-467E35AAE9F6}" type="parTrans" cxnId="{3AD131F6-A561-4A82-9925-2F88DB3FF6A9}">
      <dgm:prSet/>
      <dgm:spPr/>
      <dgm:t>
        <a:bodyPr/>
        <a:lstStyle/>
        <a:p>
          <a:endParaRPr lang="pl-PL"/>
        </a:p>
      </dgm:t>
    </dgm:pt>
    <dgm:pt modelId="{89F02553-793D-4FC0-8246-3777532F9494}" type="sibTrans" cxnId="{3AD131F6-A561-4A82-9925-2F88DB3FF6A9}">
      <dgm:prSet/>
      <dgm:spPr/>
      <dgm:t>
        <a:bodyPr/>
        <a:lstStyle/>
        <a:p>
          <a:endParaRPr lang="pl-PL"/>
        </a:p>
      </dgm:t>
    </dgm:pt>
    <dgm:pt modelId="{050C47B3-549C-448F-AF22-9ACBC2DAD33D}" type="pres">
      <dgm:prSet presAssocID="{EA7F03E1-4D8A-43C0-9C8D-DD1129338D9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56D27EB-AA6D-4844-8C33-11EE10EEED5B}" type="pres">
      <dgm:prSet presAssocID="{EA7F03E1-4D8A-43C0-9C8D-DD1129338D90}" presName="cycle" presStyleCnt="0"/>
      <dgm:spPr/>
    </dgm:pt>
    <dgm:pt modelId="{C5A397FE-B59C-47B5-82B9-09D97CCAC31B}" type="pres">
      <dgm:prSet presAssocID="{EA7F03E1-4D8A-43C0-9C8D-DD1129338D90}" presName="centerShape" presStyleCnt="0"/>
      <dgm:spPr/>
    </dgm:pt>
    <dgm:pt modelId="{A7484C0E-71C7-4860-B827-52F5C2191848}" type="pres">
      <dgm:prSet presAssocID="{EA7F03E1-4D8A-43C0-9C8D-DD1129338D90}" presName="connSite" presStyleLbl="node1" presStyleIdx="0" presStyleCnt="5"/>
      <dgm:spPr/>
    </dgm:pt>
    <dgm:pt modelId="{9D48C094-22DF-4C3F-8B22-316EAFDB5F5F}" type="pres">
      <dgm:prSet presAssocID="{EA7F03E1-4D8A-43C0-9C8D-DD1129338D90}" presName="visible" presStyleLbl="node1" presStyleIdx="0" presStyleCnt="5" custLinFactNeighborX="-14083" custLinFactNeighborY="131"/>
      <dgm:spPr/>
    </dgm:pt>
    <dgm:pt modelId="{7F97724A-CA0D-468D-BB61-F82204C38633}" type="pres">
      <dgm:prSet presAssocID="{3C7F525B-C3DB-40E0-AD60-C52DAEEA4AEA}" presName="Name25" presStyleLbl="parChTrans1D1" presStyleIdx="0" presStyleCnt="4"/>
      <dgm:spPr/>
      <dgm:t>
        <a:bodyPr/>
        <a:lstStyle/>
        <a:p>
          <a:endParaRPr lang="pl-PL"/>
        </a:p>
      </dgm:t>
    </dgm:pt>
    <dgm:pt modelId="{E9F7C14D-BEB3-4326-BB75-5EC2EF3D3768}" type="pres">
      <dgm:prSet presAssocID="{9305C07F-7E67-4C79-B598-6F2F87475007}" presName="node" presStyleCnt="0"/>
      <dgm:spPr/>
    </dgm:pt>
    <dgm:pt modelId="{EE02D241-4A98-4EE9-8CB7-72680E4276D1}" type="pres">
      <dgm:prSet presAssocID="{9305C07F-7E67-4C79-B598-6F2F87475007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6B5145-9B1D-4A7E-9C57-E756AE38C2EA}" type="pres">
      <dgm:prSet presAssocID="{9305C07F-7E67-4C79-B598-6F2F87475007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E5BBC43-7DF5-4C30-A431-C99E049DB0AD}" type="pres">
      <dgm:prSet presAssocID="{D167A776-935E-479B-9EF9-18A42D9DBAEC}" presName="Name25" presStyleLbl="parChTrans1D1" presStyleIdx="1" presStyleCnt="4"/>
      <dgm:spPr/>
      <dgm:t>
        <a:bodyPr/>
        <a:lstStyle/>
        <a:p>
          <a:endParaRPr lang="pl-PL"/>
        </a:p>
      </dgm:t>
    </dgm:pt>
    <dgm:pt modelId="{B3A9D7F2-B415-4CD1-8EE3-18680357E053}" type="pres">
      <dgm:prSet presAssocID="{DC6BD8BA-3A08-4A5D-A62F-D9B146B9BEED}" presName="node" presStyleCnt="0"/>
      <dgm:spPr/>
    </dgm:pt>
    <dgm:pt modelId="{9FE9A424-E092-4281-A121-5AD26BC37835}" type="pres">
      <dgm:prSet presAssocID="{DC6BD8BA-3A08-4A5D-A62F-D9B146B9BEED}" presName="parentNode" presStyleLbl="node1" presStyleIdx="2" presStyleCnt="5" custLinFactNeighborX="14619" custLinFactNeighborY="-497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62213D-9745-491D-B6D6-B098088D652C}" type="pres">
      <dgm:prSet presAssocID="{DC6BD8BA-3A08-4A5D-A62F-D9B146B9BEED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53B5E36-76FC-490D-8F58-3116E53A5A92}" type="pres">
      <dgm:prSet presAssocID="{D700C5B3-656E-4E65-9B27-21C375808E17}" presName="Name25" presStyleLbl="parChTrans1D1" presStyleIdx="2" presStyleCnt="4"/>
      <dgm:spPr/>
      <dgm:t>
        <a:bodyPr/>
        <a:lstStyle/>
        <a:p>
          <a:endParaRPr lang="pl-PL"/>
        </a:p>
      </dgm:t>
    </dgm:pt>
    <dgm:pt modelId="{DE192A64-2429-429F-8799-F4B44C6FB03A}" type="pres">
      <dgm:prSet presAssocID="{1C856914-E462-4D3D-BAB7-B8EA35E9CD9E}" presName="node" presStyleCnt="0"/>
      <dgm:spPr/>
    </dgm:pt>
    <dgm:pt modelId="{E3062DE0-43B7-4E20-ADEA-BA29D1747100}" type="pres">
      <dgm:prSet presAssocID="{1C856914-E462-4D3D-BAB7-B8EA35E9CD9E}" presName="parentNode" presStyleLbl="node1" presStyleIdx="3" presStyleCnt="5" custScaleX="10787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572BFA-EA27-4815-AEB3-CFFB6E30F657}" type="pres">
      <dgm:prSet presAssocID="{1C856914-E462-4D3D-BAB7-B8EA35E9CD9E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E6EE00-70FF-4D98-A342-27DF90C64B69}" type="pres">
      <dgm:prSet presAssocID="{89FFA0C3-2F51-480E-A043-03EC42C71214}" presName="Name25" presStyleLbl="parChTrans1D1" presStyleIdx="3" presStyleCnt="4"/>
      <dgm:spPr/>
      <dgm:t>
        <a:bodyPr/>
        <a:lstStyle/>
        <a:p>
          <a:endParaRPr lang="pl-PL"/>
        </a:p>
      </dgm:t>
    </dgm:pt>
    <dgm:pt modelId="{6C313733-E206-4F7F-9258-D348EFC02478}" type="pres">
      <dgm:prSet presAssocID="{63D9384C-BF60-4C6C-A743-2FB7F35CDCD0}" presName="node" presStyleCnt="0"/>
      <dgm:spPr/>
    </dgm:pt>
    <dgm:pt modelId="{5E8EF543-68F6-40D3-BBA8-50F08FFA8258}" type="pres">
      <dgm:prSet presAssocID="{63D9384C-BF60-4C6C-A743-2FB7F35CDCD0}" presName="parentNode" presStyleLbl="node1" presStyleIdx="4" presStyleCnt="5" custLinFactNeighborX="54" custLinFactNeighborY="779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B2986C-C853-4872-8DBF-F18B0112B184}" type="pres">
      <dgm:prSet presAssocID="{63D9384C-BF60-4C6C-A743-2FB7F35CDCD0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74F40617-A8DF-4D41-A7D7-B84991D5D306}" srcId="{EA7F03E1-4D8A-43C0-9C8D-DD1129338D90}" destId="{DC6BD8BA-3A08-4A5D-A62F-D9B146B9BEED}" srcOrd="1" destOrd="0" parTransId="{D167A776-935E-479B-9EF9-18A42D9DBAEC}" sibTransId="{F5663862-AC9A-4D99-8F99-EDCBF3C02495}"/>
    <dgm:cxn modelId="{82096E3D-EDDD-440C-8DFA-67D104933B4B}" srcId="{1C856914-E462-4D3D-BAB7-B8EA35E9CD9E}" destId="{D3E9A925-8DA0-4A58-A03F-D33E14D7BA4B}" srcOrd="1" destOrd="0" parTransId="{65BEB5BF-DDDF-4FF7-9625-CB970EBB5456}" sibTransId="{88FE1E32-F25F-4F64-BDF9-0A8FE060759E}"/>
    <dgm:cxn modelId="{656CCF2D-6284-4236-A6A7-E6D3031E5D5B}" type="presOf" srcId="{F06778B5-DEF2-498B-A38E-02FA6379F00B}" destId="{C2572BFA-EA27-4815-AEB3-CFFB6E30F657}" srcOrd="0" destOrd="5" presId="urn:microsoft.com/office/officeart/2005/8/layout/radial2"/>
    <dgm:cxn modelId="{1D5887D2-F69F-48F0-8191-49227893546D}" type="presOf" srcId="{EA7F03E1-4D8A-43C0-9C8D-DD1129338D90}" destId="{050C47B3-549C-448F-AF22-9ACBC2DAD33D}" srcOrd="0" destOrd="0" presId="urn:microsoft.com/office/officeart/2005/8/layout/radial2"/>
    <dgm:cxn modelId="{F2DB3595-C2EF-45D5-A376-2E9C47C5FEF8}" srcId="{EA7F03E1-4D8A-43C0-9C8D-DD1129338D90}" destId="{63D9384C-BF60-4C6C-A743-2FB7F35CDCD0}" srcOrd="3" destOrd="0" parTransId="{89FFA0C3-2F51-480E-A043-03EC42C71214}" sibTransId="{A1DB037E-01E0-4DF4-A13F-D18996950347}"/>
    <dgm:cxn modelId="{4762F0BD-F2B4-4510-A90E-1A269E73C3BB}" srcId="{EA7F03E1-4D8A-43C0-9C8D-DD1129338D90}" destId="{1C856914-E462-4D3D-BAB7-B8EA35E9CD9E}" srcOrd="2" destOrd="0" parTransId="{D700C5B3-656E-4E65-9B27-21C375808E17}" sibTransId="{F233226C-37AA-48BF-8651-85B75E7D1F4A}"/>
    <dgm:cxn modelId="{B5B1F212-E551-4048-A409-DFF9E8DE120D}" srcId="{EA7F03E1-4D8A-43C0-9C8D-DD1129338D90}" destId="{9305C07F-7E67-4C79-B598-6F2F87475007}" srcOrd="0" destOrd="0" parTransId="{3C7F525B-C3DB-40E0-AD60-C52DAEEA4AEA}" sibTransId="{52D548D7-0741-4312-A39D-876741DC8E3E}"/>
    <dgm:cxn modelId="{54DF17E2-9028-4B05-9432-3561F1E039AB}" srcId="{DC6BD8BA-3A08-4A5D-A62F-D9B146B9BEED}" destId="{5032DE2F-32B2-477B-B9C1-3195D7A31AE8}" srcOrd="0" destOrd="0" parTransId="{A9186438-0FCA-4DF9-8E6B-4BA701051317}" sibTransId="{C688BA8B-B7DC-43BF-AF4D-033173662E3E}"/>
    <dgm:cxn modelId="{B3FBBE5B-E2E7-4DA2-95F5-8BBAFAAF47D3}" srcId="{1C856914-E462-4D3D-BAB7-B8EA35E9CD9E}" destId="{5D049D78-95A8-4C87-B613-8F6B4E3518CE}" srcOrd="6" destOrd="0" parTransId="{E2A3767E-0544-482F-8EC1-8A97019BDE81}" sibTransId="{0D632E2A-393F-4D1A-8B3E-3820219DF801}"/>
    <dgm:cxn modelId="{AD7D71E0-E0B8-4B0A-A631-698545E68937}" type="presOf" srcId="{4B5722A7-5B73-439B-B425-6A7EA6D93445}" destId="{726B5145-9B1D-4A7E-9C57-E756AE38C2EA}" srcOrd="0" destOrd="0" presId="urn:microsoft.com/office/officeart/2005/8/layout/radial2"/>
    <dgm:cxn modelId="{38F4D8F0-C4BD-4A54-A423-B8E3E7F11D48}" type="presOf" srcId="{3C7F525B-C3DB-40E0-AD60-C52DAEEA4AEA}" destId="{7F97724A-CA0D-468D-BB61-F82204C38633}" srcOrd="0" destOrd="0" presId="urn:microsoft.com/office/officeart/2005/8/layout/radial2"/>
    <dgm:cxn modelId="{4B6489C8-C047-423F-89F3-7FCED21BB988}" srcId="{DC6BD8BA-3A08-4A5D-A62F-D9B146B9BEED}" destId="{FEBC1CE3-33B1-4F5A-BD94-466701691CB7}" srcOrd="2" destOrd="0" parTransId="{D757C0E9-455B-4E00-9159-2625F37A2696}" sibTransId="{0B16A619-5C9C-469E-B22A-F78F3B42496D}"/>
    <dgm:cxn modelId="{BA0C3F34-0419-4EB8-8AD9-A675FCEDCBE8}" type="presOf" srcId="{57BF1444-CD63-485F-8D4D-E631C0FE9491}" destId="{C2572BFA-EA27-4815-AEB3-CFFB6E30F657}" srcOrd="0" destOrd="0" presId="urn:microsoft.com/office/officeart/2005/8/layout/radial2"/>
    <dgm:cxn modelId="{3AD131F6-A561-4A82-9925-2F88DB3FF6A9}" srcId="{1C856914-E462-4D3D-BAB7-B8EA35E9CD9E}" destId="{F06778B5-DEF2-498B-A38E-02FA6379F00B}" srcOrd="5" destOrd="0" parTransId="{533B82D8-0A58-4DD3-BD3C-467E35AAE9F6}" sibTransId="{89F02553-793D-4FC0-8246-3777532F9494}"/>
    <dgm:cxn modelId="{6B27CC81-1923-438B-8F59-E9E6EFF67CCE}" srcId="{1C856914-E462-4D3D-BAB7-B8EA35E9CD9E}" destId="{1C66724E-81A4-414A-A5B8-7D74C6D290B7}" srcOrd="4" destOrd="0" parTransId="{0D8150F5-085B-4AE5-A6BE-879273B4266F}" sibTransId="{B375ED32-6746-4D6E-A513-99700E4C21AC}"/>
    <dgm:cxn modelId="{89FC7F46-E9D4-405F-929B-855F15958597}" type="presOf" srcId="{A2BB6701-202D-460B-941C-D81AE690C3AB}" destId="{3462213D-9745-491D-B6D6-B098088D652C}" srcOrd="0" destOrd="3" presId="urn:microsoft.com/office/officeart/2005/8/layout/radial2"/>
    <dgm:cxn modelId="{138A73F7-741D-4D77-B3C0-31EB1EE04081}" type="presOf" srcId="{117BDF0F-6B77-4570-B8ED-FE062AA66734}" destId="{C2572BFA-EA27-4815-AEB3-CFFB6E30F657}" srcOrd="0" destOrd="2" presId="urn:microsoft.com/office/officeart/2005/8/layout/radial2"/>
    <dgm:cxn modelId="{DA368A6E-7378-4093-AAA2-A48A64938233}" srcId="{DC6BD8BA-3A08-4A5D-A62F-D9B146B9BEED}" destId="{A2BB6701-202D-460B-941C-D81AE690C3AB}" srcOrd="3" destOrd="0" parTransId="{372BC77C-1E0B-43DA-A67A-EDCE6416BDFB}" sibTransId="{B0A04D82-4A6F-4540-BCA5-BBADFC547D4C}"/>
    <dgm:cxn modelId="{8BE2FE71-6A94-4911-B26B-B8EF3FFFC7F7}" type="presOf" srcId="{63D9384C-BF60-4C6C-A743-2FB7F35CDCD0}" destId="{5E8EF543-68F6-40D3-BBA8-50F08FFA8258}" srcOrd="0" destOrd="0" presId="urn:microsoft.com/office/officeart/2005/8/layout/radial2"/>
    <dgm:cxn modelId="{A8E832E4-E33D-4539-8BE7-0F7248A4F8DB}" type="presOf" srcId="{5032DE2F-32B2-477B-B9C1-3195D7A31AE8}" destId="{3462213D-9745-491D-B6D6-B098088D652C}" srcOrd="0" destOrd="0" presId="urn:microsoft.com/office/officeart/2005/8/layout/radial2"/>
    <dgm:cxn modelId="{52378A33-FB41-49AE-BA80-4F0A88C4D95D}" type="presOf" srcId="{FEBC1CE3-33B1-4F5A-BD94-466701691CB7}" destId="{3462213D-9745-491D-B6D6-B098088D652C}" srcOrd="0" destOrd="2" presId="urn:microsoft.com/office/officeart/2005/8/layout/radial2"/>
    <dgm:cxn modelId="{87BDF2C9-659A-498B-B069-D639BC81FB1C}" type="presOf" srcId="{1C856914-E462-4D3D-BAB7-B8EA35E9CD9E}" destId="{E3062DE0-43B7-4E20-ADEA-BA29D1747100}" srcOrd="0" destOrd="0" presId="urn:microsoft.com/office/officeart/2005/8/layout/radial2"/>
    <dgm:cxn modelId="{C1714DB9-CE57-42A6-8690-BF784C23CA71}" srcId="{9305C07F-7E67-4C79-B598-6F2F87475007}" destId="{4B5722A7-5B73-439B-B425-6A7EA6D93445}" srcOrd="0" destOrd="0" parTransId="{B1D0EB83-3DC7-478D-B3BB-35564BCE8C48}" sibTransId="{D7137FFE-B04E-4B03-A499-81B17F70B7E4}"/>
    <dgm:cxn modelId="{F58C5743-D295-4916-9B8F-83003B111668}" type="presOf" srcId="{DC6BD8BA-3A08-4A5D-A62F-D9B146B9BEED}" destId="{9FE9A424-E092-4281-A121-5AD26BC37835}" srcOrd="0" destOrd="0" presId="urn:microsoft.com/office/officeart/2005/8/layout/radial2"/>
    <dgm:cxn modelId="{4B8F5EAF-A55A-4E3A-BF52-9F1AD1B89D71}" type="presOf" srcId="{5D049D78-95A8-4C87-B613-8F6B4E3518CE}" destId="{C2572BFA-EA27-4815-AEB3-CFFB6E30F657}" srcOrd="0" destOrd="6" presId="urn:microsoft.com/office/officeart/2005/8/layout/radial2"/>
    <dgm:cxn modelId="{CD0EA343-DE00-493B-9F7B-C9A7C0A98A5C}" type="presOf" srcId="{9305C07F-7E67-4C79-B598-6F2F87475007}" destId="{EE02D241-4A98-4EE9-8CB7-72680E4276D1}" srcOrd="0" destOrd="0" presId="urn:microsoft.com/office/officeart/2005/8/layout/radial2"/>
    <dgm:cxn modelId="{3FDF7355-8CB4-4BC9-B2DC-807471FB6751}" type="presOf" srcId="{D700C5B3-656E-4E65-9B27-21C375808E17}" destId="{D53B5E36-76FC-490D-8F58-3116E53A5A92}" srcOrd="0" destOrd="0" presId="urn:microsoft.com/office/officeart/2005/8/layout/radial2"/>
    <dgm:cxn modelId="{22E466FD-54A8-4658-86C7-5324EAB0B58B}" type="presOf" srcId="{74EC5A93-3C15-442A-9EF7-977D769BEA93}" destId="{3462213D-9745-491D-B6D6-B098088D652C}" srcOrd="0" destOrd="1" presId="urn:microsoft.com/office/officeart/2005/8/layout/radial2"/>
    <dgm:cxn modelId="{E05FA963-CBD5-425B-B576-F5C19E2031F6}" srcId="{1C856914-E462-4D3D-BAB7-B8EA35E9CD9E}" destId="{2E2A4B1F-708A-494B-A1AE-984F65B4DCE8}" srcOrd="3" destOrd="0" parTransId="{3123D62D-6772-48BF-9FB0-1896572761FB}" sibTransId="{BC1576E5-9646-4200-9A55-420A8D3A332E}"/>
    <dgm:cxn modelId="{67C6309E-5483-477F-8948-6F746975E0F9}" srcId="{1C856914-E462-4D3D-BAB7-B8EA35E9CD9E}" destId="{117BDF0F-6B77-4570-B8ED-FE062AA66734}" srcOrd="2" destOrd="0" parTransId="{DE1D266E-D46F-42E8-9E93-03E45CAFAC43}" sibTransId="{727C9A05-0C37-41EB-B75C-B1C38F52E270}"/>
    <dgm:cxn modelId="{BC989C1A-2D42-4C32-B749-1F90B10699C9}" type="presOf" srcId="{D167A776-935E-479B-9EF9-18A42D9DBAEC}" destId="{AE5BBC43-7DF5-4C30-A431-C99E049DB0AD}" srcOrd="0" destOrd="0" presId="urn:microsoft.com/office/officeart/2005/8/layout/radial2"/>
    <dgm:cxn modelId="{6B2AB975-79E3-495D-A18F-60AC4FEA6EA8}" type="presOf" srcId="{2E2A4B1F-708A-494B-A1AE-984F65B4DCE8}" destId="{C2572BFA-EA27-4815-AEB3-CFFB6E30F657}" srcOrd="0" destOrd="3" presId="urn:microsoft.com/office/officeart/2005/8/layout/radial2"/>
    <dgm:cxn modelId="{D814B08E-43F6-460C-AD33-A6341C6FD388}" type="presOf" srcId="{D3E9A925-8DA0-4A58-A03F-D33E14D7BA4B}" destId="{C2572BFA-EA27-4815-AEB3-CFFB6E30F657}" srcOrd="0" destOrd="1" presId="urn:microsoft.com/office/officeart/2005/8/layout/radial2"/>
    <dgm:cxn modelId="{B552F673-2ED3-4D08-8332-E315966460BD}" srcId="{DC6BD8BA-3A08-4A5D-A62F-D9B146B9BEED}" destId="{74EC5A93-3C15-442A-9EF7-977D769BEA93}" srcOrd="1" destOrd="0" parTransId="{63967AAD-E48E-4098-812F-1E4ED708C2EA}" sibTransId="{D1BA9F88-0C51-4432-80C0-13404F4C3E22}"/>
    <dgm:cxn modelId="{9219ABDA-F576-4EF4-9E5A-07BF9BDCC5CF}" srcId="{1C856914-E462-4D3D-BAB7-B8EA35E9CD9E}" destId="{57BF1444-CD63-485F-8D4D-E631C0FE9491}" srcOrd="0" destOrd="0" parTransId="{1634956F-CF53-4E97-BEEB-0BA655014E5A}" sibTransId="{37C6D700-9D2A-474E-8615-0CCE9AE3205D}"/>
    <dgm:cxn modelId="{F48F7B09-3CA8-4494-9B26-421C2B689C46}" type="presOf" srcId="{89FFA0C3-2F51-480E-A043-03EC42C71214}" destId="{64E6EE00-70FF-4D98-A342-27DF90C64B69}" srcOrd="0" destOrd="0" presId="urn:microsoft.com/office/officeart/2005/8/layout/radial2"/>
    <dgm:cxn modelId="{5215C962-3190-4151-ADFE-CD754849CE48}" type="presOf" srcId="{1C66724E-81A4-414A-A5B8-7D74C6D290B7}" destId="{C2572BFA-EA27-4815-AEB3-CFFB6E30F657}" srcOrd="0" destOrd="4" presId="urn:microsoft.com/office/officeart/2005/8/layout/radial2"/>
    <dgm:cxn modelId="{31F40765-0DBE-4D11-B917-7AFDCAE550A7}" type="presParOf" srcId="{050C47B3-549C-448F-AF22-9ACBC2DAD33D}" destId="{C56D27EB-AA6D-4844-8C33-11EE10EEED5B}" srcOrd="0" destOrd="0" presId="urn:microsoft.com/office/officeart/2005/8/layout/radial2"/>
    <dgm:cxn modelId="{1D7DDFBF-4662-4BD6-9C94-B263E1F8E54A}" type="presParOf" srcId="{C56D27EB-AA6D-4844-8C33-11EE10EEED5B}" destId="{C5A397FE-B59C-47B5-82B9-09D97CCAC31B}" srcOrd="0" destOrd="0" presId="urn:microsoft.com/office/officeart/2005/8/layout/radial2"/>
    <dgm:cxn modelId="{8DA16998-282C-4A42-A4B7-CFB0567D2A7D}" type="presParOf" srcId="{C5A397FE-B59C-47B5-82B9-09D97CCAC31B}" destId="{A7484C0E-71C7-4860-B827-52F5C2191848}" srcOrd="0" destOrd="0" presId="urn:microsoft.com/office/officeart/2005/8/layout/radial2"/>
    <dgm:cxn modelId="{4F59C577-6127-4D6C-840A-E4D94BED47D6}" type="presParOf" srcId="{C5A397FE-B59C-47B5-82B9-09D97CCAC31B}" destId="{9D48C094-22DF-4C3F-8B22-316EAFDB5F5F}" srcOrd="1" destOrd="0" presId="urn:microsoft.com/office/officeart/2005/8/layout/radial2"/>
    <dgm:cxn modelId="{8662FFAA-74EA-490E-84AF-4E61B049A62E}" type="presParOf" srcId="{C56D27EB-AA6D-4844-8C33-11EE10EEED5B}" destId="{7F97724A-CA0D-468D-BB61-F82204C38633}" srcOrd="1" destOrd="0" presId="urn:microsoft.com/office/officeart/2005/8/layout/radial2"/>
    <dgm:cxn modelId="{105BD07F-59D1-4E7F-A620-2496C00C92BE}" type="presParOf" srcId="{C56D27EB-AA6D-4844-8C33-11EE10EEED5B}" destId="{E9F7C14D-BEB3-4326-BB75-5EC2EF3D3768}" srcOrd="2" destOrd="0" presId="urn:microsoft.com/office/officeart/2005/8/layout/radial2"/>
    <dgm:cxn modelId="{8CC08E98-9718-4F60-8570-A353D07DF775}" type="presParOf" srcId="{E9F7C14D-BEB3-4326-BB75-5EC2EF3D3768}" destId="{EE02D241-4A98-4EE9-8CB7-72680E4276D1}" srcOrd="0" destOrd="0" presId="urn:microsoft.com/office/officeart/2005/8/layout/radial2"/>
    <dgm:cxn modelId="{3F9FD773-756C-41F8-9637-67D3EDB1B9F9}" type="presParOf" srcId="{E9F7C14D-BEB3-4326-BB75-5EC2EF3D3768}" destId="{726B5145-9B1D-4A7E-9C57-E756AE38C2EA}" srcOrd="1" destOrd="0" presId="urn:microsoft.com/office/officeart/2005/8/layout/radial2"/>
    <dgm:cxn modelId="{5F66C3D3-37A7-4359-A106-79E3C2E7A15C}" type="presParOf" srcId="{C56D27EB-AA6D-4844-8C33-11EE10EEED5B}" destId="{AE5BBC43-7DF5-4C30-A431-C99E049DB0AD}" srcOrd="3" destOrd="0" presId="urn:microsoft.com/office/officeart/2005/8/layout/radial2"/>
    <dgm:cxn modelId="{4A1C4DF2-A5D1-4C86-A9E2-380E27F7D53E}" type="presParOf" srcId="{C56D27EB-AA6D-4844-8C33-11EE10EEED5B}" destId="{B3A9D7F2-B415-4CD1-8EE3-18680357E053}" srcOrd="4" destOrd="0" presId="urn:microsoft.com/office/officeart/2005/8/layout/radial2"/>
    <dgm:cxn modelId="{FE84142F-4C7C-40B5-9D1A-907913AEBEFE}" type="presParOf" srcId="{B3A9D7F2-B415-4CD1-8EE3-18680357E053}" destId="{9FE9A424-E092-4281-A121-5AD26BC37835}" srcOrd="0" destOrd="0" presId="urn:microsoft.com/office/officeart/2005/8/layout/radial2"/>
    <dgm:cxn modelId="{16D07006-28AA-4647-9315-DCD6B5BDC771}" type="presParOf" srcId="{B3A9D7F2-B415-4CD1-8EE3-18680357E053}" destId="{3462213D-9745-491D-B6D6-B098088D652C}" srcOrd="1" destOrd="0" presId="urn:microsoft.com/office/officeart/2005/8/layout/radial2"/>
    <dgm:cxn modelId="{F757AA10-EE3F-42BA-AA77-1A250CDDFAEA}" type="presParOf" srcId="{C56D27EB-AA6D-4844-8C33-11EE10EEED5B}" destId="{D53B5E36-76FC-490D-8F58-3116E53A5A92}" srcOrd="5" destOrd="0" presId="urn:microsoft.com/office/officeart/2005/8/layout/radial2"/>
    <dgm:cxn modelId="{9C0CCB15-D48B-451D-A097-3A26D8182E67}" type="presParOf" srcId="{C56D27EB-AA6D-4844-8C33-11EE10EEED5B}" destId="{DE192A64-2429-429F-8799-F4B44C6FB03A}" srcOrd="6" destOrd="0" presId="urn:microsoft.com/office/officeart/2005/8/layout/radial2"/>
    <dgm:cxn modelId="{4070D867-2743-4CE4-8C36-8BC9F05551D9}" type="presParOf" srcId="{DE192A64-2429-429F-8799-F4B44C6FB03A}" destId="{E3062DE0-43B7-4E20-ADEA-BA29D1747100}" srcOrd="0" destOrd="0" presId="urn:microsoft.com/office/officeart/2005/8/layout/radial2"/>
    <dgm:cxn modelId="{6B454E97-1231-440A-A2A7-7321BBEB1C00}" type="presParOf" srcId="{DE192A64-2429-429F-8799-F4B44C6FB03A}" destId="{C2572BFA-EA27-4815-AEB3-CFFB6E30F657}" srcOrd="1" destOrd="0" presId="urn:microsoft.com/office/officeart/2005/8/layout/radial2"/>
    <dgm:cxn modelId="{694C7FD6-36CE-45AB-8FC7-AC8E08F8EC13}" type="presParOf" srcId="{C56D27EB-AA6D-4844-8C33-11EE10EEED5B}" destId="{64E6EE00-70FF-4D98-A342-27DF90C64B69}" srcOrd="7" destOrd="0" presId="urn:microsoft.com/office/officeart/2005/8/layout/radial2"/>
    <dgm:cxn modelId="{552E03C1-8C7C-4D04-8E56-F5C266896E77}" type="presParOf" srcId="{C56D27EB-AA6D-4844-8C33-11EE10EEED5B}" destId="{6C313733-E206-4F7F-9258-D348EFC02478}" srcOrd="8" destOrd="0" presId="urn:microsoft.com/office/officeart/2005/8/layout/radial2"/>
    <dgm:cxn modelId="{933DB08F-EEE3-403E-A56F-66485B2107A9}" type="presParOf" srcId="{6C313733-E206-4F7F-9258-D348EFC02478}" destId="{5E8EF543-68F6-40D3-BBA8-50F08FFA8258}" srcOrd="0" destOrd="0" presId="urn:microsoft.com/office/officeart/2005/8/layout/radial2"/>
    <dgm:cxn modelId="{16DC4FEB-DB75-4E34-8F04-C910BCAC1576}" type="presParOf" srcId="{6C313733-E206-4F7F-9258-D348EFC02478}" destId="{41B2986C-C853-4872-8DBF-F18B0112B18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B248376-D138-4B6E-BDC0-C7859320C94A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7D299021-A5CF-49A3-85BE-8F7228638023}" type="presOf" srcId="{56884121-B99D-418D-9050-892967FE9572}" destId="{727B9F79-1EE8-4BDC-8064-A117CAE0849E}" srcOrd="0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FDD816B7-97AB-4DA2-B77A-304A19B0B859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50BFE9D-564B-45D5-AE55-E37B9A6C29B0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E7F80726-7EA4-4AFE-9FEC-1BF4B38F63F2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4DB6F184-EB40-4547-8DE2-0D117EDE3E0A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884121-B99D-418D-9050-892967FE9572}" type="doc">
      <dgm:prSet loTypeId="urn:microsoft.com/office/officeart/2005/8/layout/hList2#1" loCatId="relationship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727B9F79-1EE8-4BDC-8064-A117CAE0849E}" type="pres">
      <dgm:prSet presAssocID="{56884121-B99D-418D-9050-892967FE9572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</dgm:ptLst>
  <dgm:cxnLst>
    <dgm:cxn modelId="{C0416FB2-89BC-4A8F-9102-65F439F2ED74}" type="presOf" srcId="{56884121-B99D-418D-9050-892967FE9572}" destId="{727B9F79-1EE8-4BDC-8064-A117CAE0849E}" srcOrd="0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F3076-4173-4ABA-BD65-7EDC81807139}">
      <dsp:nvSpPr>
        <dsp:cNvPr id="0" name=""/>
        <dsp:cNvSpPr/>
      </dsp:nvSpPr>
      <dsp:spPr>
        <a:xfrm>
          <a:off x="3427580" y="538"/>
          <a:ext cx="5141371" cy="2098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wrzesień-grudzień 2019 </a:t>
          </a:r>
          <a:r>
            <a:rPr lang="pl-PL" sz="2000" b="1" kern="1200" dirty="0" smtClean="0"/>
            <a:t>28 253,20 zł</a:t>
          </a:r>
          <a:endParaRPr lang="pl-PL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styczeń-sierpień 2020 </a:t>
          </a:r>
          <a:r>
            <a:rPr lang="pl-PL" sz="2000" b="1" kern="1200" dirty="0" smtClean="0"/>
            <a:t>54 181,50 zł </a:t>
          </a:r>
          <a:endParaRPr lang="pl-PL" sz="2000" b="1" kern="1200" dirty="0"/>
        </a:p>
      </dsp:txBody>
      <dsp:txXfrm>
        <a:off x="3427580" y="262871"/>
        <a:ext cx="4354374" cy="1573995"/>
      </dsp:txXfrm>
    </dsp:sp>
    <dsp:sp modelId="{D181A9E7-DAE0-45B9-BB67-74D1B918C4BA}">
      <dsp:nvSpPr>
        <dsp:cNvPr id="0" name=""/>
        <dsp:cNvSpPr/>
      </dsp:nvSpPr>
      <dsp:spPr>
        <a:xfrm>
          <a:off x="0" y="538"/>
          <a:ext cx="3427580" cy="2098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Mazursko-Podlaskie Centrum Edukacji</a:t>
          </a:r>
          <a:endParaRPr lang="pl-PL" sz="1600" kern="1200" dirty="0"/>
        </a:p>
      </dsp:txBody>
      <dsp:txXfrm>
        <a:off x="102448" y="102986"/>
        <a:ext cx="3222684" cy="1893764"/>
      </dsp:txXfrm>
    </dsp:sp>
    <dsp:sp modelId="{B1DD2F00-BE50-4080-8505-84C6D0663C11}">
      <dsp:nvSpPr>
        <dsp:cNvPr id="0" name=""/>
        <dsp:cNvSpPr/>
      </dsp:nvSpPr>
      <dsp:spPr>
        <a:xfrm>
          <a:off x="3427580" y="2309065"/>
          <a:ext cx="5141371" cy="20986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wrzesień-grudzień 0 zł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styczeń-sierpień </a:t>
          </a:r>
          <a:r>
            <a:rPr lang="pl-PL" sz="2000" b="1" kern="1200" dirty="0" smtClean="0"/>
            <a:t>131 673,84 zł</a:t>
          </a:r>
          <a:endParaRPr lang="pl-PL" sz="2000" b="1" kern="1200" dirty="0"/>
        </a:p>
      </dsp:txBody>
      <dsp:txXfrm>
        <a:off x="3427580" y="2571398"/>
        <a:ext cx="4354374" cy="1573995"/>
      </dsp:txXfrm>
    </dsp:sp>
    <dsp:sp modelId="{9332DF97-6A1E-490B-952F-F06A7233D216}">
      <dsp:nvSpPr>
        <dsp:cNvPr id="0" name=""/>
        <dsp:cNvSpPr/>
      </dsp:nvSpPr>
      <dsp:spPr>
        <a:xfrm>
          <a:off x="0" y="2309065"/>
          <a:ext cx="3427580" cy="2098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Niepubliczna Terapeutyczna Szkoła Podstawowa „Dobry Start”</a:t>
          </a:r>
          <a:endParaRPr lang="pl-PL" sz="1600" kern="1200" dirty="0"/>
        </a:p>
      </dsp:txBody>
      <dsp:txXfrm>
        <a:off x="102448" y="2411513"/>
        <a:ext cx="3222684" cy="1893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6EE00-70FF-4D98-A342-27DF90C64B69}">
      <dsp:nvSpPr>
        <dsp:cNvPr id="0" name=""/>
        <dsp:cNvSpPr/>
      </dsp:nvSpPr>
      <dsp:spPr>
        <a:xfrm rot="3671881">
          <a:off x="1904869" y="4729648"/>
          <a:ext cx="1189907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9907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B5E36-76FC-490D-8F58-3116E53A5A92}">
      <dsp:nvSpPr>
        <dsp:cNvPr id="0" name=""/>
        <dsp:cNvSpPr/>
      </dsp:nvSpPr>
      <dsp:spPr>
        <a:xfrm rot="1314427">
          <a:off x="2596018" y="3808338"/>
          <a:ext cx="78237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78237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BBC43-7DF5-4C30-A431-C99E049DB0AD}">
      <dsp:nvSpPr>
        <dsp:cNvPr id="0" name=""/>
        <dsp:cNvSpPr/>
      </dsp:nvSpPr>
      <dsp:spPr>
        <a:xfrm rot="20383077">
          <a:off x="2591496" y="2774535"/>
          <a:ext cx="1057040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057040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7724A-CA0D-468D-BB61-F82204C38633}">
      <dsp:nvSpPr>
        <dsp:cNvPr id="0" name=""/>
        <dsp:cNvSpPr/>
      </dsp:nvSpPr>
      <dsp:spPr>
        <a:xfrm rot="17927877">
          <a:off x="1905064" y="1861238"/>
          <a:ext cx="1188691" cy="61523"/>
        </a:xfrm>
        <a:custGeom>
          <a:avLst/>
          <a:gdLst/>
          <a:ahLst/>
          <a:cxnLst/>
          <a:rect l="0" t="0" r="0" b="0"/>
          <a:pathLst>
            <a:path>
              <a:moveTo>
                <a:pt x="0" y="30761"/>
              </a:moveTo>
              <a:lnTo>
                <a:pt x="1188691" y="30761"/>
              </a:lnTo>
            </a:path>
          </a:pathLst>
        </a:custGeom>
        <a:noFill/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8C094-22DF-4C3F-8B22-316EAFDB5F5F}">
      <dsp:nvSpPr>
        <dsp:cNvPr id="0" name=""/>
        <dsp:cNvSpPr/>
      </dsp:nvSpPr>
      <dsp:spPr>
        <a:xfrm>
          <a:off x="39306" y="2024924"/>
          <a:ext cx="2608883" cy="2608883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2D241-4A98-4EE9-8CB7-72680E4276D1}">
      <dsp:nvSpPr>
        <dsp:cNvPr id="0" name=""/>
        <dsp:cNvSpPr/>
      </dsp:nvSpPr>
      <dsp:spPr>
        <a:xfrm>
          <a:off x="2407254" y="1000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LO im. Jana Pawła II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621135" y="214881"/>
        <a:ext cx="1032710" cy="1032710"/>
      </dsp:txXfrm>
    </dsp:sp>
    <dsp:sp modelId="{726B5145-9B1D-4A7E-9C57-E756AE38C2EA}">
      <dsp:nvSpPr>
        <dsp:cNvPr id="0" name=""/>
        <dsp:cNvSpPr/>
      </dsp:nvSpPr>
      <dsp:spPr>
        <a:xfrm>
          <a:off x="4013774" y="1000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246 uczniów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013774" y="1000"/>
        <a:ext cx="2190709" cy="1460472"/>
      </dsp:txXfrm>
    </dsp:sp>
    <dsp:sp modelId="{9FE9A424-E092-4281-A121-5AD26BC37835}">
      <dsp:nvSpPr>
        <dsp:cNvPr id="0" name=""/>
        <dsp:cNvSpPr/>
      </dsp:nvSpPr>
      <dsp:spPr>
        <a:xfrm>
          <a:off x="3570491" y="1638723"/>
          <a:ext cx="1460472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Szkół  Zawodowych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784372" y="1852604"/>
        <a:ext cx="1032710" cy="1032710"/>
      </dsp:txXfrm>
    </dsp:sp>
    <dsp:sp modelId="{3462213D-9745-491D-B6D6-B098088D652C}">
      <dsp:nvSpPr>
        <dsp:cNvPr id="0" name=""/>
        <dsp:cNvSpPr/>
      </dsp:nvSpPr>
      <dsp:spPr>
        <a:xfrm>
          <a:off x="5177011" y="1638723"/>
          <a:ext cx="2190709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Technikum - 361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 Branżowa Szkoła I stopnia - 139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Policealna - 0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Liceum Ogólnokształcące Zaoczne  - 0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177011" y="1638723"/>
        <a:ext cx="2190709" cy="1460472"/>
      </dsp:txXfrm>
    </dsp:sp>
    <dsp:sp modelId="{E3062DE0-43B7-4E20-ADEA-BA29D1747100}">
      <dsp:nvSpPr>
        <dsp:cNvPr id="0" name=""/>
        <dsp:cNvSpPr/>
      </dsp:nvSpPr>
      <dsp:spPr>
        <a:xfrm>
          <a:off x="3285065" y="3545442"/>
          <a:ext cx="1575543" cy="1460472"/>
        </a:xfrm>
        <a:prstGeom prst="ellipse">
          <a:avLst/>
        </a:prstGeom>
        <a:solidFill>
          <a:schemeClr val="accent2">
            <a:shade val="50000"/>
            <a:hueOff val="-578942"/>
            <a:satOff val="6422"/>
            <a:lumOff val="3889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Zespół Placówek Edukacyjno-Wychowawczych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3515798" y="3759323"/>
        <a:ext cx="1114077" cy="1032710"/>
      </dsp:txXfrm>
    </dsp:sp>
    <dsp:sp modelId="{C2572BFA-EA27-4815-AEB3-CFFB6E30F657}">
      <dsp:nvSpPr>
        <dsp:cNvPr id="0" name=""/>
        <dsp:cNvSpPr/>
      </dsp:nvSpPr>
      <dsp:spPr>
        <a:xfrm>
          <a:off x="4862817" y="3545442"/>
          <a:ext cx="2363315" cy="1460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Oddział Przedszkolny - 16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Podstawowa - 39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Szkoła Przysposabiająca do Pracy – 18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Wczesne wspomaganie - 104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Bursa Szkolna – 21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Internat - 18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Szkolne Schronisko Młodzieżowe - 30 miejsc</a:t>
          </a:r>
          <a:endParaRPr lang="pl-PL" sz="10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862817" y="3545442"/>
        <a:ext cx="2363315" cy="1460472"/>
      </dsp:txXfrm>
    </dsp:sp>
    <dsp:sp modelId="{5E8EF543-68F6-40D3-BBA8-50F08FFA8258}">
      <dsp:nvSpPr>
        <dsp:cNvPr id="0" name=""/>
        <dsp:cNvSpPr/>
      </dsp:nvSpPr>
      <dsp:spPr>
        <a:xfrm>
          <a:off x="2408042" y="5191424"/>
          <a:ext cx="1460472" cy="1460472"/>
        </a:xfrm>
        <a:prstGeom prst="ellipse">
          <a:avLst/>
        </a:prstGeom>
        <a:solidFill>
          <a:schemeClr val="accent2">
            <a:shade val="50000"/>
            <a:hueOff val="-289471"/>
            <a:satOff val="3211"/>
            <a:lumOff val="1944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b="1" kern="1200" dirty="0" smtClean="0">
              <a:latin typeface="Cambria Math" panose="02040503050406030204" pitchFamily="18" charset="0"/>
              <a:ea typeface="Cambria Math" panose="02040503050406030204" pitchFamily="18" charset="0"/>
            </a:rPr>
            <a:t>Poradnia Psychologiczno-Pedagogiczna</a:t>
          </a:r>
          <a:endParaRPr lang="pl-PL" sz="1100" b="1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621923" y="5405305"/>
        <a:ext cx="1032710" cy="10327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2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/>
          <a:lstStyle>
            <a:lvl1pPr algn="r">
              <a:defRPr sz="1200"/>
            </a:lvl1pPr>
          </a:lstStyle>
          <a:p>
            <a:fld id="{4DD6F380-6DEE-4C36-9A33-52C4C7FDE9F0}" type="datetimeFigureOut">
              <a:rPr lang="pl-PL" smtClean="0"/>
              <a:t>08.10.2020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0" tIns="45295" rIns="90590" bIns="452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3" y="4747759"/>
            <a:ext cx="5438775" cy="3884673"/>
          </a:xfrm>
          <a:prstGeom prst="rect">
            <a:avLst/>
          </a:prstGeom>
        </p:spPr>
        <p:txBody>
          <a:bodyPr vert="horz" lIns="90590" tIns="45295" rIns="90590" bIns="45295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2447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2447"/>
            <a:ext cx="2946400" cy="493869"/>
          </a:xfrm>
          <a:prstGeom prst="rect">
            <a:avLst/>
          </a:prstGeom>
        </p:spPr>
        <p:txBody>
          <a:bodyPr vert="horz" lIns="90590" tIns="45295" rIns="90590" bIns="45295" rtlCol="0" anchor="b"/>
          <a:lstStyle>
            <a:lvl1pPr algn="r">
              <a:defRPr sz="1200"/>
            </a:lvl1pPr>
          </a:lstStyle>
          <a:p>
            <a:fld id="{298F5C2A-6882-43FA-B644-CA59CC113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61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5C2A-6882-43FA-B644-CA59CC113269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89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DFE5D-E123-4A40-B394-5DCC9DB49F8E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6CB8B0C5-2875-447B-AC2C-19879BE2C9E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3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15526-D698-4394-BDFF-AFB5183670E8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5FEF5-4934-48F2-B4DB-FC305CD9BE1C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18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F6315-350E-4E57-A6CC-21889CDDDD97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E8477-8C6E-480A-B4D5-0B5BB546D10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05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F29FEC-DBEF-42AE-901A-8842CE4E48E9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E4F1E-8463-447B-9586-77F12E19D872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109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E1F00BC-68A5-491F-AF6F-45F2F6DCCA2B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A39D2CF1-ACD7-49F8-B999-F6A1FCAE1AA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4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34320-64C7-4224-8A8D-AB7286CCB465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ECF92D-E1DC-423E-98B6-E72E120D8E5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47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560B0-1F22-4D1C-BD62-9165915CB314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EA28C-AB3B-4D74-A897-3108557A261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53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DF2D642-FB07-4DE2-A63B-E5A3A2F76DF4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60897-9979-4D28-BD51-B9BE33751A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190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CEA19-7ADA-4E46-83EF-4500135B2901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4711-5F30-41E9-9186-835AFDE2284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0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EF1CE9-5856-47CF-B106-E046A16D6CCD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7B8F5-6A44-41B1-B6E6-AAFAFF485AB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310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633A2-652D-4358-A829-B901C0F286A4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D196C7-4EAD-4291-943D-ED1E9E5FC48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1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BC6F603-FBEC-4D1F-8ADA-1701330DE20F}" type="datetimeFigureOut">
              <a:rPr lang="pl-PL" smtClean="0"/>
              <a:pPr>
                <a:defRPr/>
              </a:pPr>
              <a:t>08.10.2020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328F647-15DA-4FEB-BBA8-189DDD536EC1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chart" Target="../charts/chart6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hart" Target="../charts/chart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5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574998"/>
            <a:ext cx="8464996" cy="201622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Informacja o stanie realizacji zadań oświatowych </a:t>
            </a:r>
            <a:b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b="1" cap="all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2019/2020</a:t>
            </a:r>
            <a:endParaRPr lang="pl-PL" sz="4000" b="1" cap="all" dirty="0">
              <a:solidFill>
                <a:schemeClr val="accent4">
                  <a:lumMod val="60000"/>
                  <a:lumOff val="4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949280"/>
            <a:ext cx="6400800" cy="642938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cap="al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Gołdap, październik 2020</a:t>
            </a:r>
            <a:endParaRPr lang="pl-PL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13317" name="Picture 5" descr="200px-POL_powiat_go%C5%82dapski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7864" y="2780928"/>
            <a:ext cx="1905000" cy="2114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-24008" y="163472"/>
            <a:ext cx="9217024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Wysokość subwencji oświatowej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625988"/>
              </p:ext>
            </p:extLst>
          </p:nvPr>
        </p:nvGraphicFramePr>
        <p:xfrm>
          <a:off x="290664" y="1437364"/>
          <a:ext cx="8587680" cy="523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560705543"/>
              </p:ext>
            </p:extLst>
          </p:nvPr>
        </p:nvGraphicFramePr>
        <p:xfrm>
          <a:off x="971600" y="1605968"/>
          <a:ext cx="741682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7646317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568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Skala porównawcza dla powiatu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167935"/>
              </p:ext>
            </p:extLst>
          </p:nvPr>
        </p:nvGraphicFramePr>
        <p:xfrm>
          <a:off x="669856" y="756745"/>
          <a:ext cx="7786112" cy="553331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46448"/>
                <a:gridCol w="1350266"/>
                <a:gridCol w="1690987"/>
                <a:gridCol w="1769857"/>
                <a:gridCol w="2028554"/>
              </a:tblGrid>
              <a:tr h="4776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Lata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Liczba uczniów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subwencji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+/- do poprzedniego roku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3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1458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6 925 986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----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56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2007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1461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7 561 822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+635 836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46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1364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7 503 554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4826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-58 568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2009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1338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-26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7 921 723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+418 169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1245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-93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8 094 010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+172 284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1228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-17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8 688 336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+594 326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2012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-50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8 705 312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+ 16 976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1100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- 78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9 014 000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+ 308 688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2014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1051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9 046 843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+ 32 843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2015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970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- 81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8 557 759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- 489 082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2016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868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- 102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8 199 772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- 357 987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2017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866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 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8 430 291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+ 230 519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2018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703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- 163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8 144 892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- 285 399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748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+ 45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9 240 932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+ 1 096 040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17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pl-PL" sz="1200" b="1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1063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+ 315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10 958 224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+ 1 717 292</a:t>
                      </a:r>
                      <a:endParaRPr lang="pl-PL" sz="1200" dirty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36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793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Wydatki szkół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4308858"/>
              </p:ext>
            </p:extLst>
          </p:nvPr>
        </p:nvGraphicFramePr>
        <p:xfrm>
          <a:off x="290312" y="1628802"/>
          <a:ext cx="8576000" cy="341774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40760"/>
                <a:gridCol w="1604232"/>
                <a:gridCol w="1604232"/>
                <a:gridCol w="1926776"/>
              </a:tblGrid>
              <a:tr h="1744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Wysokość wydatków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2019/2020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8593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wrzesień – grudzień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2019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styczeń – sierpień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2020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Liceum Ogólnokształcące im. Jana Pawła II 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695</a:t>
                      </a:r>
                      <a:r>
                        <a:rPr lang="pl-PL" sz="10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157,39 </a:t>
                      </a: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1 470 751,01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2 165 908,40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Szkół  Zawodowych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1 392 394,30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2 739 481,74</a:t>
                      </a:r>
                      <a:r>
                        <a:rPr lang="pl-PL" sz="10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4 131 876,04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Zespół Placówek Edukacyjno-Wychowawczych 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1 923 909,66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3 365 042,38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5 288 952,04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Poradnia Psychologiczno – Pedagogiczna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292 082,64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486 380,32 zł</a:t>
                      </a: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000" dirty="0" smtClean="0">
                        <a:effectLst/>
                        <a:latin typeface="Bookman Old Style" panose="020506040505050202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778 462,96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RAZEM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4 303 543,99 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8 061</a:t>
                      </a:r>
                      <a:r>
                        <a:rPr lang="pl-PL" sz="1000" b="1" baseline="0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 655,45 </a:t>
                      </a: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zł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12 365 199,44 zł</a:t>
                      </a:r>
                      <a:r>
                        <a:rPr lang="pl-PL" sz="1000" b="1" dirty="0">
                          <a:effectLst/>
                          <a:latin typeface="Bookman Old Style" panose="020506040505050202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4262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28080" y="476672"/>
            <a:ext cx="8686800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tym dodatki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066760"/>
              </p:ext>
            </p:extLst>
          </p:nvPr>
        </p:nvGraphicFramePr>
        <p:xfrm>
          <a:off x="328080" y="1772816"/>
          <a:ext cx="8618224" cy="384896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1752"/>
                <a:gridCol w="1224136"/>
                <a:gridCol w="1368152"/>
                <a:gridCol w="1440160"/>
                <a:gridCol w="1854024"/>
              </a:tblGrid>
              <a:tr h="2568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Szkoła/placówka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Wysokość dodatków: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 rok szkolny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2019/2020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funkcyjny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motywacyjny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za warunki pracy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685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Liceum Ogólnokształcące im. Jana Pawła II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16 689,00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5 564,00 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22 253,00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1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Szkół  Zawodowych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41 730,00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38 915,63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---------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80 645,63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762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Zespół Placówek Edukacyjno-Wychowawczych 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99 669,51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21 699,60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140 848,52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262 217,63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38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Poradnia Psychologiczno – Pedagogiczna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11 684,40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17 572,97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10 373,44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39 630,81 zł</a:t>
                      </a:r>
                      <a:r>
                        <a:rPr lang="pl-PL" sz="1200" dirty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2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RAZEM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pl-PL" sz="12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169 772,91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83 752,20</a:t>
                      </a:r>
                      <a:r>
                        <a:rPr lang="pl-PL" sz="1200" b="1" baseline="0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151 221,96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404 747,07 zł</a:t>
                      </a:r>
                      <a:endParaRPr lang="pl-PL" sz="12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67699" marR="67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6">
                            <a:lumMod val="60000"/>
                            <a:lumOff val="4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606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395536" y="226876"/>
            <a:ext cx="8686800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Dotacje dla szkół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26322"/>
              </p:ext>
            </p:extLst>
          </p:nvPr>
        </p:nvGraphicFramePr>
        <p:xfrm>
          <a:off x="539552" y="2060848"/>
          <a:ext cx="76786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0702536"/>
              </p:ext>
            </p:extLst>
          </p:nvPr>
        </p:nvGraphicFramePr>
        <p:xfrm>
          <a:off x="395536" y="1397000"/>
          <a:ext cx="8568952" cy="4408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6567938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85800" y="28616"/>
            <a:ext cx="7772400" cy="880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Realizowane projekty i pozyskane środki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251520" y="836712"/>
            <a:ext cx="864096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b="1" dirty="0" smtClean="0"/>
              <a:t>REALIZOWANE PROJEKTY</a:t>
            </a:r>
          </a:p>
          <a:p>
            <a:pPr algn="just"/>
            <a:r>
              <a:rPr lang="pl-PL" sz="1200" b="1" dirty="0" smtClean="0">
                <a:solidFill>
                  <a:srgbClr val="FF0000"/>
                </a:solidFill>
              </a:rPr>
              <a:t> „M jak matma”</a:t>
            </a:r>
            <a:r>
              <a:rPr lang="pl-PL" sz="1200" b="1" dirty="0" smtClean="0"/>
              <a:t> </a:t>
            </a:r>
            <a:r>
              <a:rPr lang="pl-PL" sz="1200" dirty="0" smtClean="0"/>
              <a:t>został złożony w odpowiedzi na konkurs RPWM.02.02.01-IZ.00-28-001/17 - Działanie 2.2. Podniesienie jakości oferty edukacyjnej ukierunkowanej na rozwój kompetencji kluczowych uczniów, Poddziałanie 2.2.1. Podniesienie jakości oferty edukacyjnej ukierunkowanej na rozwój kompetencji kluczowych uczniów – projekty konkursowe w ramach Regionalnego Program Operacyjny Województwa Warmińsko-Mazurskiego na lata 2014-2020. Wartość projektu wynosi ogółem 258 857,68 zł, wkład własny Powiatu Gołdapskiego 12 942,89 zł. Beneficjentem projektu jest Powiat Gołdapski, jednostką realizującą będzie Zespół Szkół Zawodowych w Gołdapi. Umowa została podpisana 30 lipca br. Projekt realizowany będzie w okresie od 01 sierpnia 2018 r. do 30 czerwca 2020 r. </a:t>
            </a:r>
          </a:p>
          <a:p>
            <a:pPr algn="just"/>
            <a:r>
              <a:rPr lang="pl-PL" sz="1200" b="1" dirty="0">
                <a:solidFill>
                  <a:srgbClr val="FF0000"/>
                </a:solidFill>
              </a:rPr>
              <a:t>Kwalifikacje drogą do sukcesu </a:t>
            </a:r>
            <a:r>
              <a:rPr lang="pl-PL" sz="1200" dirty="0"/>
              <a:t> </a:t>
            </a:r>
            <a:r>
              <a:rPr lang="pl-PL" sz="1200" dirty="0" smtClean="0"/>
              <a:t>- jest realizowany w </a:t>
            </a:r>
            <a:r>
              <a:rPr lang="pl-PL" sz="1200" dirty="0"/>
              <a:t>okresie od 01.09.2018 do 31.08.2020 r. na podstawie Umowy</a:t>
            </a:r>
            <a:br>
              <a:rPr lang="pl-PL" sz="1200" dirty="0"/>
            </a:br>
            <a:r>
              <a:rPr lang="pl-PL" sz="1200" dirty="0"/>
              <a:t> o dofinansowanie realizacji projektu numer RPWM.02.04.01-28-0035/18-00 z dnia </a:t>
            </a:r>
            <a:r>
              <a:rPr lang="pl-PL" sz="1200" dirty="0" smtClean="0"/>
              <a:t>3 </a:t>
            </a:r>
            <a:r>
              <a:rPr lang="pl-PL" sz="1200" dirty="0"/>
              <a:t>sierpnia 2018 </a:t>
            </a:r>
            <a:r>
              <a:rPr lang="pl-PL" sz="1200" dirty="0" smtClean="0"/>
              <a:t>r. Współfinansowany </a:t>
            </a:r>
            <a:r>
              <a:rPr lang="pl-PL" sz="1200" dirty="0"/>
              <a:t>jest z Europejskiego Funduszu Społecznego </a:t>
            </a:r>
            <a:r>
              <a:rPr lang="pl-PL" sz="1200" dirty="0" smtClean="0"/>
              <a:t>w </a:t>
            </a:r>
            <a:r>
              <a:rPr lang="pl-PL" sz="1200" dirty="0"/>
              <a:t>ramach Regionalnego Programu Operacyjnego Województwa Warmińsko-Mazurskiego na lata 2014-2020 Oś priorytetowa 2: Kadry dla gospodarki, Działanie 2.4: Rozwój kształcenia i szkolenia zawodowego, Poddziałanie 2.4.1: Rozwój kształcenia i szkolenia zawodowego – projekty konkursowe. </a:t>
            </a:r>
            <a:r>
              <a:rPr lang="pl-PL" sz="1200" dirty="0" smtClean="0"/>
              <a:t>Celem </a:t>
            </a:r>
            <a:r>
              <a:rPr lang="pl-PL" sz="1200" dirty="0"/>
              <a:t>głównym projektu jest zwiększenie atrakcyjności zawodowej </a:t>
            </a:r>
            <a:r>
              <a:rPr lang="pl-PL" sz="1200" dirty="0" smtClean="0"/>
              <a:t>uczniów ZSZ </a:t>
            </a:r>
            <a:r>
              <a:rPr lang="pl-PL" sz="1200" dirty="0"/>
              <a:t>w Gołdapi </a:t>
            </a:r>
            <a:r>
              <a:rPr lang="pl-PL" sz="1200" dirty="0" smtClean="0"/>
              <a:t>w </a:t>
            </a:r>
            <a:r>
              <a:rPr lang="pl-PL" sz="1200" dirty="0"/>
              <a:t>okresie 09.2018-08.2020 poprzez współpracę szkoły z przedsiębiorstwami/pracodawcami w zakresie realizacji staży i praktyk zawodowych oraz realizacji kursów zawodowych powiązanych z profilem kształcenia uczniów oraz odbywaną praktyką/stażem. </a:t>
            </a:r>
            <a:r>
              <a:rPr lang="pl-PL" sz="1200" dirty="0" smtClean="0"/>
              <a:t>Wartość </a:t>
            </a:r>
            <a:r>
              <a:rPr lang="pl-PL" sz="1200" dirty="0"/>
              <a:t>projektu wynosi ogółem 1 910 166,89 zł, wkład własny Powiatu Gołdapskiego to wstępnie 191 016,70 zł. </a:t>
            </a:r>
          </a:p>
          <a:p>
            <a:pPr algn="just"/>
            <a:r>
              <a:rPr lang="pl-PL" sz="1200" b="1" dirty="0" smtClean="0">
                <a:solidFill>
                  <a:srgbClr val="FF0000"/>
                </a:solidFill>
              </a:rPr>
              <a:t>„Lepszy start” </a:t>
            </a:r>
            <a:r>
              <a:rPr lang="pl-PL" sz="1200" dirty="0" smtClean="0"/>
              <a:t>realizatorem </a:t>
            </a:r>
            <a:r>
              <a:rPr lang="pl-PL" sz="1200" dirty="0"/>
              <a:t>projektu jest Zespół Szkół Zawodowych w Gołdapi. Projekt realizowany będzie w okresie od 01.09.2019 do 31.09.2021 r. </a:t>
            </a:r>
            <a:r>
              <a:rPr lang="pl-PL" sz="1200" dirty="0" smtClean="0"/>
              <a:t>z EFS w </a:t>
            </a:r>
            <a:r>
              <a:rPr lang="pl-PL" sz="1200" dirty="0"/>
              <a:t>ramach Regionalnego Programu Operacyjnego Województwa Warmińsko-Mazurskiego na lata 2014-2020 Oś priorytetowa 2: Kadry dla gospodarki, Działanie 2.4: Rozwój kształcenia </a:t>
            </a:r>
            <a:r>
              <a:rPr lang="pl-PL" sz="1200" dirty="0" smtClean="0"/>
              <a:t>i </a:t>
            </a:r>
            <a:r>
              <a:rPr lang="pl-PL" sz="1200" dirty="0"/>
              <a:t>szkolenia zawodowego, Poddziałanie 2.4.1: Rozwój kształcenia i szkolenia zawodowego – projekty </a:t>
            </a:r>
            <a:r>
              <a:rPr lang="pl-PL" sz="1200" dirty="0" smtClean="0"/>
              <a:t>konkursowe. Wartość </a:t>
            </a:r>
            <a:r>
              <a:rPr lang="pl-PL" sz="1200" dirty="0"/>
              <a:t>projektu ogółem: 856 077,70 zł, z czego dofinansowanie wynosi: 770 469,93 zł. </a:t>
            </a:r>
            <a:r>
              <a:rPr lang="pl-PL" sz="1200" dirty="0" smtClean="0"/>
              <a:t>Celem </a:t>
            </a:r>
            <a:r>
              <a:rPr lang="pl-PL" sz="1200" dirty="0"/>
              <a:t>głównym projektu jest </a:t>
            </a:r>
            <a:r>
              <a:rPr lang="pl-PL" sz="1200" dirty="0" smtClean="0"/>
              <a:t>zwiększenie zatrudnialności/atrakcyjności </a:t>
            </a:r>
            <a:r>
              <a:rPr lang="pl-PL" sz="1200" dirty="0"/>
              <a:t>zawodowej 66 uczniów poprzez realizacje działań w zakresie rozwoju kompetencji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i </a:t>
            </a:r>
            <a:r>
              <a:rPr lang="pl-PL" sz="1200" dirty="0"/>
              <a:t>podniesienie kwalifikacji zawodowych poprzez realizację kursów </a:t>
            </a:r>
            <a:r>
              <a:rPr lang="pl-PL" sz="1200" dirty="0" smtClean="0"/>
              <a:t>zawodowych: </a:t>
            </a:r>
            <a:r>
              <a:rPr lang="pl-PL" sz="1200" dirty="0"/>
              <a:t>z </a:t>
            </a:r>
            <a:r>
              <a:rPr lang="pl-PL" sz="1200" dirty="0" smtClean="0"/>
              <a:t>zakresu obsługi/programowania </a:t>
            </a:r>
            <a:r>
              <a:rPr lang="pl-PL" sz="1200" dirty="0"/>
              <a:t>maszyn/urządzeń sterowanych numerycznie, kurs prawa jazdy </a:t>
            </a:r>
            <a:r>
              <a:rPr lang="pl-PL" sz="1200" dirty="0" smtClean="0"/>
              <a:t>kat B., kurs </a:t>
            </a:r>
            <a:r>
              <a:rPr lang="pl-PL" sz="1200" dirty="0"/>
              <a:t>spedytora, kurs rozliczania czasu pracy kierowców, kurs obsługi wózków jezdniowych, (wraz z egzaminem UDT), kurs prawa jazdy kat. </a:t>
            </a:r>
            <a:r>
              <a:rPr lang="pl-PL" sz="1200" dirty="0" smtClean="0"/>
              <a:t>B., kurs </a:t>
            </a:r>
            <a:r>
              <a:rPr lang="pl-PL" sz="1200" dirty="0"/>
              <a:t>kucharz kuchni regionalnej, kurs </a:t>
            </a:r>
            <a:r>
              <a:rPr lang="pl-PL" sz="1200" dirty="0" err="1"/>
              <a:t>barristyczny</a:t>
            </a:r>
            <a:r>
              <a:rPr lang="pl-PL" sz="1200" dirty="0"/>
              <a:t>, kurs kelner-barman, kurs konsultant ślubny, kurs prawa </a:t>
            </a:r>
            <a:r>
              <a:rPr lang="pl-PL" sz="1200" dirty="0" smtClean="0"/>
              <a:t>kurs </a:t>
            </a:r>
            <a:r>
              <a:rPr lang="pl-PL" sz="1200" dirty="0"/>
              <a:t>rezydenta turystycznego, kurs animatora czasu wolnego, kurs konsultanta </a:t>
            </a:r>
            <a:r>
              <a:rPr lang="pl-PL" sz="1200" dirty="0" smtClean="0"/>
              <a:t>ślubnego, staże dla uczniów, zajęcia dodatkowe rozszerzające </a:t>
            </a:r>
            <a:r>
              <a:rPr lang="pl-PL" sz="1200" dirty="0"/>
              <a:t>podstawę programową (wraz z wyposażeniem pracowni przedmiotowych: dwie pracownie językowe; pracownia fizyczna), język angielski, matematyka, fizyka. </a:t>
            </a:r>
          </a:p>
          <a:p>
            <a:pPr algn="just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90017627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685800" y="28616"/>
            <a:ext cx="7772400" cy="88010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Realizowane projekty i pozyskane środki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395536" y="901896"/>
            <a:ext cx="81346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b="1" dirty="0" smtClean="0"/>
              <a:t>PODRĘCZNIKI DLA ZPEW </a:t>
            </a:r>
            <a:r>
              <a:rPr lang="pl-PL" sz="1400" dirty="0" smtClean="0"/>
              <a:t>– dotacja celowa w 2019 </a:t>
            </a:r>
            <a:r>
              <a:rPr lang="pl-PL" sz="1400" dirty="0"/>
              <a:t>r. </a:t>
            </a:r>
            <a:r>
              <a:rPr lang="pl-PL" sz="1400" dirty="0" smtClean="0"/>
              <a:t>z </a:t>
            </a:r>
            <a:r>
              <a:rPr lang="pl-PL" sz="1400" dirty="0"/>
              <a:t>budżetu państwa na wyposażenie szkół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podręczniki, materiały edukacyjne i materiały ćwiczeniowe w </a:t>
            </a:r>
            <a:r>
              <a:rPr lang="pl-PL" sz="1400" dirty="0" smtClean="0"/>
              <a:t>2019 </a:t>
            </a:r>
            <a:r>
              <a:rPr lang="pl-PL" sz="1400" dirty="0"/>
              <a:t>roku na podstawie rozporządzenia Ministra Edukacji Narodowej z dnia 21 marca </a:t>
            </a:r>
            <a:r>
              <a:rPr lang="pl-PL" sz="1400" dirty="0" smtClean="0"/>
              <a:t>2019 </a:t>
            </a:r>
            <a:r>
              <a:rPr lang="pl-PL" sz="1400" dirty="0"/>
              <a:t>r. </a:t>
            </a:r>
            <a:r>
              <a:rPr lang="pl-PL" sz="1400" dirty="0" smtClean="0"/>
              <a:t>w </a:t>
            </a:r>
            <a:r>
              <a:rPr lang="pl-PL" sz="1400" dirty="0"/>
              <a:t>sprawie udzielania dotacji celowej na wyposażenie szkół w podręczniki, materiały edukacyjne </a:t>
            </a:r>
            <a:r>
              <a:rPr lang="pl-PL" sz="1400" dirty="0" smtClean="0"/>
              <a:t>i </a:t>
            </a:r>
            <a:r>
              <a:rPr lang="pl-PL" sz="1400" dirty="0"/>
              <a:t>materiały ćwiczeniowe w </a:t>
            </a:r>
            <a:r>
              <a:rPr lang="pl-PL" sz="1400" dirty="0" smtClean="0"/>
              <a:t>2019 </a:t>
            </a:r>
            <a:r>
              <a:rPr lang="pl-PL" sz="1400" dirty="0"/>
              <a:t>r. </a:t>
            </a:r>
            <a:r>
              <a:rPr lang="pl-PL" sz="1400" dirty="0" smtClean="0"/>
              <a:t>na kwotę </a:t>
            </a:r>
            <a:r>
              <a:rPr lang="pl-PL" sz="1400" b="1" dirty="0" smtClean="0">
                <a:solidFill>
                  <a:srgbClr val="FF0000"/>
                </a:solidFill>
              </a:rPr>
              <a:t>9.690,05 zł</a:t>
            </a:r>
            <a:endParaRPr lang="pl-PL" sz="1400" b="1" dirty="0" smtClean="0"/>
          </a:p>
          <a:p>
            <a:pPr algn="just"/>
            <a:r>
              <a:rPr lang="pl-PL" sz="1400" b="1" dirty="0" smtClean="0"/>
              <a:t>PROGRAM RZĄDOWY „Za </a:t>
            </a:r>
            <a:r>
              <a:rPr lang="pl-PL" sz="1400" b="1" dirty="0"/>
              <a:t>życiem” </a:t>
            </a:r>
            <a:r>
              <a:rPr lang="pl-PL" sz="1400" dirty="0" smtClean="0"/>
              <a:t>– dotacja z </a:t>
            </a:r>
            <a:r>
              <a:rPr lang="pl-PL" sz="1400" dirty="0"/>
              <a:t>programu kompleksowego wsparcia dla rodzin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„</a:t>
            </a:r>
            <a:r>
              <a:rPr lang="pl-PL" sz="1400" dirty="0"/>
              <a:t>Za życiem” realizowanego przez Zespół Placówek Edukacyjno-Wychowawczych w Gołdapi.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Na realizację zadań </a:t>
            </a:r>
            <a:r>
              <a:rPr lang="pl-PL" sz="1400" dirty="0"/>
              <a:t>z zakresu administracji rządowej:</a:t>
            </a:r>
          </a:p>
          <a:p>
            <a:pPr algn="just"/>
            <a:r>
              <a:rPr lang="pl-PL" sz="1400" dirty="0"/>
              <a:t>1)	przygotowania i utrzymania miejsca w bursach lub internatach dla uczennic w ciąży (zadanie 1.5 Priorytet I: Wsparcie dla kobiet w ciąży i ich rodzin),</a:t>
            </a:r>
          </a:p>
          <a:p>
            <a:pPr marL="228600" indent="-228600" algn="just">
              <a:buAutoNum type="arabicParenR" startAt="2"/>
            </a:pPr>
            <a:r>
              <a:rPr lang="pl-PL" sz="1400" dirty="0" smtClean="0"/>
              <a:t>zapewnienia </a:t>
            </a:r>
            <a:r>
              <a:rPr lang="pl-PL" sz="1400" dirty="0"/>
              <a:t>realizacji zadań wiodącego ośrodka koordynacyjno-rehabilitacyjno-opiekuńczego na obszarze powiatu oraz doposażenie placówki pełniącej funkcję tego ośrodka (zadanie 2.4 Priorytet II: Wczesne wspomaganie rozwoju dziecka i jego rodziny</a:t>
            </a:r>
            <a:r>
              <a:rPr lang="pl-PL" sz="1400" dirty="0" smtClean="0"/>
              <a:t>)</a:t>
            </a:r>
          </a:p>
          <a:p>
            <a:pPr algn="just"/>
            <a:r>
              <a:rPr lang="pl-PL" sz="1400" dirty="0"/>
              <a:t>Kwota na </a:t>
            </a:r>
            <a:r>
              <a:rPr lang="pl-PL" sz="1400" dirty="0" smtClean="0"/>
              <a:t>2019r</a:t>
            </a:r>
            <a:r>
              <a:rPr lang="pl-PL" sz="1400" dirty="0"/>
              <a:t>. </a:t>
            </a:r>
            <a:r>
              <a:rPr lang="pl-PL" sz="1400" b="1" dirty="0" smtClean="0">
                <a:solidFill>
                  <a:srgbClr val="FF0000"/>
                </a:solidFill>
              </a:rPr>
              <a:t>205 500,00 zł</a:t>
            </a:r>
            <a:endParaRPr lang="pl-PL" sz="1400" dirty="0" smtClean="0"/>
          </a:p>
          <a:p>
            <a:pPr algn="just"/>
            <a:r>
              <a:rPr lang="pl-PL" sz="1400" b="1" dirty="0" smtClean="0"/>
              <a:t>ŚRODKI Z REZERWY </a:t>
            </a:r>
            <a:r>
              <a:rPr lang="pl-PL" sz="1400" b="1" dirty="0"/>
              <a:t>OŚWIATOWEJ </a:t>
            </a:r>
            <a:r>
              <a:rPr lang="pl-PL" sz="1400" dirty="0" smtClean="0"/>
              <a:t>– wzrost zadań szkolnych w powiecie</a:t>
            </a:r>
            <a:r>
              <a:rPr lang="pl-PL" sz="1400" dirty="0"/>
              <a:t> </a:t>
            </a:r>
            <a:r>
              <a:rPr lang="pl-PL" sz="1400" dirty="0" smtClean="0"/>
              <a:t>- </a:t>
            </a:r>
            <a:r>
              <a:rPr lang="pl-PL" sz="1400" b="1" dirty="0" smtClean="0">
                <a:solidFill>
                  <a:srgbClr val="FF0000"/>
                </a:solidFill>
              </a:rPr>
              <a:t>23 007,00 zł </a:t>
            </a:r>
            <a:r>
              <a:rPr lang="pl-PL" sz="1400" dirty="0"/>
              <a:t>oraz </a:t>
            </a:r>
            <a:r>
              <a:rPr lang="pl-PL" sz="1400" dirty="0" smtClean="0"/>
              <a:t>doposażenie nowych </a:t>
            </a:r>
            <a:r>
              <a:rPr lang="pl-PL" sz="1400" dirty="0"/>
              <a:t>pomieszczeń do nauki pozyskanych w wyniku adaptacji </a:t>
            </a:r>
            <a:r>
              <a:rPr lang="pl-PL" sz="1400" dirty="0" smtClean="0"/>
              <a:t>w Zespole Szkół Zawodowych – </a:t>
            </a:r>
            <a:r>
              <a:rPr lang="pl-PL" sz="1400" b="1" dirty="0" smtClean="0">
                <a:solidFill>
                  <a:srgbClr val="FF0000"/>
                </a:solidFill>
              </a:rPr>
              <a:t>30 000,00 zł. </a:t>
            </a:r>
          </a:p>
          <a:p>
            <a:pPr algn="just"/>
            <a:r>
              <a:rPr lang="pl-PL" sz="1400" b="1" dirty="0"/>
              <a:t>Środki przeznaczone na dofinansowane zadań w zakresie wychowania przedszkolnego </a:t>
            </a:r>
            <a:r>
              <a:rPr lang="pl-PL" sz="1400" b="1" dirty="0" smtClean="0"/>
              <a:t>– </a:t>
            </a:r>
            <a:br>
              <a:rPr lang="pl-PL" sz="1400" b="1" dirty="0" smtClean="0"/>
            </a:br>
            <a:r>
              <a:rPr lang="pl-PL" sz="1400" b="1" dirty="0" smtClean="0">
                <a:solidFill>
                  <a:srgbClr val="FF0000"/>
                </a:solidFill>
              </a:rPr>
              <a:t>17 215,00 zł</a:t>
            </a:r>
            <a:r>
              <a:rPr lang="pl-PL" sz="14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pl-PL" sz="1400" dirty="0" smtClean="0"/>
              <a:t>Grant </a:t>
            </a:r>
            <a:r>
              <a:rPr lang="pl-PL" sz="1400" dirty="0"/>
              <a:t>Program Operacyjny Polska Cyfrowa na lata 2014-2020 Oś I Powszechny dostęp do szybkiego </a:t>
            </a:r>
            <a:r>
              <a:rPr lang="pl-PL" sz="1400" dirty="0" err="1"/>
              <a:t>internetu</a:t>
            </a:r>
            <a:r>
              <a:rPr lang="pl-PL" sz="1400" dirty="0"/>
              <a:t> Działanie 1.1 Wyeliminowanie terytorialnych różnic w możliwości dostępu do szerokopasmowego </a:t>
            </a:r>
            <a:r>
              <a:rPr lang="pl-PL" sz="1400" dirty="0" err="1"/>
              <a:t>internetu</a:t>
            </a:r>
            <a:r>
              <a:rPr lang="pl-PL" sz="1400" dirty="0"/>
              <a:t> o wysokich przepustowościach </a:t>
            </a:r>
            <a:r>
              <a:rPr lang="pl-PL" sz="1400" b="1" dirty="0">
                <a:solidFill>
                  <a:srgbClr val="FF0000"/>
                </a:solidFill>
              </a:rPr>
              <a:t>ZDALNA SZKOŁA </a:t>
            </a:r>
            <a:r>
              <a:rPr lang="pl-PL" sz="1400" b="1" dirty="0" smtClean="0">
                <a:solidFill>
                  <a:srgbClr val="FF0000"/>
                </a:solidFill>
              </a:rPr>
              <a:t>– 50 000,00 zł. </a:t>
            </a:r>
            <a:endParaRPr lang="pl-PL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9257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324036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ÓSMOKLASISTY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Średni wynik egzaminu w ZPEW –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37,5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%</a:t>
            </a:r>
            <a:endParaRPr lang="pl-PL" sz="28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072625929"/>
              </p:ext>
            </p:extLst>
          </p:nvPr>
        </p:nvGraphicFramePr>
        <p:xfrm>
          <a:off x="827584" y="1412776"/>
          <a:ext cx="712879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298116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94434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</a:t>
            </a:r>
            <a:b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powiecie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4822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836712"/>
            <a:ext cx="8757471" cy="4968552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Obowiązek sporządzania i przedstawienia niniejszej informacji Radzie Powiatu</a:t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wynika z dyspozycji art. 11 ust.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ustawy z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dnia 14 grudnia 2016 r.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Prawo oświatowe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Dz. U. 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 2020 </a:t>
            </a:r>
            <a:r>
              <a:rPr lang="pl-PL" sz="3800" dirty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r., poz</a:t>
            </a:r>
            <a:r>
              <a:rPr lang="pl-PL" sz="3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910) </a:t>
            </a:r>
            <a:endParaRPr lang="pl-PL" sz="3800" cap="all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9228" y="332656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Populacja zdających egzamin w 2020 roku</a:t>
            </a:r>
            <a:endParaRPr lang="pl-PL" sz="24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89764444"/>
              </p:ext>
            </p:extLst>
          </p:nvPr>
        </p:nvGraphicFramePr>
        <p:xfrm>
          <a:off x="467544" y="1475656"/>
          <a:ext cx="7992888" cy="4928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469839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</a:t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czerwcu i lipcu 2020 r.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231110824"/>
              </p:ext>
            </p:extLst>
          </p:nvPr>
        </p:nvGraphicFramePr>
        <p:xfrm>
          <a:off x="971600" y="1541984"/>
          <a:ext cx="7653536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94044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maturalnego przeprowadzonego </a:t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we wrześniu 2020 r.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2176996557"/>
              </p:ext>
            </p:extLst>
          </p:nvPr>
        </p:nvGraphicFramePr>
        <p:xfrm>
          <a:off x="971600" y="1541984"/>
          <a:ext cx="7653536" cy="521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64268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920199870"/>
              </p:ext>
            </p:extLst>
          </p:nvPr>
        </p:nvGraphicFramePr>
        <p:xfrm>
          <a:off x="971600" y="1412776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ytuł 1"/>
          <p:cNvSpPr txBox="1">
            <a:spLocks/>
          </p:cNvSpPr>
          <p:nvPr/>
        </p:nvSpPr>
        <p:spPr>
          <a:xfrm>
            <a:off x="601216" y="69269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Zdawalność egzaminu maturalnego w powiecie</a:t>
            </a:r>
            <a:endParaRPr lang="pl-PL" sz="2000" b="1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0"/>
            <a:ext cx="8856984" cy="150304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Wyniki egzaminu zawodowego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328256" y="387514"/>
            <a:ext cx="8229600" cy="50405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Egzamin potwierdzający kwalifikacje w </a:t>
            </a: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zawodzie </a:t>
            </a:r>
            <a:b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Technikum i szkoła Branżowa I stopnia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61149"/>
              </p:ext>
            </p:extLst>
          </p:nvPr>
        </p:nvGraphicFramePr>
        <p:xfrm>
          <a:off x="321392" y="1715662"/>
          <a:ext cx="8348590" cy="4651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208"/>
                <a:gridCol w="4392488"/>
                <a:gridCol w="1408271"/>
                <a:gridCol w="1080120"/>
                <a:gridCol w="817503"/>
              </a:tblGrid>
              <a:tr h="6134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</a:rPr>
                        <a:t>Kod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Nazwa kwalifikacji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+mn-lt"/>
                        </a:rPr>
                        <a:t>z</a:t>
                      </a:r>
                      <a:r>
                        <a:rPr lang="pl-PL" sz="1200" b="1" dirty="0" smtClean="0">
                          <a:effectLst/>
                          <a:latin typeface="+mn-lt"/>
                        </a:rPr>
                        <a:t>dawalność </a:t>
                      </a:r>
                      <a:r>
                        <a:rPr lang="pl-PL" sz="1200" b="1" dirty="0" smtClean="0">
                          <a:effectLst/>
                          <a:latin typeface="+mn-lt"/>
                        </a:rPr>
                        <a:t>szkoły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województwa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kraju</a:t>
                      </a:r>
                      <a:endParaRPr lang="pl-PL" sz="12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AU.20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Prowadzenie sprzedaży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80%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TG.07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 potraw i napojów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88%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TG.07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Sporządzanie</a:t>
                      </a:r>
                      <a:r>
                        <a:rPr lang="pl-PL" sz="12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potraw i napojów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66%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87,5%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MG.18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Diagnozowanie i naprawa podzespołów i zespołów pojazdów samochodowych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88%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74,6%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MG.20</a:t>
                      </a: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Wykonywanie i naprawa elementów maszyn, urządzeń </a:t>
                      </a:r>
                      <a:b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 narzędzi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40,6%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AU.15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Wytwarzanie wyrobów stolarskich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62%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AU.22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Obsługa magazynów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79,7%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EE.08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Montaż i eksploatacja systemów komputerowych, urządzeń peryferyjnych i sieci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54%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52,5%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1023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TG.14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Planowanie i realizacja imprez i usług turystycznych</a:t>
                      </a:r>
                      <a:endParaRPr lang="pl-PL" sz="12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69%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71,9%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75%</a:t>
                      </a:r>
                      <a:endParaRPr lang="pl-PL" sz="12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5635" marR="35635" marT="5043" marB="0">
                    <a:gradFill>
                      <a:gsLst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2153480" y="1051588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czerwiec-lipiec 2020 podstawa programowa 2017</a:t>
            </a:r>
            <a: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  <a:t/>
            </a:r>
            <a:br>
              <a:rPr lang="pl-PL" sz="2000" b="1" dirty="0" smtClean="0">
                <a:solidFill>
                  <a:schemeClr val="accent3">
                    <a:lumMod val="50000"/>
                  </a:schemeClr>
                </a:solidFill>
                <a:latin typeface="Berlin Sans FB" pitchFamily="34" charset="0"/>
              </a:rPr>
            </a:br>
            <a:endParaRPr lang="pl-PL" sz="2000" b="1" dirty="0">
              <a:solidFill>
                <a:schemeClr val="accent3">
                  <a:lumMod val="50000"/>
                </a:schemeClr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1099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72819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6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Dziękuję za uwagę …</a:t>
            </a:r>
            <a:endParaRPr lang="pl-PL" sz="60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9947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Akty prawne określające zadania oświatowe powiatu</a:t>
            </a:r>
            <a:r>
              <a:rPr lang="pl-PL" sz="4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endParaRPr lang="pl-PL" sz="4800" dirty="0">
              <a:solidFill>
                <a:schemeClr val="accent3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idx="1"/>
          </p:nvPr>
        </p:nvSpPr>
        <p:spPr>
          <a:xfrm>
            <a:off x="107504" y="2492896"/>
            <a:ext cx="8884096" cy="4248472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pl-PL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o samorządzie powiatowym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2020 r., poz. 920)</a:t>
            </a:r>
            <a:r>
              <a:rPr lang="pl-PL" sz="4000" dirty="0" smtClean="0">
                <a:solidFill>
                  <a:schemeClr val="accent2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pl-PL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pl-PL" sz="4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Karta Nauczyciela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2019r., poz. 2215)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ustawa Prawo Oświatowe</a:t>
            </a:r>
          </a:p>
          <a:p>
            <a:pPr marL="0" indent="0" algn="ctr">
              <a:buNone/>
              <a:defRPr/>
            </a:pPr>
            <a: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(Dz. U. z 2020 r., poz. 910)</a:t>
            </a:r>
            <a:br>
              <a:rPr lang="pl-PL" sz="4000" dirty="0" smtClean="0">
                <a:solidFill>
                  <a:schemeClr val="accent3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pl-PL" sz="4000" dirty="0" smtClean="0">
              <a:solidFill>
                <a:schemeClr val="accent3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685800" y="2120900"/>
          <a:ext cx="7772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783795734"/>
              </p:ext>
            </p:extLst>
          </p:nvPr>
        </p:nvGraphicFramePr>
        <p:xfrm>
          <a:off x="1267198" y="206103"/>
          <a:ext cx="7632848" cy="66518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6389" name="Picture 5" descr="200px-POL_powiat_go%C5%82dapski_COA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907704" y="2848632"/>
            <a:ext cx="1231900" cy="1366838"/>
          </a:xfrm>
          <a:prstGeom prst="rect">
            <a:avLst/>
          </a:prstGeom>
          <a:noFill/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16200000">
            <a:off x="-2662572" y="2990365"/>
            <a:ext cx="66967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roku szkolnym </a:t>
            </a: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2019/2020</a:t>
            </a:r>
          </a:p>
          <a:p>
            <a:pPr algn="ctr">
              <a:spcBef>
                <a:spcPct val="50000"/>
              </a:spcBef>
            </a:pP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Powiat Gołdapski był organem </a:t>
            </a: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prowadzącym dla</a:t>
            </a:r>
            <a:r>
              <a:rPr lang="pl-PL" sz="2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685777148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1987606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60771" cy="8382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Liczba uczniów w szkołach niepublicznych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4087015924"/>
              </p:ext>
            </p:extLst>
          </p:nvPr>
        </p:nvGraphicFramePr>
        <p:xfrm>
          <a:off x="467544" y="1556792"/>
          <a:ext cx="8064896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686112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966090597"/>
              </p:ext>
            </p:extLst>
          </p:nvPr>
        </p:nvGraphicFramePr>
        <p:xfrm>
          <a:off x="-540568" y="-171400"/>
          <a:ext cx="9865096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19362935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91236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Nauczyciele w podziale na stopnie awansu zawodowego 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44866"/>
              </p:ext>
            </p:extLst>
          </p:nvPr>
        </p:nvGraphicFramePr>
        <p:xfrm>
          <a:off x="395536" y="1397000"/>
          <a:ext cx="7723584" cy="5259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975656004"/>
              </p:ext>
            </p:extLst>
          </p:nvPr>
        </p:nvGraphicFramePr>
        <p:xfrm>
          <a:off x="323528" y="116632"/>
          <a:ext cx="8440136" cy="6509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051859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762000" y="260648"/>
            <a:ext cx="7772400" cy="160934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Etaty przeliczeniowe ogółem </a:t>
            </a:r>
            <a:b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pl-PL" sz="3200" dirty="0" smtClean="0">
                <a:solidFill>
                  <a:schemeClr val="accent3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w szkołach i placówkach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003230"/>
              </p:ext>
            </p:extLst>
          </p:nvPr>
        </p:nvGraphicFramePr>
        <p:xfrm>
          <a:off x="304800" y="1196752"/>
          <a:ext cx="8686800" cy="488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Wykres 8"/>
          <p:cNvGraphicFramePr/>
          <p:nvPr>
            <p:extLst>
              <p:ext uri="{D42A27DB-BD31-4B8C-83A1-F6EECF244321}">
                <p14:modId xmlns:p14="http://schemas.microsoft.com/office/powerpoint/2010/main" val="1558330468"/>
              </p:ext>
            </p:extLst>
          </p:nvPr>
        </p:nvGraphicFramePr>
        <p:xfrm>
          <a:off x="1043608" y="1255080"/>
          <a:ext cx="7100428" cy="538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8067315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rewniana czcionka">
  <a:themeElements>
    <a:clrScheme name="Żółty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łyszcząc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 drewna</Template>
  <TotalTime>2351</TotalTime>
  <Words>744</Words>
  <Application>Microsoft Office PowerPoint</Application>
  <PresentationFormat>Pokaz na ekranie (4:3)</PresentationFormat>
  <Paragraphs>323</Paragraphs>
  <Slides>26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6" baseType="lpstr">
      <vt:lpstr>Arial</vt:lpstr>
      <vt:lpstr>Berlin Sans FB</vt:lpstr>
      <vt:lpstr>Bookman Old Style</vt:lpstr>
      <vt:lpstr>Calibri</vt:lpstr>
      <vt:lpstr>Cambria Math</vt:lpstr>
      <vt:lpstr>Century Gothic</vt:lpstr>
      <vt:lpstr>Palatino Linotype</vt:lpstr>
      <vt:lpstr>Times New Roman</vt:lpstr>
      <vt:lpstr>Wingdings</vt:lpstr>
      <vt:lpstr>Drewniana czcionka</vt:lpstr>
      <vt:lpstr>Informacja o stanie realizacji zadań oświatowych  w roku szkolnym 2019/2020</vt:lpstr>
      <vt:lpstr>Obowiązek sporządzania i przedstawienia niniejszej informacji Radzie Powiatu wynika z dyspozycji art. 11 ust. 7 ustawy z dnia 14 grudnia 2016 r.  - Prawo oświatowe  (Dz. U. z 2020 r., poz. 910) </vt:lpstr>
      <vt:lpstr>Akty prawne określające zadania oświatowe powiatu:</vt:lpstr>
      <vt:lpstr>Prezentacja programu PowerPoint</vt:lpstr>
      <vt:lpstr>Liczba uczniów w szkołach Publicznych</vt:lpstr>
      <vt:lpstr>Liczba uczniów w szkołach niepublicznych</vt:lpstr>
      <vt:lpstr>Prezentacja programu PowerPoint</vt:lpstr>
      <vt:lpstr>Nauczyciele w podziale na stopnie awansu zawodowego </vt:lpstr>
      <vt:lpstr>Etaty przeliczeniowe ogółem  w szkołach i placówkach</vt:lpstr>
      <vt:lpstr>Wysokość subwencji oświatowej</vt:lpstr>
      <vt:lpstr>Skala porównawcza dla powiatu</vt:lpstr>
      <vt:lpstr>Wydatki szkół</vt:lpstr>
      <vt:lpstr>W tym dodatki</vt:lpstr>
      <vt:lpstr>Dotacje dla szkół niepublicznych</vt:lpstr>
      <vt:lpstr>Realizowane projekty i pozyskane środki</vt:lpstr>
      <vt:lpstr>Realizowane projekty i pozyskane środki</vt:lpstr>
      <vt:lpstr>Wyniki egzaminu ÓSMOKLASISTY</vt:lpstr>
      <vt:lpstr>Średni wynik egzaminu w ZPEW – 37,5 %</vt:lpstr>
      <vt:lpstr>Wyniki egzaminu maturalnego  w powiecie</vt:lpstr>
      <vt:lpstr>Populacja zdających egzamin w 2020 roku</vt:lpstr>
      <vt:lpstr>Wyniki egzaminu maturalnego przeprowadzonego  w czerwcu i lipcu 2020 r.</vt:lpstr>
      <vt:lpstr>Wyniki egzaminu maturalnego przeprowadzonego  we wrześniu 2020 r.</vt:lpstr>
      <vt:lpstr>Prezentacja programu PowerPoint</vt:lpstr>
      <vt:lpstr>Wyniki egzaminu zawodowego</vt:lpstr>
      <vt:lpstr>Egzamin potwierdzający kwalifikacje w zawodzie  Technikum i szkoła Branżowa I stopnia </vt:lpstr>
      <vt:lpstr>Dziękuję za uwagę …</vt:lpstr>
    </vt:vector>
  </TitlesOfParts>
  <Company>marcin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zadań oświatowych w roku szkolnym 2011/2012, w tym o wynikach sprawdzianów i egzaminów zewnętrznych </dc:title>
  <dc:creator>marcin</dc:creator>
  <cp:lastModifiedBy>Iwona Dębowska</cp:lastModifiedBy>
  <cp:revision>261</cp:revision>
  <cp:lastPrinted>2020-10-08T09:12:37Z</cp:lastPrinted>
  <dcterms:created xsi:type="dcterms:W3CDTF">2012-10-15T16:57:31Z</dcterms:created>
  <dcterms:modified xsi:type="dcterms:W3CDTF">2020-10-08T09:12:44Z</dcterms:modified>
</cp:coreProperties>
</file>